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84" r:id="rId3"/>
    <p:sldId id="270" r:id="rId4"/>
    <p:sldId id="315" r:id="rId5"/>
    <p:sldId id="272" r:id="rId6"/>
    <p:sldId id="291" r:id="rId7"/>
    <p:sldId id="319" r:id="rId8"/>
    <p:sldId id="299" r:id="rId9"/>
    <p:sldId id="292" r:id="rId10"/>
    <p:sldId id="300" r:id="rId11"/>
    <p:sldId id="314" r:id="rId12"/>
    <p:sldId id="313" r:id="rId13"/>
    <p:sldId id="317" r:id="rId14"/>
    <p:sldId id="316" r:id="rId15"/>
    <p:sldId id="318" r:id="rId16"/>
    <p:sldId id="306" r:id="rId17"/>
    <p:sldId id="302" r:id="rId18"/>
    <p:sldId id="301" r:id="rId19"/>
    <p:sldId id="310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66FFFF"/>
    <a:srgbClr val="EBB9A3"/>
    <a:srgbClr val="66CCFF"/>
    <a:srgbClr val="CCFFCC"/>
    <a:srgbClr val="99FFCC"/>
    <a:srgbClr val="EF9198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0" autoAdjust="0"/>
    <p:restoredTop sz="94660"/>
  </p:normalViewPr>
  <p:slideViewPr>
    <p:cSldViewPr>
      <p:cViewPr varScale="1">
        <p:scale>
          <a:sx n="102" d="100"/>
          <a:sy n="102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A06E01FD-643F-B237-6626-23AC24936A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B52421-4338-29DC-AEC9-113196CF8C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E457050-6756-4070-98C3-021C4FD8FF76}" type="datetimeFigureOut">
              <a:rPr lang="uk-UA"/>
              <a:pPr>
                <a:defRPr/>
              </a:pPr>
              <a:t>13.03.2023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1987AE62-FE09-1396-FE4B-B5001DAB93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297F10A0-8A45-1178-412F-2B6247146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125043-827A-2611-6CC1-3EB36B4B8C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29AE2A-1AA1-C984-890B-108B8AFB61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3F4543-F6A0-4703-85E8-2ACE0454F90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>
            <a:extLst>
              <a:ext uri="{FF2B5EF4-FFF2-40B4-BE49-F238E27FC236}">
                <a16:creationId xmlns:a16="http://schemas.microsoft.com/office/drawing/2014/main" id="{2B6D4C89-4D68-A1C5-1071-0D52870B01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>
            <a:extLst>
              <a:ext uri="{FF2B5EF4-FFF2-40B4-BE49-F238E27FC236}">
                <a16:creationId xmlns:a16="http://schemas.microsoft.com/office/drawing/2014/main" id="{2A190765-D104-2E5A-8486-8A44035CE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20484" name="Номер слайда 3">
            <a:extLst>
              <a:ext uri="{FF2B5EF4-FFF2-40B4-BE49-F238E27FC236}">
                <a16:creationId xmlns:a16="http://schemas.microsoft.com/office/drawing/2014/main" id="{7C948230-D2BF-BAE3-AA52-C6A1653EC9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949C9B-43DE-4870-8536-C1DEA5846D07}" type="slidenum">
              <a:rPr lang="uk-UA" altLang="uk-UA" smtClean="0"/>
              <a:pPr/>
              <a:t>17</a:t>
            </a:fld>
            <a:endParaRPr lang="uk-UA" alt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03DF14-3642-4367-063C-1A2084795B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E49DB9-4A44-80BD-7A63-14329DB5B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C2C6BC-5054-2D60-83C0-7493DADDA0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44C25-B3B0-4E6B-88B8-531DE5F00C3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5975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0799CD-880F-6B95-C7EE-BB51D6774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9620FE-638C-E0C7-EFF0-E423434896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7EC3BE-6CBF-0C7E-253C-C773F975C8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AA3ED-F695-4860-AF80-ED6878F2352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18898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4D2616-E0CA-138B-6E22-B30FB32729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CA664C-0987-4932-BF76-FC5159AC41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4CC28E-58BA-EA59-924C-6CB58EA124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57489-3FCB-480E-BB72-7C6C01FA740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600545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3F094C-4CC0-F113-F52E-09C1CC920E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86652A-06AA-8CE2-CF80-F291606E3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5B6D0A-AA2D-FA0D-BF4F-E0136D5B97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ED50F-2896-4CED-9491-409ABE01F182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67763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92FA27-F669-3BA8-71C9-633211F07A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EA5DAD-5B87-B508-4587-609C096398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BDC62D-DCB1-36D0-B747-77FD0E0F04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26D0A-E1B9-48C7-BA65-C6B15E85340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3139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5A7D67-A09B-8140-1FD8-3C6BBFBA26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99569E-2637-7EBA-7EFD-37C150D6E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8BC726-8398-8FC1-42D2-8CD7461FE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43F88-CB2D-4B2E-985D-B82120461B9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6143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F88C7F-D5AD-35A2-BCEE-EC8C2678F9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1466EC-FC8B-FBF8-37DC-D832506B5F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560248-20E7-E5A9-8B5C-BEDB5BC26F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6F8BB-105F-4848-AFD6-149D9BD68F6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00229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3C653B-C1ED-047E-6AFB-D8D5A1419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58DCF-65DA-E451-6547-AA4F36144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81BB72-34D8-80F4-7ADD-57E09A24E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F7C8D-C538-4AD1-82E7-94FE021C4DA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62188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CB5AF6-4944-F17F-461D-413D5E5D54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E1D9A2-841E-B66A-45B4-45D433B365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5C2B94B-D723-0A4C-4B1A-D00DFBC249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543F8-5B81-4301-B81F-4A4BC322164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0562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0CC844D-53F8-AA45-CA3B-E5620B5AD5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F1B864-E6C7-A801-DF11-C9B847529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3C233D-20BC-6C7D-C192-48AFE8F5A3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2A152-8CC6-4D46-AC73-8E08C6B975B2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53551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B550C8E-B1A0-CD29-0EDF-A0E4D0CBA3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AA1C2B-D7CF-E6E6-69B8-432452A96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A900D2-B0B2-1C8C-2118-B943DE0C21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CE03B-A5E9-47DB-8C1B-05A68304C62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46006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A8C350-2AE6-A5DB-9DDD-A60C35AD6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289883-233E-8DC2-11E7-7722558300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D6A366-9CBC-9DA8-20F4-F561522AFC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E2ECF-D854-4C4D-8E7B-AD3A90EE482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2726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B8289E-8413-BDDA-8368-E34FB0CC6B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3F47A5-6851-5AB6-343D-66BB532BB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4EAE0C-8E88-AFA0-B012-5583F440C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E9175-7427-447B-AFCD-96DF1197A6F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3923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B83B990-9128-F7B2-E146-749DCA8690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1AD2122-2AEF-4B22-3E16-D3D42A13E7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D08339-050B-E567-C697-35E95EB51B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64B30E-8365-2EE5-016F-E219D5F96F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573B70E-1CC9-7749-1F06-892C39BCA3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1D34D65-FB5D-4F5A-B0A4-7888D703B00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C940FAC-B12F-1642-C1BB-E8C87200F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36625"/>
          </a:xfrm>
        </p:spPr>
        <p:txBody>
          <a:bodyPr/>
          <a:lstStyle/>
          <a:p>
            <a:pPr eaLnBrk="1" hangingPunct="1"/>
            <a:r>
              <a:rPr lang="uk-UA" altLang="uk-UA" sz="2800" b="1" dirty="0"/>
              <a:t>СУСПІЛЬСТВО ЯК ФОРМА СПІВБУТТЯ ЛЮДЕЙ</a:t>
            </a:r>
            <a:endParaRPr lang="ru-RU" altLang="uk-UA" sz="2800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50C1F1E-6756-DEA4-648A-BF3524706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91512" cy="496887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uk-UA" altLang="uk-UA" dirty="0"/>
              <a:t>План</a:t>
            </a:r>
          </a:p>
          <a:p>
            <a:pPr marL="621030" indent="-5143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соціальної філософії. Основні засади філософського розуміння суспільства</a:t>
            </a:r>
          </a:p>
          <a:p>
            <a:pPr marL="621030" indent="-5143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 як форма </a:t>
            </a:r>
            <a:r>
              <a:rPr lang="uk-UA" alt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співбуття</a:t>
            </a: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людей. Суспільне буття та суспільна свідомість.</a:t>
            </a:r>
            <a:endParaRPr lang="uk-UA" sz="2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1030" indent="-5143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Рушійні сили розвитку суспільства. Прогрес та регрес.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altLang="uk-UA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терміни і поняття: </a:t>
            </a: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суспільство,</a:t>
            </a:r>
            <a:r>
              <a:rPr lang="en-US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суспільне буття, суспільна свідомість, прогрес, регрес, сталий розвиток</a:t>
            </a:r>
          </a:p>
          <a:p>
            <a:pPr eaLnBrk="1" hangingPunct="1">
              <a:buFontTx/>
              <a:buNone/>
              <a:defRPr/>
            </a:pPr>
            <a:endParaRPr lang="uk-UA" altLang="uk-UA" dirty="0"/>
          </a:p>
          <a:p>
            <a:pPr eaLnBrk="1" hangingPunct="1">
              <a:buFontTx/>
              <a:buNone/>
              <a:defRPr/>
            </a:pPr>
            <a:endParaRPr lang="uk-UA" altLang="uk-UA" dirty="0"/>
          </a:p>
          <a:p>
            <a:pPr eaLnBrk="1" hangingPunct="1">
              <a:buFontTx/>
              <a:buNone/>
              <a:defRPr/>
            </a:pPr>
            <a:endParaRPr lang="uk-UA" altLang="uk-UA" dirty="0"/>
          </a:p>
          <a:p>
            <a:pPr eaLnBrk="1" hangingPunct="1">
              <a:buFontTx/>
              <a:buNone/>
              <a:defRPr/>
            </a:pPr>
            <a:endParaRPr lang="uk-UA" alt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9A71028B-AC67-2ED3-B93B-38BB55618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marL="449580" indent="-342900">
              <a:spcBef>
                <a:spcPts val="0"/>
              </a:spcBef>
              <a:spcAft>
                <a:spcPts val="0"/>
              </a:spcAft>
              <a:defRPr/>
            </a:pPr>
            <a:b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Суспільство як форма </a:t>
            </a:r>
            <a:r>
              <a:rPr lang="uk-UA" altLang="uk-UA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співбуття</a:t>
            </a:r>
            <a: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людей. Суспільне буття та суспільна свідомість.</a:t>
            </a:r>
            <a:b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altLang="uk-UA" dirty="0"/>
          </a:p>
        </p:txBody>
      </p:sp>
      <p:sp>
        <p:nvSpPr>
          <p:cNvPr id="12291" name="Объект 2">
            <a:extLst>
              <a:ext uri="{FF2B5EF4-FFF2-40B4-BE49-F238E27FC236}">
                <a16:creationId xmlns:a16="http://schemas.microsoft.com/office/drawing/2014/main" id="{77C2B659-538E-1078-BDF7-FE4A457A62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marL="1080000" indent="0">
              <a:buNone/>
            </a:pPr>
            <a:r>
              <a:rPr lang="uk-UA" altLang="uk-UA" sz="2400" b="1" dirty="0"/>
              <a:t>Суспільство – це система</a:t>
            </a:r>
            <a:r>
              <a:rPr lang="uk-UA" altLang="uk-UA" sz="3600" b="1" dirty="0"/>
              <a:t>:</a:t>
            </a:r>
          </a:p>
          <a:p>
            <a:pPr marL="1080000" indent="457200">
              <a:buNone/>
            </a:pPr>
            <a:r>
              <a:rPr lang="uk-UA" altLang="uk-UA" sz="2400" b="1" dirty="0"/>
              <a:t>- яка </a:t>
            </a:r>
            <a:r>
              <a:rPr lang="uk-UA" altLang="uk-UA" sz="2400" b="1" dirty="0" err="1"/>
              <a:t>самоорганізується</a:t>
            </a:r>
            <a:endParaRPr lang="uk-UA" altLang="uk-UA" sz="2400" b="1" dirty="0"/>
          </a:p>
          <a:p>
            <a:pPr marL="1080000" indent="457200">
              <a:buNone/>
            </a:pPr>
            <a:r>
              <a:rPr lang="uk-UA" altLang="uk-UA" sz="2400" b="1" dirty="0"/>
              <a:t>- яка  саморегулюється</a:t>
            </a:r>
          </a:p>
          <a:p>
            <a:pPr marL="1080000" indent="457200">
              <a:buNone/>
            </a:pPr>
            <a:r>
              <a:rPr lang="uk-UA" altLang="uk-UA" sz="2400" b="1" dirty="0"/>
              <a:t>- яка розвивається</a:t>
            </a:r>
          </a:p>
          <a:p>
            <a:pPr marL="1080000" indent="457200">
              <a:buNone/>
            </a:pPr>
            <a:r>
              <a:rPr lang="uk-UA" altLang="uk-UA" sz="2400" b="1" dirty="0"/>
              <a:t>- </a:t>
            </a:r>
            <a:r>
              <a:rPr lang="uk-UA" altLang="uk-UA" sz="2400" b="1" dirty="0" err="1"/>
              <a:t>адаптивно-адаптуюча</a:t>
            </a:r>
            <a:r>
              <a:rPr lang="uk-UA" altLang="uk-UA" sz="2400" b="1" dirty="0"/>
              <a:t> </a:t>
            </a:r>
          </a:p>
          <a:p>
            <a:pPr marL="1080000" indent="457200">
              <a:buNone/>
            </a:pPr>
            <a:r>
              <a:rPr lang="uk-UA" altLang="uk-UA" sz="2400" b="1" dirty="0"/>
              <a:t>- відкрита </a:t>
            </a:r>
          </a:p>
          <a:p>
            <a:pPr marL="1080000" indent="457200">
              <a:buNone/>
            </a:pPr>
            <a:r>
              <a:rPr lang="uk-UA" altLang="uk-UA" sz="2400" b="1" dirty="0"/>
              <a:t>- інформаційна </a:t>
            </a:r>
          </a:p>
          <a:p>
            <a:pPr marL="1080000" indent="457200">
              <a:buNone/>
            </a:pPr>
            <a:r>
              <a:rPr lang="uk-UA" altLang="uk-UA" sz="2400" b="1" dirty="0"/>
              <a:t>- детерміновано-стохастична </a:t>
            </a:r>
          </a:p>
          <a:p>
            <a:pPr marL="1080000" indent="457200">
              <a:buNone/>
            </a:pPr>
            <a:r>
              <a:rPr lang="uk-UA" altLang="uk-UA" sz="2400" b="1" dirty="0"/>
              <a:t>- </a:t>
            </a:r>
            <a:r>
              <a:rPr lang="uk-UA" altLang="uk-UA" sz="2400" b="1" dirty="0" err="1"/>
              <a:t>складноієрархічна</a:t>
            </a:r>
            <a:endParaRPr lang="uk-UA" altLang="uk-UA" sz="2400" b="1" dirty="0"/>
          </a:p>
          <a:p>
            <a:pPr marL="1080000" indent="457200">
              <a:buNone/>
            </a:pPr>
            <a:r>
              <a:rPr lang="uk-UA" altLang="uk-UA" sz="2400" b="1" dirty="0"/>
              <a:t>-  центрована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CAFB33CF-0080-9D5A-4629-A7FD0EB2B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BB9A3"/>
          </a:solidFill>
        </p:spPr>
        <p:txBody>
          <a:bodyPr/>
          <a:lstStyle/>
          <a:p>
            <a:r>
              <a:rPr lang="uk-UA" altLang="uk-UA" sz="3200" b="1">
                <a:solidFill>
                  <a:srgbClr val="000000"/>
                </a:solidFill>
              </a:rPr>
              <a:t>Рушійні сили розвитку соціуму. Прогрес та регрес</a:t>
            </a:r>
            <a:endParaRPr lang="uk-UA" altLang="uk-UA"/>
          </a:p>
        </p:txBody>
      </p:sp>
      <p:sp>
        <p:nvSpPr>
          <p:cNvPr id="13315" name="Объект 1">
            <a:extLst>
              <a:ext uri="{FF2B5EF4-FFF2-40B4-BE49-F238E27FC236}">
                <a16:creationId xmlns:a16="http://schemas.microsoft.com/office/drawing/2014/main" id="{1EF69313-4CC4-9D88-F3A5-1E6BE83848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 altLang="uk-UA"/>
              <a:t>Августин Аврелій </a:t>
            </a:r>
          </a:p>
          <a:p>
            <a:endParaRPr lang="uk-UA" altLang="uk-UA"/>
          </a:p>
        </p:txBody>
      </p:sp>
      <p:pic>
        <p:nvPicPr>
          <p:cNvPr id="13316" name="Объект 1">
            <a:extLst>
              <a:ext uri="{FF2B5EF4-FFF2-40B4-BE49-F238E27FC236}">
                <a16:creationId xmlns:a16="http://schemas.microsoft.com/office/drawing/2014/main" id="{4BB63C1E-411A-3B95-35AC-538251D9E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76475"/>
            <a:ext cx="22860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id="{06461FD2-8301-1E6C-6CC4-38D367F95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BB9A3"/>
          </a:solidFill>
        </p:spPr>
        <p:txBody>
          <a:bodyPr/>
          <a:lstStyle/>
          <a:p>
            <a:r>
              <a:rPr lang="uk-UA" altLang="uk-UA" sz="3200" b="1"/>
              <a:t>Рушійні сили розвитку соціуму. Прогрес та регрес</a:t>
            </a:r>
          </a:p>
        </p:txBody>
      </p:sp>
      <p:sp>
        <p:nvSpPr>
          <p:cNvPr id="14339" name="Объект 2">
            <a:extLst>
              <a:ext uri="{FF2B5EF4-FFF2-40B4-BE49-F238E27FC236}">
                <a16:creationId xmlns:a16="http://schemas.microsoft.com/office/drawing/2014/main" id="{3C1511F4-A7BF-38E2-7184-5484EA3C62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66FFFF"/>
          </a:solidFill>
        </p:spPr>
        <p:txBody>
          <a:bodyPr/>
          <a:lstStyle/>
          <a:p>
            <a:r>
              <a:rPr lang="uk-UA" altLang="uk-UA" dirty="0"/>
              <a:t>Критерії прогресу</a:t>
            </a:r>
          </a:p>
          <a:p>
            <a:r>
              <a:rPr lang="uk-UA" altLang="uk-UA" dirty="0"/>
              <a:t>Ф. Бекон Розвиток науки та техніки</a:t>
            </a:r>
          </a:p>
          <a:p>
            <a:r>
              <a:rPr lang="uk-UA" altLang="uk-UA" dirty="0"/>
              <a:t>А. </a:t>
            </a:r>
            <a:r>
              <a:rPr lang="uk-UA" altLang="uk-UA" dirty="0" err="1"/>
              <a:t>Кондорсе</a:t>
            </a:r>
            <a:r>
              <a:rPr lang="uk-UA" altLang="uk-UA" dirty="0"/>
              <a:t> Розвиток людського розуму</a:t>
            </a:r>
          </a:p>
          <a:p>
            <a:r>
              <a:rPr lang="uk-UA" altLang="uk-UA" dirty="0"/>
              <a:t>Ф. </a:t>
            </a:r>
            <a:r>
              <a:rPr lang="uk-UA" altLang="uk-UA" dirty="0" err="1"/>
              <a:t>Шеллінг</a:t>
            </a:r>
            <a:r>
              <a:rPr lang="uk-UA" altLang="uk-UA" dirty="0"/>
              <a:t> Правовий устрій держави</a:t>
            </a:r>
          </a:p>
          <a:p>
            <a:r>
              <a:rPr lang="uk-UA" altLang="uk-UA" dirty="0"/>
              <a:t>Г. Гегель Рівень усвідомлення свободи</a:t>
            </a:r>
          </a:p>
          <a:p>
            <a:r>
              <a:rPr lang="uk-UA" altLang="uk-UA" dirty="0"/>
              <a:t>К. Маркс Розвиток продуктивних сил, включаючи людину</a:t>
            </a:r>
          </a:p>
          <a:p>
            <a:endParaRPr lang="uk-UA" altLang="uk-UA" dirty="0"/>
          </a:p>
          <a:p>
            <a:endParaRPr lang="uk-UA" altLang="uk-UA" dirty="0"/>
          </a:p>
          <a:p>
            <a:endParaRPr lang="uk-UA" alt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3">
            <a:extLst>
              <a:ext uri="{FF2B5EF4-FFF2-40B4-BE49-F238E27FC236}">
                <a16:creationId xmlns:a16="http://schemas.microsoft.com/office/drawing/2014/main" id="{8705D0D0-07C6-E699-30B7-3C646CCE8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BB9A3"/>
          </a:solidFill>
        </p:spPr>
        <p:txBody>
          <a:bodyPr/>
          <a:lstStyle/>
          <a:p>
            <a:r>
              <a:rPr lang="uk-UA" altLang="uk-UA" sz="3200" b="1">
                <a:solidFill>
                  <a:srgbClr val="000000"/>
                </a:solidFill>
              </a:rPr>
              <a:t>Рушійні сили розвитку соціуму. Прогрес та регрес</a:t>
            </a:r>
            <a:endParaRPr lang="uk-UA" altLang="uk-UA"/>
          </a:p>
        </p:txBody>
      </p:sp>
      <p:pic>
        <p:nvPicPr>
          <p:cNvPr id="15363" name="Picture 2" descr="Интересные факты об Александрийской библиотеке — Музей фактов">
            <a:extLst>
              <a:ext uri="{FF2B5EF4-FFF2-40B4-BE49-F238E27FC236}">
                <a16:creationId xmlns:a16="http://schemas.microsoft.com/office/drawing/2014/main" id="{59A09F6E-F236-D722-A066-632DB043C04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600200"/>
            <a:ext cx="3816350" cy="4525963"/>
          </a:xfrm>
          <a:noFill/>
        </p:spPr>
      </p:pic>
      <p:pic>
        <p:nvPicPr>
          <p:cNvPr id="15364" name="Объект 7">
            <a:extLst>
              <a:ext uri="{FF2B5EF4-FFF2-40B4-BE49-F238E27FC236}">
                <a16:creationId xmlns:a16="http://schemas.microsoft.com/office/drawing/2014/main" id="{0DA93A3E-9897-BDAC-0409-920258906C3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600200"/>
            <a:ext cx="4316413" cy="478155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92C95D1A-E221-0471-F052-4A9DF5B56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BB9A3"/>
          </a:solidFill>
        </p:spPr>
        <p:txBody>
          <a:bodyPr/>
          <a:lstStyle/>
          <a:p>
            <a:r>
              <a:rPr lang="uk-UA" altLang="uk-UA" sz="3200" b="1">
                <a:solidFill>
                  <a:srgbClr val="000000"/>
                </a:solidFill>
              </a:rPr>
              <a:t>Рушійні сили розвитку соціуму. Прогрес та регрес</a:t>
            </a:r>
            <a:endParaRPr lang="uk-UA" altLang="uk-UA"/>
          </a:p>
        </p:txBody>
      </p:sp>
      <p:sp>
        <p:nvSpPr>
          <p:cNvPr id="16387" name="Объект 2">
            <a:extLst>
              <a:ext uri="{FF2B5EF4-FFF2-40B4-BE49-F238E27FC236}">
                <a16:creationId xmlns:a16="http://schemas.microsoft.com/office/drawing/2014/main" id="{922AD821-2376-77ED-DC87-060BFEF28A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66FFFF"/>
          </a:solidFill>
        </p:spPr>
        <p:txBody>
          <a:bodyPr/>
          <a:lstStyle/>
          <a:p>
            <a:pPr marL="0" indent="0">
              <a:buNone/>
            </a:pPr>
            <a:r>
              <a:rPr lang="uk-UA" altLang="uk-UA" b="1" dirty="0"/>
              <a:t>Соціальний прогрес – це:</a:t>
            </a:r>
          </a:p>
          <a:p>
            <a:pPr marL="0" indent="0">
              <a:buNone/>
            </a:pPr>
            <a:r>
              <a:rPr lang="uk-UA" altLang="uk-UA" b="1" dirty="0"/>
              <a:t>поступальний розвиток суспільства, його підйом на більш високі стадії розвитку, що забезпечують умови для подальшого існування людства і для вільного і щасливого життя кожної людини.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7E8A6578-3533-3E8E-FA19-A474C1A10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BB9A3"/>
          </a:solidFill>
        </p:spPr>
        <p:txBody>
          <a:bodyPr/>
          <a:lstStyle/>
          <a:p>
            <a:r>
              <a:rPr lang="uk-UA" altLang="uk-UA" sz="3200" b="1">
                <a:solidFill>
                  <a:srgbClr val="000000"/>
                </a:solidFill>
              </a:rPr>
              <a:t>Рушійні сили розвитку соціуму. Прогрес та регрес</a:t>
            </a:r>
            <a:endParaRPr lang="uk-UA" altLang="uk-UA"/>
          </a:p>
        </p:txBody>
      </p:sp>
      <p:sp>
        <p:nvSpPr>
          <p:cNvPr id="17411" name="Объект 2">
            <a:extLst>
              <a:ext uri="{FF2B5EF4-FFF2-40B4-BE49-F238E27FC236}">
                <a16:creationId xmlns:a16="http://schemas.microsoft.com/office/drawing/2014/main" id="{2CF30E6C-1CBB-5BF5-10B7-64C6F746E8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66FFFF"/>
          </a:solidFill>
        </p:spPr>
        <p:txBody>
          <a:bodyPr/>
          <a:lstStyle/>
          <a:p>
            <a:r>
              <a:rPr lang="uk-UA" altLang="uk-UA">
                <a:solidFill>
                  <a:srgbClr val="000000"/>
                </a:solidFill>
              </a:rPr>
              <a:t>Критерій суспільного прогресу – розвиток продуктивних сил. Він свідчить, як людство оволоділо силами природи, як може використовувати їх для своєї життєдіяльності. Розвиток продуктивних сил визначає зміну виробничих відносин</a:t>
            </a:r>
            <a:endParaRPr lang="uk-UA" altLang="uk-U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276ACF5D-1C56-AD65-1F56-D6EFAB259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BB9A3"/>
          </a:solidFill>
        </p:spPr>
        <p:txBody>
          <a:bodyPr/>
          <a:lstStyle/>
          <a:p>
            <a:r>
              <a:rPr lang="uk-UA" altLang="uk-UA" sz="3200" b="1">
                <a:solidFill>
                  <a:srgbClr val="000000"/>
                </a:solidFill>
              </a:rPr>
              <a:t>Рушійні сили розвитку соціуму. Прогрес та регрес</a:t>
            </a:r>
            <a:endParaRPr lang="ru-RU" altLang="uk-UA"/>
          </a:p>
        </p:txBody>
      </p:sp>
      <p:sp>
        <p:nvSpPr>
          <p:cNvPr id="18435" name="Объект 2">
            <a:extLst>
              <a:ext uri="{FF2B5EF4-FFF2-40B4-BE49-F238E27FC236}">
                <a16:creationId xmlns:a16="http://schemas.microsoft.com/office/drawing/2014/main" id="{11C7E1B1-3136-FE8D-1D56-FCC101E4E5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66FFFF"/>
          </a:solidFill>
        </p:spPr>
        <p:txBody>
          <a:bodyPr/>
          <a:lstStyle/>
          <a:p>
            <a:r>
              <a:rPr lang="uk-UA" altLang="uk-UA"/>
              <a:t>Прогресивні суспільні відносини –</a:t>
            </a:r>
          </a:p>
          <a:p>
            <a:r>
              <a:rPr lang="uk-UA" altLang="uk-UA"/>
              <a:t>Відповідають рівню розвитку продуктивних сил, що забезпечує їх розвиток та підвищення продуктивності праці</a:t>
            </a:r>
          </a:p>
          <a:p>
            <a:r>
              <a:rPr lang="uk-UA" altLang="uk-UA"/>
              <a:t>Підвищення продуктивності праці забезпечує збільшення вільного часу для саморозвитку людини</a:t>
            </a:r>
            <a:endParaRPr lang="ru-RU" altLang="uk-U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4">
            <a:extLst>
              <a:ext uri="{FF2B5EF4-FFF2-40B4-BE49-F238E27FC236}">
                <a16:creationId xmlns:a16="http://schemas.microsoft.com/office/drawing/2014/main" id="{35A002D6-4AC0-83E8-43D6-24020080F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2349500"/>
            <a:ext cx="2736850" cy="2136775"/>
          </a:xfrm>
          <a:prstGeom prst="ellipse">
            <a:avLst/>
          </a:prstGeom>
          <a:solidFill>
            <a:srgbClr val="EF919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>
                <a:solidFill>
                  <a:srgbClr val="800000"/>
                </a:solidFill>
              </a:rPr>
              <a:t>Рушійні сили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>
                <a:solidFill>
                  <a:srgbClr val="800000"/>
                </a:solidFill>
              </a:rPr>
              <a:t> історії</a:t>
            </a:r>
            <a:endParaRPr lang="ru-RU" altLang="uk-UA">
              <a:solidFill>
                <a:srgbClr val="800000"/>
              </a:solidFill>
            </a:endParaRPr>
          </a:p>
        </p:txBody>
      </p:sp>
      <p:sp>
        <p:nvSpPr>
          <p:cNvPr id="19459" name="AutoShape 6">
            <a:extLst>
              <a:ext uri="{FF2B5EF4-FFF2-40B4-BE49-F238E27FC236}">
                <a16:creationId xmlns:a16="http://schemas.microsoft.com/office/drawing/2014/main" id="{A1790410-DCBC-CA26-E22B-5A80984B2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4448175"/>
            <a:ext cx="2700337" cy="17272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Інтеллектуальні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чинники</a:t>
            </a:r>
            <a:endParaRPr lang="ru-RU" altLang="uk-UA" sz="2400">
              <a:solidFill>
                <a:srgbClr val="000000"/>
              </a:solidFill>
            </a:endParaRPr>
          </a:p>
        </p:txBody>
      </p:sp>
      <p:sp>
        <p:nvSpPr>
          <p:cNvPr id="19460" name="AutoShape 8">
            <a:extLst>
              <a:ext uri="{FF2B5EF4-FFF2-40B4-BE49-F238E27FC236}">
                <a16:creationId xmlns:a16="http://schemas.microsoft.com/office/drawing/2014/main" id="{DA7E8A5E-5B18-77EB-2D42-476310B8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1192213"/>
            <a:ext cx="2592387" cy="1800225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Волевиявлення,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активність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народних мас</a:t>
            </a:r>
            <a:endParaRPr lang="ru-RU" altLang="uk-UA" sz="2400">
              <a:solidFill>
                <a:srgbClr val="000000"/>
              </a:solidFill>
            </a:endParaRPr>
          </a:p>
        </p:txBody>
      </p:sp>
      <p:sp>
        <p:nvSpPr>
          <p:cNvPr id="19461" name="AutoShape 9">
            <a:extLst>
              <a:ext uri="{FF2B5EF4-FFF2-40B4-BE49-F238E27FC236}">
                <a16:creationId xmlns:a16="http://schemas.microsoft.com/office/drawing/2014/main" id="{52B18F3A-4087-4E46-778C-5A16DC9E7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4222750"/>
            <a:ext cx="2160587" cy="187325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Економічні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фактори</a:t>
            </a:r>
            <a:endParaRPr lang="ru-RU" altLang="uk-UA" sz="2400">
              <a:solidFill>
                <a:srgbClr val="000000"/>
              </a:solidFill>
            </a:endParaRPr>
          </a:p>
        </p:txBody>
      </p:sp>
      <p:sp>
        <p:nvSpPr>
          <p:cNvPr id="19462" name="Line 16">
            <a:extLst>
              <a:ext uri="{FF2B5EF4-FFF2-40B4-BE49-F238E27FC236}">
                <a16:creationId xmlns:a16="http://schemas.microsoft.com/office/drawing/2014/main" id="{3B06F363-F472-9DA8-F03E-A7473DCB1A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4221163"/>
            <a:ext cx="8636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Line 18">
            <a:extLst>
              <a:ext uri="{FF2B5EF4-FFF2-40B4-BE49-F238E27FC236}">
                <a16:creationId xmlns:a16="http://schemas.microsoft.com/office/drawing/2014/main" id="{8CE5394C-AD75-70A2-6DF7-CA0E8FD3D6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7538" y="1989138"/>
            <a:ext cx="730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4" name="Line 20">
            <a:extLst>
              <a:ext uri="{FF2B5EF4-FFF2-40B4-BE49-F238E27FC236}">
                <a16:creationId xmlns:a16="http://schemas.microsoft.com/office/drawing/2014/main" id="{D874078F-EB20-EDA6-F090-2F74670054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7550" y="2428875"/>
            <a:ext cx="503238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Line 21">
            <a:extLst>
              <a:ext uri="{FF2B5EF4-FFF2-40B4-BE49-F238E27FC236}">
                <a16:creationId xmlns:a16="http://schemas.microsoft.com/office/drawing/2014/main" id="{C5961477-4539-55A4-6F96-225217B666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4132263"/>
            <a:ext cx="863600" cy="64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6" name="Rectangle 27">
            <a:extLst>
              <a:ext uri="{FF2B5EF4-FFF2-40B4-BE49-F238E27FC236}">
                <a16:creationId xmlns:a16="http://schemas.microsoft.com/office/drawing/2014/main" id="{257146E1-07E9-DE94-4EAD-60B644CB0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813" y="5373688"/>
            <a:ext cx="2266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uk-UA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uk-UA" sz="1800">
              <a:solidFill>
                <a:srgbClr val="000000"/>
              </a:solidFill>
            </a:endParaRPr>
          </a:p>
        </p:txBody>
      </p:sp>
      <p:sp>
        <p:nvSpPr>
          <p:cNvPr id="19467" name="AutoShape 7">
            <a:extLst>
              <a:ext uri="{FF2B5EF4-FFF2-40B4-BE49-F238E27FC236}">
                <a16:creationId xmlns:a16="http://schemas.microsoft.com/office/drawing/2014/main" id="{E09DD9CD-641E-00FF-44C1-EFF984C6E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1863725"/>
            <a:ext cx="3095626" cy="143986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Соціально-культурне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 середовище</a:t>
            </a:r>
            <a:endParaRPr lang="ru-RU" altLang="uk-UA" sz="2400">
              <a:solidFill>
                <a:srgbClr val="000000"/>
              </a:solidFill>
            </a:endParaRPr>
          </a:p>
        </p:txBody>
      </p:sp>
      <p:sp>
        <p:nvSpPr>
          <p:cNvPr id="19468" name="AutoShape 7">
            <a:extLst>
              <a:ext uri="{FF2B5EF4-FFF2-40B4-BE49-F238E27FC236}">
                <a16:creationId xmlns:a16="http://schemas.microsoft.com/office/drawing/2014/main" id="{142D4589-8DBF-F6B7-9376-DAF9C3BE9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33375"/>
            <a:ext cx="2447925" cy="16573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Природні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400">
                <a:solidFill>
                  <a:srgbClr val="000000"/>
                </a:solidFill>
              </a:rPr>
              <a:t>фактори</a:t>
            </a:r>
            <a:endParaRPr lang="ru-RU" altLang="uk-UA" sz="2400">
              <a:solidFill>
                <a:srgbClr val="000000"/>
              </a:solidFill>
            </a:endParaRPr>
          </a:p>
        </p:txBody>
      </p:sp>
      <p:sp>
        <p:nvSpPr>
          <p:cNvPr id="19469" name="Line 18">
            <a:extLst>
              <a:ext uri="{FF2B5EF4-FFF2-40B4-BE49-F238E27FC236}">
                <a16:creationId xmlns:a16="http://schemas.microsoft.com/office/drawing/2014/main" id="{D5376193-D225-95BC-1953-A7A7A3BDF55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87675" y="28527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0" name="Line 16">
            <a:extLst>
              <a:ext uri="{FF2B5EF4-FFF2-40B4-BE49-F238E27FC236}">
                <a16:creationId xmlns:a16="http://schemas.microsoft.com/office/drawing/2014/main" id="{5037AE28-53F5-4F84-E2F9-D9180C1B49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3863" y="3303588"/>
            <a:ext cx="0" cy="1144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1" name="Line 16">
            <a:extLst>
              <a:ext uri="{FF2B5EF4-FFF2-40B4-BE49-F238E27FC236}">
                <a16:creationId xmlns:a16="http://schemas.microsoft.com/office/drawing/2014/main" id="{42A2A22F-8CB6-4646-8BE0-88BBF6CA2A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07263" y="2992438"/>
            <a:ext cx="0" cy="1228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2" name="Line 16">
            <a:extLst>
              <a:ext uri="{FF2B5EF4-FFF2-40B4-BE49-F238E27FC236}">
                <a16:creationId xmlns:a16="http://schemas.microsoft.com/office/drawing/2014/main" id="{0494380B-47C4-B491-367C-B08EA78D5A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70188" y="5551488"/>
            <a:ext cx="3744912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3A97780-BE90-B193-C07E-FFDBB378E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BB9A3"/>
          </a:solidFill>
        </p:spPr>
        <p:txBody>
          <a:bodyPr/>
          <a:lstStyle/>
          <a:p>
            <a:r>
              <a:rPr lang="en-US" altLang="uk-UA" sz="4000" b="1">
                <a:solidFill>
                  <a:srgbClr val="003300"/>
                </a:solidFill>
              </a:rPr>
              <a:t>GPI  -  Genuine Progress Indicator</a:t>
            </a:r>
            <a:endParaRPr lang="ru-RU" altLang="uk-UA" sz="4000" b="1">
              <a:solidFill>
                <a:srgbClr val="003300"/>
              </a:solidFill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FFECEC4-66A1-5984-CF25-FE462F34A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66FFFF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uk-UA" sz="4000" b="1" dirty="0">
              <a:solidFill>
                <a:srgbClr val="00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000" dirty="0">
                <a:solidFill>
                  <a:srgbClr val="003300"/>
                </a:solidFill>
              </a:rPr>
              <a:t> 		</a:t>
            </a:r>
            <a:r>
              <a:rPr lang="uk-UA" altLang="uk-UA" sz="2800" b="1" dirty="0">
                <a:solidFill>
                  <a:srgbClr val="003300"/>
                </a:solidFill>
              </a:rPr>
              <a:t>Індекс справжнього прогресу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uk-UA" altLang="uk-UA" sz="2800" b="1" dirty="0">
                <a:solidFill>
                  <a:srgbClr val="003300"/>
                </a:solidFill>
              </a:rPr>
              <a:t> </a:t>
            </a:r>
            <a:r>
              <a:rPr lang="uk-UA" altLang="uk-UA" sz="2600" b="1" dirty="0">
                <a:solidFill>
                  <a:srgbClr val="003300"/>
                </a:solidFill>
              </a:rPr>
              <a:t>Враховує біля 20 аспектів життя суспільства, які характеризують: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b="1" dirty="0">
                <a:solidFill>
                  <a:srgbClr val="003300"/>
                </a:solidFill>
              </a:rPr>
              <a:t>-  справжній духовний і соціальний розвиток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b="1" dirty="0">
                <a:solidFill>
                  <a:srgbClr val="003300"/>
                </a:solidFill>
              </a:rPr>
              <a:t>-  якість життя особи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b="1" dirty="0">
                <a:solidFill>
                  <a:srgbClr val="003300"/>
                </a:solidFill>
              </a:rPr>
              <a:t> </a:t>
            </a:r>
            <a:r>
              <a:rPr lang="uk-UA" altLang="uk-UA" sz="2800" b="1" u="sng" dirty="0">
                <a:solidFill>
                  <a:srgbClr val="003300"/>
                </a:solidFill>
              </a:rPr>
              <a:t>Критерій прогресу  - досягнення можливо високої якості життя кожної людини, яка входить в суспільство, в межах існуючих продуктивних сил</a:t>
            </a:r>
            <a:endParaRPr lang="ru-RU" altLang="uk-UA" sz="2800" b="1" u="sng" dirty="0">
              <a:solidFill>
                <a:srgbClr val="0033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uk-UA" sz="3600" b="1" dirty="0">
              <a:solidFill>
                <a:srgbClr val="003300"/>
              </a:solidFill>
            </a:endParaRPr>
          </a:p>
          <a:p>
            <a:pPr>
              <a:lnSpc>
                <a:spcPct val="80000"/>
              </a:lnSpc>
            </a:pPr>
            <a:endParaRPr lang="ru-RU" altLang="uk-UA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1B4CF6A-572A-7609-95F2-1CCC33C16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0713"/>
            <a:ext cx="9144000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uk-UA" altLang="uk-UA" sz="2500">
              <a:solidFill>
                <a:srgbClr val="000000"/>
              </a:solidFill>
            </a:endParaRPr>
          </a:p>
        </p:txBody>
      </p:sp>
      <p:sp>
        <p:nvSpPr>
          <p:cNvPr id="22531" name="Text Box 8">
            <a:extLst>
              <a:ext uri="{FF2B5EF4-FFF2-40B4-BE49-F238E27FC236}">
                <a16:creationId xmlns:a16="http://schemas.microsoft.com/office/drawing/2014/main" id="{DA9C0A66-EFEE-7DAF-BF14-58B8ABE21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647825"/>
            <a:ext cx="603250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2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2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2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uk-UA" sz="1800">
              <a:solidFill>
                <a:srgbClr val="000000"/>
              </a:solidFill>
            </a:endParaRPr>
          </a:p>
        </p:txBody>
      </p:sp>
      <p:sp>
        <p:nvSpPr>
          <p:cNvPr id="22532" name="Rectangle 6">
            <a:extLst>
              <a:ext uri="{FF2B5EF4-FFF2-40B4-BE49-F238E27FC236}">
                <a16:creationId xmlns:a16="http://schemas.microsoft.com/office/drawing/2014/main" id="{8F25A670-DFC0-D926-2EDF-A940B3A46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20713"/>
            <a:ext cx="8964612" cy="50419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uk-UA" sz="2300" b="1" dirty="0">
                <a:solidFill>
                  <a:srgbClr val="000000"/>
                </a:solidFill>
              </a:rPr>
              <a:t> Суспільство повинно задовольняти три провідні потреби: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uk-UA" sz="2400" b="1" dirty="0">
                <a:solidFill>
                  <a:srgbClr val="000000"/>
                </a:solidFill>
              </a:rPr>
              <a:t>А) забезпечувати збереження життя членів суспільства;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uk-UA" sz="2400" b="1" dirty="0">
                <a:solidFill>
                  <a:srgbClr val="000000"/>
                </a:solidFill>
              </a:rPr>
              <a:t>Б) підтримувати стабільне функціонування соціальної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uk-UA" sz="2400" b="1" dirty="0">
                <a:solidFill>
                  <a:srgbClr val="000000"/>
                </a:solidFill>
              </a:rPr>
              <a:t>організації життя;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uk-UA" sz="2400" b="1" dirty="0">
                <a:solidFill>
                  <a:srgbClr val="000000"/>
                </a:solidFill>
              </a:rPr>
              <a:t>В) культивувати вищі духовні потреби та інтереси членів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uk-UA" sz="2400" b="1" dirty="0">
                <a:solidFill>
                  <a:srgbClr val="000000"/>
                </a:solidFill>
              </a:rPr>
              <a:t> суспільства</a:t>
            </a:r>
            <a:endParaRPr lang="ru-RU" altLang="uk-UA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9D405EA-28D4-6BD1-3504-1AE25B495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uk-UA" b="1"/>
              <a:t>Список літератури</a:t>
            </a:r>
            <a:r>
              <a:rPr lang="uk-UA" altLang="uk-UA"/>
              <a:t>:</a:t>
            </a:r>
            <a:endParaRPr lang="ru-RU" altLang="uk-UA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2329FDB-F920-ED97-AD0F-1EDFD06670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342000" indent="-342000" algn="just"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Філософія: </a:t>
            </a:r>
            <a:r>
              <a:rPr lang="uk-UA" alt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Навч.посіб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Л.Г. Дротянко, В.І. Онопрієнко, О.А. 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Матюхіна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ін. - К.: Книжкове вид-во НАУ, 2012. – С. 2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281, 319-330..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uk-UA" alt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Філософія. Хрестоматія: </a:t>
            </a:r>
            <a:r>
              <a:rPr lang="uk-UA" alt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Навч.посіб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ред.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Дротянко Л.Г., 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Матюхіної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О.А., Онопрієнко В.І.- К.: Вид-во НАУ, 2009.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С.15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169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uk-UA" alt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Філософія: </a:t>
            </a:r>
            <a:r>
              <a:rPr lang="uk-UA" alt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alt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alt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./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Причепій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Є.М., 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Черній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А.М. 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Гвоздецький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В.Д., 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Чекаль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Л.А. –К.:Академія,2001- С.4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uk-UA" alt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Петрушенко</a:t>
            </a:r>
            <a:r>
              <a:rPr lang="uk-UA" alt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В.Л. Філософія: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лекцій. – К.: «Каравела», 2001. – С.431- 437, </a:t>
            </a:r>
            <a:r>
              <a:rPr lang="en-US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444-472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uk-UA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altLang="uk-UA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оціальна</a:t>
            </a:r>
            <a:r>
              <a:rPr lang="uk-UA" altLang="uk-UA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філософія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Історія, теорія, методологія: Підручник / В.П. Андрущенко, Л.В. </a:t>
            </a:r>
            <a:r>
              <a:rPr lang="uk-UA" altLang="uk-UA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Губерський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М.І. Михальченко.</a:t>
            </a:r>
            <a:r>
              <a:rPr lang="uk-UA" altLang="uk-UA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Вид. 3-є. </a:t>
            </a:r>
            <a:r>
              <a:rPr lang="uk-UA" altLang="uk-UA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altLang="uk-UA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К.: Генеза, 2006. </a:t>
            </a:r>
            <a:r>
              <a:rPr lang="uk-UA" altLang="uk-UA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656 с</a:t>
            </a:r>
            <a:r>
              <a:rPr lang="uk-UA" altLang="uk-UA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uk-UA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80D9D18-5FAB-CFE7-125A-6455977AC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964613" cy="1627188"/>
          </a:xfrm>
          <a:solidFill>
            <a:srgbClr val="92D050"/>
          </a:solidFill>
        </p:spPr>
        <p:txBody>
          <a:bodyPr/>
          <a:lstStyle/>
          <a:p>
            <a:pPr eaLnBrk="1" hangingPunct="1"/>
            <a:br>
              <a:rPr lang="uk-UA" altLang="uk-UA" sz="4000"/>
            </a:br>
            <a:r>
              <a:rPr lang="uk-UA" altLang="uk-UA" sz="3000" b="1"/>
              <a:t>Предмет соціальної філософії. Основні засади філософського розуміння суспільства</a:t>
            </a:r>
            <a:r>
              <a:rPr lang="uk-UA" altLang="uk-UA" sz="3200"/>
              <a:t>.</a:t>
            </a:r>
            <a:br>
              <a:rPr lang="uk-UA" altLang="uk-UA" sz="3200"/>
            </a:br>
            <a:br>
              <a:rPr lang="uk-UA" altLang="uk-UA" sz="2800"/>
            </a:br>
            <a:endParaRPr lang="ru-RU" altLang="uk-UA" sz="28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CA1ACFE-B22A-FC42-2384-2153D23883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8569325" cy="4681537"/>
          </a:xfrm>
          <a:solidFill>
            <a:srgbClr val="CCFFCC"/>
          </a:solidFill>
        </p:spPr>
        <p:txBody>
          <a:bodyPr/>
          <a:lstStyle/>
          <a:p>
            <a:pPr marL="324000" lvl="1" indent="0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uk-UA" altLang="uk-UA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Предмет соціальної філософії </a:t>
            </a:r>
            <a:r>
              <a:rPr lang="en-US" altLang="uk-UA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–</a:t>
            </a:r>
            <a:r>
              <a:rPr lang="uk-UA" altLang="uk-UA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суспільство, взяте у взаємодії всіх його сторін, тобто як цілісна система, а також  закони виникнення функціонування та розвитку суспільства</a:t>
            </a:r>
            <a:r>
              <a:rPr lang="uk-UA" b="1" dirty="0">
                <a:solidFill>
                  <a:srgbClr val="000000"/>
                </a:solidFill>
                <a:latin typeface="+mj-lt"/>
              </a:rPr>
              <a:t>.</a:t>
            </a:r>
            <a:endParaRPr lang="en-US" altLang="uk-UA" b="1" dirty="0">
              <a:solidFill>
                <a:schemeClr val="accent1"/>
              </a:solidFill>
              <a:latin typeface="+mj-lt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uk-UA" altLang="uk-UA" dirty="0"/>
              <a:t>	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uk-UA" altLang="uk-UA" dirty="0"/>
              <a:t>	</a:t>
            </a:r>
            <a:endParaRPr lang="ru-RU" alt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4C4DC56A-8F52-7FC7-D049-6D9161265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rgbClr val="92D050"/>
          </a:solidFill>
        </p:spPr>
        <p:txBody>
          <a:bodyPr/>
          <a:lstStyle/>
          <a:p>
            <a:r>
              <a:rPr lang="uk-UA" altLang="uk-UA" sz="3000" b="1">
                <a:solidFill>
                  <a:srgbClr val="000000"/>
                </a:solidFill>
              </a:rPr>
              <a:t>Предмет соціальної філософії. Основні засади філософського розуміння суспільства</a:t>
            </a:r>
            <a:endParaRPr lang="uk-UA" altLang="uk-UA" sz="30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0160B0-12E0-A172-B955-B96697CF880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pPr marL="990600" lvl="1" indent="-533400" eaLnBrk="1" hangingPunct="1">
              <a:buFontTx/>
              <a:buNone/>
              <a:defRPr/>
            </a:pPr>
            <a:r>
              <a:rPr lang="uk-UA" altLang="uk-UA" dirty="0">
                <a:solidFill>
                  <a:srgbClr val="003300"/>
                </a:solidFill>
              </a:rPr>
              <a:t>- </a:t>
            </a:r>
            <a:r>
              <a:rPr lang="uk-UA" altLang="uk-UA" b="1" dirty="0">
                <a:solidFill>
                  <a:srgbClr val="003300"/>
                </a:solidFill>
              </a:rPr>
              <a:t>що таке суспільство?</a:t>
            </a:r>
            <a:endParaRPr lang="ru-RU" altLang="uk-UA" b="1" dirty="0">
              <a:solidFill>
                <a:srgbClr val="003300"/>
              </a:solidFill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altLang="uk-UA" sz="2800" b="1" dirty="0">
                <a:solidFill>
                  <a:srgbClr val="003300"/>
                </a:solidFill>
              </a:rPr>
              <a:t>    </a:t>
            </a:r>
            <a:r>
              <a:rPr lang="uk-UA" altLang="uk-UA" sz="2800" b="1" dirty="0">
                <a:solidFill>
                  <a:srgbClr val="003300"/>
                </a:solidFill>
              </a:rPr>
              <a:t>- значення суспільства в житті людини?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altLang="uk-UA" sz="2800" b="1" dirty="0">
                <a:solidFill>
                  <a:srgbClr val="003300"/>
                </a:solidFill>
              </a:rPr>
              <a:t>    </a:t>
            </a:r>
            <a:r>
              <a:rPr lang="uk-UA" altLang="uk-UA" sz="2800" b="1" dirty="0">
                <a:solidFill>
                  <a:srgbClr val="003300"/>
                </a:solidFill>
              </a:rPr>
              <a:t>- в чому сутність суспільства?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altLang="uk-UA" sz="2800" b="1" dirty="0">
                <a:solidFill>
                  <a:srgbClr val="003300"/>
                </a:solidFill>
              </a:rPr>
              <a:t>    </a:t>
            </a:r>
            <a:r>
              <a:rPr lang="uk-UA" altLang="uk-UA" sz="2800" b="1" dirty="0">
                <a:solidFill>
                  <a:srgbClr val="003300"/>
                </a:solidFill>
              </a:rPr>
              <a:t>- до чого суспільство зобов'язує людину?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altLang="uk-UA" sz="2800" b="1" dirty="0">
                <a:solidFill>
                  <a:srgbClr val="003300"/>
                </a:solidFill>
              </a:rPr>
              <a:t>    </a:t>
            </a:r>
            <a:r>
              <a:rPr lang="uk-UA" altLang="uk-UA" sz="2800" b="1" dirty="0">
                <a:solidFill>
                  <a:srgbClr val="003300"/>
                </a:solidFill>
              </a:rPr>
              <a:t>- які обов'язки людини перед суспільством?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altLang="uk-UA" sz="2800" b="1" dirty="0">
                <a:solidFill>
                  <a:srgbClr val="003300"/>
                </a:solidFill>
              </a:rPr>
              <a:t>    </a:t>
            </a:r>
            <a:r>
              <a:rPr lang="uk-UA" altLang="uk-UA" sz="2800" b="1" dirty="0">
                <a:solidFill>
                  <a:srgbClr val="003300"/>
                </a:solidFill>
              </a:rPr>
              <a:t>- які обов'язки суспільства перед людиною?</a:t>
            </a:r>
            <a:endParaRPr lang="ru-RU" altLang="uk-UA" sz="2800" b="1" dirty="0">
              <a:solidFill>
                <a:srgbClr val="003300"/>
              </a:solidFill>
            </a:endParaRPr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735CC34-7BA2-F2C7-D91B-C889BE5AE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936625"/>
          </a:xfrm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uk-UA" altLang="uk-UA" sz="3600"/>
              <a:t>Філософські концепції суспільства. </a:t>
            </a:r>
            <a:endParaRPr lang="ru-RU" altLang="uk-UA" sz="3600"/>
          </a:p>
        </p:txBody>
      </p:sp>
      <p:sp>
        <p:nvSpPr>
          <p:cNvPr id="7171" name="Text Box 26">
            <a:extLst>
              <a:ext uri="{FF2B5EF4-FFF2-40B4-BE49-F238E27FC236}">
                <a16:creationId xmlns:a16="http://schemas.microsoft.com/office/drawing/2014/main" id="{86E6DF62-94B4-D5A6-56C5-3A68B5CCA19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185863" y="1381125"/>
            <a:ext cx="2665412" cy="83185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uk-UA" sz="2400" b="1">
                <a:solidFill>
                  <a:srgbClr val="000000"/>
                </a:solidFill>
              </a:rPr>
              <a:t>Ідеалістичні концепції</a:t>
            </a:r>
            <a:endParaRPr lang="ru-RU" altLang="uk-UA" sz="2400" b="1">
              <a:solidFill>
                <a:srgbClr val="000000"/>
              </a:solidFill>
            </a:endParaRPr>
          </a:p>
        </p:txBody>
      </p:sp>
      <p:sp>
        <p:nvSpPr>
          <p:cNvPr id="7172" name="Text Box 27">
            <a:extLst>
              <a:ext uri="{FF2B5EF4-FFF2-40B4-BE49-F238E27FC236}">
                <a16:creationId xmlns:a16="http://schemas.microsoft.com/office/drawing/2014/main" id="{CA3CD63C-8BA3-0920-17FD-A855B28C1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1428750"/>
            <a:ext cx="3024188" cy="830263"/>
          </a:xfrm>
          <a:prstGeom prst="rect">
            <a:avLst/>
          </a:prstGeom>
          <a:solidFill>
            <a:srgbClr val="EBB9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uk-UA" sz="2400" b="1">
                <a:solidFill>
                  <a:srgbClr val="000000"/>
                </a:solidFill>
              </a:rPr>
              <a:t>Матеріалістичні концепції</a:t>
            </a:r>
            <a:endParaRPr lang="ru-RU" altLang="uk-UA" sz="2400" b="1">
              <a:solidFill>
                <a:srgbClr val="000000"/>
              </a:solidFill>
            </a:endParaRPr>
          </a:p>
        </p:txBody>
      </p:sp>
      <p:sp>
        <p:nvSpPr>
          <p:cNvPr id="7173" name="Text Box 28">
            <a:extLst>
              <a:ext uri="{FF2B5EF4-FFF2-40B4-BE49-F238E27FC236}">
                <a16:creationId xmlns:a16="http://schemas.microsoft.com/office/drawing/2014/main" id="{AAFDBDEE-58F0-8427-7B52-9CFFECD92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708275"/>
            <a:ext cx="2665412" cy="1631950"/>
          </a:xfrm>
          <a:prstGeom prst="rect">
            <a:avLst/>
          </a:prstGeom>
          <a:solidFill>
            <a:srgbClr val="EBB9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uk-UA" sz="2000" b="1">
                <a:solidFill>
                  <a:srgbClr val="000000"/>
                </a:solidFill>
              </a:rPr>
              <a:t>Визначальну роль в суспільстві відіграє матеріальний початок</a:t>
            </a:r>
            <a:endParaRPr lang="ru-RU" altLang="uk-UA" sz="2000" b="1">
              <a:solidFill>
                <a:srgbClr val="000000"/>
              </a:solidFill>
            </a:endParaRPr>
          </a:p>
        </p:txBody>
      </p:sp>
      <p:sp>
        <p:nvSpPr>
          <p:cNvPr id="7174" name="Rectangle 22">
            <a:extLst>
              <a:ext uri="{FF2B5EF4-FFF2-40B4-BE49-F238E27FC236}">
                <a16:creationId xmlns:a16="http://schemas.microsoft.com/office/drawing/2014/main" id="{7594F2DC-7BF4-0674-2447-50EFCB77A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636838"/>
            <a:ext cx="2376487" cy="1938337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uk-UA" sz="2000" b="1">
                <a:solidFill>
                  <a:srgbClr val="000000"/>
                </a:solidFill>
              </a:rPr>
              <a:t>Визначальну роль в суспільстві відіграє духовний початок</a:t>
            </a:r>
            <a:endParaRPr lang="ru-RU" altLang="uk-UA" sz="2000" b="1">
              <a:solidFill>
                <a:srgbClr val="000000"/>
              </a:solidFill>
            </a:endParaRPr>
          </a:p>
        </p:txBody>
      </p:sp>
      <p:sp>
        <p:nvSpPr>
          <p:cNvPr id="7175" name="Line 26">
            <a:extLst>
              <a:ext uri="{FF2B5EF4-FFF2-40B4-BE49-F238E27FC236}">
                <a16:creationId xmlns:a16="http://schemas.microsoft.com/office/drawing/2014/main" id="{096AC888-EBCA-1481-C201-66C28ECD4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2133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6" name="Line 11">
            <a:extLst>
              <a:ext uri="{FF2B5EF4-FFF2-40B4-BE49-F238E27FC236}">
                <a16:creationId xmlns:a16="http://schemas.microsoft.com/office/drawing/2014/main" id="{202B52C8-436E-DDCC-64A5-30A06C66A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3301" y="4122738"/>
            <a:ext cx="216892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7" name="Line 11">
            <a:extLst>
              <a:ext uri="{FF2B5EF4-FFF2-40B4-BE49-F238E27FC236}">
                <a16:creationId xmlns:a16="http://schemas.microsoft.com/office/drawing/2014/main" id="{FAA25831-331E-8E74-2D15-10C07A484E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050" y="2060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8" name="Line 11">
            <a:extLst>
              <a:ext uri="{FF2B5EF4-FFF2-40B4-BE49-F238E27FC236}">
                <a16:creationId xmlns:a16="http://schemas.microsoft.com/office/drawing/2014/main" id="{049EA66B-F43C-6EBC-FC53-A26CC39E42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7744" y="4362450"/>
            <a:ext cx="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EA14B083-9B5A-09FC-4836-9D80F77636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4525" y="20605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0" name="Rectangle 33">
            <a:extLst>
              <a:ext uri="{FF2B5EF4-FFF2-40B4-BE49-F238E27FC236}">
                <a16:creationId xmlns:a16="http://schemas.microsoft.com/office/drawing/2014/main" id="{430F04EB-C74F-54A8-2F9D-C0A8E458133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825500" y="4832350"/>
            <a:ext cx="3170238" cy="13239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000" b="1">
                <a:solidFill>
                  <a:srgbClr val="000000"/>
                </a:solidFill>
              </a:rPr>
              <a:t>Первинність суспільної свідомості щодо суспільного буття</a:t>
            </a:r>
            <a:endParaRPr lang="ru-RU" altLang="uk-UA" sz="2000" b="1">
              <a:solidFill>
                <a:srgbClr val="000000"/>
              </a:solidFill>
            </a:endParaRPr>
          </a:p>
        </p:txBody>
      </p:sp>
      <p:sp>
        <p:nvSpPr>
          <p:cNvPr id="7181" name="Rectangle 34">
            <a:extLst>
              <a:ext uri="{FF2B5EF4-FFF2-40B4-BE49-F238E27FC236}">
                <a16:creationId xmlns:a16="http://schemas.microsoft.com/office/drawing/2014/main" id="{861BB836-6543-2024-0E65-C8302F913A6A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859338" y="4510088"/>
            <a:ext cx="2740025" cy="1323975"/>
          </a:xfrm>
          <a:prstGeom prst="rect">
            <a:avLst/>
          </a:prstGeom>
          <a:solidFill>
            <a:srgbClr val="EBB9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2000" b="1" dirty="0">
                <a:solidFill>
                  <a:srgbClr val="000000"/>
                </a:solidFill>
              </a:rPr>
              <a:t>Первинність суспільного буття щодо суспільної свідомості</a:t>
            </a:r>
            <a:endParaRPr lang="ru-RU" altLang="uk-UA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6CCC20C-C9E0-0EC8-3CD0-A3AEA6D8C1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solidFill>
            <a:srgbClr val="FFFF00"/>
          </a:solidFill>
        </p:spPr>
        <p:txBody>
          <a:bodyPr/>
          <a:lstStyle/>
          <a:p>
            <a:pPr marL="449580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Суспільство як форма </a:t>
            </a:r>
            <a:r>
              <a:rPr lang="uk-UA" altLang="uk-UA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співбуття</a:t>
            </a:r>
            <a: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людей. Суспільне буття та суспільна свідомість.</a:t>
            </a:r>
            <a: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altLang="uk-UA" sz="2400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2A7AE4B-0E39-F04F-FFEB-E87C896A7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60763"/>
          </a:xfrm>
          <a:solidFill>
            <a:srgbClr val="92D050"/>
          </a:solidFill>
        </p:spPr>
        <p:txBody>
          <a:bodyPr/>
          <a:lstStyle/>
          <a:p>
            <a:pPr marL="360000" lvl="2" algn="just">
              <a:defRPr/>
            </a:pPr>
            <a:r>
              <a:rPr lang="uk-UA" altLang="uk-UA" sz="2800" b="1" dirty="0">
                <a:solidFill>
                  <a:srgbClr val="000000"/>
                </a:solidFill>
                <a:ea typeface="+mj-ea"/>
                <a:cs typeface="+mj-cs"/>
              </a:rPr>
              <a:t>Суспільство </a:t>
            </a:r>
            <a:r>
              <a:rPr lang="uk-UA" altLang="uk-UA" sz="2800" dirty="0">
                <a:solidFill>
                  <a:srgbClr val="000000"/>
                </a:solidFill>
                <a:ea typeface="+mj-ea"/>
                <a:cs typeface="+mj-cs"/>
              </a:rPr>
              <a:t>– </a:t>
            </a:r>
            <a:r>
              <a:rPr lang="uk-UA" altLang="uk-UA" sz="2800" b="1" dirty="0">
                <a:solidFill>
                  <a:srgbClr val="000000"/>
                </a:solidFill>
                <a:ea typeface="+mj-ea"/>
                <a:cs typeface="+mj-cs"/>
              </a:rPr>
              <a:t>форма спільної життєдіяльності людей, що сприяє збереженню та відтворенню їх життя, заснована на засадах соціальних норм, структур, стандартів та у відповідності з вищими духовними цінностями людини</a:t>
            </a:r>
            <a:r>
              <a:rPr lang="uk-UA" altLang="uk-UA" sz="2800" dirty="0">
                <a:solidFill>
                  <a:srgbClr val="000000"/>
                </a:solidFill>
                <a:ea typeface="+mj-ea"/>
                <a:cs typeface="+mj-cs"/>
              </a:rPr>
              <a:t> </a:t>
            </a:r>
            <a:endParaRPr lang="ru-RU" altLang="uk-UA" sz="28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63F35-B86D-6E76-2217-09FB9F711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301750"/>
          </a:xfrm>
          <a:solidFill>
            <a:srgbClr val="FFFF00"/>
          </a:solidFill>
        </p:spPr>
        <p:txBody>
          <a:bodyPr/>
          <a:lstStyle/>
          <a:p>
            <a:pPr marL="449580" indent="-342900">
              <a:spcBef>
                <a:spcPts val="0"/>
              </a:spcBef>
              <a:spcAft>
                <a:spcPts val="0"/>
              </a:spcAft>
              <a:defRPr/>
            </a:pPr>
            <a:b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Суспільство як форма </a:t>
            </a:r>
            <a:r>
              <a:rPr lang="uk-UA" altLang="uk-UA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співбуття</a:t>
            </a:r>
            <a: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людей. Суспільне буття та суспільна свідомість.</a:t>
            </a:r>
            <a:b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9219" name="Объект 2">
            <a:extLst>
              <a:ext uri="{FF2B5EF4-FFF2-40B4-BE49-F238E27FC236}">
                <a16:creationId xmlns:a16="http://schemas.microsoft.com/office/drawing/2014/main" id="{7F7411F3-43AB-CBD2-F43C-456760E591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lvl="2"/>
            <a:r>
              <a:rPr lang="uk-UA" altLang="uk-UA" sz="3200" b="1" dirty="0"/>
              <a:t>Об'єктивна реальність</a:t>
            </a:r>
          </a:p>
          <a:p>
            <a:pPr lvl="2"/>
            <a:r>
              <a:rPr lang="uk-UA" altLang="uk-UA" sz="3200" b="1" dirty="0"/>
              <a:t>Суб'єктивна реальність</a:t>
            </a:r>
          </a:p>
          <a:p>
            <a:pPr lvl="2"/>
            <a:r>
              <a:rPr lang="uk-UA" altLang="uk-UA" sz="3200" b="1" dirty="0"/>
              <a:t>Суспільна реальність</a:t>
            </a:r>
          </a:p>
          <a:p>
            <a:pPr lvl="2"/>
            <a:r>
              <a:rPr lang="uk-UA" altLang="uk-UA" sz="3200" b="1" dirty="0"/>
              <a:t>Штучна реальність</a:t>
            </a:r>
          </a:p>
          <a:p>
            <a:pPr lvl="2"/>
            <a:r>
              <a:rPr lang="uk-UA" altLang="uk-UA" sz="3200" b="1" dirty="0"/>
              <a:t>Свідома доцільна</a:t>
            </a:r>
            <a:r>
              <a:rPr lang="uk-UA" altLang="uk-UA" sz="3200" dirty="0"/>
              <a:t> </a:t>
            </a:r>
            <a:r>
              <a:rPr lang="uk-UA" altLang="uk-UA" sz="3200" b="1" dirty="0"/>
              <a:t>діяльність</a:t>
            </a:r>
            <a:endParaRPr lang="uk-UA" altLang="uk-UA" sz="3200" b="1" i="1" dirty="0"/>
          </a:p>
          <a:p>
            <a:endParaRPr lang="uk-UA" alt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39D4ED11-BBB2-8882-F176-F8F9E7FDB1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uk-UA" altLang="uk-UA"/>
              <a:t>Сфери суспільного життя</a:t>
            </a:r>
            <a:endParaRPr lang="ru-RU" altLang="uk-UA"/>
          </a:p>
        </p:txBody>
      </p:sp>
      <p:sp>
        <p:nvSpPr>
          <p:cNvPr id="10243" name="Объект 2">
            <a:extLst>
              <a:ext uri="{FF2B5EF4-FFF2-40B4-BE49-F238E27FC236}">
                <a16:creationId xmlns:a16="http://schemas.microsoft.com/office/drawing/2014/main" id="{FDC9D0EB-9CDC-DF31-CD49-CE8D8A6E31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uk-UA" altLang="uk-UA" dirty="0"/>
              <a:t>Виробництво матеріальних благ - матеріально-виробнича або економічна сфера</a:t>
            </a:r>
          </a:p>
          <a:p>
            <a:r>
              <a:rPr lang="uk-UA" altLang="uk-UA" dirty="0"/>
              <a:t>Соціальна діяльність – соціальна сфера</a:t>
            </a:r>
          </a:p>
          <a:p>
            <a:r>
              <a:rPr lang="uk-UA" altLang="uk-UA" dirty="0"/>
              <a:t>Організаційно- керівна діяльність - організаційна сфера</a:t>
            </a:r>
          </a:p>
          <a:p>
            <a:r>
              <a:rPr lang="uk-UA" altLang="uk-UA" dirty="0"/>
              <a:t>Духовна діяльність – духовна сфера</a:t>
            </a:r>
            <a:endParaRPr lang="ru-RU" alt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0F8BB79-6482-5F44-678C-F2019EA11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0338"/>
            <a:ext cx="8229600" cy="1143000"/>
          </a:xfrm>
          <a:solidFill>
            <a:srgbClr val="FFFF00"/>
          </a:solidFill>
        </p:spPr>
        <p:txBody>
          <a:bodyPr/>
          <a:lstStyle/>
          <a:p>
            <a:pPr marL="449580" indent="-342900">
              <a:spcBef>
                <a:spcPts val="0"/>
              </a:spcBef>
              <a:spcAft>
                <a:spcPts val="0"/>
              </a:spcAft>
              <a:defRPr/>
            </a:pPr>
            <a:b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Суспільство як форма </a:t>
            </a:r>
            <a:r>
              <a:rPr lang="uk-UA" altLang="uk-UA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співбуття</a:t>
            </a:r>
            <a:r>
              <a:rPr lang="uk-UA" alt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людей. Суспільне буття та суспільна свідомість</a:t>
            </a:r>
            <a: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altLang="uk-UA" sz="4000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DC6F673-9052-EAAD-F799-C442F4620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uk-UA" altLang="uk-UA" b="1" dirty="0"/>
              <a:t>Суспільне буття</a:t>
            </a:r>
            <a:r>
              <a:rPr lang="uk-UA" altLang="uk-UA" dirty="0"/>
              <a:t> -  </a:t>
            </a:r>
            <a:r>
              <a:rPr lang="uk-UA" altLang="uk-UA" sz="2800" b="1" dirty="0"/>
              <a:t>матеріальне відношення людей до природи в процесі виробництва матеріальних благ і ті відносини, в які люди вступають в процесі цього виробництва</a:t>
            </a:r>
          </a:p>
          <a:p>
            <a:r>
              <a:rPr lang="uk-UA" altLang="uk-UA" b="1" dirty="0"/>
              <a:t>Суспільна свідомість</a:t>
            </a:r>
            <a:r>
              <a:rPr lang="uk-UA" altLang="uk-UA" sz="2800" b="1" dirty="0"/>
              <a:t> - духовний бік історичного процесу, цілісне духовне явище, що охоплює різні форми свідомості</a:t>
            </a:r>
            <a:endParaRPr lang="ru-RU" altLang="uk-UA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750</TotalTime>
  <Words>869</Words>
  <Application>Microsoft Office PowerPoint</Application>
  <PresentationFormat>Экран (4:3)</PresentationFormat>
  <Paragraphs>115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Оформление по умолчанию</vt:lpstr>
      <vt:lpstr>СУСПІЛЬСТВО ЯК ФОРМА СПІВБУТТЯ ЛЮДЕЙ</vt:lpstr>
      <vt:lpstr>Список літератури:</vt:lpstr>
      <vt:lpstr> Предмет соціальної філософії. Основні засади філософського розуміння суспільства.  </vt:lpstr>
      <vt:lpstr>Предмет соціальної філософії. Основні засади філософського розуміння суспільства</vt:lpstr>
      <vt:lpstr>Філософські концепції суспільства. </vt:lpstr>
      <vt:lpstr>Суспільство як форма співбуття людей. Суспільне буття та суспільна свідомість.. </vt:lpstr>
      <vt:lpstr> Суспільство як форма співбуття людей. Суспільне буття та суспільна свідомість. </vt:lpstr>
      <vt:lpstr>Сфери суспільного життя</vt:lpstr>
      <vt:lpstr> Суспільство як форма співбуття людей. Суспільне буття та суспільна свідомість. </vt:lpstr>
      <vt:lpstr> Суспільство як форма співбуття людей. Суспільне буття та суспільна свідомість. </vt:lpstr>
      <vt:lpstr>Рушійні сили розвитку соціуму. Прогрес та регрес</vt:lpstr>
      <vt:lpstr>Рушійні сили розвитку соціуму. Прогрес та регрес</vt:lpstr>
      <vt:lpstr>Рушійні сили розвитку соціуму. Прогрес та регрес</vt:lpstr>
      <vt:lpstr>Рушійні сили розвитку соціуму. Прогрес та регрес</vt:lpstr>
      <vt:lpstr>Рушійні сили розвитку соціуму. Прогрес та регрес</vt:lpstr>
      <vt:lpstr>Рушійні сили розвитку соціуму. Прогрес та регрес</vt:lpstr>
      <vt:lpstr>Презентация PowerPoint</vt:lpstr>
      <vt:lpstr>GPI  -  Genuine Progress Indicator</vt:lpstr>
      <vt:lpstr>Презентация PowerPoint</vt:lpstr>
    </vt:vector>
  </TitlesOfParts>
  <Company>PRIVATE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ULISSA</dc:creator>
  <cp:lastModifiedBy>Сергей Герасименко</cp:lastModifiedBy>
  <cp:revision>92</cp:revision>
  <dcterms:created xsi:type="dcterms:W3CDTF">2009-05-05T07:33:23Z</dcterms:created>
  <dcterms:modified xsi:type="dcterms:W3CDTF">2023-03-13T16:05:56Z</dcterms:modified>
</cp:coreProperties>
</file>