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704" autoAdjust="0"/>
  </p:normalViewPr>
  <p:slideViewPr>
    <p:cSldViewPr>
      <p:cViewPr varScale="1">
        <p:scale>
          <a:sx n="68" d="100"/>
          <a:sy n="68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1-05T12:13:00.15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1/25/2022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2247224"/>
            <a:ext cx="7406640" cy="82173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 та електричних вимірювань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10291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 </a:t>
            </a:r>
            <a:r>
              <a:rPr lang="en-US" dirty="0" smtClean="0"/>
              <a:t>1</a:t>
            </a:r>
            <a:endParaRPr lang="uk-UA" dirty="0" smtClean="0"/>
          </a:p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dirty="0" smtClean="0"/>
              <a:t>Аерокосмічний факультет</a:t>
            </a:r>
            <a:endParaRPr lang="uk-UA" dirty="0" smtClean="0"/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Систематизація фізичних величин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68863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	За </a:t>
            </a:r>
            <a:r>
              <a:rPr lang="ru-RU" sz="2800" b="1" dirty="0"/>
              <a:t>родом</a:t>
            </a:r>
            <a:r>
              <a:rPr lang="ru-RU" sz="2400" i="1" dirty="0"/>
              <a:t> </a:t>
            </a:r>
            <a:r>
              <a:rPr lang="ru-RU" sz="2400" dirty="0" err="1"/>
              <a:t>величини</a:t>
            </a:r>
            <a:r>
              <a:rPr lang="ru-RU" sz="2400" i="1" dirty="0"/>
              <a:t>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фізичні</a:t>
            </a:r>
            <a:r>
              <a:rPr lang="ru-RU" sz="2400" dirty="0"/>
              <a:t> </a:t>
            </a:r>
            <a:r>
              <a:rPr lang="ru-RU" sz="2400" dirty="0" err="1"/>
              <a:t>величини</a:t>
            </a:r>
            <a:r>
              <a:rPr lang="ru-RU" sz="2400" dirty="0"/>
              <a:t> </a:t>
            </a:r>
            <a:r>
              <a:rPr lang="ru-RU" sz="2400" dirty="0" err="1"/>
              <a:t>поділяють</a:t>
            </a:r>
            <a:r>
              <a:rPr lang="ru-RU" sz="2400" dirty="0"/>
              <a:t> на </a:t>
            </a:r>
            <a:r>
              <a:rPr lang="ru-RU" sz="2400" i="1" dirty="0" err="1"/>
              <a:t>електричні</a:t>
            </a:r>
            <a:r>
              <a:rPr lang="ru-RU" sz="2400" i="1" dirty="0"/>
              <a:t>, </a:t>
            </a:r>
            <a:r>
              <a:rPr lang="ru-RU" sz="2400" i="1" dirty="0" err="1" smtClean="0"/>
              <a:t>неелектричні</a:t>
            </a:r>
            <a:r>
              <a:rPr lang="ru-RU" sz="2400" i="1" dirty="0"/>
              <a:t>, </a:t>
            </a:r>
            <a:r>
              <a:rPr lang="ru-RU" sz="2400" i="1" dirty="0" err="1"/>
              <a:t>магнітні</a:t>
            </a:r>
            <a:r>
              <a:rPr lang="ru-RU" sz="2400" dirty="0"/>
              <a:t>. </a:t>
            </a:r>
            <a:endParaRPr lang="ru-RU" sz="2400" dirty="0" smtClean="0"/>
          </a:p>
          <a:p>
            <a:pPr marL="82296" indent="0" algn="just">
              <a:buNone/>
            </a:pPr>
            <a:r>
              <a:rPr lang="ru-RU" sz="2400" dirty="0" smtClean="0"/>
              <a:t>	За  </a:t>
            </a:r>
            <a:r>
              <a:rPr lang="ru-RU" sz="2800" b="1" dirty="0"/>
              <a:t>числом  </a:t>
            </a:r>
            <a:r>
              <a:rPr lang="ru-RU" sz="2800" b="1" dirty="0" err="1"/>
              <a:t>значень</a:t>
            </a:r>
            <a:r>
              <a:rPr lang="ru-RU" sz="2400" dirty="0"/>
              <a:t>,  </a:t>
            </a:r>
            <a:r>
              <a:rPr lang="ru-RU" sz="2400" dirty="0" err="1"/>
              <a:t>яких</a:t>
            </a:r>
            <a:r>
              <a:rPr lang="ru-RU" sz="2400" dirty="0"/>
              <a:t>  </a:t>
            </a:r>
            <a:r>
              <a:rPr lang="ru-RU" sz="2400" dirty="0" err="1"/>
              <a:t>може</a:t>
            </a:r>
            <a:r>
              <a:rPr lang="ru-RU" sz="2400" dirty="0"/>
              <a:t>  набути  </a:t>
            </a:r>
            <a:r>
              <a:rPr lang="ru-RU" sz="2400" dirty="0" err="1"/>
              <a:t>вимірювана</a:t>
            </a:r>
            <a:r>
              <a:rPr lang="ru-RU" sz="2400" dirty="0"/>
              <a:t>  величина  на </a:t>
            </a:r>
            <a:r>
              <a:rPr lang="ru-RU" sz="2400" dirty="0" err="1" smtClean="0"/>
              <a:t>скінченному</a:t>
            </a:r>
            <a:r>
              <a:rPr lang="ru-RU" sz="2400" dirty="0" smtClean="0"/>
              <a:t> </a:t>
            </a:r>
            <a:r>
              <a:rPr lang="ru-RU" sz="2400" dirty="0" err="1"/>
              <a:t>проміжку</a:t>
            </a:r>
            <a:r>
              <a:rPr lang="ru-RU" sz="2400" dirty="0"/>
              <a:t> часу </a:t>
            </a:r>
            <a:r>
              <a:rPr lang="ru-RU" sz="2400" dirty="0" err="1"/>
              <a:t>чи</a:t>
            </a:r>
            <a:r>
              <a:rPr lang="ru-RU" sz="2400" dirty="0"/>
              <a:t> простору, ФВ </a:t>
            </a:r>
            <a:r>
              <a:rPr lang="ru-RU" sz="2400" dirty="0" err="1"/>
              <a:t>поділяються</a:t>
            </a:r>
            <a:r>
              <a:rPr lang="ru-RU" sz="2400" dirty="0"/>
              <a:t> на </a:t>
            </a:r>
            <a:r>
              <a:rPr lang="ru-RU" sz="2400" i="1" dirty="0" err="1"/>
              <a:t>неперервні</a:t>
            </a:r>
            <a:r>
              <a:rPr lang="ru-RU" sz="2400" dirty="0"/>
              <a:t> </a:t>
            </a:r>
            <a:r>
              <a:rPr lang="ru-RU" sz="2400" dirty="0" smtClean="0"/>
              <a:t>(</a:t>
            </a:r>
            <a:r>
              <a:rPr lang="ru-RU" sz="2400" dirty="0" err="1"/>
              <a:t>аналогові</a:t>
            </a:r>
            <a:r>
              <a:rPr lang="ru-RU" sz="2400" dirty="0"/>
              <a:t>) й </a:t>
            </a:r>
            <a:r>
              <a:rPr lang="ru-RU" sz="2400" i="1" dirty="0" err="1"/>
              <a:t>дискретні</a:t>
            </a:r>
            <a:r>
              <a:rPr lang="ru-RU" sz="2400" i="1" dirty="0"/>
              <a:t>.</a:t>
            </a:r>
            <a:r>
              <a:rPr lang="ru-RU" sz="2400" dirty="0"/>
              <a:t> </a:t>
            </a:r>
          </a:p>
          <a:p>
            <a:pPr marL="82296" indent="0" algn="just">
              <a:buNone/>
            </a:pPr>
            <a:r>
              <a:rPr lang="uk-UA" sz="2400" dirty="0" smtClean="0"/>
              <a:t>	За  </a:t>
            </a:r>
            <a:r>
              <a:rPr lang="uk-UA" sz="2800" b="1" dirty="0"/>
              <a:t>наявністю  розмірності  </a:t>
            </a:r>
            <a:r>
              <a:rPr lang="uk-UA" sz="2400" dirty="0"/>
              <a:t>розрізняють  </a:t>
            </a:r>
            <a:r>
              <a:rPr lang="uk-UA" sz="2400" i="1" dirty="0"/>
              <a:t>розмірні (абсолютні)  </a:t>
            </a:r>
            <a:r>
              <a:rPr lang="uk-UA" sz="2400" dirty="0"/>
              <a:t>ФВ, </a:t>
            </a:r>
            <a:r>
              <a:rPr lang="uk-UA" sz="2400" i="1" dirty="0" smtClean="0"/>
              <a:t>безрозмірні </a:t>
            </a:r>
            <a:r>
              <a:rPr lang="uk-UA" sz="2400" i="1" dirty="0"/>
              <a:t>(відносні) </a:t>
            </a:r>
            <a:r>
              <a:rPr lang="uk-UA" sz="2400" dirty="0"/>
              <a:t>ФВ. </a:t>
            </a:r>
          </a:p>
          <a:p>
            <a:pPr marL="82296" indent="0" algn="just">
              <a:buNone/>
            </a:pPr>
            <a:r>
              <a:rPr lang="uk-UA" sz="2400" dirty="0" smtClean="0"/>
              <a:t>- </a:t>
            </a:r>
            <a:r>
              <a:rPr lang="uk-UA" sz="2400" i="1" dirty="0" smtClean="0"/>
              <a:t>Розмірна</a:t>
            </a:r>
            <a:r>
              <a:rPr lang="uk-UA" sz="2400" dirty="0" smtClean="0"/>
              <a:t> </a:t>
            </a:r>
            <a:r>
              <a:rPr lang="uk-UA" sz="2400" dirty="0"/>
              <a:t>величина, в розмірності якої розмірність хоча б однієї з основних </a:t>
            </a:r>
            <a:r>
              <a:rPr lang="uk-UA" sz="2400" dirty="0" smtClean="0"/>
              <a:t>величин </a:t>
            </a:r>
            <a:r>
              <a:rPr lang="uk-UA" sz="2400" dirty="0"/>
              <a:t>піднесена до </a:t>
            </a:r>
            <a:r>
              <a:rPr lang="uk-UA" sz="2400" dirty="0" err="1"/>
              <a:t>степеня</a:t>
            </a:r>
            <a:r>
              <a:rPr lang="uk-UA" sz="2400" dirty="0"/>
              <a:t>, що не дорівнює нулю. </a:t>
            </a:r>
          </a:p>
          <a:p>
            <a:pPr marL="82296" indent="0" algn="just">
              <a:buNone/>
            </a:pPr>
            <a:r>
              <a:rPr lang="uk-UA" sz="2400" dirty="0" smtClean="0"/>
              <a:t>- </a:t>
            </a:r>
            <a:r>
              <a:rPr lang="uk-UA" sz="2400" i="1" dirty="0" smtClean="0"/>
              <a:t>Безрозмірна</a:t>
            </a:r>
            <a:r>
              <a:rPr lang="uk-UA" sz="2400" dirty="0" smtClean="0"/>
              <a:t> </a:t>
            </a:r>
            <a:r>
              <a:rPr lang="uk-UA" sz="2400" dirty="0"/>
              <a:t>величина, в розмірності якої всі степені </a:t>
            </a:r>
            <a:r>
              <a:rPr lang="uk-UA" sz="2400" dirty="0" err="1"/>
              <a:t>розмірностей</a:t>
            </a:r>
            <a:r>
              <a:rPr lang="uk-UA" sz="2400" dirty="0"/>
              <a:t> </a:t>
            </a:r>
            <a:r>
              <a:rPr lang="uk-UA" sz="2400" dirty="0" smtClean="0"/>
              <a:t>основних </a:t>
            </a:r>
            <a:r>
              <a:rPr lang="uk-UA" sz="2400" dirty="0"/>
              <a:t>величин дорівнюють нулю.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174452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848872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Основне рівняння вимірювання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692696"/>
            <a:ext cx="7848872" cy="6048672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Основною  </a:t>
            </a:r>
            <a:r>
              <a:rPr lang="uk-UA" sz="2400" dirty="0"/>
              <a:t>операцією,  що  дозволяє  отримати  результат  </a:t>
            </a:r>
            <a:r>
              <a:rPr lang="uk-UA" sz="2400" dirty="0" smtClean="0"/>
              <a:t>вимірювання</a:t>
            </a:r>
            <a:r>
              <a:rPr lang="uk-UA" sz="2400" dirty="0"/>
              <a:t>, є операція порівняння вимірюваної величини </a:t>
            </a:r>
            <a:r>
              <a:rPr lang="en-US" sz="2400" dirty="0" smtClean="0"/>
              <a:t>X </a:t>
            </a:r>
            <a:r>
              <a:rPr lang="uk-UA" sz="2400" dirty="0"/>
              <a:t>та величини, </a:t>
            </a:r>
            <a:r>
              <a:rPr lang="uk-UA" sz="2400" dirty="0" smtClean="0"/>
              <a:t>прийнятої </a:t>
            </a:r>
            <a:r>
              <a:rPr lang="uk-UA" sz="2400" dirty="0"/>
              <a:t>за зразок </a:t>
            </a:r>
            <a:r>
              <a:rPr lang="en-US" sz="2400" dirty="0" smtClean="0"/>
              <a:t>[x]. </a:t>
            </a:r>
            <a:r>
              <a:rPr lang="uk-UA" sz="2400" dirty="0" smtClean="0"/>
              <a:t>Відома </a:t>
            </a:r>
            <a:r>
              <a:rPr lang="uk-UA" sz="2400" dirty="0"/>
              <a:t>аксіома </a:t>
            </a:r>
            <a:r>
              <a:rPr lang="uk-UA" sz="2400" dirty="0" err="1"/>
              <a:t>Евдокса</a:t>
            </a:r>
            <a:r>
              <a:rPr lang="uk-UA" sz="2400" dirty="0"/>
              <a:t>-Архімеда: «Якщо на </a:t>
            </a:r>
            <a:r>
              <a:rPr lang="uk-UA" sz="2400" dirty="0" smtClean="0"/>
              <a:t>прямій</a:t>
            </a:r>
            <a:r>
              <a:rPr lang="en-US" sz="2400" dirty="0" smtClean="0"/>
              <a:t> </a:t>
            </a:r>
            <a:r>
              <a:rPr lang="uk-UA" sz="2400" dirty="0" smtClean="0"/>
              <a:t>дано </a:t>
            </a:r>
            <a:r>
              <a:rPr lang="uk-UA" sz="2400" dirty="0"/>
              <a:t>два </a:t>
            </a:r>
            <a:r>
              <a:rPr lang="uk-UA" sz="2400" dirty="0" smtClean="0"/>
              <a:t>відрізки</a:t>
            </a:r>
            <a:r>
              <a:rPr lang="en-US" sz="2400" dirty="0" smtClean="0"/>
              <a:t> A &lt; B</a:t>
            </a:r>
            <a:r>
              <a:rPr lang="uk-UA" sz="2400" dirty="0" smtClean="0"/>
              <a:t>, </a:t>
            </a:r>
            <a:r>
              <a:rPr lang="uk-UA" sz="2400" dirty="0"/>
              <a:t>то можна </a:t>
            </a:r>
            <a:r>
              <a:rPr lang="en-US" sz="2400" dirty="0"/>
              <a:t>A </a:t>
            </a:r>
            <a:r>
              <a:rPr lang="uk-UA" sz="2400" dirty="0"/>
              <a:t>повторити додатними стільки разів, </a:t>
            </a:r>
            <a:r>
              <a:rPr lang="uk-UA" sz="2400" dirty="0" smtClean="0"/>
              <a:t>щоб </a:t>
            </a:r>
            <a:r>
              <a:rPr lang="uk-UA" sz="2400" dirty="0"/>
              <a:t>сума була більшою </a:t>
            </a:r>
            <a:r>
              <a:rPr lang="en-US" sz="2400" dirty="0"/>
              <a:t>B»: </a:t>
            </a:r>
            <a:endParaRPr lang="en-US" sz="2400" dirty="0" smtClean="0"/>
          </a:p>
          <a:p>
            <a:pPr marL="82296" indent="0" algn="ctr">
              <a:lnSpc>
                <a:spcPct val="100000"/>
              </a:lnSpc>
              <a:buNone/>
            </a:pPr>
            <a:r>
              <a:rPr lang="en-US" sz="2400" dirty="0" smtClean="0"/>
              <a:t>A + A + ... + A = A ⋅ (N + 1) &gt; B</a:t>
            </a:r>
            <a:r>
              <a:rPr lang="en-US" sz="2400" dirty="0"/>
              <a:t>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Якщо  </a:t>
            </a:r>
            <a:r>
              <a:rPr lang="en-US" sz="2400" dirty="0" smtClean="0"/>
              <a:t>A ⋅ N &lt; B</a:t>
            </a:r>
            <a:r>
              <a:rPr lang="uk-UA" sz="2400" dirty="0" smtClean="0"/>
              <a:t>,</a:t>
            </a:r>
            <a:r>
              <a:rPr lang="en-US" sz="2400" dirty="0" smtClean="0"/>
              <a:t> B &gt;&gt; A</a:t>
            </a:r>
            <a:r>
              <a:rPr lang="uk-UA" sz="2400" dirty="0" smtClean="0"/>
              <a:t> </a:t>
            </a:r>
            <a:r>
              <a:rPr lang="uk-UA" sz="2400" dirty="0"/>
              <a:t>то з цієї аксіоми отримуємо рівняння, що </a:t>
            </a:r>
            <a:r>
              <a:rPr lang="uk-UA" sz="2400" dirty="0" smtClean="0"/>
              <a:t>основане  </a:t>
            </a:r>
            <a:r>
              <a:rPr lang="uk-UA" sz="2400" dirty="0"/>
              <a:t>на  припущенні  рівності  всіх  відрізків </a:t>
            </a:r>
            <a:r>
              <a:rPr lang="en-US" sz="2400" dirty="0"/>
              <a:t>A, </a:t>
            </a:r>
            <a:r>
              <a:rPr lang="uk-UA" sz="2400" dirty="0"/>
              <a:t>які  підсумовуються </a:t>
            </a:r>
            <a:r>
              <a:rPr lang="uk-UA" sz="2400" dirty="0" smtClean="0"/>
              <a:t>всередині </a:t>
            </a:r>
            <a:r>
              <a:rPr lang="uk-UA" sz="2400" dirty="0"/>
              <a:t>відрізка </a:t>
            </a:r>
            <a:r>
              <a:rPr lang="en-US" sz="2400" dirty="0"/>
              <a:t>B: </a:t>
            </a:r>
            <a:r>
              <a:rPr lang="en-US" sz="2400" dirty="0" smtClean="0"/>
              <a:t>N = B / A. 	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/>
              <a:t>	</a:t>
            </a:r>
            <a:r>
              <a:rPr lang="uk-UA" sz="2400" dirty="0" smtClean="0"/>
              <a:t>Прийнявши </a:t>
            </a:r>
            <a:r>
              <a:rPr lang="en-US" sz="2400" dirty="0" smtClean="0"/>
              <a:t>X = B, </a:t>
            </a:r>
            <a:r>
              <a:rPr lang="uk-UA" sz="2400" dirty="0" smtClean="0"/>
              <a:t>а</a:t>
            </a:r>
            <a:r>
              <a:rPr lang="en-US" sz="2400" dirty="0" smtClean="0"/>
              <a:t> A = [x], </a:t>
            </a:r>
            <a:r>
              <a:rPr lang="uk-UA" sz="2400" dirty="0" smtClean="0"/>
              <a:t>отримаємо </a:t>
            </a:r>
            <a:r>
              <a:rPr lang="en-US" sz="2400" dirty="0" smtClean="0"/>
              <a:t>N = X / [x].</a:t>
            </a:r>
            <a:endParaRPr lang="uk-UA" sz="2400" dirty="0"/>
          </a:p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Останнє </a:t>
            </a:r>
            <a:r>
              <a:rPr lang="uk-UA" sz="2400" dirty="0"/>
              <a:t>співвідношення, подане у вигляді </a:t>
            </a:r>
            <a:endParaRPr lang="uk-UA" sz="2400" dirty="0" smtClean="0"/>
          </a:p>
          <a:p>
            <a:pPr marL="82296" indent="0" algn="ctr">
              <a:lnSpc>
                <a:spcPct val="100000"/>
              </a:lnSpc>
              <a:buNone/>
            </a:pPr>
            <a:r>
              <a:rPr lang="en-US" sz="2800" dirty="0" smtClean="0"/>
              <a:t>X = N ⋅ [x],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називають </a:t>
            </a:r>
            <a:r>
              <a:rPr lang="uk-UA" sz="2800" b="1" dirty="0"/>
              <a:t>основним рівнянням вимірювання</a:t>
            </a:r>
            <a:r>
              <a:rPr lang="uk-UA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345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Фізична величина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17638"/>
            <a:ext cx="7818072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800" b="1" dirty="0" smtClean="0"/>
              <a:t>	</a:t>
            </a:r>
            <a:r>
              <a:rPr lang="ru-RU" sz="2800" b="1" dirty="0" err="1" smtClean="0"/>
              <a:t>Фізична</a:t>
            </a:r>
            <a:r>
              <a:rPr lang="ru-RU" sz="2800" b="1" dirty="0" smtClean="0"/>
              <a:t> </a:t>
            </a:r>
            <a:r>
              <a:rPr lang="ru-RU" sz="2800" b="1" dirty="0"/>
              <a:t>величина </a:t>
            </a:r>
            <a:r>
              <a:rPr lang="ru-RU" sz="2400" dirty="0"/>
              <a:t>(ФВ)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властивість</a:t>
            </a:r>
            <a:r>
              <a:rPr lang="ru-RU" sz="2400" dirty="0"/>
              <a:t>, </a:t>
            </a:r>
            <a:r>
              <a:rPr lang="ru-RU" sz="2400" dirty="0" err="1"/>
              <a:t>загальна</a:t>
            </a:r>
            <a:r>
              <a:rPr lang="ru-RU" sz="2400" dirty="0"/>
              <a:t> в </a:t>
            </a:r>
            <a:r>
              <a:rPr lang="ru-RU" sz="2400" dirty="0" err="1"/>
              <a:t>якісному</a:t>
            </a:r>
            <a:r>
              <a:rPr lang="ru-RU" sz="2400" dirty="0"/>
              <a:t> </a:t>
            </a:r>
            <a:r>
              <a:rPr lang="ru-RU" sz="2400" dirty="0" err="1" smtClean="0"/>
              <a:t>відношенні</a:t>
            </a:r>
            <a:r>
              <a:rPr lang="ru-RU" sz="2400" dirty="0" smtClean="0"/>
              <a:t> </a:t>
            </a:r>
            <a:r>
              <a:rPr lang="ru-RU" sz="2400" dirty="0"/>
              <a:t>у </a:t>
            </a:r>
            <a:r>
              <a:rPr lang="ru-RU" sz="2400" dirty="0" err="1"/>
              <a:t>багатьох</a:t>
            </a:r>
            <a:r>
              <a:rPr lang="ru-RU" sz="2400" dirty="0"/>
              <a:t> </a:t>
            </a:r>
            <a:r>
              <a:rPr lang="ru-RU" sz="2400" dirty="0" err="1"/>
              <a:t>матеріальних</a:t>
            </a:r>
            <a:r>
              <a:rPr lang="ru-RU" sz="2400" dirty="0"/>
              <a:t> </a:t>
            </a:r>
            <a:r>
              <a:rPr lang="ru-RU" sz="2400" dirty="0" err="1"/>
              <a:t>об’єктів</a:t>
            </a:r>
            <a:r>
              <a:rPr lang="ru-RU" sz="2400" dirty="0"/>
              <a:t> та </a:t>
            </a:r>
            <a:r>
              <a:rPr lang="ru-RU" sz="2400" dirty="0" err="1"/>
              <a:t>індивідуальна</a:t>
            </a:r>
            <a:r>
              <a:rPr lang="ru-RU" sz="2400" dirty="0"/>
              <a:t> в </a:t>
            </a:r>
            <a:r>
              <a:rPr lang="ru-RU" sz="2400" dirty="0" err="1"/>
              <a:t>кількісному</a:t>
            </a:r>
            <a:r>
              <a:rPr lang="ru-RU" sz="2400" dirty="0"/>
              <a:t> </a:t>
            </a:r>
            <a:r>
              <a:rPr lang="ru-RU" sz="2400" dirty="0" err="1" smtClean="0"/>
              <a:t>відношенні</a:t>
            </a:r>
            <a:r>
              <a:rPr lang="ru-RU" sz="2400" dirty="0" smtClean="0"/>
              <a:t> </a:t>
            </a:r>
            <a:r>
              <a:rPr lang="ru-RU" sz="2400" dirty="0"/>
              <a:t>у кожного з них</a:t>
            </a:r>
            <a:r>
              <a:rPr lang="ru-RU" sz="2400" dirty="0" smtClean="0"/>
              <a:t>.</a:t>
            </a:r>
          </a:p>
          <a:p>
            <a:pPr marL="82296" indent="0" algn="just">
              <a:buNone/>
            </a:pPr>
            <a:r>
              <a:rPr lang="ru-RU" sz="2400" dirty="0" smtClean="0"/>
              <a:t>	ФВ </a:t>
            </a:r>
            <a:r>
              <a:rPr lang="ru-RU" sz="2400" dirty="0"/>
              <a:t>– </a:t>
            </a:r>
            <a:r>
              <a:rPr lang="ru-RU" sz="2400" dirty="0" err="1"/>
              <a:t>властивість</a:t>
            </a:r>
            <a:r>
              <a:rPr lang="ru-RU" sz="2400" dirty="0"/>
              <a:t> </a:t>
            </a:r>
            <a:r>
              <a:rPr lang="ru-RU" sz="2400" dirty="0" err="1"/>
              <a:t>явища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тіла</a:t>
            </a:r>
            <a:r>
              <a:rPr lang="ru-RU" sz="2400" dirty="0"/>
              <a:t>, яка </a:t>
            </a:r>
            <a:r>
              <a:rPr lang="ru-RU" sz="2400" dirty="0" err="1"/>
              <a:t>може</a:t>
            </a:r>
            <a:r>
              <a:rPr lang="ru-RU" sz="2400" dirty="0"/>
              <a:t> бути </a:t>
            </a:r>
            <a:r>
              <a:rPr lang="ru-RU" sz="2400" dirty="0" err="1"/>
              <a:t>розрізнена</a:t>
            </a:r>
            <a:r>
              <a:rPr lang="ru-RU" sz="2400" dirty="0"/>
              <a:t> </a:t>
            </a:r>
            <a:r>
              <a:rPr lang="ru-RU" sz="2400" dirty="0" err="1"/>
              <a:t>якісно</a:t>
            </a:r>
            <a:r>
              <a:rPr lang="ru-RU" sz="2400" dirty="0"/>
              <a:t> і </a:t>
            </a:r>
            <a:r>
              <a:rPr lang="ru-RU" sz="2400" dirty="0" err="1" smtClean="0"/>
              <a:t>визначена</a:t>
            </a:r>
            <a:r>
              <a:rPr lang="ru-RU" sz="2400" dirty="0" smtClean="0"/>
              <a:t> </a:t>
            </a:r>
            <a:r>
              <a:rPr lang="ru-RU" sz="2400" dirty="0" err="1"/>
              <a:t>кількісно</a:t>
            </a:r>
            <a:r>
              <a:rPr lang="ru-RU" sz="2400" dirty="0"/>
              <a:t>. </a:t>
            </a:r>
            <a:endParaRPr lang="ru-RU" sz="2400" dirty="0" smtClean="0"/>
          </a:p>
          <a:p>
            <a:pPr marL="82296" indent="0" algn="just">
              <a:buNone/>
            </a:pPr>
            <a:r>
              <a:rPr lang="ru-RU" sz="2400" dirty="0"/>
              <a:t> </a:t>
            </a:r>
            <a:r>
              <a:rPr lang="ru-RU" sz="2400" dirty="0" smtClean="0"/>
              <a:t>	</a:t>
            </a:r>
            <a:r>
              <a:rPr lang="ru-RU" sz="2400" dirty="0" err="1" smtClean="0"/>
              <a:t>Формалізованим</a:t>
            </a:r>
            <a:r>
              <a:rPr lang="ru-RU" sz="2400" dirty="0" smtClean="0"/>
              <a:t>  </a:t>
            </a:r>
            <a:r>
              <a:rPr lang="ru-RU" sz="2400" dirty="0" err="1"/>
              <a:t>відображенням</a:t>
            </a:r>
            <a:r>
              <a:rPr lang="ru-RU" sz="2400" dirty="0"/>
              <a:t>  </a:t>
            </a:r>
            <a:r>
              <a:rPr lang="ru-RU" sz="2400" dirty="0" err="1"/>
              <a:t>якісних</a:t>
            </a:r>
            <a:r>
              <a:rPr lang="ru-RU" sz="2400" dirty="0"/>
              <a:t>  </a:t>
            </a:r>
            <a:r>
              <a:rPr lang="ru-RU" sz="2400" dirty="0" err="1"/>
              <a:t>відмінностей</a:t>
            </a:r>
            <a:r>
              <a:rPr lang="ru-RU" sz="2400" dirty="0"/>
              <a:t>  </a:t>
            </a:r>
            <a:r>
              <a:rPr lang="ru-RU" sz="2400" dirty="0" err="1" smtClean="0"/>
              <a:t>вимірюваних</a:t>
            </a:r>
            <a:r>
              <a:rPr lang="ru-RU" sz="2400" dirty="0" smtClean="0"/>
              <a:t>  </a:t>
            </a:r>
            <a:r>
              <a:rPr lang="ru-RU" sz="2400" dirty="0"/>
              <a:t>величин  є  </a:t>
            </a:r>
            <a:r>
              <a:rPr lang="ru-RU" sz="2400" dirty="0" err="1"/>
              <a:t>їх</a:t>
            </a:r>
            <a:r>
              <a:rPr lang="ru-RU" sz="2400" dirty="0"/>
              <a:t>  </a:t>
            </a:r>
            <a:r>
              <a:rPr lang="ru-RU" sz="2800" i="1" dirty="0" err="1"/>
              <a:t>розмірність</a:t>
            </a:r>
            <a:r>
              <a:rPr lang="ru-RU" sz="2400" dirty="0"/>
              <a:t>,  а  </a:t>
            </a:r>
            <a:r>
              <a:rPr lang="ru-RU" sz="2400" dirty="0" err="1"/>
              <a:t>кількісною</a:t>
            </a:r>
            <a:r>
              <a:rPr lang="ru-RU" sz="2400" dirty="0"/>
              <a:t>  характеристикою – </a:t>
            </a:r>
            <a:r>
              <a:rPr lang="ru-RU" sz="2400" dirty="0" err="1"/>
              <a:t>їхній</a:t>
            </a:r>
            <a:r>
              <a:rPr lang="ru-RU" sz="2400" dirty="0"/>
              <a:t> </a:t>
            </a:r>
            <a:r>
              <a:rPr lang="ru-RU" sz="2800" i="1" dirty="0" err="1" smtClean="0"/>
              <a:t>розмір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656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pPr algn="ctr"/>
            <a:r>
              <a:rPr lang="uk-UA" dirty="0" smtClean="0"/>
              <a:t>Значення фізичної величини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Значення</a:t>
            </a:r>
            <a:r>
              <a:rPr lang="uk-UA" sz="2400" b="1" dirty="0" smtClean="0"/>
              <a:t> </a:t>
            </a:r>
            <a:r>
              <a:rPr lang="uk-UA" sz="2400" b="1" dirty="0"/>
              <a:t>(фізичної) величини</a:t>
            </a:r>
            <a:r>
              <a:rPr lang="uk-UA" sz="2400" dirty="0"/>
              <a:t> – відображення фізичної величини у </a:t>
            </a:r>
            <a:r>
              <a:rPr lang="uk-UA" sz="2400" dirty="0" smtClean="0"/>
              <a:t>вигляді </a:t>
            </a:r>
            <a:r>
              <a:rPr lang="uk-UA" sz="2400" dirty="0"/>
              <a:t>числового значення величини з позначенням її одиниці </a:t>
            </a:r>
            <a:endParaRPr lang="uk-UA" sz="2400" dirty="0" smtClean="0"/>
          </a:p>
          <a:p>
            <a:pPr marL="82296" indent="0" algn="ctr">
              <a:buNone/>
            </a:pPr>
            <a:r>
              <a:rPr lang="en-US" sz="2400" b="1" i="1" dirty="0" smtClean="0"/>
              <a:t>A </a:t>
            </a:r>
            <a:r>
              <a:rPr lang="uk-UA" sz="2400" b="1" dirty="0" smtClean="0"/>
              <a:t>=</a:t>
            </a:r>
            <a:r>
              <a:rPr lang="en-US" sz="2400" b="1" dirty="0" smtClean="0"/>
              <a:t> {</a:t>
            </a:r>
            <a:r>
              <a:rPr lang="en-US" sz="2400" b="1" i="1" dirty="0" smtClean="0"/>
              <a:t>A</a:t>
            </a:r>
            <a:r>
              <a:rPr lang="en-US" sz="2400" b="1" dirty="0" smtClean="0"/>
              <a:t>} [</a:t>
            </a:r>
            <a:r>
              <a:rPr lang="en-US" sz="2400" b="1" i="1" dirty="0" smtClean="0"/>
              <a:t>A</a:t>
            </a:r>
            <a:r>
              <a:rPr lang="en-US" sz="2400" b="1" dirty="0" smtClean="0"/>
              <a:t>], </a:t>
            </a:r>
            <a:endParaRPr lang="uk-UA" sz="2400" b="1" dirty="0" smtClean="0"/>
          </a:p>
          <a:p>
            <a:pPr marL="82296" indent="0" algn="just">
              <a:buNone/>
            </a:pPr>
            <a:r>
              <a:rPr lang="uk-UA" sz="2400" dirty="0" smtClean="0"/>
              <a:t>де</a:t>
            </a:r>
            <a:r>
              <a:rPr lang="en-US" sz="2400" dirty="0" smtClean="0"/>
              <a:t> </a:t>
            </a:r>
            <a:r>
              <a:rPr lang="en-US" sz="2400" b="1" dirty="0"/>
              <a:t>{</a:t>
            </a:r>
            <a:r>
              <a:rPr lang="en-US" sz="2400" b="1" i="1" dirty="0"/>
              <a:t>A</a:t>
            </a:r>
            <a:r>
              <a:rPr lang="en-US" sz="2400" b="1" dirty="0" smtClean="0"/>
              <a:t>}</a:t>
            </a:r>
            <a:r>
              <a:rPr lang="en-US" sz="2400" dirty="0" smtClean="0"/>
              <a:t> </a:t>
            </a:r>
            <a:r>
              <a:rPr lang="uk-UA" sz="2400" dirty="0" smtClean="0"/>
              <a:t>– </a:t>
            </a:r>
            <a:r>
              <a:rPr lang="uk-UA" sz="2400" dirty="0"/>
              <a:t>числове значення ФВ, тобто число, що дорівнює відношенню </a:t>
            </a:r>
            <a:r>
              <a:rPr lang="uk-UA" sz="2400" dirty="0" smtClean="0"/>
              <a:t>розміру  </a:t>
            </a:r>
            <a:r>
              <a:rPr lang="uk-UA" sz="2400" dirty="0"/>
              <a:t>вимірюваної  величини  до  розміру  одиниці  цієї  ФВ  чи  кратної </a:t>
            </a:r>
            <a:r>
              <a:rPr lang="uk-UA" sz="2400" dirty="0" smtClean="0"/>
              <a:t>одиниці</a:t>
            </a:r>
            <a:r>
              <a:rPr lang="uk-UA" sz="2400" dirty="0"/>
              <a:t>; 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en-US" sz="2400" b="1" dirty="0" smtClean="0"/>
              <a:t>[</a:t>
            </a:r>
            <a:r>
              <a:rPr lang="en-US" sz="2400" b="1" i="1" dirty="0"/>
              <a:t>A</a:t>
            </a:r>
            <a:r>
              <a:rPr lang="en-US" sz="2400" b="1" dirty="0"/>
              <a:t>]</a:t>
            </a:r>
            <a:r>
              <a:rPr lang="uk-UA" sz="2400" dirty="0" smtClean="0"/>
              <a:t> </a:t>
            </a:r>
            <a:r>
              <a:rPr lang="uk-UA" sz="2400" dirty="0"/>
              <a:t>– позначення номера одиниці. 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5312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Розмірність фізичної величини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800" b="1" dirty="0" smtClean="0"/>
              <a:t>Розмірністю</a:t>
            </a:r>
            <a:r>
              <a:rPr lang="uk-UA" sz="2400" dirty="0" smtClean="0"/>
              <a:t> </a:t>
            </a:r>
            <a:r>
              <a:rPr lang="uk-UA" sz="2400" dirty="0"/>
              <a:t>ФВ є вираз, що відображає її зв’язок з основними </a:t>
            </a:r>
            <a:r>
              <a:rPr lang="uk-UA" sz="2400" dirty="0" smtClean="0"/>
              <a:t>величинами </a:t>
            </a:r>
            <a:r>
              <a:rPr lang="uk-UA" sz="2400" dirty="0"/>
              <a:t>системи величин: </a:t>
            </a:r>
          </a:p>
          <a:p>
            <a:pPr marL="82296" indent="0" algn="just">
              <a:buNone/>
            </a:pPr>
            <a:r>
              <a:rPr lang="en-US" sz="2400" dirty="0" smtClean="0"/>
              <a:t>	- </a:t>
            </a:r>
            <a:r>
              <a:rPr lang="uk-UA" sz="2800" i="1" dirty="0" smtClean="0"/>
              <a:t>основної</a:t>
            </a:r>
            <a:r>
              <a:rPr lang="uk-UA" sz="2400" dirty="0" smtClean="0"/>
              <a:t> </a:t>
            </a:r>
            <a:r>
              <a:rPr lang="uk-UA" sz="2400" dirty="0"/>
              <a:t>ФВ – умовний символ ФВ у даній системі величин; 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en-US" sz="2400" dirty="0" smtClean="0"/>
              <a:t>	- </a:t>
            </a:r>
            <a:r>
              <a:rPr lang="uk-UA" sz="2800" i="1" dirty="0" smtClean="0"/>
              <a:t>похідної</a:t>
            </a:r>
            <a:r>
              <a:rPr lang="uk-UA" sz="2400" dirty="0" smtClean="0"/>
              <a:t> </a:t>
            </a:r>
            <a:r>
              <a:rPr lang="uk-UA" sz="2400" dirty="0"/>
              <a:t>ФВ – добуток </a:t>
            </a:r>
            <a:r>
              <a:rPr lang="uk-UA" sz="2400" dirty="0" err="1"/>
              <a:t>розмірностей</a:t>
            </a:r>
            <a:r>
              <a:rPr lang="uk-UA" sz="2400" dirty="0"/>
              <a:t> основних величин, піднесених до </a:t>
            </a:r>
            <a:r>
              <a:rPr lang="uk-UA" sz="2400" dirty="0" smtClean="0"/>
              <a:t>відповідних </a:t>
            </a:r>
            <a:r>
              <a:rPr lang="uk-UA" sz="2400" dirty="0"/>
              <a:t>степенів. </a:t>
            </a:r>
          </a:p>
        </p:txBody>
      </p:sp>
    </p:spTree>
    <p:extLst>
      <p:ext uri="{BB962C8B-B14F-4D97-AF65-F5344CB8AC3E}">
        <p14:creationId xmlns:p14="http://schemas.microsoft.com/office/powerpoint/2010/main" val="307601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pPr algn="ctr"/>
            <a:r>
              <a:rPr lang="uk-UA" dirty="0" smtClean="0"/>
              <a:t>Одиниця фізичної величини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800" b="1" dirty="0" smtClean="0"/>
              <a:t>Одиницею</a:t>
            </a:r>
            <a:r>
              <a:rPr lang="ru-RU" sz="2400" dirty="0" smtClean="0"/>
              <a:t> </a:t>
            </a:r>
            <a:r>
              <a:rPr lang="ru-RU" sz="2400" dirty="0"/>
              <a:t>ФВ є величина </a:t>
            </a:r>
            <a:r>
              <a:rPr lang="uk-UA" sz="2400" dirty="0" smtClean="0"/>
              <a:t>певного</a:t>
            </a:r>
            <a:r>
              <a:rPr lang="ru-RU" sz="2400" dirty="0" smtClean="0"/>
              <a:t> </a:t>
            </a:r>
            <a:r>
              <a:rPr lang="ru-RU" sz="2400" dirty="0" err="1"/>
              <a:t>розміру</a:t>
            </a:r>
            <a:r>
              <a:rPr lang="ru-RU" sz="2400" dirty="0"/>
              <a:t>, </a:t>
            </a:r>
            <a:r>
              <a:rPr lang="ru-RU" sz="2400" dirty="0" err="1"/>
              <a:t>прийнята</a:t>
            </a:r>
            <a:r>
              <a:rPr lang="ru-RU" sz="2400" dirty="0"/>
              <a:t> за </a:t>
            </a:r>
            <a:r>
              <a:rPr lang="ru-RU" sz="2400" dirty="0" err="1"/>
              <a:t>угодою</a:t>
            </a:r>
            <a:r>
              <a:rPr lang="ru-RU" sz="2400" dirty="0"/>
              <a:t> для </a:t>
            </a:r>
            <a:r>
              <a:rPr lang="ru-RU" sz="2400" dirty="0" err="1" smtClean="0"/>
              <a:t>кількісного</a:t>
            </a:r>
            <a:r>
              <a:rPr lang="ru-RU" sz="2400" dirty="0" smtClean="0"/>
              <a:t> </a:t>
            </a:r>
            <a:r>
              <a:rPr lang="ru-RU" sz="2400" dirty="0" err="1"/>
              <a:t>відображення</a:t>
            </a:r>
            <a:r>
              <a:rPr lang="ru-RU" sz="2400" dirty="0"/>
              <a:t> </a:t>
            </a:r>
            <a:r>
              <a:rPr lang="ru-RU" sz="2400" dirty="0" err="1"/>
              <a:t>однорідних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нею величин.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800" i="1" dirty="0" err="1" smtClean="0"/>
              <a:t>Основна</a:t>
            </a:r>
            <a:r>
              <a:rPr lang="ru-RU" sz="2400" dirty="0" smtClean="0"/>
              <a:t>  </a:t>
            </a:r>
            <a:r>
              <a:rPr lang="ru-RU" sz="2400" dirty="0" err="1"/>
              <a:t>одиниця</a:t>
            </a:r>
            <a:r>
              <a:rPr lang="ru-RU" sz="2400" dirty="0"/>
              <a:t> – </a:t>
            </a:r>
            <a:r>
              <a:rPr lang="ru-RU" sz="2400" dirty="0" err="1"/>
              <a:t>одиниця</a:t>
            </a:r>
            <a:r>
              <a:rPr lang="ru-RU" sz="2400" dirty="0"/>
              <a:t>  </a:t>
            </a:r>
            <a:r>
              <a:rPr lang="ru-RU" sz="2400" dirty="0" err="1"/>
              <a:t>основної</a:t>
            </a:r>
            <a:r>
              <a:rPr lang="ru-RU" sz="2400" dirty="0"/>
              <a:t>  ФВ  в  </a:t>
            </a:r>
            <a:r>
              <a:rPr lang="ru-RU" sz="2400" dirty="0" err="1"/>
              <a:t>певній</a:t>
            </a:r>
            <a:r>
              <a:rPr lang="ru-RU" sz="2400" dirty="0"/>
              <a:t>  </a:t>
            </a:r>
            <a:r>
              <a:rPr lang="ru-RU" sz="2400" dirty="0" err="1"/>
              <a:t>системі</a:t>
            </a:r>
            <a:r>
              <a:rPr lang="ru-RU" sz="2400" dirty="0"/>
              <a:t>  </a:t>
            </a:r>
            <a:r>
              <a:rPr lang="ru-RU" sz="2400" dirty="0" smtClean="0"/>
              <a:t>величин</a:t>
            </a:r>
            <a:r>
              <a:rPr lang="ru-RU" sz="2400" dirty="0"/>
              <a:t>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800" i="1" dirty="0" err="1" smtClean="0"/>
              <a:t>Похідна</a:t>
            </a:r>
            <a:r>
              <a:rPr lang="ru-RU" sz="2800" i="1" dirty="0" smtClean="0"/>
              <a:t> </a:t>
            </a:r>
            <a:r>
              <a:rPr lang="ru-RU" sz="2400" dirty="0" err="1"/>
              <a:t>одиниця</a:t>
            </a:r>
            <a:r>
              <a:rPr lang="ru-RU" sz="2400" dirty="0"/>
              <a:t> – </a:t>
            </a:r>
            <a:r>
              <a:rPr lang="ru-RU" sz="2400" dirty="0" err="1"/>
              <a:t>одиниця</a:t>
            </a:r>
            <a:r>
              <a:rPr lang="ru-RU" sz="2400" dirty="0"/>
              <a:t> </a:t>
            </a:r>
            <a:r>
              <a:rPr lang="ru-RU" sz="2400" dirty="0" err="1"/>
              <a:t>похідної</a:t>
            </a:r>
            <a:r>
              <a:rPr lang="ru-RU" sz="2400" dirty="0"/>
              <a:t> ФВ в </a:t>
            </a:r>
            <a:r>
              <a:rPr lang="ru-RU" sz="2400" dirty="0" err="1"/>
              <a:t>певній</a:t>
            </a:r>
            <a:r>
              <a:rPr lang="ru-RU" sz="2400" dirty="0"/>
              <a:t> </a:t>
            </a:r>
            <a:r>
              <a:rPr lang="ru-RU" sz="2400" dirty="0" err="1"/>
              <a:t>системі</a:t>
            </a:r>
            <a:r>
              <a:rPr lang="ru-RU" sz="2400" dirty="0"/>
              <a:t> </a:t>
            </a:r>
            <a:r>
              <a:rPr lang="ru-RU" sz="2400" dirty="0" err="1"/>
              <a:t>одиниць</a:t>
            </a:r>
            <a:r>
              <a:rPr lang="ru-RU" sz="2400" dirty="0"/>
              <a:t>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800" i="1" dirty="0" smtClean="0"/>
              <a:t>Позасистемна</a:t>
            </a:r>
            <a:r>
              <a:rPr lang="ru-RU" sz="2800" i="1" dirty="0" smtClean="0"/>
              <a:t> </a:t>
            </a:r>
            <a:r>
              <a:rPr lang="ru-RU" sz="2400" dirty="0" err="1"/>
              <a:t>одиниця</a:t>
            </a:r>
            <a:r>
              <a:rPr lang="ru-RU" sz="2400" dirty="0"/>
              <a:t> ФВ – </a:t>
            </a:r>
            <a:r>
              <a:rPr lang="ru-RU" sz="2400" dirty="0" err="1"/>
              <a:t>одиниця</a:t>
            </a:r>
            <a:r>
              <a:rPr lang="ru-RU" sz="2400" dirty="0"/>
              <a:t> </a:t>
            </a:r>
            <a:r>
              <a:rPr lang="ru-RU" sz="2400" dirty="0" err="1"/>
              <a:t>величини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не </a:t>
            </a:r>
            <a:r>
              <a:rPr lang="uk-UA" sz="2400" dirty="0" smtClean="0"/>
              <a:t>належить</a:t>
            </a:r>
            <a:r>
              <a:rPr lang="ru-RU" sz="2400" dirty="0" smtClean="0"/>
              <a:t> </a:t>
            </a:r>
            <a:r>
              <a:rPr lang="ru-RU" sz="2400" dirty="0"/>
              <a:t>до </a:t>
            </a:r>
            <a:r>
              <a:rPr lang="ru-RU" sz="2400" dirty="0" err="1"/>
              <a:t>даної</a:t>
            </a:r>
            <a:r>
              <a:rPr lang="ru-RU" sz="2400" dirty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/>
              <a:t>одиниць</a:t>
            </a:r>
            <a:r>
              <a:rPr lang="ru-RU" sz="2400" dirty="0"/>
              <a:t>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11352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/>
          <a:lstStyle/>
          <a:p>
            <a:pPr algn="ctr"/>
            <a:r>
              <a:rPr lang="uk-UA" dirty="0" smtClean="0"/>
              <a:t>Системні одиниці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	Система </a:t>
            </a:r>
            <a:r>
              <a:rPr lang="uk-UA" sz="2400" dirty="0" smtClean="0"/>
              <a:t>складається</a:t>
            </a:r>
            <a:r>
              <a:rPr lang="ru-RU" sz="2400" dirty="0" smtClean="0"/>
              <a:t> </a:t>
            </a:r>
            <a:r>
              <a:rPr lang="ru-RU" sz="2400" dirty="0"/>
              <a:t>з 7 </a:t>
            </a:r>
            <a:r>
              <a:rPr lang="ru-RU" sz="2400" dirty="0" err="1"/>
              <a:t>основних</a:t>
            </a:r>
            <a:r>
              <a:rPr lang="ru-RU" sz="2400" dirty="0"/>
              <a:t> і 2 </a:t>
            </a:r>
            <a:r>
              <a:rPr lang="ru-RU" sz="2400" dirty="0" err="1"/>
              <a:t>додаткових</a:t>
            </a:r>
            <a:r>
              <a:rPr lang="ru-RU" sz="2400" dirty="0"/>
              <a:t> </a:t>
            </a:r>
            <a:r>
              <a:rPr lang="ru-RU" sz="2400" dirty="0" err="1"/>
              <a:t>одиниць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smtClean="0"/>
              <a:t>113 </a:t>
            </a:r>
            <a:r>
              <a:rPr lang="ru-RU" sz="2400" dirty="0" err="1"/>
              <a:t>похідних</a:t>
            </a:r>
            <a:r>
              <a:rPr lang="ru-RU" sz="2400" dirty="0"/>
              <a:t> </a:t>
            </a:r>
            <a:r>
              <a:rPr lang="ru-RU" sz="2400" dirty="0" err="1"/>
              <a:t>одиниць</a:t>
            </a:r>
            <a:r>
              <a:rPr lang="ru-RU" sz="2400" dirty="0"/>
              <a:t>, в тому </a:t>
            </a:r>
            <a:r>
              <a:rPr lang="ru-RU" sz="2400" dirty="0" err="1"/>
              <a:t>числі</a:t>
            </a:r>
            <a:r>
              <a:rPr lang="ru-RU" sz="2400" dirty="0"/>
              <a:t> </a:t>
            </a:r>
            <a:r>
              <a:rPr lang="ru-RU" sz="2400" dirty="0" err="1"/>
              <a:t>одиниць</a:t>
            </a:r>
            <a:r>
              <a:rPr lang="ru-RU" sz="2400" dirty="0"/>
              <a:t> </a:t>
            </a:r>
            <a:r>
              <a:rPr lang="ru-RU" sz="2400" dirty="0" err="1"/>
              <a:t>електричних</a:t>
            </a:r>
            <a:r>
              <a:rPr lang="ru-RU" sz="2400" dirty="0"/>
              <a:t> і </a:t>
            </a:r>
            <a:r>
              <a:rPr lang="ru-RU" sz="2400" dirty="0" err="1"/>
              <a:t>магнітних</a:t>
            </a:r>
            <a:r>
              <a:rPr lang="ru-RU" sz="2400" dirty="0"/>
              <a:t> </a:t>
            </a:r>
            <a:r>
              <a:rPr lang="ru-RU" sz="2400" dirty="0" smtClean="0"/>
              <a:t>величин </a:t>
            </a:r>
            <a:r>
              <a:rPr lang="ru-RU" sz="2400" dirty="0"/>
              <a:t>– 40. </a:t>
            </a:r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Основні</a:t>
            </a:r>
            <a:r>
              <a:rPr lang="ru-RU" sz="2400" dirty="0" smtClean="0"/>
              <a:t> </a:t>
            </a:r>
            <a:r>
              <a:rPr lang="ru-RU" sz="2400" dirty="0" err="1"/>
              <a:t>одиниці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SI: </a:t>
            </a:r>
            <a:r>
              <a:rPr lang="ru-RU" sz="2400" dirty="0" err="1"/>
              <a:t>довжина</a:t>
            </a:r>
            <a:r>
              <a:rPr lang="ru-RU" sz="2400" dirty="0"/>
              <a:t> – метр (м); </a:t>
            </a:r>
            <a:r>
              <a:rPr lang="ru-RU" sz="2400" dirty="0" err="1"/>
              <a:t>маса</a:t>
            </a:r>
            <a:r>
              <a:rPr lang="ru-RU" sz="2400" dirty="0"/>
              <a:t> – </a:t>
            </a:r>
            <a:r>
              <a:rPr lang="ru-RU" sz="2400" dirty="0" err="1"/>
              <a:t>кілограм</a:t>
            </a:r>
            <a:r>
              <a:rPr lang="ru-RU" sz="2400" dirty="0"/>
              <a:t> </a:t>
            </a:r>
            <a:r>
              <a:rPr lang="ru-RU" sz="2400" dirty="0" smtClean="0"/>
              <a:t>(</a:t>
            </a:r>
            <a:r>
              <a:rPr lang="ru-RU" sz="2400" dirty="0"/>
              <a:t>кг); час – секунда (с); сила </a:t>
            </a:r>
            <a:r>
              <a:rPr lang="ru-RU" sz="2400" dirty="0" err="1"/>
              <a:t>електричного</a:t>
            </a:r>
            <a:r>
              <a:rPr lang="ru-RU" sz="2400" dirty="0"/>
              <a:t> струму – ампер (А); </a:t>
            </a:r>
            <a:r>
              <a:rPr lang="ru-RU" sz="2400" dirty="0" err="1" smtClean="0"/>
              <a:t>термодинамічна</a:t>
            </a:r>
            <a:r>
              <a:rPr lang="ru-RU" sz="2400" dirty="0" smtClean="0"/>
              <a:t> </a:t>
            </a:r>
            <a:r>
              <a:rPr lang="ru-RU" sz="2400" dirty="0"/>
              <a:t>температура – </a:t>
            </a:r>
            <a:r>
              <a:rPr lang="ru-RU" sz="2400" dirty="0" err="1"/>
              <a:t>кельвін</a:t>
            </a:r>
            <a:r>
              <a:rPr lang="ru-RU" sz="2400" dirty="0"/>
              <a:t> (К); сила </a:t>
            </a:r>
            <a:r>
              <a:rPr lang="ru-RU" sz="2400" dirty="0" err="1"/>
              <a:t>світла</a:t>
            </a:r>
            <a:r>
              <a:rPr lang="ru-RU" sz="2400" dirty="0"/>
              <a:t> – кандела (кд); </a:t>
            </a:r>
            <a:r>
              <a:rPr lang="ru-RU" sz="2400" dirty="0" err="1" smtClean="0"/>
              <a:t>кіль-ість</a:t>
            </a:r>
            <a:r>
              <a:rPr lang="ru-RU" sz="2400" dirty="0" smtClean="0"/>
              <a:t> </a:t>
            </a:r>
            <a:r>
              <a:rPr lang="ru-RU" sz="2400" dirty="0" err="1"/>
              <a:t>речовини</a:t>
            </a:r>
            <a:r>
              <a:rPr lang="ru-RU" sz="2400" dirty="0"/>
              <a:t> – моль (моль), а </a:t>
            </a:r>
            <a:r>
              <a:rPr lang="ru-RU" sz="2400" dirty="0" err="1"/>
              <a:t>додаткові</a:t>
            </a:r>
            <a:r>
              <a:rPr lang="ru-RU" sz="2400" dirty="0"/>
              <a:t> </a:t>
            </a:r>
            <a:r>
              <a:rPr lang="ru-RU" sz="2400" dirty="0" err="1"/>
              <a:t>одиниці</a:t>
            </a:r>
            <a:r>
              <a:rPr lang="ru-RU" sz="2400" dirty="0"/>
              <a:t>: плоский кут – </a:t>
            </a:r>
            <a:r>
              <a:rPr lang="ru-RU" sz="2400" dirty="0" err="1" smtClean="0"/>
              <a:t>радіан</a:t>
            </a:r>
            <a:r>
              <a:rPr lang="ru-RU" sz="2400" dirty="0" smtClean="0"/>
              <a:t> </a:t>
            </a:r>
            <a:r>
              <a:rPr lang="ru-RU" sz="2400" dirty="0"/>
              <a:t>(рад); </a:t>
            </a:r>
            <a:r>
              <a:rPr lang="ru-RU" sz="2400" dirty="0" err="1"/>
              <a:t>тілесний</a:t>
            </a:r>
            <a:r>
              <a:rPr lang="ru-RU" sz="2400" dirty="0"/>
              <a:t> кут – </a:t>
            </a:r>
            <a:r>
              <a:rPr lang="ru-RU" sz="2400" dirty="0" err="1"/>
              <a:t>стерадіан</a:t>
            </a:r>
            <a:r>
              <a:rPr lang="ru-RU" sz="2400" dirty="0"/>
              <a:t> (ср).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973407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uk-UA" dirty="0"/>
              <a:t> </a:t>
            </a:r>
            <a:r>
              <a:rPr lang="uk-UA" dirty="0" smtClean="0"/>
              <a:t>Кратні  </a:t>
            </a:r>
            <a:r>
              <a:rPr lang="uk-UA" dirty="0"/>
              <a:t>та  частинні  одиниці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800" i="1" dirty="0" smtClean="0"/>
              <a:t>Кратна</a:t>
            </a:r>
            <a:r>
              <a:rPr lang="ru-RU" sz="2400" dirty="0" smtClean="0"/>
              <a:t> </a:t>
            </a:r>
            <a:r>
              <a:rPr lang="ru-RU" sz="2400" dirty="0" err="1"/>
              <a:t>одиниця</a:t>
            </a:r>
            <a:r>
              <a:rPr lang="ru-RU" sz="2400" dirty="0"/>
              <a:t> ФВ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одиниця</a:t>
            </a:r>
            <a:r>
              <a:rPr lang="ru-RU" sz="2400" dirty="0"/>
              <a:t> </a:t>
            </a:r>
            <a:r>
              <a:rPr lang="ru-RU" sz="2400" dirty="0" err="1"/>
              <a:t>величини</a:t>
            </a:r>
            <a:r>
              <a:rPr lang="ru-RU" sz="2400" dirty="0"/>
              <a:t>, яка в </a:t>
            </a:r>
            <a:r>
              <a:rPr lang="ru-RU" sz="2400" dirty="0" err="1"/>
              <a:t>ціле</a:t>
            </a:r>
            <a:r>
              <a:rPr lang="ru-RU" sz="2400" dirty="0"/>
              <a:t> число </a:t>
            </a:r>
            <a:r>
              <a:rPr lang="ru-RU" sz="2400" dirty="0" err="1"/>
              <a:t>разів</a:t>
            </a:r>
            <a:r>
              <a:rPr lang="ru-RU" sz="2400" dirty="0"/>
              <a:t> </a:t>
            </a:r>
            <a:r>
              <a:rPr lang="ru-RU" sz="2400" dirty="0" err="1" smtClean="0"/>
              <a:t>більша</a:t>
            </a:r>
            <a:r>
              <a:rPr lang="ru-RU" sz="2400" dirty="0" smtClean="0"/>
              <a:t>  </a:t>
            </a:r>
            <a:r>
              <a:rPr lang="ru-RU" sz="2400" dirty="0"/>
              <a:t>за  </a:t>
            </a:r>
            <a:r>
              <a:rPr lang="ru-RU" sz="2400" dirty="0" err="1"/>
              <a:t>одиницю</a:t>
            </a:r>
            <a:r>
              <a:rPr lang="ru-RU" sz="2400" dirty="0"/>
              <a:t>,  </a:t>
            </a:r>
            <a:r>
              <a:rPr lang="ru-RU" sz="2400" dirty="0" err="1"/>
              <a:t>від</a:t>
            </a:r>
            <a:r>
              <a:rPr lang="ru-RU" sz="2400" dirty="0"/>
              <a:t>  </a:t>
            </a:r>
            <a:r>
              <a:rPr lang="ru-RU" sz="2400" dirty="0" err="1"/>
              <a:t>якої</a:t>
            </a:r>
            <a:r>
              <a:rPr lang="ru-RU" sz="2400" dirty="0"/>
              <a:t>  вона  </a:t>
            </a:r>
            <a:r>
              <a:rPr lang="ru-RU" sz="2400" dirty="0" err="1" smtClean="0"/>
              <a:t>утворюється</a:t>
            </a:r>
            <a:r>
              <a:rPr lang="ru-RU" sz="2400" dirty="0"/>
              <a:t>.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800" i="1" dirty="0" smtClean="0"/>
              <a:t>Частинна</a:t>
            </a:r>
            <a:r>
              <a:rPr lang="ru-RU" sz="2400" dirty="0" smtClean="0"/>
              <a:t>  </a:t>
            </a:r>
            <a:r>
              <a:rPr lang="ru-RU" sz="2400" dirty="0" err="1"/>
              <a:t>одиниця</a:t>
            </a:r>
            <a:r>
              <a:rPr lang="ru-RU" sz="2400" dirty="0"/>
              <a:t> </a:t>
            </a:r>
            <a:r>
              <a:rPr lang="ru-RU" sz="2400" dirty="0" smtClean="0"/>
              <a:t>ФВ – </a:t>
            </a:r>
            <a:r>
              <a:rPr lang="ru-RU" sz="2400" dirty="0" err="1" smtClean="0"/>
              <a:t>одиниця</a:t>
            </a:r>
            <a:r>
              <a:rPr lang="ru-RU" sz="2400" dirty="0"/>
              <a:t>, яка в </a:t>
            </a:r>
            <a:r>
              <a:rPr lang="ru-RU" sz="2400" dirty="0" err="1"/>
              <a:t>ціле</a:t>
            </a:r>
            <a:r>
              <a:rPr lang="ru-RU" sz="2400" dirty="0"/>
              <a:t> число </a:t>
            </a:r>
            <a:r>
              <a:rPr lang="ru-RU" sz="2400" dirty="0" err="1"/>
              <a:t>разів</a:t>
            </a:r>
            <a:r>
              <a:rPr lang="ru-RU" sz="2400" dirty="0"/>
              <a:t> </a:t>
            </a:r>
            <a:r>
              <a:rPr lang="ru-RU" sz="2400" dirty="0" err="1"/>
              <a:t>менша</a:t>
            </a:r>
            <a:r>
              <a:rPr lang="ru-RU" sz="2400" dirty="0"/>
              <a:t> за </a:t>
            </a:r>
            <a:r>
              <a:rPr lang="ru-RU" sz="2400" dirty="0" err="1"/>
              <a:t>одиницю</a:t>
            </a:r>
            <a:r>
              <a:rPr lang="ru-RU" sz="2400" dirty="0"/>
              <a:t>,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якої</a:t>
            </a:r>
            <a:r>
              <a:rPr lang="ru-RU" sz="2400" dirty="0"/>
              <a:t> вона </a:t>
            </a:r>
            <a:r>
              <a:rPr lang="ru-RU" sz="2400" dirty="0" err="1" smtClean="0"/>
              <a:t>утворюється</a:t>
            </a:r>
            <a:r>
              <a:rPr lang="ru-RU" sz="2400" dirty="0"/>
              <a:t>. 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30547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8381" y="274638"/>
            <a:ext cx="7755307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Систематизація фізичних величин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8381" y="1628801"/>
            <a:ext cx="7756069" cy="429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988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Систематизація фізичних величин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2156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Вимірювання </a:t>
            </a:r>
            <a:r>
              <a:rPr lang="uk-UA" sz="2400" dirty="0"/>
              <a:t>величин </a:t>
            </a:r>
            <a:r>
              <a:rPr lang="uk-UA" sz="2800" b="1" dirty="0"/>
              <a:t>речової</a:t>
            </a:r>
            <a:r>
              <a:rPr lang="uk-UA" sz="2400" dirty="0"/>
              <a:t> групи необхідне для вивчення </a:t>
            </a:r>
            <a:r>
              <a:rPr lang="uk-UA" sz="2400" dirty="0" smtClean="0"/>
              <a:t>фізичних  </a:t>
            </a:r>
            <a:r>
              <a:rPr lang="uk-UA" sz="2400" dirty="0"/>
              <a:t>і  фізико-хімічних  властивостей  матеріалів,  речовин  і  їх  складу </a:t>
            </a:r>
            <a:r>
              <a:rPr lang="uk-UA" sz="2400" dirty="0" smtClean="0"/>
              <a:t>для </a:t>
            </a:r>
            <a:r>
              <a:rPr lang="uk-UA" sz="2400" dirty="0"/>
              <a:t>управління технологічними процесами. </a:t>
            </a:r>
          </a:p>
          <a:p>
            <a:pPr marL="82296" indent="0" algn="just">
              <a:buNone/>
            </a:pPr>
            <a:r>
              <a:rPr lang="uk-UA" sz="2400" dirty="0" smtClean="0"/>
              <a:t>	Вимірювання </a:t>
            </a:r>
            <a:r>
              <a:rPr lang="uk-UA" sz="2400" dirty="0"/>
              <a:t>величин </a:t>
            </a:r>
            <a:r>
              <a:rPr lang="uk-UA" sz="2800" b="1" dirty="0"/>
              <a:t>енергетичної</a:t>
            </a:r>
            <a:r>
              <a:rPr lang="uk-UA" sz="2400" dirty="0"/>
              <a:t> групи необхідне для </a:t>
            </a:r>
            <a:r>
              <a:rPr lang="uk-UA" sz="2400" dirty="0" smtClean="0"/>
              <a:t>вивчення  </a:t>
            </a:r>
            <a:r>
              <a:rPr lang="uk-UA" sz="2400" dirty="0"/>
              <a:t>і  управління  процесами  перетворення,  передавання  і  використання </a:t>
            </a:r>
            <a:r>
              <a:rPr lang="uk-UA" sz="2400" dirty="0" smtClean="0"/>
              <a:t>енергії</a:t>
            </a:r>
            <a:r>
              <a:rPr lang="uk-UA" sz="2400" dirty="0"/>
              <a:t>. </a:t>
            </a:r>
          </a:p>
          <a:p>
            <a:pPr marL="82296" indent="0" algn="just">
              <a:buNone/>
            </a:pPr>
            <a:r>
              <a:rPr lang="uk-UA" sz="2400" dirty="0" smtClean="0"/>
              <a:t>	Величини </a:t>
            </a:r>
            <a:r>
              <a:rPr lang="uk-UA" sz="2800" b="1" dirty="0"/>
              <a:t>інформаційної</a:t>
            </a:r>
            <a:r>
              <a:rPr lang="uk-UA" sz="2400" dirty="0"/>
              <a:t> групи відображають динамічні та </a:t>
            </a:r>
            <a:r>
              <a:rPr lang="uk-UA" sz="2400" dirty="0" smtClean="0"/>
              <a:t>статичні </a:t>
            </a:r>
            <a:r>
              <a:rPr lang="uk-UA" sz="2400" dirty="0"/>
              <a:t>характеристики процесів. Вимірювання даних величин необхідне для </a:t>
            </a:r>
            <a:r>
              <a:rPr lang="uk-UA" sz="2400" dirty="0" smtClean="0"/>
              <a:t>якісного </a:t>
            </a:r>
            <a:r>
              <a:rPr lang="uk-UA" sz="2400" dirty="0"/>
              <a:t>і ефективного управління.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803483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BF0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B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61</Words>
  <Application>Microsoft Office PowerPoint</Application>
  <PresentationFormat>Экран (4:3)</PresentationFormat>
  <Paragraphs>52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Основи метрології та електричних вимірювань</vt:lpstr>
      <vt:lpstr>Фізична величина</vt:lpstr>
      <vt:lpstr>Значення фізичної величини</vt:lpstr>
      <vt:lpstr>Розмірність фізичної величини</vt:lpstr>
      <vt:lpstr>Одиниця фізичної величини</vt:lpstr>
      <vt:lpstr>Системні одиниці</vt:lpstr>
      <vt:lpstr> Кратні  та  частинні  одиниці</vt:lpstr>
      <vt:lpstr>Систематизація фізичних величин</vt:lpstr>
      <vt:lpstr>Систематизація фізичних величин</vt:lpstr>
      <vt:lpstr>Систематизація фізичних величин</vt:lpstr>
      <vt:lpstr>Основне рівняння вимірювання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2022-01-25T08:59:35Z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