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8" r:id="rId3"/>
    <p:sldId id="260" r:id="rId4"/>
    <p:sldId id="261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0" d="100"/>
          <a:sy n="80" d="100"/>
        </p:scale>
        <p:origin x="-1086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7E023-63D7-4039-ACE7-F5DAFFFABA8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91AC44-DCB6-437A-BA7D-7CDF3DDD1459}">
      <dgm:prSet/>
      <dgm:spPr/>
      <dgm:t>
        <a:bodyPr/>
        <a:lstStyle/>
        <a:p>
          <a:pPr rtl="0"/>
          <a:r>
            <a:rPr lang="uk-UA" dirty="0" smtClean="0"/>
            <a:t>theme-</a:t>
          </a:r>
          <a:r>
            <a:rPr lang="en-US" dirty="0" smtClean="0"/>
            <a:t>based</a:t>
          </a:r>
          <a:r>
            <a:rPr lang="uk-UA" smtClean="0"/>
            <a:t> </a:t>
          </a:r>
          <a:r>
            <a:rPr lang="uk-UA" dirty="0" smtClean="0"/>
            <a:t>conferences</a:t>
          </a:r>
          <a:r>
            <a:rPr lang="en-US" dirty="0" smtClean="0"/>
            <a:t> </a:t>
          </a:r>
          <a:endParaRPr lang="ru-RU" dirty="0"/>
        </a:p>
      </dgm:t>
    </dgm:pt>
    <dgm:pt modelId="{06F6BAF3-4AA5-48BA-8580-6AFB73DEDFC9}" type="parTrans" cxnId="{8C2F1298-6276-4A26-A1B0-CBA98690D46C}">
      <dgm:prSet/>
      <dgm:spPr/>
      <dgm:t>
        <a:bodyPr/>
        <a:lstStyle/>
        <a:p>
          <a:endParaRPr lang="ru-RU"/>
        </a:p>
      </dgm:t>
    </dgm:pt>
    <dgm:pt modelId="{763536A9-BB01-4A24-AEB2-88656EF834ED}" type="sibTrans" cxnId="{8C2F1298-6276-4A26-A1B0-CBA98690D46C}">
      <dgm:prSet/>
      <dgm:spPr/>
      <dgm:t>
        <a:bodyPr/>
        <a:lstStyle/>
        <a:p>
          <a:endParaRPr lang="ru-RU"/>
        </a:p>
      </dgm:t>
    </dgm:pt>
    <dgm:pt modelId="{007DF5FE-D3B4-4562-AD64-D27FBEEA54C6}">
      <dgm:prSet/>
      <dgm:spPr/>
      <dgm:t>
        <a:bodyPr/>
        <a:lstStyle/>
        <a:p>
          <a:pPr rtl="0"/>
          <a:r>
            <a:rPr lang="uk-UA" dirty="0" smtClean="0"/>
            <a:t>general conferences</a:t>
          </a:r>
          <a:r>
            <a:rPr lang="en-US" dirty="0" smtClean="0"/>
            <a:t> </a:t>
          </a:r>
          <a:endParaRPr lang="ru-RU" dirty="0"/>
        </a:p>
      </dgm:t>
    </dgm:pt>
    <dgm:pt modelId="{CDA00EB4-3DFB-4436-9C63-3A917F422A27}" type="parTrans" cxnId="{4FC1D4E1-D9BD-42CC-802F-A3FBBACA011C}">
      <dgm:prSet/>
      <dgm:spPr/>
      <dgm:t>
        <a:bodyPr/>
        <a:lstStyle/>
        <a:p>
          <a:endParaRPr lang="ru-RU"/>
        </a:p>
      </dgm:t>
    </dgm:pt>
    <dgm:pt modelId="{B402ED45-57E9-4F3C-B60A-487AE2CF8C02}" type="sibTrans" cxnId="{4FC1D4E1-D9BD-42CC-802F-A3FBBACA011C}">
      <dgm:prSet/>
      <dgm:spPr/>
      <dgm:t>
        <a:bodyPr/>
        <a:lstStyle/>
        <a:p>
          <a:endParaRPr lang="ru-RU"/>
        </a:p>
      </dgm:t>
    </dgm:pt>
    <dgm:pt modelId="{00231C35-7F9E-4E93-93BB-030BC639D1B3}">
      <dgm:prSet/>
      <dgm:spPr/>
      <dgm:t>
        <a:bodyPr/>
        <a:lstStyle/>
        <a:p>
          <a:pPr rtl="0"/>
          <a:r>
            <a:rPr lang="uk-UA" dirty="0" smtClean="0"/>
            <a:t>professional conferences</a:t>
          </a:r>
          <a:endParaRPr lang="ru-RU" dirty="0"/>
        </a:p>
      </dgm:t>
    </dgm:pt>
    <dgm:pt modelId="{125E4814-62DB-4344-9771-9E25F8965D5E}" type="parTrans" cxnId="{15827430-7343-4523-B57C-4CE363E67420}">
      <dgm:prSet/>
      <dgm:spPr/>
      <dgm:t>
        <a:bodyPr/>
        <a:lstStyle/>
        <a:p>
          <a:endParaRPr lang="ru-RU"/>
        </a:p>
      </dgm:t>
    </dgm:pt>
    <dgm:pt modelId="{208DD804-8D5E-4F5C-B3F8-F93E1B6FAC08}" type="sibTrans" cxnId="{15827430-7343-4523-B57C-4CE363E67420}">
      <dgm:prSet/>
      <dgm:spPr/>
      <dgm:t>
        <a:bodyPr/>
        <a:lstStyle/>
        <a:p>
          <a:endParaRPr lang="ru-RU"/>
        </a:p>
      </dgm:t>
    </dgm:pt>
    <dgm:pt modelId="{8DDADF14-AB2A-43B6-A959-027D4A14974A}" type="pres">
      <dgm:prSet presAssocID="{8017E023-63D7-4039-ACE7-F5DAFFFABA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C61130-9A9E-4B88-9428-C24C29532EAA}" type="pres">
      <dgm:prSet presAssocID="{E891AC44-DCB6-437A-BA7D-7CDF3DDD1459}" presName="linNode" presStyleCnt="0"/>
      <dgm:spPr/>
    </dgm:pt>
    <dgm:pt modelId="{168815E3-27F0-4604-873F-1685CC434545}" type="pres">
      <dgm:prSet presAssocID="{E891AC44-DCB6-437A-BA7D-7CDF3DDD1459}" presName="parentText" presStyleLbl="node1" presStyleIdx="0" presStyleCnt="3" custScaleX="135752" custScaleY="1021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B3236-777F-48C6-8F6D-5E5AB5D88118}" type="pres">
      <dgm:prSet presAssocID="{763536A9-BB01-4A24-AEB2-88656EF834ED}" presName="sp" presStyleCnt="0"/>
      <dgm:spPr/>
    </dgm:pt>
    <dgm:pt modelId="{8B4A6F5F-4B88-41E0-93F8-4E445E4C1342}" type="pres">
      <dgm:prSet presAssocID="{007DF5FE-D3B4-4562-AD64-D27FBEEA54C6}" presName="linNode" presStyleCnt="0"/>
      <dgm:spPr/>
    </dgm:pt>
    <dgm:pt modelId="{325EA5A2-75A0-4AA0-8BC6-FC133C43151A}" type="pres">
      <dgm:prSet presAssocID="{007DF5FE-D3B4-4562-AD64-D27FBEEA54C6}" presName="parentText" presStyleLbl="node1" presStyleIdx="1" presStyleCnt="3" custScaleX="1354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AEAA4C-BB8D-4456-BF8D-2E83840C26E2}" type="pres">
      <dgm:prSet presAssocID="{B402ED45-57E9-4F3C-B60A-487AE2CF8C02}" presName="sp" presStyleCnt="0"/>
      <dgm:spPr/>
    </dgm:pt>
    <dgm:pt modelId="{E393303A-23E8-4269-970F-CC4C37407063}" type="pres">
      <dgm:prSet presAssocID="{00231C35-7F9E-4E93-93BB-030BC639D1B3}" presName="linNode" presStyleCnt="0"/>
      <dgm:spPr/>
    </dgm:pt>
    <dgm:pt modelId="{FF456219-BC2E-448F-B2FD-49AB7F3804AB}" type="pres">
      <dgm:prSet presAssocID="{00231C35-7F9E-4E93-93BB-030BC639D1B3}" presName="parentText" presStyleLbl="node1" presStyleIdx="2" presStyleCnt="3" custScaleX="1354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C1D4E1-D9BD-42CC-802F-A3FBBACA011C}" srcId="{8017E023-63D7-4039-ACE7-F5DAFFFABA84}" destId="{007DF5FE-D3B4-4562-AD64-D27FBEEA54C6}" srcOrd="1" destOrd="0" parTransId="{CDA00EB4-3DFB-4436-9C63-3A917F422A27}" sibTransId="{B402ED45-57E9-4F3C-B60A-487AE2CF8C02}"/>
    <dgm:cxn modelId="{15827430-7343-4523-B57C-4CE363E67420}" srcId="{8017E023-63D7-4039-ACE7-F5DAFFFABA84}" destId="{00231C35-7F9E-4E93-93BB-030BC639D1B3}" srcOrd="2" destOrd="0" parTransId="{125E4814-62DB-4344-9771-9E25F8965D5E}" sibTransId="{208DD804-8D5E-4F5C-B3F8-F93E1B6FAC08}"/>
    <dgm:cxn modelId="{8C2F1298-6276-4A26-A1B0-CBA98690D46C}" srcId="{8017E023-63D7-4039-ACE7-F5DAFFFABA84}" destId="{E891AC44-DCB6-437A-BA7D-7CDF3DDD1459}" srcOrd="0" destOrd="0" parTransId="{06F6BAF3-4AA5-48BA-8580-6AFB73DEDFC9}" sibTransId="{763536A9-BB01-4A24-AEB2-88656EF834ED}"/>
    <dgm:cxn modelId="{BB50BAD7-697B-4B73-A0CE-66D502C4AAEF}" type="presOf" srcId="{8017E023-63D7-4039-ACE7-F5DAFFFABA84}" destId="{8DDADF14-AB2A-43B6-A959-027D4A14974A}" srcOrd="0" destOrd="0" presId="urn:microsoft.com/office/officeart/2005/8/layout/vList5"/>
    <dgm:cxn modelId="{426274D8-FC84-4FCD-8C7A-7FF9C7CB257B}" type="presOf" srcId="{E891AC44-DCB6-437A-BA7D-7CDF3DDD1459}" destId="{168815E3-27F0-4604-873F-1685CC434545}" srcOrd="0" destOrd="0" presId="urn:microsoft.com/office/officeart/2005/8/layout/vList5"/>
    <dgm:cxn modelId="{32BCA6F9-C848-40F4-8C0E-980E80EAEAB3}" type="presOf" srcId="{00231C35-7F9E-4E93-93BB-030BC639D1B3}" destId="{FF456219-BC2E-448F-B2FD-49AB7F3804AB}" srcOrd="0" destOrd="0" presId="urn:microsoft.com/office/officeart/2005/8/layout/vList5"/>
    <dgm:cxn modelId="{99D3862B-2FF5-4B60-8317-F09363921B42}" type="presOf" srcId="{007DF5FE-D3B4-4562-AD64-D27FBEEA54C6}" destId="{325EA5A2-75A0-4AA0-8BC6-FC133C43151A}" srcOrd="0" destOrd="0" presId="urn:microsoft.com/office/officeart/2005/8/layout/vList5"/>
    <dgm:cxn modelId="{4F17291B-5454-48BB-AE1C-6C11A2CF24AA}" type="presParOf" srcId="{8DDADF14-AB2A-43B6-A959-027D4A14974A}" destId="{57C61130-9A9E-4B88-9428-C24C29532EAA}" srcOrd="0" destOrd="0" presId="urn:microsoft.com/office/officeart/2005/8/layout/vList5"/>
    <dgm:cxn modelId="{15DE087F-E777-4B3E-A71C-36C6BC3575D9}" type="presParOf" srcId="{57C61130-9A9E-4B88-9428-C24C29532EAA}" destId="{168815E3-27F0-4604-873F-1685CC434545}" srcOrd="0" destOrd="0" presId="urn:microsoft.com/office/officeart/2005/8/layout/vList5"/>
    <dgm:cxn modelId="{7C65FA48-905A-42BA-AE59-B321784EAF30}" type="presParOf" srcId="{8DDADF14-AB2A-43B6-A959-027D4A14974A}" destId="{333B3236-777F-48C6-8F6D-5E5AB5D88118}" srcOrd="1" destOrd="0" presId="urn:microsoft.com/office/officeart/2005/8/layout/vList5"/>
    <dgm:cxn modelId="{63917086-8366-4173-B6C8-452E4FCF513C}" type="presParOf" srcId="{8DDADF14-AB2A-43B6-A959-027D4A14974A}" destId="{8B4A6F5F-4B88-41E0-93F8-4E445E4C1342}" srcOrd="2" destOrd="0" presId="urn:microsoft.com/office/officeart/2005/8/layout/vList5"/>
    <dgm:cxn modelId="{169C7C3F-CB67-4E37-8376-96EBC4E87A16}" type="presParOf" srcId="{8B4A6F5F-4B88-41E0-93F8-4E445E4C1342}" destId="{325EA5A2-75A0-4AA0-8BC6-FC133C43151A}" srcOrd="0" destOrd="0" presId="urn:microsoft.com/office/officeart/2005/8/layout/vList5"/>
    <dgm:cxn modelId="{312D35B9-3F47-44B5-945C-8CD98EEDD20E}" type="presParOf" srcId="{8DDADF14-AB2A-43B6-A959-027D4A14974A}" destId="{7BAEAA4C-BB8D-4456-BF8D-2E83840C26E2}" srcOrd="3" destOrd="0" presId="urn:microsoft.com/office/officeart/2005/8/layout/vList5"/>
    <dgm:cxn modelId="{6AED9DDB-30B1-4683-AEA6-AE17093B8DD1}" type="presParOf" srcId="{8DDADF14-AB2A-43B6-A959-027D4A14974A}" destId="{E393303A-23E8-4269-970F-CC4C37407063}" srcOrd="4" destOrd="0" presId="urn:microsoft.com/office/officeart/2005/8/layout/vList5"/>
    <dgm:cxn modelId="{FFDA3FEA-16FF-43DC-BCB8-463F71AB52B8}" type="presParOf" srcId="{E393303A-23E8-4269-970F-CC4C37407063}" destId="{FF456219-BC2E-448F-B2FD-49AB7F3804A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815E3-27F0-4604-873F-1685CC434545}">
      <dsp:nvSpPr>
        <dsp:cNvPr id="0" name=""/>
        <dsp:cNvSpPr/>
      </dsp:nvSpPr>
      <dsp:spPr>
        <a:xfrm>
          <a:off x="1890397" y="19"/>
          <a:ext cx="3600012" cy="12600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theme-</a:t>
          </a:r>
          <a:r>
            <a:rPr lang="en-US" sz="3400" kern="1200" dirty="0" smtClean="0"/>
            <a:t>based</a:t>
          </a:r>
          <a:r>
            <a:rPr lang="uk-UA" sz="3400" kern="1200" smtClean="0"/>
            <a:t> </a:t>
          </a:r>
          <a:r>
            <a:rPr lang="uk-UA" sz="3400" kern="1200" dirty="0" smtClean="0"/>
            <a:t>conferences</a:t>
          </a:r>
          <a:r>
            <a:rPr lang="en-US" sz="3400" kern="1200" dirty="0" smtClean="0"/>
            <a:t> </a:t>
          </a:r>
          <a:endParaRPr lang="ru-RU" sz="3400" kern="1200" dirty="0"/>
        </a:p>
      </dsp:txBody>
      <dsp:txXfrm>
        <a:off x="1951905" y="61527"/>
        <a:ext cx="3476996" cy="1136986"/>
      </dsp:txXfrm>
    </dsp:sp>
    <dsp:sp modelId="{325EA5A2-75A0-4AA0-8BC6-FC133C43151A}">
      <dsp:nvSpPr>
        <dsp:cNvPr id="0" name=""/>
        <dsp:cNvSpPr/>
      </dsp:nvSpPr>
      <dsp:spPr>
        <a:xfrm>
          <a:off x="1890397" y="1321670"/>
          <a:ext cx="3600012" cy="1232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general conferences</a:t>
          </a:r>
          <a:r>
            <a:rPr lang="en-US" sz="3400" kern="1200" dirty="0" smtClean="0"/>
            <a:t> </a:t>
          </a:r>
          <a:endParaRPr lang="ru-RU" sz="3400" kern="1200" dirty="0"/>
        </a:p>
      </dsp:txBody>
      <dsp:txXfrm>
        <a:off x="1950586" y="1381859"/>
        <a:ext cx="3479634" cy="1112598"/>
      </dsp:txXfrm>
    </dsp:sp>
    <dsp:sp modelId="{FF456219-BC2E-448F-B2FD-49AB7F3804AB}">
      <dsp:nvSpPr>
        <dsp:cNvPr id="0" name=""/>
        <dsp:cNvSpPr/>
      </dsp:nvSpPr>
      <dsp:spPr>
        <a:xfrm>
          <a:off x="1890397" y="2616295"/>
          <a:ext cx="3600012" cy="1232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professional conferences</a:t>
          </a:r>
          <a:endParaRPr lang="ru-RU" sz="3400" kern="1200" dirty="0"/>
        </a:p>
      </dsp:txBody>
      <dsp:txXfrm>
        <a:off x="1950586" y="2676484"/>
        <a:ext cx="3479634" cy="1112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4923D-757F-45C8-A95D-2E2DCDA4FDB4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77DC1-08FD-40B8-8C8A-5291156FF9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26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7DC1-08FD-40B8-8C8A-5291156FF9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22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7DC1-08FD-40B8-8C8A-5291156FF9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1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erzina_konf@ukr.net" TargetMode="External"/><Relationship Id="rId2" Type="http://schemas.openxmlformats.org/officeDocument/2006/relationships/hyperlink" Target="mailto:Zakharchuk_konf@ukr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ostel_konf@ukr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GENERAL </a:t>
            </a:r>
            <a:r>
              <a:rPr lang="en-US" b="1" dirty="0" smtClean="0"/>
              <a:t>EXPERIENCE </a:t>
            </a:r>
            <a:r>
              <a:rPr lang="en-US" b="1" dirty="0"/>
              <a:t>IN ESTABLISHING INTERNATIONAL SCIENTIFIC COOPERATION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293096"/>
            <a:ext cx="6400800" cy="1473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ndara" pitchFamily="34" charset="0"/>
                <a:cs typeface="Times New Roman" pitchFamily="18" charset="0"/>
              </a:rPr>
              <a:t>Bilokon</a:t>
            </a:r>
            <a:r>
              <a:rPr lang="en-US" sz="3200" b="1" dirty="0">
                <a:latin typeface="Candara" pitchFamily="34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Candara" pitchFamily="34" charset="0"/>
                <a:cs typeface="Times New Roman" pitchFamily="18" charset="0"/>
              </a:rPr>
              <a:t> Halyna</a:t>
            </a:r>
            <a:endParaRPr lang="ru-RU" sz="3200" dirty="0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9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US Embassy</a:t>
            </a:r>
            <a:endParaRPr lang="ru-RU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TESOL-Ukraine</a:t>
            </a:r>
          </a:p>
          <a:p>
            <a:r>
              <a:rPr lang="en-US" sz="3200" dirty="0">
                <a:cs typeface="Times New Roman" pitchFamily="18" charset="0"/>
              </a:rPr>
              <a:t>Ivan </a:t>
            </a:r>
            <a:r>
              <a:rPr lang="en-US" sz="3200" dirty="0" smtClean="0">
                <a:cs typeface="Times New Roman" pitchFamily="18" charset="0"/>
              </a:rPr>
              <a:t>Franko </a:t>
            </a:r>
            <a:r>
              <a:rPr lang="en-US" sz="3200" dirty="0">
                <a:cs typeface="Times New Roman" pitchFamily="18" charset="0"/>
              </a:rPr>
              <a:t>National University of Lviv, especially the Faculty of Foreign Languages, Department of Foreign </a:t>
            </a:r>
            <a:r>
              <a:rPr lang="en-US" sz="3200" dirty="0" smtClean="0">
                <a:cs typeface="Times New Roman" pitchFamily="18" charset="0"/>
              </a:rPr>
              <a:t>Languages </a:t>
            </a:r>
            <a:r>
              <a:rPr lang="en-US" sz="3200" dirty="0">
                <a:cs typeface="Times New Roman" pitchFamily="18" charset="0"/>
              </a:rPr>
              <a:t>for the </a:t>
            </a:r>
            <a:r>
              <a:rPr lang="en-US" sz="3200" dirty="0" smtClean="0">
                <a:cs typeface="Times New Roman" pitchFamily="18" charset="0"/>
              </a:rPr>
              <a:t>Humanities</a:t>
            </a:r>
          </a:p>
          <a:p>
            <a:r>
              <a:rPr lang="en-US" sz="3200" dirty="0">
                <a:cs typeface="Times New Roman" pitchFamily="18" charset="0"/>
              </a:rPr>
              <a:t>National University of Georgia 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coorganizers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2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cs typeface="Times New Roman" pitchFamily="18" charset="0"/>
              </a:rPr>
              <a:t>April 14 – 15, 2016</a:t>
            </a:r>
            <a:endParaRPr lang="en-US" sz="3200" dirty="0" smtClean="0">
              <a:cs typeface="Times New Roman" pitchFamily="18" charset="0"/>
            </a:endParaRPr>
          </a:p>
          <a:p>
            <a:pPr marL="0" indent="0">
              <a:buNone/>
            </a:pPr>
            <a:endParaRPr lang="en-US" sz="3200" dirty="0">
              <a:cs typeface="Times New Roman" pitchFamily="18" charset="0"/>
            </a:endParaRPr>
          </a:p>
          <a:p>
            <a:pPr marL="0" indent="0">
              <a:buNone/>
            </a:pPr>
            <a:endParaRPr lang="en-US" sz="3200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cs typeface="Times New Roman" pitchFamily="18" charset="0"/>
              </a:rPr>
              <a:t>Once </a:t>
            </a:r>
            <a:r>
              <a:rPr lang="en-US" sz="3200" dirty="0">
                <a:cs typeface="Times New Roman" pitchFamily="18" charset="0"/>
              </a:rPr>
              <a:t>again we thank you for your interest in this International meeting in </a:t>
            </a:r>
            <a:r>
              <a:rPr lang="en-US" sz="3200" dirty="0" smtClean="0">
                <a:cs typeface="Times New Roman" pitchFamily="18" charset="0"/>
              </a:rPr>
              <a:t>Kyiv.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728192"/>
          </a:xfrm>
        </p:spPr>
        <p:txBody>
          <a:bodyPr>
            <a:normAutofit fontScale="90000"/>
          </a:bodyPr>
          <a:lstStyle/>
          <a:p>
            <a:r>
              <a:rPr lang="en-US" dirty="0"/>
              <a:t>“Modern Language and Literature: Current Trends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American </a:t>
            </a:r>
            <a:r>
              <a:rPr lang="en-US" dirty="0"/>
              <a:t>and British Studies</a:t>
            </a:r>
            <a:r>
              <a:rPr lang="en-US" dirty="0" smtClean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20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3789039"/>
            <a:ext cx="7308800" cy="2337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One of the priorities of the University is the integration into the international research and education area.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ndara" pitchFamily="34" charset="0"/>
                <a:cs typeface="Times New Roman" pitchFamily="18" charset="0"/>
              </a:rPr>
              <a:t>NATIONAL AVIATION UNIVERSITY</a:t>
            </a:r>
            <a:endParaRPr lang="ru-RU" dirty="0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5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4149079"/>
            <a:ext cx="7596832" cy="1977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>
                <a:cs typeface="Times New Roman" pitchFamily="18" charset="0"/>
              </a:rPr>
              <a:t>It</a:t>
            </a:r>
            <a:r>
              <a:rPr lang="en-US" sz="3200" dirty="0" smtClean="0"/>
              <a:t> </a:t>
            </a:r>
            <a:r>
              <a:rPr lang="en-US" sz="3200" dirty="0"/>
              <a:t>keeps in step with advanced scientific and educational establishments and implements international scientific cooperation. 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ndara" pitchFamily="34" charset="0"/>
                <a:cs typeface="Times New Roman" pitchFamily="18" charset="0"/>
              </a:rPr>
              <a:t>NATIONAL AVIATION UNIVERSITY</a:t>
            </a:r>
            <a:endParaRPr lang="ru-RU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5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844824"/>
            <a:ext cx="73088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Seminar</a:t>
            </a:r>
          </a:p>
          <a:p>
            <a:r>
              <a:rPr lang="en-US" sz="3200" dirty="0" smtClean="0">
                <a:cs typeface="Times New Roman" pitchFamily="18" charset="0"/>
              </a:rPr>
              <a:t>Colloquium</a:t>
            </a:r>
          </a:p>
          <a:p>
            <a:r>
              <a:rPr lang="en-US" sz="3200" dirty="0" smtClean="0">
                <a:cs typeface="Times New Roman" pitchFamily="18" charset="0"/>
              </a:rPr>
              <a:t>Conference</a:t>
            </a:r>
          </a:p>
          <a:p>
            <a:r>
              <a:rPr lang="en-US" sz="3200" dirty="0" smtClean="0">
                <a:cs typeface="Times New Roman" pitchFamily="18" charset="0"/>
              </a:rPr>
              <a:t>Symposium</a:t>
            </a:r>
          </a:p>
          <a:p>
            <a:r>
              <a:rPr lang="en-US" sz="3200" dirty="0" smtClean="0">
                <a:cs typeface="Times New Roman" pitchFamily="18" charset="0"/>
              </a:rPr>
              <a:t>Convention</a:t>
            </a:r>
          </a:p>
          <a:p>
            <a:r>
              <a:rPr lang="en-US" sz="3200" dirty="0">
                <a:cs typeface="Times New Roman" pitchFamily="18" charset="0"/>
              </a:rPr>
              <a:t>Congress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Scientific meetings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90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an academic </a:t>
            </a:r>
            <a:r>
              <a:rPr lang="en-US" sz="3200" dirty="0" smtClean="0">
                <a:cs typeface="Times New Roman" pitchFamily="18" charset="0"/>
              </a:rPr>
              <a:t>conference</a:t>
            </a:r>
          </a:p>
          <a:p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a business conference 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 a </a:t>
            </a:r>
            <a:r>
              <a:rPr lang="en-US" sz="3200" dirty="0">
                <a:cs typeface="Times New Roman" pitchFamily="18" charset="0"/>
              </a:rPr>
              <a:t>trade conference </a:t>
            </a:r>
            <a:endParaRPr lang="en-US" sz="3200" dirty="0" smtClean="0">
              <a:cs typeface="Times New Roman" pitchFamily="18" charset="0"/>
            </a:endParaRPr>
          </a:p>
          <a:p>
            <a:r>
              <a:rPr lang="en-US" sz="3200" dirty="0" smtClean="0">
                <a:cs typeface="Times New Roman" pitchFamily="18" charset="0"/>
              </a:rPr>
              <a:t> an unconference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itchFamily="34" charset="0"/>
                <a:cs typeface="Times New Roman" pitchFamily="18" charset="0"/>
              </a:rPr>
              <a:t>Types of conferences</a:t>
            </a:r>
            <a:endParaRPr lang="ru-RU" dirty="0">
              <a:latin typeface="Candar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6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322926"/>
              </p:ext>
            </p:extLst>
          </p:nvPr>
        </p:nvGraphicFramePr>
        <p:xfrm>
          <a:off x="899592" y="2276872"/>
          <a:ext cx="7380808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Academic conferences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1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276872"/>
            <a:ext cx="7452816" cy="3849291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the IX International Conference </a:t>
            </a:r>
            <a:endParaRPr lang="en-US" sz="3200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cs typeface="Times New Roman" pitchFamily="18" charset="0"/>
              </a:rPr>
              <a:t>“</a:t>
            </a:r>
            <a:r>
              <a:rPr lang="en-US" sz="3200" b="1" dirty="0">
                <a:cs typeface="Times New Roman" pitchFamily="18" charset="0"/>
              </a:rPr>
              <a:t>Modern Language and Literature: </a:t>
            </a:r>
            <a:endParaRPr lang="en-US" sz="3200" b="1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cs typeface="Times New Roman" pitchFamily="18" charset="0"/>
              </a:rPr>
              <a:t>Current </a:t>
            </a:r>
            <a:r>
              <a:rPr lang="en-US" sz="3200" b="1" dirty="0">
                <a:cs typeface="Times New Roman" pitchFamily="18" charset="0"/>
              </a:rPr>
              <a:t>Trends in American </a:t>
            </a:r>
            <a:endParaRPr lang="en-US" sz="3200" b="1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cs typeface="Times New Roman" pitchFamily="18" charset="0"/>
              </a:rPr>
              <a:t>and </a:t>
            </a:r>
            <a:r>
              <a:rPr lang="en-US" sz="3200" b="1" dirty="0">
                <a:cs typeface="Times New Roman" pitchFamily="18" charset="0"/>
              </a:rPr>
              <a:t>British Studies</a:t>
            </a:r>
            <a:r>
              <a:rPr lang="en-US" sz="3200" dirty="0">
                <a:cs typeface="Times New Roman" pitchFamily="18" charset="0"/>
              </a:rPr>
              <a:t>” </a:t>
            </a:r>
            <a:endParaRPr lang="en-US" sz="3200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will take place in Kyiv, </a:t>
            </a:r>
            <a:endParaRPr lang="en-US" sz="3200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cs typeface="Times New Roman" pitchFamily="18" charset="0"/>
              </a:rPr>
              <a:t>April </a:t>
            </a:r>
            <a:r>
              <a:rPr lang="en-US" sz="3200" dirty="0">
                <a:cs typeface="Times New Roman" pitchFamily="18" charset="0"/>
              </a:rPr>
              <a:t>14 – 15, </a:t>
            </a:r>
            <a:r>
              <a:rPr lang="en-US" sz="3200" dirty="0" smtClean="0">
                <a:cs typeface="Times New Roman" pitchFamily="18" charset="0"/>
              </a:rPr>
              <a:t>2016</a:t>
            </a:r>
            <a:endParaRPr lang="ru-RU" sz="3200" dirty="0"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The pride </a:t>
            </a:r>
            <a:r>
              <a:rPr lang="en-US" dirty="0">
                <a:cs typeface="Times New Roman" pitchFamily="18" charset="0"/>
              </a:rPr>
              <a:t>of NAU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66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panels </a:t>
            </a:r>
            <a:endParaRPr lang="en-US" sz="3200" dirty="0" smtClean="0"/>
          </a:p>
          <a:p>
            <a:r>
              <a:rPr lang="en-US" sz="3200" dirty="0" smtClean="0"/>
              <a:t>“</a:t>
            </a:r>
            <a:r>
              <a:rPr lang="en-US" sz="3200" dirty="0"/>
              <a:t>American Studies”, </a:t>
            </a:r>
            <a:endParaRPr lang="en-US" sz="3200" dirty="0" smtClean="0"/>
          </a:p>
          <a:p>
            <a:r>
              <a:rPr lang="en-US" sz="3200" dirty="0" smtClean="0"/>
              <a:t>“</a:t>
            </a:r>
            <a:r>
              <a:rPr lang="en-US" sz="3200" dirty="0"/>
              <a:t>Applied Linguistics</a:t>
            </a:r>
            <a:r>
              <a:rPr lang="en-US" sz="3200" dirty="0" smtClean="0"/>
              <a:t>”, </a:t>
            </a:r>
            <a:r>
              <a:rPr lang="en-US" sz="3200" dirty="0"/>
              <a:t>and</a:t>
            </a:r>
            <a:endParaRPr lang="en-US" sz="3200" dirty="0" smtClean="0"/>
          </a:p>
          <a:p>
            <a:r>
              <a:rPr lang="en-US" sz="3200" dirty="0"/>
              <a:t>“Modern Problems of Literature Interpretation</a:t>
            </a:r>
            <a:r>
              <a:rPr lang="en-US" sz="3200" dirty="0" smtClean="0"/>
              <a:t>”</a:t>
            </a:r>
            <a:endParaRPr lang="en-US" sz="3200" dirty="0"/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6632"/>
            <a:ext cx="8064896" cy="1827584"/>
          </a:xfrm>
        </p:spPr>
        <p:txBody>
          <a:bodyPr>
            <a:normAutofit fontScale="90000"/>
          </a:bodyPr>
          <a:lstStyle/>
          <a:p>
            <a:r>
              <a:rPr lang="en-US" dirty="0"/>
              <a:t>“Modern Language and Literature: Current Trends in American and British Studies”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2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7812857" cy="5013176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latin typeface="Times New Roman" pitchFamily="18" charset="0"/>
                <a:cs typeface="Times New Roman" pitchFamily="18" charset="0"/>
              </a:rPr>
              <a:t>American studies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american_studies</a:t>
            </a:r>
            <a:r>
              <a:rPr lang="en-US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@ukr.net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38-066-201-68-24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Linguistics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applied_linguistics</a:t>
            </a:r>
            <a:r>
              <a:rPr lang="en-US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@ukr.net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+38-067-596-65-17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+38-099-214-10-20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>
                <a:latin typeface="Times New Roman" pitchFamily="18" charset="0"/>
                <a:cs typeface="Times New Roman" pitchFamily="18" charset="0"/>
              </a:rPr>
              <a:t>Modern problems of Literature Interpretation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liter_inter</a:t>
            </a:r>
            <a:r>
              <a:rPr lang="en-US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@ukr.net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+38-0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641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+38-050-530-04-72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1866536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To participate please e-mail your proposals for papers or workshops to the e-mail address below.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en-US" sz="3100" dirty="0"/>
              <a:t>The deadline is March, </a:t>
            </a:r>
            <a:r>
              <a:rPr lang="ru-RU" sz="3100" dirty="0"/>
              <a:t>2</a:t>
            </a:r>
            <a:r>
              <a:rPr lang="en-US" sz="3100" dirty="0"/>
              <a:t>9, 2016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28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</TotalTime>
  <Words>235</Words>
  <Application>Microsoft Office PowerPoint</Application>
  <PresentationFormat>Экран (4:3)</PresentationFormat>
  <Paragraphs>61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GENERAL EXPERIENCE IN ESTABLISHING INTERNATIONAL SCIENTIFIC COOPERATION </vt:lpstr>
      <vt:lpstr>NATIONAL AVIATION UNIVERSITY</vt:lpstr>
      <vt:lpstr>NATIONAL AVIATION UNIVERSITY</vt:lpstr>
      <vt:lpstr>Scientific meetings</vt:lpstr>
      <vt:lpstr>Types of conferences</vt:lpstr>
      <vt:lpstr>Academic conferences</vt:lpstr>
      <vt:lpstr>The pride of NAU</vt:lpstr>
      <vt:lpstr>“Modern Language and Literature: Current Trends in American and British Studies”</vt:lpstr>
      <vt:lpstr>To participate please e-mail your proposals for papers or workshops to the e-mail address below.  The deadline is March, 29, 2016. </vt:lpstr>
      <vt:lpstr>Our coorganizers </vt:lpstr>
      <vt:lpstr>“Modern Language and Literature: Current Trends in  American and British Studies”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EXPERIENCE IN ESTABLISHING INTERNATIONAL SCIENTIFIC COOPERATION </dc:title>
  <dc:creator>1</dc:creator>
  <cp:lastModifiedBy>1</cp:lastModifiedBy>
  <cp:revision>22</cp:revision>
  <dcterms:created xsi:type="dcterms:W3CDTF">2016-03-19T13:28:02Z</dcterms:created>
  <dcterms:modified xsi:type="dcterms:W3CDTF">2016-03-22T19:33:09Z</dcterms:modified>
</cp:coreProperties>
</file>