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58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64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13.06.2016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13.06.2016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13.06.2016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13.06.2016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13.06.2016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13.06.2016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13.06.2016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copus.com/search/form/authorFreeLookup.uri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cimagojr.com/" TargetMode="External"/><Relationship Id="rId2" Type="http://schemas.openxmlformats.org/officeDocument/2006/relationships/hyperlink" Target="https://www.elsevier.com/solutions/scopus/content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acebook.com/informatio.ukraine/" TargetMode="External"/><Relationship Id="rId2" Type="http://schemas.openxmlformats.org/officeDocument/2006/relationships/hyperlink" Target="http://www.informatio-consortium.net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vasyliev@informatio-consortium.net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764705"/>
            <a:ext cx="7772400" cy="2835746"/>
          </a:xfrm>
        </p:spPr>
        <p:txBody>
          <a:bodyPr>
            <a:normAutofit fontScale="90000"/>
          </a:bodyPr>
          <a:lstStyle/>
          <a:p>
            <a:r>
              <a:rPr lang="uk-UA" b="1" dirty="0" smtClean="0"/>
              <a:t>Робота з </a:t>
            </a:r>
            <a:r>
              <a:rPr lang="uk-UA" b="1" dirty="0" err="1" smtClean="0"/>
              <a:t>науковометричного</a:t>
            </a:r>
            <a:r>
              <a:rPr lang="uk-UA" b="1" dirty="0" smtClean="0"/>
              <a:t> реферативно-бібліографічною 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uk-UA" b="1" dirty="0" smtClean="0"/>
              <a:t>БД </a:t>
            </a:r>
            <a:r>
              <a:rPr lang="en-US" b="1" dirty="0" smtClean="0"/>
              <a:t>SCOPUS:</a:t>
            </a:r>
            <a:br>
              <a:rPr lang="en-US" b="1" dirty="0" smtClean="0"/>
            </a:br>
            <a:r>
              <a:rPr lang="uk-UA" sz="3100" b="1" dirty="0" smtClean="0"/>
              <a:t>Авторські профілі у системі </a:t>
            </a:r>
            <a:r>
              <a:rPr lang="en-US" sz="3100" b="1" dirty="0" smtClean="0"/>
              <a:t>SCOPUS. </a:t>
            </a:r>
            <a:r>
              <a:rPr lang="uk-UA" sz="3100" b="1" dirty="0" smtClean="0"/>
              <a:t>Публікація наукових робіт у виданнях, що індексуються 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uk-UA" i="1" dirty="0" smtClean="0"/>
              <a:t>Васильєв О.В.,</a:t>
            </a:r>
          </a:p>
          <a:p>
            <a:pPr algn="r"/>
            <a:r>
              <a:rPr lang="uk-UA" i="1" dirty="0" err="1" smtClean="0"/>
              <a:t>К.т.н</a:t>
            </a:r>
            <a:r>
              <a:rPr lang="uk-UA" i="1" dirty="0" smtClean="0"/>
              <a:t>., патентний повірений,</a:t>
            </a:r>
          </a:p>
          <a:p>
            <a:pPr algn="r"/>
            <a:r>
              <a:rPr lang="uk-UA" i="1" dirty="0" err="1" smtClean="0"/>
              <a:t>Інформатіо</a:t>
            </a:r>
            <a:r>
              <a:rPr lang="uk-UA" i="1" dirty="0" smtClean="0"/>
              <a:t>, </a:t>
            </a:r>
            <a:r>
              <a:rPr lang="uk-UA" i="1" dirty="0" err="1" smtClean="0"/>
              <a:t>тов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xmlns="" val="2855014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2800" b="1" dirty="0"/>
              <a:t>Робота з </a:t>
            </a:r>
            <a:r>
              <a:rPr lang="uk-UA" sz="2800" b="1" dirty="0" err="1"/>
              <a:t>науковометричного</a:t>
            </a:r>
            <a:r>
              <a:rPr lang="uk-UA" sz="2800" b="1" dirty="0"/>
              <a:t> реферативно-бібліографічною </a:t>
            </a:r>
            <a:r>
              <a:rPr lang="en-US" sz="2800" b="1" dirty="0"/>
              <a:t/>
            </a:r>
            <a:br>
              <a:rPr lang="en-US" sz="2800" b="1" dirty="0"/>
            </a:br>
            <a:r>
              <a:rPr lang="uk-UA" sz="2800" b="1" dirty="0"/>
              <a:t>БД </a:t>
            </a:r>
            <a:r>
              <a:rPr lang="en-US" sz="2800" b="1" dirty="0"/>
              <a:t>SCOPUS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uk-UA" dirty="0" smtClean="0"/>
              <a:t>Джерела наповнення інформаційного масиву БД </a:t>
            </a:r>
            <a:r>
              <a:rPr lang="en-US" dirty="0" smtClean="0"/>
              <a:t>SCOPUS</a:t>
            </a:r>
          </a:p>
          <a:p>
            <a:pPr marL="514350" indent="-514350">
              <a:buFont typeface="+mj-lt"/>
              <a:buAutoNum type="arabicPeriod"/>
            </a:pPr>
            <a:r>
              <a:rPr lang="uk-UA" dirty="0" smtClean="0"/>
              <a:t>Основи </a:t>
            </a:r>
            <a:r>
              <a:rPr lang="uk-UA" dirty="0" err="1" smtClean="0"/>
              <a:t>наукометрії</a:t>
            </a:r>
            <a:r>
              <a:rPr lang="uk-UA" dirty="0" smtClean="0"/>
              <a:t> у БД </a:t>
            </a:r>
            <a:r>
              <a:rPr lang="en-US" dirty="0" smtClean="0"/>
              <a:t>SCOPUS</a:t>
            </a:r>
            <a:r>
              <a:rPr lang="uk-UA" dirty="0" smtClean="0"/>
              <a:t>. Формат запису БД</a:t>
            </a:r>
          </a:p>
          <a:p>
            <a:pPr marL="514350" indent="-514350">
              <a:buFont typeface="+mj-lt"/>
              <a:buAutoNum type="arabicPeriod"/>
            </a:pPr>
            <a:r>
              <a:rPr lang="uk-UA" dirty="0" smtClean="0"/>
              <a:t>Основи організації інформаційного пошуку. Базовий і експертний рівень пошуку</a:t>
            </a:r>
          </a:p>
          <a:p>
            <a:pPr marL="514350" indent="-514350">
              <a:buFont typeface="+mj-lt"/>
              <a:buAutoNum type="arabicPeriod"/>
            </a:pPr>
            <a:r>
              <a:rPr lang="uk-UA" dirty="0" smtClean="0"/>
              <a:t>Основи методики предметного пошуку науково-технічної інформації</a:t>
            </a:r>
          </a:p>
          <a:p>
            <a:pPr marL="514350" indent="-514350">
              <a:buFont typeface="+mj-lt"/>
              <a:buAutoNum type="arabicPeriod"/>
            </a:pPr>
            <a:r>
              <a:rPr lang="uk-UA" dirty="0" smtClean="0"/>
              <a:t>Основи методики бібліографічного пошуку (Пошук по організаціям та авторським </a:t>
            </a:r>
            <a:r>
              <a:rPr lang="uk-UA" dirty="0" err="1" smtClean="0"/>
              <a:t>данним</a:t>
            </a:r>
            <a:r>
              <a:rPr lang="uk-UA" dirty="0" smtClean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uk-UA" dirty="0" smtClean="0"/>
              <a:t>Інформаційний </a:t>
            </a:r>
            <a:r>
              <a:rPr lang="uk-UA" dirty="0" err="1" smtClean="0"/>
              <a:t>менеджемент</a:t>
            </a:r>
            <a:r>
              <a:rPr lang="uk-UA" dirty="0" smtClean="0"/>
              <a:t> (Моніторинг нових надходжень – </a:t>
            </a:r>
            <a:r>
              <a:rPr lang="en-US" dirty="0" smtClean="0"/>
              <a:t>Alert Service</a:t>
            </a:r>
            <a:r>
              <a:rPr lang="uk-UA" dirty="0" smtClean="0"/>
              <a:t>, Збереження інформації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uk-UA" dirty="0" err="1" smtClean="0"/>
              <a:t>Бібліометричні</a:t>
            </a:r>
            <a:r>
              <a:rPr lang="uk-UA" dirty="0" smtClean="0"/>
              <a:t> (</a:t>
            </a:r>
            <a:r>
              <a:rPr lang="uk-UA" dirty="0" err="1" smtClean="0"/>
              <a:t>наукометричні</a:t>
            </a:r>
            <a:r>
              <a:rPr lang="uk-UA" dirty="0" smtClean="0"/>
              <a:t>) дослідження по результатах інформаційного пошуку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uk-UA" b="1" u="sng" dirty="0" smtClean="0"/>
              <a:t>Авторські профілі у БД </a:t>
            </a:r>
            <a:r>
              <a:rPr lang="en-US" b="1" u="sng" dirty="0"/>
              <a:t>SCOPUS</a:t>
            </a:r>
          </a:p>
          <a:p>
            <a:pPr marL="514350" indent="-514350">
              <a:buFont typeface="+mj-lt"/>
              <a:buAutoNum type="arabicPeriod"/>
            </a:pPr>
            <a:r>
              <a:rPr lang="uk-UA" dirty="0" smtClean="0"/>
              <a:t>Профілі установ у </a:t>
            </a:r>
            <a:r>
              <a:rPr lang="uk-UA" dirty="0"/>
              <a:t>БД </a:t>
            </a:r>
            <a:r>
              <a:rPr lang="uk-UA" dirty="0" smtClean="0"/>
              <a:t> </a:t>
            </a:r>
            <a:r>
              <a:rPr lang="en-US" dirty="0" smtClean="0"/>
              <a:t>SCOPUS</a:t>
            </a:r>
            <a:endParaRPr lang="uk-UA" dirty="0" smtClean="0"/>
          </a:p>
          <a:p>
            <a:pPr marL="514350" indent="-514350">
              <a:buFont typeface="+mj-lt"/>
              <a:buAutoNum type="arabicPeriod"/>
            </a:pPr>
            <a:r>
              <a:rPr lang="uk-UA" b="1" u="sng" dirty="0" smtClean="0"/>
              <a:t>Процедури підготовки публікацій наукових робіт у виданнях, що індексуються у </a:t>
            </a:r>
            <a:r>
              <a:rPr lang="uk-UA" b="1" u="sng" dirty="0"/>
              <a:t>БД  </a:t>
            </a:r>
            <a:r>
              <a:rPr lang="en-US" b="1" u="sng" dirty="0"/>
              <a:t>SCOPUS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53656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ПІД – контролери нецілого порядку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b="1" dirty="0" smtClean="0"/>
              <a:t>Search:</a:t>
            </a:r>
            <a:endParaRPr lang="en-US" dirty="0" smtClean="0"/>
          </a:p>
          <a:p>
            <a:r>
              <a:rPr lang="en-US" dirty="0" smtClean="0"/>
              <a:t>( ( ( TITLE-ABS-KEY ( </a:t>
            </a:r>
            <a:r>
              <a:rPr lang="en-US" dirty="0" err="1" smtClean="0"/>
              <a:t>pid</a:t>
            </a:r>
            <a:r>
              <a:rPr lang="en-US" dirty="0" smtClean="0"/>
              <a:t>  PRE/2  control* )  OR  INDEXTERMS ( </a:t>
            </a:r>
            <a:r>
              <a:rPr lang="en-US" dirty="0" err="1" smtClean="0"/>
              <a:t>pid</a:t>
            </a:r>
            <a:r>
              <a:rPr lang="en-US" dirty="0" smtClean="0"/>
              <a:t>  PRE/1  control* )  OR INDEXTERMS ( two-term  PRE/1  control )  OR  INDEXTERMS ( pi  PRE/1  control* )  OR  INDEXTERMS ( three-term  pre/1control* ) )  AND  ( TITLE-ABS-KEY-AUTH ( fractional  PRE/1  order )  OR  TITLE-ABS-KEY-AUTH ( non-integer  PRE/1  order )  OR  TITLE-ABS-KEY-AUTH ( fractional  PRE/2  dynamic* )  OR  TITLE-ABS-KEY-AUTH ( crone )  OR  INDEXTERMS ( fractional  PRE/2  order )  OR  INDEXTERMS ( non-integer PRE/1  order )  OR  INDEXTERMS ( fractional  PRE/1  dynamic* )  OR  INDEXTERMS ( fraction  PRE/1 calculus ) ) ) )  OR  ( TITLE-ABS-KEY ( </a:t>
            </a:r>
            <a:r>
              <a:rPr lang="en-US" dirty="0" err="1" smtClean="0"/>
              <a:t>fopid</a:t>
            </a:r>
            <a:r>
              <a:rPr lang="en-US" dirty="0" smtClean="0"/>
              <a:t> ) ) 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b="1" dirty="0"/>
              <a:t>Авторські профілі у БД </a:t>
            </a:r>
            <a:r>
              <a:rPr lang="en-US" b="1" dirty="0" smtClean="0"/>
              <a:t>SCOPUS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Вільний доступ до профілю</a:t>
            </a:r>
            <a:br>
              <a:rPr lang="uk-UA" dirty="0" smtClean="0"/>
            </a:br>
            <a:r>
              <a:rPr lang="en-US" sz="2800" dirty="0">
                <a:hlinkClick r:id="rId2"/>
              </a:rPr>
              <a:t>https://</a:t>
            </a:r>
            <a:r>
              <a:rPr lang="en-US" sz="2800" dirty="0" smtClean="0">
                <a:hlinkClick r:id="rId2"/>
              </a:rPr>
              <a:t>www.scopus.com/search/form/authorFreeLookup.uri</a:t>
            </a:r>
            <a:endParaRPr lang="uk-UA" sz="2800" dirty="0" smtClean="0"/>
          </a:p>
          <a:p>
            <a:r>
              <a:rPr lang="uk-UA" dirty="0" smtClean="0"/>
              <a:t>Доступ до профілю через пошуковий інтерфейс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Menu&gt;Search&gt;Author Search</a:t>
            </a:r>
          </a:p>
        </p:txBody>
      </p:sp>
    </p:spTree>
    <p:extLst>
      <p:ext uri="{BB962C8B-B14F-4D97-AF65-F5344CB8AC3E}">
        <p14:creationId xmlns:p14="http://schemas.microsoft.com/office/powerpoint/2010/main" xmlns="" val="3706638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Видання, що індексуються в </a:t>
            </a:r>
            <a:r>
              <a:rPr lang="en-US" dirty="0" smtClean="0"/>
              <a:t>SCOPUS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800" dirty="0">
                <a:hlinkClick r:id="rId2"/>
              </a:rPr>
              <a:t>https://</a:t>
            </a:r>
            <a:r>
              <a:rPr lang="en-US" sz="2800" dirty="0" smtClean="0">
                <a:hlinkClick r:id="rId2"/>
              </a:rPr>
              <a:t>www.elsevier.com/solutions/scopus/content</a:t>
            </a:r>
            <a:endParaRPr lang="uk-UA" sz="2800" dirty="0" smtClean="0"/>
          </a:p>
          <a:p>
            <a:r>
              <a:rPr lang="uk-UA" sz="2800" dirty="0" smtClean="0"/>
              <a:t>(</a:t>
            </a:r>
            <a:r>
              <a:rPr lang="en-US" sz="2800" smtClean="0"/>
              <a:t>info.scopus.com)</a:t>
            </a:r>
            <a:endParaRPr lang="en-US" sz="2800" dirty="0" smtClean="0"/>
          </a:p>
          <a:p>
            <a:pPr lvl="1" fontAlgn="base"/>
            <a:r>
              <a:rPr lang="en-US" dirty="0"/>
              <a:t>Content Coverage Guide</a:t>
            </a:r>
          </a:p>
          <a:p>
            <a:pPr lvl="1" fontAlgn="base"/>
            <a:r>
              <a:rPr lang="en-US" b="1" u="sng" dirty="0"/>
              <a:t>Scopus Source List</a:t>
            </a:r>
          </a:p>
          <a:p>
            <a:pPr lvl="1" fontAlgn="base"/>
            <a:r>
              <a:rPr lang="en-US" dirty="0"/>
              <a:t>Book Title </a:t>
            </a:r>
            <a:r>
              <a:rPr lang="en-US" dirty="0" smtClean="0"/>
              <a:t>List</a:t>
            </a:r>
          </a:p>
          <a:p>
            <a:pPr fontAlgn="base"/>
            <a:r>
              <a:rPr lang="en-US" dirty="0" smtClean="0">
                <a:hlinkClick r:id="rId3"/>
              </a:rPr>
              <a:t>http://www.scimagojr.com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/>
              <a:t>Scimago</a:t>
            </a:r>
            <a:r>
              <a:rPr lang="en-US" dirty="0"/>
              <a:t> Journal &amp; Country Rank </a:t>
            </a:r>
            <a:br>
              <a:rPr lang="en-US" dirty="0"/>
            </a:br>
            <a:r>
              <a:rPr lang="en-US" dirty="0"/>
              <a:t>http://www.scimagojr.com/journalrank.php</a:t>
            </a:r>
            <a:endParaRPr lang="en-US" dirty="0" smtClean="0"/>
          </a:p>
          <a:p>
            <a:pPr marL="0" indent="0" fontAlgn="base">
              <a:buNone/>
            </a:pPr>
            <a:r>
              <a:rPr lang="en-US" dirty="0">
                <a:hlinkClick r:id="rId3" tooltip="home"/>
              </a:rPr>
              <a:t/>
            </a:r>
            <a:br>
              <a:rPr lang="en-US" dirty="0">
                <a:hlinkClick r:id="rId3" tooltip="home"/>
              </a:rPr>
            </a:br>
            <a:endParaRPr lang="en-US" dirty="0">
              <a:hlinkClick r:id="rId3" tooltip="home"/>
            </a:endParaRPr>
          </a:p>
          <a:p>
            <a:pPr fontAlgn="base"/>
            <a:endParaRPr lang="en-US" dirty="0" smtClean="0"/>
          </a:p>
          <a:p>
            <a:pPr fontAlgn="base"/>
            <a:endParaRPr lang="en-US" dirty="0"/>
          </a:p>
          <a:p>
            <a:pPr marL="457200" lvl="1" indent="0">
              <a:buNone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xmlns="" val="1246347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Інформаційна підтримка процесу наукових публікацій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uk-UA" dirty="0" smtClean="0"/>
              <a:t>Складення переліку видань (журнали або Матеріали конференцій), що індексуються у БД </a:t>
            </a:r>
            <a:r>
              <a:rPr lang="en-US" dirty="0" smtClean="0"/>
              <a:t>SCOPUS</a:t>
            </a:r>
          </a:p>
          <a:p>
            <a:pPr lvl="1"/>
            <a:r>
              <a:rPr lang="uk-UA" dirty="0" smtClean="0"/>
              <a:t>Через </a:t>
            </a:r>
            <a:r>
              <a:rPr lang="en-US" dirty="0" smtClean="0"/>
              <a:t>XLS </a:t>
            </a:r>
            <a:r>
              <a:rPr lang="uk-UA" dirty="0" smtClean="0"/>
              <a:t>файл переліку видань</a:t>
            </a:r>
          </a:p>
          <a:p>
            <a:pPr lvl="1"/>
            <a:r>
              <a:rPr lang="uk-UA" dirty="0" err="1" smtClean="0"/>
              <a:t>Наукометричний</a:t>
            </a:r>
            <a:r>
              <a:rPr lang="uk-UA" dirty="0" smtClean="0"/>
              <a:t> аналіз результатів предметного пошуку по заданій темі (Рейтинг джерел по темі)</a:t>
            </a:r>
          </a:p>
          <a:p>
            <a:r>
              <a:rPr lang="uk-UA" dirty="0" smtClean="0"/>
              <a:t>Ознайомлення з правилами для авторів в обраному журналі</a:t>
            </a:r>
          </a:p>
          <a:p>
            <a:r>
              <a:rPr lang="uk-UA" dirty="0" smtClean="0"/>
              <a:t>Аналіз </a:t>
            </a:r>
            <a:r>
              <a:rPr lang="uk-UA" dirty="0" err="1" smtClean="0"/>
              <a:t>наукометричних</a:t>
            </a:r>
            <a:r>
              <a:rPr lang="uk-UA" dirty="0" smtClean="0"/>
              <a:t> показників журналу ( </a:t>
            </a:r>
            <a:r>
              <a:rPr lang="uk-UA" dirty="0" err="1" smtClean="0"/>
              <a:t>імпакт</a:t>
            </a:r>
            <a:r>
              <a:rPr lang="uk-UA" dirty="0" smtClean="0"/>
              <a:t> фактор і </a:t>
            </a:r>
            <a:r>
              <a:rPr lang="uk-UA" dirty="0" err="1" smtClean="0"/>
              <a:t>др</a:t>
            </a:r>
            <a:r>
              <a:rPr lang="uk-UA" dirty="0" smtClean="0"/>
              <a:t>., аналіз тематичної політики журналу)</a:t>
            </a:r>
          </a:p>
          <a:p>
            <a:r>
              <a:rPr lang="uk-UA" dirty="0" smtClean="0"/>
              <a:t>Ознайомлення з аналогічними статтями, </a:t>
            </a:r>
          </a:p>
          <a:p>
            <a:pPr lvl="1"/>
            <a:r>
              <a:rPr lang="uk-UA" dirty="0" smtClean="0"/>
              <a:t>що опубліковані в обраному журналі (доступ до повних текстів)</a:t>
            </a:r>
          </a:p>
          <a:p>
            <a:pPr lvl="1"/>
            <a:r>
              <a:rPr lang="uk-UA" dirty="0" smtClean="0"/>
              <a:t> запит примірника у автора – див. профіль автора)</a:t>
            </a:r>
            <a:endParaRPr lang="en-US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904972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Запитання?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uk-UA" b="1" dirty="0" smtClean="0"/>
              <a:t>Васильєв Олексій Всеволодович</a:t>
            </a:r>
          </a:p>
          <a:p>
            <a:pPr marL="0" indent="0" algn="ctr">
              <a:buNone/>
            </a:pPr>
            <a:r>
              <a:rPr lang="uk-UA" dirty="0" err="1" smtClean="0"/>
              <a:t>Інформатіо</a:t>
            </a:r>
            <a:r>
              <a:rPr lang="uk-UA" dirty="0" smtClean="0"/>
              <a:t>, </a:t>
            </a:r>
            <a:r>
              <a:rPr lang="uk-UA" dirty="0" err="1" smtClean="0"/>
              <a:t>тов</a:t>
            </a:r>
            <a:endParaRPr lang="uk-UA" dirty="0" smtClean="0"/>
          </a:p>
          <a:p>
            <a:pPr marL="0" indent="0" algn="ctr">
              <a:buNone/>
            </a:pPr>
            <a:r>
              <a:rPr lang="uk-UA" dirty="0" smtClean="0"/>
              <a:t>Асоціація «</a:t>
            </a:r>
            <a:r>
              <a:rPr lang="uk-UA" dirty="0" err="1" smtClean="0"/>
              <a:t>Інформатіо</a:t>
            </a:r>
            <a:r>
              <a:rPr lang="uk-UA" dirty="0" smtClean="0"/>
              <a:t>-Консорціум»</a:t>
            </a:r>
          </a:p>
          <a:p>
            <a:pPr marL="0" indent="0" algn="ctr">
              <a:buNone/>
            </a:pPr>
            <a:r>
              <a:rPr lang="en-US" dirty="0" smtClean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www.informatio-consortium.net</a:t>
            </a:r>
            <a:endParaRPr lang="en-US" dirty="0" smtClean="0"/>
          </a:p>
          <a:p>
            <a:pPr marL="0" indent="0" algn="ctr">
              <a:buNone/>
            </a:pPr>
            <a:r>
              <a:rPr lang="en-US" dirty="0" smtClean="0">
                <a:hlinkClick r:id="rId3"/>
              </a:rPr>
              <a:t>https://www.facebook.com/informatio.ukraine</a:t>
            </a:r>
            <a:r>
              <a:rPr lang="en-US" dirty="0" smtClean="0">
                <a:hlinkClick r:id="rId3"/>
              </a:rPr>
              <a:t>/</a:t>
            </a:r>
            <a:r>
              <a:rPr lang="en-US" dirty="0" smtClean="0"/>
              <a:t> </a:t>
            </a:r>
            <a:endParaRPr lang="en-US" dirty="0" smtClean="0"/>
          </a:p>
          <a:p>
            <a:pPr marL="0" indent="0" algn="ctr">
              <a:buNone/>
            </a:pPr>
            <a:r>
              <a:rPr lang="en-US" dirty="0" smtClean="0">
                <a:hlinkClick r:id="rId4"/>
              </a:rPr>
              <a:t>vasyliev@informatio-consortium.net</a:t>
            </a: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(044)-501-1295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11379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294</TotalTime>
  <Words>259</Words>
  <Application>Microsoft Office PowerPoint</Application>
  <PresentationFormat>Экран (4:3)</PresentationFormat>
  <Paragraphs>48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Робота з науковометричного реферативно-бібліографічною  БД SCOPUS: Авторські профілі у системі SCOPUS. Публікація наукових робіт у виданнях, що індексуються </vt:lpstr>
      <vt:lpstr>Робота з науковометричного реферативно-бібліографічною  БД SCOPUS</vt:lpstr>
      <vt:lpstr>ПІД – контролери нецілого порядку</vt:lpstr>
      <vt:lpstr>Авторські профілі у БД SCOPUS</vt:lpstr>
      <vt:lpstr>Видання, що індексуються в SCOPUS</vt:lpstr>
      <vt:lpstr>Інформаційна підтримка процесу наукових публікацій</vt:lpstr>
      <vt:lpstr>Запитання?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Робота з науковометричного реферативно-бібліографічною  БД SCOPUS: Авторські профілі у системі SCOPUS. Публікація наукових робіт у виданнях, що індексуються </dc:title>
  <dc:creator>oleksii</dc:creator>
  <cp:lastModifiedBy>Администратор</cp:lastModifiedBy>
  <cp:revision>25</cp:revision>
  <dcterms:created xsi:type="dcterms:W3CDTF">2016-06-13T08:07:28Z</dcterms:created>
  <dcterms:modified xsi:type="dcterms:W3CDTF">2016-06-13T14:10:03Z</dcterms:modified>
</cp:coreProperties>
</file>