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282" r:id="rId3"/>
    <p:sldId id="283" r:id="rId4"/>
    <p:sldId id="290" r:id="rId5"/>
    <p:sldId id="266" r:id="rId6"/>
    <p:sldId id="276" r:id="rId7"/>
    <p:sldId id="278" r:id="rId8"/>
    <p:sldId id="293" r:id="rId9"/>
    <p:sldId id="334" r:id="rId10"/>
    <p:sldId id="329" r:id="rId11"/>
    <p:sldId id="326" r:id="rId12"/>
    <p:sldId id="327" r:id="rId13"/>
    <p:sldId id="335" r:id="rId14"/>
    <p:sldId id="330" r:id="rId15"/>
    <p:sldId id="331" r:id="rId16"/>
    <p:sldId id="332" r:id="rId17"/>
    <p:sldId id="333" r:id="rId18"/>
    <p:sldId id="323" r:id="rId19"/>
    <p:sldId id="325" r:id="rId20"/>
    <p:sldId id="336" r:id="rId21"/>
    <p:sldId id="337" r:id="rId22"/>
    <p:sldId id="338" r:id="rId23"/>
    <p:sldId id="339" r:id="rId24"/>
    <p:sldId id="340" r:id="rId25"/>
    <p:sldId id="328" r:id="rId26"/>
    <p:sldId id="324" r:id="rId27"/>
    <p:sldId id="322" r:id="rId28"/>
    <p:sldId id="275"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11B5"/>
    <a:srgbClr val="CC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96433" autoAdjust="0"/>
  </p:normalViewPr>
  <p:slideViewPr>
    <p:cSldViewPr snapToGrid="0">
      <p:cViewPr varScale="1">
        <p:scale>
          <a:sx n="112" d="100"/>
          <a:sy n="112" d="100"/>
        </p:scale>
        <p:origin x="3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9C4959A-9CC7-4E3D-8EFB-E282CF83B423}" type="datetimeFigureOut">
              <a:rPr lang="en-US"/>
              <a:pPr>
                <a:defRPr/>
              </a:pPr>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D9D3190-640B-4DD1-BBBD-0209F8340AC8}" type="slidenum">
              <a:rPr lang="en-US" altLang="uk-UA"/>
              <a:pPr>
                <a:defRPr/>
              </a:pPr>
              <a:t>‹#›</a:t>
            </a:fld>
            <a:endParaRPr lang="en-US" altLang="uk-UA"/>
          </a:p>
        </p:txBody>
      </p:sp>
    </p:spTree>
    <p:extLst>
      <p:ext uri="{BB962C8B-B14F-4D97-AF65-F5344CB8AC3E}">
        <p14:creationId xmlns:p14="http://schemas.microsoft.com/office/powerpoint/2010/main" val="1481575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C6E0AB-077B-423D-96FA-B52DA515D5E3}" type="slidenum">
              <a:rPr lang="en-US" altLang="uk-UA"/>
              <a:pPr/>
              <a:t>1</a:t>
            </a:fld>
            <a:endParaRPr lang="en-US" altLang="uk-UA"/>
          </a:p>
        </p:txBody>
      </p:sp>
    </p:spTree>
    <p:extLst>
      <p:ext uri="{BB962C8B-B14F-4D97-AF65-F5344CB8AC3E}">
        <p14:creationId xmlns:p14="http://schemas.microsoft.com/office/powerpoint/2010/main" val="178673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C6E0AB-077B-423D-96FA-B52DA515D5E3}" type="slidenum">
              <a:rPr lang="en-US" altLang="uk-UA"/>
              <a:pPr/>
              <a:t>2</a:t>
            </a:fld>
            <a:endParaRPr lang="en-US" altLang="uk-UA"/>
          </a:p>
        </p:txBody>
      </p:sp>
    </p:spTree>
    <p:extLst>
      <p:ext uri="{BB962C8B-B14F-4D97-AF65-F5344CB8AC3E}">
        <p14:creationId xmlns:p14="http://schemas.microsoft.com/office/powerpoint/2010/main" val="356755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uk-UA" smtClean="0"/>
              <a:t>С кем конкретно общались</a:t>
            </a:r>
          </a:p>
          <a:p>
            <a:pPr eaLnBrk="1" hangingPunct="1">
              <a:spcBef>
                <a:spcPct val="0"/>
              </a:spcBef>
            </a:pPr>
            <a:endParaRPr lang="en-US" altLang="uk-UA"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4C1787-5A2A-4DF3-8AE7-B76402608C36}" type="slidenum">
              <a:rPr lang="en-US" altLang="uk-UA"/>
              <a:pPr/>
              <a:t>3</a:t>
            </a:fld>
            <a:endParaRPr lang="en-US" altLang="uk-UA"/>
          </a:p>
        </p:txBody>
      </p:sp>
    </p:spTree>
    <p:extLst>
      <p:ext uri="{BB962C8B-B14F-4D97-AF65-F5344CB8AC3E}">
        <p14:creationId xmlns:p14="http://schemas.microsoft.com/office/powerpoint/2010/main" val="38444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D9D3190-640B-4DD1-BBBD-0209F8340AC8}" type="slidenum">
              <a:rPr lang="en-US" altLang="uk-UA" smtClean="0"/>
              <a:pPr>
                <a:defRPr/>
              </a:pPr>
              <a:t>6</a:t>
            </a:fld>
            <a:endParaRPr lang="en-US" altLang="uk-UA"/>
          </a:p>
        </p:txBody>
      </p:sp>
    </p:spTree>
    <p:extLst>
      <p:ext uri="{BB962C8B-B14F-4D97-AF65-F5344CB8AC3E}">
        <p14:creationId xmlns:p14="http://schemas.microsoft.com/office/powerpoint/2010/main" val="149078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Не нашел точного роскрытия – </a:t>
            </a:r>
            <a:r>
              <a:rPr lang="en-US" dirty="0" smtClean="0"/>
              <a:t>Navigational </a:t>
            </a:r>
            <a:r>
              <a:rPr lang="ru-RU" dirty="0" smtClean="0"/>
              <a:t>или </a:t>
            </a:r>
            <a:r>
              <a:rPr lang="en-US" dirty="0" smtClean="0"/>
              <a:t>Navigation</a:t>
            </a:r>
            <a:endParaRPr lang="en-US" dirty="0"/>
          </a:p>
        </p:txBody>
      </p:sp>
      <p:sp>
        <p:nvSpPr>
          <p:cNvPr id="4" name="Slide Number Placeholder 3"/>
          <p:cNvSpPr>
            <a:spLocks noGrp="1"/>
          </p:cNvSpPr>
          <p:nvPr>
            <p:ph type="sldNum" sz="quarter" idx="10"/>
          </p:nvPr>
        </p:nvSpPr>
        <p:spPr/>
        <p:txBody>
          <a:bodyPr/>
          <a:lstStyle/>
          <a:p>
            <a:pPr>
              <a:defRPr/>
            </a:pPr>
            <a:fld id="{3D9D3190-640B-4DD1-BBBD-0209F8340AC8}" type="slidenum">
              <a:rPr lang="en-US" altLang="uk-UA" smtClean="0"/>
              <a:pPr>
                <a:defRPr/>
              </a:pPr>
              <a:t>7</a:t>
            </a:fld>
            <a:endParaRPr lang="en-US" altLang="uk-UA"/>
          </a:p>
        </p:txBody>
      </p:sp>
    </p:spTree>
    <p:extLst>
      <p:ext uri="{BB962C8B-B14F-4D97-AF65-F5344CB8AC3E}">
        <p14:creationId xmlns:p14="http://schemas.microsoft.com/office/powerpoint/2010/main" val="34478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272D2A-ED74-45B3-81A6-1B22EF6543E6}" type="datetime1">
              <a:rPr lang="en-US" smtClean="0"/>
              <a:t>4/19/2017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12"/>
          </p:nvPr>
        </p:nvSpPr>
        <p:spPr/>
        <p:txBody>
          <a:bodyPr/>
          <a:lstStyle>
            <a:lvl1pPr>
              <a:defRPr/>
            </a:lvl1pPr>
          </a:lstStyle>
          <a:p>
            <a:pPr>
              <a:defRPr/>
            </a:pPr>
            <a:fld id="{B11D8A1C-6CFD-403C-A1D6-B45668E9E6E3}" type="slidenum">
              <a:rPr lang="en-US" altLang="uk-UA"/>
              <a:pPr>
                <a:defRPr/>
              </a:pPr>
              <a:t>‹#›</a:t>
            </a:fld>
            <a:endParaRPr lang="en-US" altLang="uk-UA"/>
          </a:p>
        </p:txBody>
      </p:sp>
    </p:spTree>
    <p:extLst>
      <p:ext uri="{BB962C8B-B14F-4D97-AF65-F5344CB8AC3E}">
        <p14:creationId xmlns:p14="http://schemas.microsoft.com/office/powerpoint/2010/main" val="370426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62734-D586-47C6-94DC-B0C4AD5E7F0A}" type="datetime1">
              <a:rPr lang="en-US" smtClean="0"/>
              <a:t>4/19/2017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12"/>
          </p:nvPr>
        </p:nvSpPr>
        <p:spPr/>
        <p:txBody>
          <a:bodyPr/>
          <a:lstStyle>
            <a:lvl1pPr>
              <a:defRPr/>
            </a:lvl1pPr>
          </a:lstStyle>
          <a:p>
            <a:pPr>
              <a:defRPr/>
            </a:pPr>
            <a:fld id="{CE9FD968-4F60-443C-8FA9-8B7D31CBD4D2}" type="slidenum">
              <a:rPr lang="en-US" altLang="uk-UA"/>
              <a:pPr>
                <a:defRPr/>
              </a:pPr>
              <a:t>‹#›</a:t>
            </a:fld>
            <a:endParaRPr lang="en-US" altLang="uk-UA"/>
          </a:p>
        </p:txBody>
      </p:sp>
    </p:spTree>
    <p:extLst>
      <p:ext uri="{BB962C8B-B14F-4D97-AF65-F5344CB8AC3E}">
        <p14:creationId xmlns:p14="http://schemas.microsoft.com/office/powerpoint/2010/main" val="358867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1ACCDE-19D5-450D-A907-8F753E1D07F3}" type="datetime1">
              <a:rPr lang="en-US" smtClean="0"/>
              <a:t>4/19/2017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12"/>
          </p:nvPr>
        </p:nvSpPr>
        <p:spPr/>
        <p:txBody>
          <a:bodyPr/>
          <a:lstStyle>
            <a:lvl1pPr>
              <a:defRPr/>
            </a:lvl1pPr>
          </a:lstStyle>
          <a:p>
            <a:pPr>
              <a:defRPr/>
            </a:pPr>
            <a:fld id="{5233CE6F-374A-4507-9BEF-81A5D1088CEB}" type="slidenum">
              <a:rPr lang="en-US" altLang="uk-UA"/>
              <a:pPr>
                <a:defRPr/>
              </a:pPr>
              <a:t>‹#›</a:t>
            </a:fld>
            <a:endParaRPr lang="en-US" altLang="uk-UA"/>
          </a:p>
        </p:txBody>
      </p:sp>
    </p:spTree>
    <p:extLst>
      <p:ext uri="{BB962C8B-B14F-4D97-AF65-F5344CB8AC3E}">
        <p14:creationId xmlns:p14="http://schemas.microsoft.com/office/powerpoint/2010/main" val="428281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D8BD1-375A-42D3-A2EA-35842B7C26BA}" type="datetime1">
              <a:rPr lang="en-US" smtClean="0"/>
              <a:t>4/19/2017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12"/>
          </p:nvPr>
        </p:nvSpPr>
        <p:spPr/>
        <p:txBody>
          <a:bodyPr/>
          <a:lstStyle>
            <a:lvl1pPr>
              <a:defRPr/>
            </a:lvl1pPr>
          </a:lstStyle>
          <a:p>
            <a:pPr>
              <a:defRPr/>
            </a:pPr>
            <a:fld id="{33683226-957F-41F0-8DEF-C7EB4011680A}" type="slidenum">
              <a:rPr lang="en-US" altLang="uk-UA"/>
              <a:pPr>
                <a:defRPr/>
              </a:pPr>
              <a:t>‹#›</a:t>
            </a:fld>
            <a:endParaRPr lang="en-US" altLang="uk-UA"/>
          </a:p>
        </p:txBody>
      </p:sp>
    </p:spTree>
    <p:extLst>
      <p:ext uri="{BB962C8B-B14F-4D97-AF65-F5344CB8AC3E}">
        <p14:creationId xmlns:p14="http://schemas.microsoft.com/office/powerpoint/2010/main" val="373991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0C8BAF-851B-43B3-8DE9-2C94381AB2B5}" type="datetime1">
              <a:rPr lang="en-US" smtClean="0"/>
              <a:t>4/19/2017</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12"/>
          </p:nvPr>
        </p:nvSpPr>
        <p:spPr/>
        <p:txBody>
          <a:bodyPr/>
          <a:lstStyle>
            <a:lvl1pPr>
              <a:defRPr/>
            </a:lvl1pPr>
          </a:lstStyle>
          <a:p>
            <a:pPr>
              <a:defRPr/>
            </a:pPr>
            <a:fld id="{E57533B0-0498-4E46-AFE8-2D6BE81884DA}" type="slidenum">
              <a:rPr lang="en-US" altLang="uk-UA"/>
              <a:pPr>
                <a:defRPr/>
              </a:pPr>
              <a:t>‹#›</a:t>
            </a:fld>
            <a:endParaRPr lang="en-US" altLang="uk-UA"/>
          </a:p>
        </p:txBody>
      </p:sp>
    </p:spTree>
    <p:extLst>
      <p:ext uri="{BB962C8B-B14F-4D97-AF65-F5344CB8AC3E}">
        <p14:creationId xmlns:p14="http://schemas.microsoft.com/office/powerpoint/2010/main" val="83863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C6B6D1-5731-4D63-B1E9-DD07A018FCEC}" type="datetime1">
              <a:rPr lang="en-US" smtClean="0"/>
              <a:t>4/19/2017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7" name="Slide Number Placeholder 5"/>
          <p:cNvSpPr>
            <a:spLocks noGrp="1"/>
          </p:cNvSpPr>
          <p:nvPr>
            <p:ph type="sldNum" sz="quarter" idx="12"/>
          </p:nvPr>
        </p:nvSpPr>
        <p:spPr/>
        <p:txBody>
          <a:bodyPr/>
          <a:lstStyle>
            <a:lvl1pPr>
              <a:defRPr/>
            </a:lvl1pPr>
          </a:lstStyle>
          <a:p>
            <a:pPr>
              <a:defRPr/>
            </a:pPr>
            <a:fld id="{0E7B69E6-057E-4A25-A3C6-47CF25D3D39B}" type="slidenum">
              <a:rPr lang="en-US" altLang="uk-UA"/>
              <a:pPr>
                <a:defRPr/>
              </a:pPr>
              <a:t>‹#›</a:t>
            </a:fld>
            <a:endParaRPr lang="en-US" altLang="uk-UA"/>
          </a:p>
        </p:txBody>
      </p:sp>
    </p:spTree>
    <p:extLst>
      <p:ext uri="{BB962C8B-B14F-4D97-AF65-F5344CB8AC3E}">
        <p14:creationId xmlns:p14="http://schemas.microsoft.com/office/powerpoint/2010/main" val="226166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647EF8-1159-4F19-AC34-AC28F8396C02}" type="datetime1">
              <a:rPr lang="en-US" smtClean="0"/>
              <a:t>4/19/2017</a:t>
            </a:fld>
            <a:endParaRPr lang="en-US"/>
          </a:p>
        </p:txBody>
      </p:sp>
      <p:sp>
        <p:nvSpPr>
          <p:cNvPr id="8"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9" name="Slide Number Placeholder 5"/>
          <p:cNvSpPr>
            <a:spLocks noGrp="1"/>
          </p:cNvSpPr>
          <p:nvPr>
            <p:ph type="sldNum" sz="quarter" idx="12"/>
          </p:nvPr>
        </p:nvSpPr>
        <p:spPr/>
        <p:txBody>
          <a:bodyPr/>
          <a:lstStyle>
            <a:lvl1pPr>
              <a:defRPr/>
            </a:lvl1pPr>
          </a:lstStyle>
          <a:p>
            <a:pPr>
              <a:defRPr/>
            </a:pPr>
            <a:fld id="{5C467500-CF98-493D-BE64-EDE44E1E14B7}" type="slidenum">
              <a:rPr lang="en-US" altLang="uk-UA"/>
              <a:pPr>
                <a:defRPr/>
              </a:pPr>
              <a:t>‹#›</a:t>
            </a:fld>
            <a:endParaRPr lang="en-US" altLang="uk-UA"/>
          </a:p>
        </p:txBody>
      </p:sp>
    </p:spTree>
    <p:extLst>
      <p:ext uri="{BB962C8B-B14F-4D97-AF65-F5344CB8AC3E}">
        <p14:creationId xmlns:p14="http://schemas.microsoft.com/office/powerpoint/2010/main" val="3715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D058EF-91AD-4E8A-87CA-320613722E86}" type="datetime1">
              <a:rPr lang="en-US" smtClean="0"/>
              <a:t>4/19/2017</a:t>
            </a:fld>
            <a:endParaRPr lang="en-US"/>
          </a:p>
        </p:txBody>
      </p:sp>
      <p:sp>
        <p:nvSpPr>
          <p:cNvPr id="4"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5" name="Slide Number Placeholder 5"/>
          <p:cNvSpPr>
            <a:spLocks noGrp="1"/>
          </p:cNvSpPr>
          <p:nvPr>
            <p:ph type="sldNum" sz="quarter" idx="12"/>
          </p:nvPr>
        </p:nvSpPr>
        <p:spPr/>
        <p:txBody>
          <a:bodyPr/>
          <a:lstStyle>
            <a:lvl1pPr>
              <a:defRPr/>
            </a:lvl1pPr>
          </a:lstStyle>
          <a:p>
            <a:pPr>
              <a:defRPr/>
            </a:pPr>
            <a:fld id="{A13C583A-0781-474E-A759-16EB7B9BED60}" type="slidenum">
              <a:rPr lang="en-US" altLang="uk-UA"/>
              <a:pPr>
                <a:defRPr/>
              </a:pPr>
              <a:t>‹#›</a:t>
            </a:fld>
            <a:endParaRPr lang="en-US" altLang="uk-UA"/>
          </a:p>
        </p:txBody>
      </p:sp>
    </p:spTree>
    <p:extLst>
      <p:ext uri="{BB962C8B-B14F-4D97-AF65-F5344CB8AC3E}">
        <p14:creationId xmlns:p14="http://schemas.microsoft.com/office/powerpoint/2010/main" val="406981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A1F947-52E9-40B3-B998-456EE3E3DFAE}" type="datetime1">
              <a:rPr lang="en-US" smtClean="0"/>
              <a:t>4/19/2017</a:t>
            </a:fld>
            <a:endParaRPr lang="en-US"/>
          </a:p>
        </p:txBody>
      </p:sp>
      <p:sp>
        <p:nvSpPr>
          <p:cNvPr id="3"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4" name="Slide Number Placeholder 5"/>
          <p:cNvSpPr>
            <a:spLocks noGrp="1"/>
          </p:cNvSpPr>
          <p:nvPr>
            <p:ph type="sldNum" sz="quarter" idx="12"/>
          </p:nvPr>
        </p:nvSpPr>
        <p:spPr/>
        <p:txBody>
          <a:bodyPr/>
          <a:lstStyle>
            <a:lvl1pPr>
              <a:defRPr/>
            </a:lvl1pPr>
          </a:lstStyle>
          <a:p>
            <a:pPr>
              <a:defRPr/>
            </a:pPr>
            <a:fld id="{7EC7F558-1A4A-4440-A946-28F594AD931D}" type="slidenum">
              <a:rPr lang="en-US" altLang="uk-UA"/>
              <a:pPr>
                <a:defRPr/>
              </a:pPr>
              <a:t>‹#›</a:t>
            </a:fld>
            <a:endParaRPr lang="en-US" altLang="uk-UA"/>
          </a:p>
        </p:txBody>
      </p:sp>
    </p:spTree>
    <p:extLst>
      <p:ext uri="{BB962C8B-B14F-4D97-AF65-F5344CB8AC3E}">
        <p14:creationId xmlns:p14="http://schemas.microsoft.com/office/powerpoint/2010/main" val="278921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FE4379-97B3-485D-A27B-AB4DD0A50C77}" type="datetime1">
              <a:rPr lang="en-US" smtClean="0"/>
              <a:t>4/19/2017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7" name="Slide Number Placeholder 5"/>
          <p:cNvSpPr>
            <a:spLocks noGrp="1"/>
          </p:cNvSpPr>
          <p:nvPr>
            <p:ph type="sldNum" sz="quarter" idx="12"/>
          </p:nvPr>
        </p:nvSpPr>
        <p:spPr/>
        <p:txBody>
          <a:bodyPr/>
          <a:lstStyle>
            <a:lvl1pPr>
              <a:defRPr/>
            </a:lvl1pPr>
          </a:lstStyle>
          <a:p>
            <a:pPr>
              <a:defRPr/>
            </a:pPr>
            <a:fld id="{78DA34F6-B3AC-43B3-AF5D-3EDCD68E279B}" type="slidenum">
              <a:rPr lang="en-US" altLang="uk-UA"/>
              <a:pPr>
                <a:defRPr/>
              </a:pPr>
              <a:t>‹#›</a:t>
            </a:fld>
            <a:endParaRPr lang="en-US" altLang="uk-UA"/>
          </a:p>
        </p:txBody>
      </p:sp>
    </p:spTree>
    <p:extLst>
      <p:ext uri="{BB962C8B-B14F-4D97-AF65-F5344CB8AC3E}">
        <p14:creationId xmlns:p14="http://schemas.microsoft.com/office/powerpoint/2010/main" val="105854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47997F-AC77-460F-8AA4-F0601148E455}" type="datetime1">
              <a:rPr lang="en-US" smtClean="0"/>
              <a:t>4/19/2017</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smtClean="0"/>
              <a:t>6-я Международная конференция «Космические технологии: настоящее и будущее»</a:t>
            </a:r>
            <a:endParaRPr lang="en-US"/>
          </a:p>
        </p:txBody>
      </p:sp>
      <p:sp>
        <p:nvSpPr>
          <p:cNvPr id="7" name="Slide Number Placeholder 5"/>
          <p:cNvSpPr>
            <a:spLocks noGrp="1"/>
          </p:cNvSpPr>
          <p:nvPr>
            <p:ph type="sldNum" sz="quarter" idx="12"/>
          </p:nvPr>
        </p:nvSpPr>
        <p:spPr/>
        <p:txBody>
          <a:bodyPr/>
          <a:lstStyle>
            <a:lvl1pPr>
              <a:defRPr/>
            </a:lvl1pPr>
          </a:lstStyle>
          <a:p>
            <a:pPr>
              <a:defRPr/>
            </a:pPr>
            <a:fld id="{7423E1E3-4C90-47AB-B0A0-33779568D478}" type="slidenum">
              <a:rPr lang="en-US" altLang="uk-UA"/>
              <a:pPr>
                <a:defRPr/>
              </a:pPr>
              <a:t>‹#›</a:t>
            </a:fld>
            <a:endParaRPr lang="en-US" altLang="uk-UA"/>
          </a:p>
        </p:txBody>
      </p:sp>
    </p:spTree>
    <p:extLst>
      <p:ext uri="{BB962C8B-B14F-4D97-AF65-F5344CB8AC3E}">
        <p14:creationId xmlns:p14="http://schemas.microsoft.com/office/powerpoint/2010/main" val="159213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Click to edit Master text styles</a:t>
            </a:r>
          </a:p>
          <a:p>
            <a:pPr lvl="1"/>
            <a:r>
              <a:rPr lang="en-US" altLang="uk-UA" smtClean="0"/>
              <a:t>Second level</a:t>
            </a:r>
          </a:p>
          <a:p>
            <a:pPr lvl="2"/>
            <a:r>
              <a:rPr lang="en-US" altLang="uk-UA" smtClean="0"/>
              <a:t>Third level</a:t>
            </a:r>
          </a:p>
          <a:p>
            <a:pPr lvl="3"/>
            <a:r>
              <a:rPr lang="en-US" altLang="uk-UA" smtClean="0"/>
              <a:t>Fourth level</a:t>
            </a:r>
          </a:p>
          <a:p>
            <a:pPr lvl="4"/>
            <a:r>
              <a:rPr lang="en-US" altLang="uk-UA"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4B2A9DE-D045-4472-88EF-9F47C03FDDB6}" type="datetime1">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ru-RU" smtClean="0"/>
              <a:t>6-я Международная конференция «Космические технологии: настоящее и будущее»</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DA0703D-61DE-4618-8A33-84FE9185A09A}" type="slidenum">
              <a:rPr lang="en-US" altLang="uk-UA"/>
              <a:pPr>
                <a:defRPr/>
              </a:pPr>
              <a:t>‹#›</a:t>
            </a:fld>
            <a:endParaRPr lang="en-US"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198181" y="1599186"/>
            <a:ext cx="9759950" cy="1692771"/>
          </a:xfrm>
          <a:prstGeom prst="rect">
            <a:avLst/>
          </a:prstGeom>
        </p:spPr>
        <p:txBody>
          <a:bodyPr>
            <a:spAutoFit/>
          </a:bodyPr>
          <a:lstStyle/>
          <a:p>
            <a:pPr algn="ctr" eaLnBrk="1" fontAlgn="auto" hangingPunct="1">
              <a:spcBef>
                <a:spcPts val="0"/>
              </a:spcBef>
              <a:spcAft>
                <a:spcPts val="0"/>
              </a:spcAft>
              <a:defRPr/>
            </a:pPr>
            <a:endParaRPr lang="en-US" sz="2800" b="1" dirty="0" smtClean="0">
              <a:solidFill>
                <a:schemeClr val="bg2">
                  <a:lumMod val="10000"/>
                </a:schemeClr>
              </a:solidFill>
              <a:latin typeface="+mn-lt"/>
              <a:cs typeface="Times New Roman" pitchFamily="18" charset="0"/>
            </a:endParaRPr>
          </a:p>
          <a:p>
            <a:pPr algn="ctr" eaLnBrk="1" fontAlgn="auto" hangingPunct="1">
              <a:spcBef>
                <a:spcPts val="0"/>
              </a:spcBef>
              <a:spcAft>
                <a:spcPts val="0"/>
              </a:spcAft>
              <a:defRPr/>
            </a:pPr>
            <a:r>
              <a:rPr lang="uk-UA" sz="2800" b="1" dirty="0" smtClean="0">
                <a:solidFill>
                  <a:schemeClr val="bg2">
                    <a:lumMod val="10000"/>
                  </a:schemeClr>
                </a:solidFill>
                <a:latin typeface="+mn-lt"/>
                <a:cs typeface="Times New Roman" pitchFamily="18" charset="0"/>
              </a:rPr>
              <a:t>Тема </a:t>
            </a:r>
            <a:r>
              <a:rPr lang="uk-UA" sz="2800" b="1" dirty="0" err="1" smtClean="0">
                <a:solidFill>
                  <a:schemeClr val="bg2">
                    <a:lumMod val="10000"/>
                  </a:schemeClr>
                </a:solidFill>
                <a:latin typeface="+mn-lt"/>
                <a:cs typeface="Times New Roman" pitchFamily="18" charset="0"/>
              </a:rPr>
              <a:t>доклада</a:t>
            </a:r>
            <a:r>
              <a:rPr lang="uk-UA" sz="2800" b="1" dirty="0" smtClean="0">
                <a:solidFill>
                  <a:schemeClr val="bg2">
                    <a:lumMod val="10000"/>
                  </a:schemeClr>
                </a:solidFill>
                <a:latin typeface="+mn-lt"/>
                <a:cs typeface="Times New Roman" pitchFamily="18" charset="0"/>
              </a:rPr>
              <a:t>:</a:t>
            </a:r>
            <a:endParaRPr lang="uk-UA" sz="2800" b="1" dirty="0">
              <a:solidFill>
                <a:schemeClr val="bg2">
                  <a:lumMod val="10000"/>
                </a:schemeClr>
              </a:solidFill>
              <a:latin typeface="+mn-lt"/>
              <a:cs typeface="Times New Roman" pitchFamily="18" charset="0"/>
            </a:endParaRPr>
          </a:p>
          <a:p>
            <a:pPr algn="ctr" eaLnBrk="1" fontAlgn="auto" hangingPunct="1">
              <a:spcBef>
                <a:spcPts val="0"/>
              </a:spcBef>
              <a:spcAft>
                <a:spcPts val="0"/>
              </a:spcAft>
              <a:defRPr/>
            </a:pPr>
            <a:r>
              <a:rPr lang="ru-RU" sz="2400" b="1" dirty="0" smtClean="0">
                <a:solidFill>
                  <a:srgbClr val="5311B5"/>
                </a:solidFill>
                <a:latin typeface="+mn-lt"/>
              </a:rPr>
              <a:t>ИСПОЛЬЗОВАНИЕ ГНСС ДЛЯ АВТОНОМНОЙ НАВИГАЦИИ НА СРЕДНИХ ОКОЛОЗЕМНЫХ ОРБИТАХ</a:t>
            </a:r>
            <a:endParaRPr lang="ru-RU" sz="2800" dirty="0">
              <a:solidFill>
                <a:srgbClr val="FF0000"/>
              </a:solidFill>
              <a:latin typeface="+mn-lt"/>
            </a:endParaRPr>
          </a:p>
        </p:txBody>
      </p:sp>
      <p:sp>
        <p:nvSpPr>
          <p:cNvPr id="3076" name="TextBox 15"/>
          <p:cNvSpPr txBox="1">
            <a:spLocks noChangeArrowheads="1"/>
          </p:cNvSpPr>
          <p:nvPr/>
        </p:nvSpPr>
        <p:spPr bwMode="auto">
          <a:xfrm>
            <a:off x="5348902" y="6154594"/>
            <a:ext cx="1689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uk-UA" sz="1800" dirty="0" smtClean="0">
                <a:latin typeface="+mn-lt"/>
                <a:cs typeface="Times New Roman" panose="02020603050405020304" pitchFamily="18" charset="0"/>
              </a:rPr>
              <a:t>г. Киев</a:t>
            </a:r>
            <a:r>
              <a:rPr lang="uk-UA" altLang="uk-UA" sz="1800" dirty="0" smtClean="0">
                <a:latin typeface="+mn-lt"/>
                <a:cs typeface="Times New Roman" panose="02020603050405020304" pitchFamily="18" charset="0"/>
              </a:rPr>
              <a:t>–2017</a:t>
            </a:r>
            <a:endParaRPr lang="ru-RU" altLang="uk-UA" sz="1800" dirty="0">
              <a:latin typeface="+mn-lt"/>
              <a:cs typeface="Times New Roman" panose="02020603050405020304" pitchFamily="18" charset="0"/>
            </a:endParaRPr>
          </a:p>
          <a:p>
            <a:pPr eaLnBrk="1" hangingPunct="1">
              <a:lnSpc>
                <a:spcPct val="100000"/>
              </a:lnSpc>
              <a:spcBef>
                <a:spcPct val="0"/>
              </a:spcBef>
              <a:buFontTx/>
              <a:buNone/>
            </a:pPr>
            <a:endParaRPr lang="ru-RU" altLang="uk-UA" sz="1800" dirty="0">
              <a:latin typeface="Times New Roman" panose="02020603050405020304" pitchFamily="18" charset="0"/>
              <a:cs typeface="Times New Roman" panose="02020603050405020304" pitchFamily="18" charset="0"/>
            </a:endParaRPr>
          </a:p>
        </p:txBody>
      </p:sp>
      <p:sp>
        <p:nvSpPr>
          <p:cNvPr id="3078" name="TextBox 2"/>
          <p:cNvSpPr txBox="1">
            <a:spLocks noChangeArrowheads="1"/>
          </p:cNvSpPr>
          <p:nvPr/>
        </p:nvSpPr>
        <p:spPr bwMode="auto">
          <a:xfrm>
            <a:off x="635726" y="2785376"/>
            <a:ext cx="1111624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endParaRPr lang="ru-RU" altLang="uk-UA" sz="2000" b="1" dirty="0" smtClean="0">
              <a:latin typeface="+mn-lt"/>
              <a:cs typeface="Times New Roman" panose="02020603050405020304" pitchFamily="18" charset="0"/>
            </a:endParaRPr>
          </a:p>
          <a:p>
            <a:pPr eaLnBrk="1" hangingPunct="1">
              <a:lnSpc>
                <a:spcPct val="100000"/>
              </a:lnSpc>
              <a:spcBef>
                <a:spcPct val="0"/>
              </a:spcBef>
              <a:spcAft>
                <a:spcPts val="600"/>
              </a:spcAft>
              <a:buFontTx/>
              <a:buNone/>
            </a:pPr>
            <a:r>
              <a:rPr lang="ru-RU" altLang="uk-UA" sz="2000" b="1" dirty="0" smtClean="0">
                <a:latin typeface="+mn-lt"/>
                <a:cs typeface="Times New Roman" panose="02020603050405020304" pitchFamily="18" charset="0"/>
              </a:rPr>
              <a:t>Авторы</a:t>
            </a:r>
            <a:r>
              <a:rPr lang="ru-RU" altLang="uk-UA" sz="1600" dirty="0" smtClean="0">
                <a:latin typeface="+mn-lt"/>
              </a:rPr>
              <a:t>:</a:t>
            </a:r>
          </a:p>
          <a:p>
            <a:pPr eaLnBrk="1" hangingPunct="1">
              <a:lnSpc>
                <a:spcPct val="100000"/>
              </a:lnSpc>
              <a:spcBef>
                <a:spcPct val="0"/>
              </a:spcBef>
              <a:spcAft>
                <a:spcPts val="600"/>
              </a:spcAft>
              <a:buFontTx/>
              <a:buNone/>
            </a:pPr>
            <a:r>
              <a:rPr lang="ru-RU" altLang="uk-UA" sz="2000" dirty="0" smtClean="0">
                <a:latin typeface="+mn-lt"/>
                <a:cs typeface="Times New Roman" panose="02020603050405020304" pitchFamily="18" charset="0"/>
              </a:rPr>
              <a:t>Конин, А.С</a:t>
            </a:r>
            <a:r>
              <a:rPr lang="ru-RU" altLang="uk-UA" sz="2000" dirty="0">
                <a:latin typeface="+mn-lt"/>
                <a:cs typeface="Times New Roman" panose="02020603050405020304" pitchFamily="18" charset="0"/>
              </a:rPr>
              <a:t>. </a:t>
            </a:r>
            <a:r>
              <a:rPr lang="ru-RU" altLang="uk-UA" sz="2000" dirty="0" err="1">
                <a:latin typeface="+mn-lt"/>
                <a:cs typeface="Times New Roman" panose="02020603050405020304" pitchFamily="18" charset="0"/>
              </a:rPr>
              <a:t>Погурельский</a:t>
            </a:r>
            <a:r>
              <a:rPr lang="ru-RU" altLang="uk-UA" sz="2000" dirty="0">
                <a:latin typeface="+mn-lt"/>
                <a:cs typeface="Times New Roman" panose="02020603050405020304" pitchFamily="18" charset="0"/>
              </a:rPr>
              <a:t>, </a:t>
            </a:r>
            <a:r>
              <a:rPr lang="ru-RU" altLang="uk-UA" sz="2000" dirty="0" smtClean="0">
                <a:latin typeface="+mn-lt"/>
                <a:cs typeface="Times New Roman" panose="02020603050405020304" pitchFamily="18" charset="0"/>
              </a:rPr>
              <a:t>Ф.А</a:t>
            </a:r>
            <a:r>
              <a:rPr lang="ru-RU" altLang="uk-UA" sz="2000" dirty="0">
                <a:latin typeface="+mn-lt"/>
                <a:cs typeface="Times New Roman" panose="02020603050405020304" pitchFamily="18" charset="0"/>
              </a:rPr>
              <a:t>. </a:t>
            </a:r>
            <a:r>
              <a:rPr lang="ru-RU" altLang="uk-UA" sz="2000" dirty="0" smtClean="0">
                <a:latin typeface="+mn-lt"/>
                <a:cs typeface="Times New Roman" panose="02020603050405020304" pitchFamily="18" charset="0"/>
              </a:rPr>
              <a:t>Шишков,</a:t>
            </a:r>
            <a:r>
              <a:rPr lang="en-US" altLang="uk-UA" sz="2000" dirty="0" smtClean="0">
                <a:latin typeface="+mn-lt"/>
                <a:cs typeface="Times New Roman" panose="02020603050405020304" pitchFamily="18" charset="0"/>
              </a:rPr>
              <a:t>				</a:t>
            </a:r>
            <a:endParaRPr lang="ru-RU" altLang="uk-UA" sz="2000" dirty="0">
              <a:latin typeface="+mn-lt"/>
              <a:cs typeface="Times New Roman" panose="02020603050405020304" pitchFamily="18" charset="0"/>
            </a:endParaRPr>
          </a:p>
          <a:p>
            <a:pPr eaLnBrk="1" hangingPunct="1">
              <a:lnSpc>
                <a:spcPct val="100000"/>
              </a:lnSpc>
              <a:spcBef>
                <a:spcPct val="0"/>
              </a:spcBef>
              <a:buFontTx/>
              <a:buNone/>
            </a:pPr>
            <a:endParaRPr lang="ru-RU" altLang="uk-UA" sz="2000" dirty="0" smtClean="0">
              <a:latin typeface="+mn-lt"/>
              <a:cs typeface="Times New Roman" panose="02020603050405020304" pitchFamily="18" charset="0"/>
            </a:endParaRPr>
          </a:p>
          <a:p>
            <a:pPr eaLnBrk="1" hangingPunct="1">
              <a:lnSpc>
                <a:spcPct val="100000"/>
              </a:lnSpc>
              <a:spcBef>
                <a:spcPct val="0"/>
              </a:spcBef>
              <a:buFontTx/>
              <a:buNone/>
            </a:pPr>
            <a:endParaRPr lang="ru-RU" altLang="uk-UA" sz="2000" dirty="0">
              <a:latin typeface="+mn-lt"/>
              <a:cs typeface="Times New Roman" panose="02020603050405020304" pitchFamily="18" charset="0"/>
            </a:endParaRPr>
          </a:p>
          <a:p>
            <a:pPr eaLnBrk="1" hangingPunct="1">
              <a:lnSpc>
                <a:spcPct val="100000"/>
              </a:lnSpc>
              <a:spcBef>
                <a:spcPct val="0"/>
              </a:spcBef>
              <a:buFontTx/>
              <a:buNone/>
            </a:pPr>
            <a:r>
              <a:rPr lang="ru-RU" altLang="uk-UA" sz="2000" dirty="0" smtClean="0">
                <a:latin typeface="+mn-lt"/>
                <a:cs typeface="Times New Roman" panose="02020603050405020304" pitchFamily="18" charset="0"/>
              </a:rPr>
              <a:t>Национальный </a:t>
            </a:r>
            <a:r>
              <a:rPr lang="ru-RU" altLang="uk-UA" sz="2000" dirty="0">
                <a:latin typeface="+mn-lt"/>
                <a:cs typeface="Times New Roman" panose="02020603050405020304" pitchFamily="18" charset="0"/>
              </a:rPr>
              <a:t>авиационный университет НАУ </a:t>
            </a:r>
            <a:r>
              <a:rPr lang="ru-RU" altLang="uk-UA" sz="2000" dirty="0" smtClean="0">
                <a:latin typeface="+mn-lt"/>
                <a:cs typeface="Times New Roman" panose="02020603050405020304" pitchFamily="18" charset="0"/>
              </a:rPr>
              <a:t>					г</a:t>
            </a:r>
            <a:r>
              <a:rPr lang="ru-RU" altLang="uk-UA" sz="2000" dirty="0">
                <a:latin typeface="+mn-lt"/>
                <a:cs typeface="Times New Roman" panose="02020603050405020304" pitchFamily="18" charset="0"/>
              </a:rPr>
              <a:t>. Киев, </a:t>
            </a:r>
            <a:r>
              <a:rPr lang="ru-RU" altLang="uk-UA" sz="2000" dirty="0" smtClean="0">
                <a:latin typeface="+mn-lt"/>
                <a:cs typeface="Times New Roman" panose="02020603050405020304" pitchFamily="18" charset="0"/>
              </a:rPr>
              <a:t>Украина</a:t>
            </a:r>
            <a:endParaRPr lang="ru-RU" altLang="uk-UA" sz="2000" dirty="0">
              <a:latin typeface="+mn-lt"/>
              <a:cs typeface="Times New Roman" panose="02020603050405020304" pitchFamily="18" charset="0"/>
            </a:endParaRPr>
          </a:p>
        </p:txBody>
      </p:sp>
      <p:sp>
        <p:nvSpPr>
          <p:cNvPr id="30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F6EA39-5D66-4916-95CE-D5561C95C969}" type="slidenum">
              <a:rPr lang="en-US" altLang="uk-UA">
                <a:solidFill>
                  <a:srgbClr val="898989"/>
                </a:solidFill>
              </a:rPr>
              <a:pPr/>
              <a:t>1</a:t>
            </a:fld>
            <a:endParaRPr lang="en-US" altLang="uk-UA" dirty="0">
              <a:solidFill>
                <a:srgbClr val="898989"/>
              </a:solidFill>
            </a:endParaRPr>
          </a:p>
        </p:txBody>
      </p:sp>
      <p:pic>
        <p:nvPicPr>
          <p:cNvPr id="2" name="Рисунок 1"/>
          <p:cNvPicPr>
            <a:picLocks noChangeAspect="1"/>
          </p:cNvPicPr>
          <p:nvPr/>
        </p:nvPicPr>
        <p:blipFill>
          <a:blip r:embed="rId3"/>
          <a:stretch>
            <a:fillRect/>
          </a:stretch>
        </p:blipFill>
        <p:spPr>
          <a:xfrm>
            <a:off x="1363281" y="68368"/>
            <a:ext cx="9429750" cy="198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537" y="662781"/>
            <a:ext cx="7643501" cy="5732626"/>
          </a:xfrm>
          <a:prstGeom prst="rect">
            <a:avLst/>
          </a:prstGeom>
        </p:spPr>
      </p:pic>
      <p:sp>
        <p:nvSpPr>
          <p:cNvPr id="2" name="Заголовок 1"/>
          <p:cNvSpPr>
            <a:spLocks noGrp="1"/>
          </p:cNvSpPr>
          <p:nvPr>
            <p:ph type="title"/>
          </p:nvPr>
        </p:nvSpPr>
        <p:spPr>
          <a:xfrm>
            <a:off x="3470305" y="0"/>
            <a:ext cx="5527602" cy="1325563"/>
          </a:xfrm>
        </p:spPr>
        <p:txBody>
          <a:bodyPr/>
          <a:lstStyle/>
          <a:p>
            <a:r>
              <a:rPr lang="en-US" dirty="0" smtClean="0"/>
              <a:t>Satellites on 4000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10</a:t>
            </a:fld>
            <a:endParaRPr lang="en-US" altLang="uk-UA"/>
          </a:p>
        </p:txBody>
      </p:sp>
    </p:spTree>
    <p:extLst>
      <p:ext uri="{BB962C8B-B14F-4D97-AF65-F5344CB8AC3E}">
        <p14:creationId xmlns:p14="http://schemas.microsoft.com/office/powerpoint/2010/main" val="24013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a:t>M</a:t>
            </a:r>
            <a:r>
              <a:rPr lang="en-US" sz="3600" dirty="0" smtClean="0"/>
              <a:t>ain lobe signals only GPS</a:t>
            </a:r>
            <a:br>
              <a:rPr lang="en-US" sz="3600" dirty="0" smtClean="0"/>
            </a:br>
            <a:r>
              <a:rPr lang="en-US" sz="3600" dirty="0" smtClean="0"/>
              <a:t>RMS – 1.7 m</a:t>
            </a:r>
            <a:endParaRPr lang="ru-RU" sz="3600"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11</a:t>
            </a:fld>
            <a:endParaRPr lang="en-US" altLang="uk-UA"/>
          </a:p>
        </p:txBody>
      </p:sp>
      <p:pic>
        <p:nvPicPr>
          <p:cNvPr id="9" name="Объект 8"/>
          <p:cNvPicPr>
            <a:picLocks noGrp="1" noChangeAspect="1"/>
          </p:cNvPicPr>
          <p:nvPr>
            <p:ph idx="1"/>
          </p:nvPr>
        </p:nvPicPr>
        <p:blipFill>
          <a:blip r:embed="rId2"/>
          <a:stretch>
            <a:fillRect/>
          </a:stretch>
        </p:blipFill>
        <p:spPr>
          <a:xfrm>
            <a:off x="370751" y="1896529"/>
            <a:ext cx="11567723" cy="4211304"/>
          </a:xfrm>
          <a:prstGeom prst="rect">
            <a:avLst/>
          </a:prstGeom>
        </p:spPr>
      </p:pic>
    </p:spTree>
    <p:extLst>
      <p:ext uri="{BB962C8B-B14F-4D97-AF65-F5344CB8AC3E}">
        <p14:creationId xmlns:p14="http://schemas.microsoft.com/office/powerpoint/2010/main" val="418542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12</a:t>
            </a:fld>
            <a:endParaRPr lang="en-US" altLang="uk-UA"/>
          </a:p>
        </p:txBody>
      </p:sp>
      <p:sp>
        <p:nvSpPr>
          <p:cNvPr id="7" name="Заголовок 1"/>
          <p:cNvSpPr>
            <a:spLocks noGrp="1"/>
          </p:cNvSpPr>
          <p:nvPr>
            <p:ph type="title"/>
          </p:nvPr>
        </p:nvSpPr>
        <p:spPr>
          <a:xfrm>
            <a:off x="932204" y="271121"/>
            <a:ext cx="10515600" cy="1325563"/>
          </a:xfrm>
        </p:spPr>
        <p:txBody>
          <a:bodyPr/>
          <a:lstStyle/>
          <a:p>
            <a:pPr algn="ctr"/>
            <a:r>
              <a:rPr lang="en-US" sz="3600" dirty="0" smtClean="0"/>
              <a:t>Main lobe signals only GPS</a:t>
            </a:r>
            <a:br>
              <a:rPr lang="en-US" sz="3600" dirty="0" smtClean="0"/>
            </a:br>
            <a:r>
              <a:rPr lang="en-US" sz="3600" dirty="0" smtClean="0"/>
              <a:t>RMS – 1.7 m</a:t>
            </a:r>
            <a:endParaRPr lang="ru-RU" sz="3600"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3655949719"/>
              </p:ext>
            </p:extLst>
          </p:nvPr>
        </p:nvGraphicFramePr>
        <p:xfrm>
          <a:off x="752033" y="1401505"/>
          <a:ext cx="10268571" cy="5200690"/>
        </p:xfrm>
        <a:graphic>
          <a:graphicData uri="http://schemas.openxmlformats.org/drawingml/2006/table">
            <a:tbl>
              <a:tblPr firstRow="1" firstCol="1" bandRow="1">
                <a:tableStyleId>{5C22544A-7EE6-4342-B048-85BDC9FD1C3A}</a:tableStyleId>
              </a:tblPr>
              <a:tblGrid>
                <a:gridCol w="1432079"/>
                <a:gridCol w="959208"/>
                <a:gridCol w="1669358"/>
                <a:gridCol w="1193120"/>
                <a:gridCol w="1430399"/>
                <a:gridCol w="959208"/>
                <a:gridCol w="1432079"/>
                <a:gridCol w="1193120"/>
              </a:tblGrid>
              <a:tr h="563906">
                <a:tc>
                  <a:txBody>
                    <a:bodyPr/>
                    <a:lstStyle/>
                    <a:p>
                      <a:pPr algn="ctr">
                        <a:lnSpc>
                          <a:spcPct val="115000"/>
                        </a:lnSpc>
                        <a:spcAft>
                          <a:spcPts val="0"/>
                        </a:spcAft>
                      </a:pPr>
                      <a:r>
                        <a:rPr lang="en-US" sz="900" dirty="0">
                          <a:effectLst/>
                        </a:rPr>
                        <a:t>Altitude km</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dirty="0">
                          <a:effectLst/>
                        </a:rPr>
                        <a:t> </a:t>
                      </a:r>
                      <a:r>
                        <a:rPr lang="en-GB" sz="900" dirty="0">
                          <a:effectLst/>
                        </a:rPr>
                        <a:t>Sat. Nu.</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RMS, 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GDOP</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Altitude km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Sat. Nu.</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RMS, 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GDOP</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r>
              <a:tr h="272752">
                <a:tc>
                  <a:txBody>
                    <a:bodyPr/>
                    <a:lstStyle/>
                    <a:p>
                      <a:pPr>
                        <a:lnSpc>
                          <a:spcPct val="115000"/>
                        </a:lnSpc>
                        <a:spcAft>
                          <a:spcPts val="0"/>
                        </a:spcAft>
                      </a:pPr>
                      <a:r>
                        <a:rPr lang="en-GB" sz="900">
                          <a:effectLst/>
                        </a:rPr>
                        <a:t>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0,5958144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0,5981717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0,8115733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0,9541329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1,04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1,4487548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2,0098304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2,21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9000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3,9335593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4,40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3,7325644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4,50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4,1918383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4,61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4,2266051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4,86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29000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4,4914005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900">
                          <a:effectLst/>
                        </a:rPr>
                        <a:t>5,00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4,7184398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5,1</a:t>
                      </a:r>
                      <a:r>
                        <a:rPr lang="en-US" sz="900">
                          <a:effectLst/>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r>
              <a:tr h="272752">
                <a:tc>
                  <a:txBody>
                    <a:bodyPr/>
                    <a:lstStyle/>
                    <a:p>
                      <a:pPr>
                        <a:lnSpc>
                          <a:spcPct val="115000"/>
                        </a:lnSpc>
                        <a:spcAft>
                          <a:spcPts val="0"/>
                        </a:spcAft>
                      </a:pPr>
                      <a:r>
                        <a:rPr lang="en-GB" sz="900">
                          <a:effectLst/>
                        </a:rPr>
                        <a:t>19000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NaN</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dirty="0" err="1">
                          <a:effectLst/>
                        </a:rPr>
                        <a:t>NaN</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025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918" y="1179320"/>
            <a:ext cx="4641078" cy="3480808"/>
          </a:xfrm>
          <a:prstGeom prst="rect">
            <a:avLst/>
          </a:prstGeom>
        </p:spPr>
      </p:pic>
      <p:pic>
        <p:nvPicPr>
          <p:cNvPr id="6" name="Объект 5"/>
          <p:cNvPicPr>
            <a:picLocks noGrp="1" noChangeAspect="1"/>
          </p:cNvPicPr>
          <p:nvPr>
            <p:ph idx="1"/>
          </p:nvPr>
        </p:nvPicPr>
        <p:blipFill rotWithShape="1">
          <a:blip r:embed="rId3">
            <a:extLst>
              <a:ext uri="{28A0092B-C50C-407E-A947-70E740481C1C}">
                <a14:useLocalDpi xmlns:a14="http://schemas.microsoft.com/office/drawing/2010/main" val="0"/>
              </a:ext>
            </a:extLst>
          </a:blip>
          <a:srcRect l="21013" t="5407" r="20749" b="3961"/>
          <a:stretch/>
        </p:blipFill>
        <p:spPr>
          <a:xfrm>
            <a:off x="666569" y="905853"/>
            <a:ext cx="7450581" cy="5815621"/>
          </a:xfrm>
        </p:spPr>
      </p:pic>
      <p:sp>
        <p:nvSpPr>
          <p:cNvPr id="2" name="Заголовок 1"/>
          <p:cNvSpPr>
            <a:spLocks noGrp="1"/>
          </p:cNvSpPr>
          <p:nvPr>
            <p:ph type="title"/>
          </p:nvPr>
        </p:nvSpPr>
        <p:spPr>
          <a:xfrm>
            <a:off x="6316055" y="0"/>
            <a:ext cx="5527602" cy="1325563"/>
          </a:xfrm>
        </p:spPr>
        <p:txBody>
          <a:bodyPr/>
          <a:lstStyle/>
          <a:p>
            <a:r>
              <a:rPr lang="en-US" dirty="0" smtClean="0"/>
              <a:t>Satellites on 3000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13</a:t>
            </a:fld>
            <a:endParaRPr lang="en-US" altLang="uk-UA"/>
          </a:p>
        </p:txBody>
      </p:sp>
    </p:spTree>
    <p:extLst>
      <p:ext uri="{BB962C8B-B14F-4D97-AF65-F5344CB8AC3E}">
        <p14:creationId xmlns:p14="http://schemas.microsoft.com/office/powerpoint/2010/main" val="3951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47" y="521174"/>
            <a:ext cx="7780234" cy="5835176"/>
          </a:xfrm>
          <a:prstGeom prst="rect">
            <a:avLst/>
          </a:prstGeom>
        </p:spPr>
      </p:pic>
      <p:sp>
        <p:nvSpPr>
          <p:cNvPr id="2" name="Заголовок 1"/>
          <p:cNvSpPr>
            <a:spLocks noGrp="1"/>
          </p:cNvSpPr>
          <p:nvPr>
            <p:ph type="title"/>
          </p:nvPr>
        </p:nvSpPr>
        <p:spPr>
          <a:xfrm>
            <a:off x="6316055" y="0"/>
            <a:ext cx="5527602" cy="1325563"/>
          </a:xfrm>
        </p:spPr>
        <p:txBody>
          <a:bodyPr/>
          <a:lstStyle/>
          <a:p>
            <a:r>
              <a:rPr lang="en-US" dirty="0" smtClean="0"/>
              <a:t>Satellites on 5000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14</a:t>
            </a:fld>
            <a:endParaRPr lang="en-US" altLang="uk-UA"/>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310" y="1325563"/>
            <a:ext cx="4776684" cy="3582513"/>
          </a:xfrm>
          <a:prstGeom prst="rect">
            <a:avLst/>
          </a:prstGeom>
        </p:spPr>
      </p:pic>
    </p:spTree>
    <p:extLst>
      <p:ext uri="{BB962C8B-B14F-4D97-AF65-F5344CB8AC3E}">
        <p14:creationId xmlns:p14="http://schemas.microsoft.com/office/powerpoint/2010/main" val="335706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54" y="662781"/>
            <a:ext cx="7916966" cy="5937725"/>
          </a:xfrm>
        </p:spPr>
      </p:pic>
      <p:sp>
        <p:nvSpPr>
          <p:cNvPr id="2" name="Заголовок 1"/>
          <p:cNvSpPr>
            <a:spLocks noGrp="1"/>
          </p:cNvSpPr>
          <p:nvPr>
            <p:ph type="title"/>
          </p:nvPr>
        </p:nvSpPr>
        <p:spPr>
          <a:xfrm>
            <a:off x="6316055" y="0"/>
            <a:ext cx="5527602" cy="1325563"/>
          </a:xfrm>
        </p:spPr>
        <p:txBody>
          <a:bodyPr/>
          <a:lstStyle/>
          <a:p>
            <a:r>
              <a:rPr lang="en-US" dirty="0" smtClean="0"/>
              <a:t>Satellites on 7000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15</a:t>
            </a:fld>
            <a:endParaRPr lang="en-US" altLang="uk-UA"/>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48" y="1325563"/>
            <a:ext cx="5334000" cy="4000500"/>
          </a:xfrm>
          <a:prstGeom prst="rect">
            <a:avLst/>
          </a:prstGeom>
        </p:spPr>
      </p:pic>
    </p:spTree>
    <p:extLst>
      <p:ext uri="{BB962C8B-B14F-4D97-AF65-F5344CB8AC3E}">
        <p14:creationId xmlns:p14="http://schemas.microsoft.com/office/powerpoint/2010/main" val="137468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0168" y="828942"/>
            <a:ext cx="7451151" cy="558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623" y="662781"/>
            <a:ext cx="7706882" cy="5780162"/>
          </a:xfrm>
        </p:spPr>
      </p:pic>
      <p:sp>
        <p:nvSpPr>
          <p:cNvPr id="2" name="Заголовок 1"/>
          <p:cNvSpPr>
            <a:spLocks noGrp="1"/>
          </p:cNvSpPr>
          <p:nvPr>
            <p:ph type="title"/>
          </p:nvPr>
        </p:nvSpPr>
        <p:spPr>
          <a:xfrm>
            <a:off x="6316055" y="0"/>
            <a:ext cx="5527602" cy="1325563"/>
          </a:xfrm>
        </p:spPr>
        <p:txBody>
          <a:bodyPr/>
          <a:lstStyle/>
          <a:p>
            <a:r>
              <a:rPr lang="en-US" dirty="0" smtClean="0"/>
              <a:t>Satellites on 15000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16</a:t>
            </a:fld>
            <a:endParaRPr lang="en-US" altLang="uk-UA"/>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402" y="1325563"/>
            <a:ext cx="5334000" cy="4000500"/>
          </a:xfrm>
          <a:prstGeom prst="rect">
            <a:avLst/>
          </a:prstGeom>
        </p:spPr>
      </p:pic>
    </p:spTree>
    <p:extLst>
      <p:ext uri="{BB962C8B-B14F-4D97-AF65-F5344CB8AC3E}">
        <p14:creationId xmlns:p14="http://schemas.microsoft.com/office/powerpoint/2010/main" val="357211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81" y="680769"/>
            <a:ext cx="7810857" cy="5858143"/>
          </a:xfrm>
        </p:spPr>
      </p:pic>
      <p:sp>
        <p:nvSpPr>
          <p:cNvPr id="2" name="Заголовок 1"/>
          <p:cNvSpPr>
            <a:spLocks noGrp="1"/>
          </p:cNvSpPr>
          <p:nvPr>
            <p:ph type="title"/>
          </p:nvPr>
        </p:nvSpPr>
        <p:spPr>
          <a:xfrm>
            <a:off x="6316055" y="0"/>
            <a:ext cx="5527602" cy="1325563"/>
          </a:xfrm>
        </p:spPr>
        <p:txBody>
          <a:bodyPr/>
          <a:lstStyle/>
          <a:p>
            <a:r>
              <a:rPr lang="en-US" dirty="0" smtClean="0"/>
              <a:t>Satellites on 20000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17</a:t>
            </a:fld>
            <a:endParaRPr lang="en-US" altLang="uk-UA"/>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48" y="1420204"/>
            <a:ext cx="5334000" cy="4000500"/>
          </a:xfrm>
          <a:prstGeom prst="rect">
            <a:avLst/>
          </a:prstGeom>
        </p:spPr>
      </p:pic>
    </p:spTree>
    <p:extLst>
      <p:ext uri="{BB962C8B-B14F-4D97-AF65-F5344CB8AC3E}">
        <p14:creationId xmlns:p14="http://schemas.microsoft.com/office/powerpoint/2010/main" val="399863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smtClean="0"/>
              <a:t>Side lobe and main lobe signals GPS</a:t>
            </a:r>
            <a:br>
              <a:rPr lang="en-US" sz="3600" dirty="0" smtClean="0"/>
            </a:br>
            <a:r>
              <a:rPr lang="en-US" sz="3600" dirty="0" smtClean="0"/>
              <a:t>RMS – 1.7 m</a:t>
            </a:r>
            <a:endParaRPr lang="ru-RU" sz="3600" dirty="0"/>
          </a:p>
        </p:txBody>
      </p:sp>
      <p:pic>
        <p:nvPicPr>
          <p:cNvPr id="6" name="Объект 5"/>
          <p:cNvPicPr>
            <a:picLocks noGrp="1" noChangeAspect="1"/>
          </p:cNvPicPr>
          <p:nvPr>
            <p:ph idx="1"/>
          </p:nvPr>
        </p:nvPicPr>
        <p:blipFill>
          <a:blip r:embed="rId2"/>
          <a:stretch>
            <a:fillRect/>
          </a:stretch>
        </p:blipFill>
        <p:spPr>
          <a:xfrm>
            <a:off x="269469" y="1690688"/>
            <a:ext cx="11653061" cy="4325550"/>
          </a:xfrm>
          <a:prstGeom prst="rect">
            <a:avLst/>
          </a:prstGeom>
        </p:spPr>
      </p:pic>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18</a:t>
            </a:fld>
            <a:endParaRPr lang="en-US" altLang="uk-UA"/>
          </a:p>
        </p:txBody>
      </p:sp>
    </p:spTree>
    <p:extLst>
      <p:ext uri="{BB962C8B-B14F-4D97-AF65-F5344CB8AC3E}">
        <p14:creationId xmlns:p14="http://schemas.microsoft.com/office/powerpoint/2010/main" val="405153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45212744"/>
              </p:ext>
            </p:extLst>
          </p:nvPr>
        </p:nvGraphicFramePr>
        <p:xfrm>
          <a:off x="1102408" y="1469871"/>
          <a:ext cx="10012199" cy="4818112"/>
        </p:xfrm>
        <a:graphic>
          <a:graphicData uri="http://schemas.openxmlformats.org/drawingml/2006/table">
            <a:tbl>
              <a:tblPr firstRow="1" firstCol="1" bandRow="1">
                <a:tableStyleId>{5C22544A-7EE6-4342-B048-85BDC9FD1C3A}</a:tableStyleId>
              </a:tblPr>
              <a:tblGrid>
                <a:gridCol w="1396324"/>
                <a:gridCol w="935259"/>
                <a:gridCol w="1627680"/>
                <a:gridCol w="1163333"/>
                <a:gridCol w="1394687"/>
                <a:gridCol w="935259"/>
                <a:gridCol w="1396324"/>
                <a:gridCol w="1163333"/>
              </a:tblGrid>
              <a:tr h="505671">
                <a:tc>
                  <a:txBody>
                    <a:bodyPr/>
                    <a:lstStyle/>
                    <a:p>
                      <a:pPr algn="ctr">
                        <a:lnSpc>
                          <a:spcPct val="115000"/>
                        </a:lnSpc>
                        <a:spcAft>
                          <a:spcPts val="0"/>
                        </a:spcAft>
                      </a:pPr>
                      <a:r>
                        <a:rPr lang="en-US" sz="900" dirty="0">
                          <a:effectLst/>
                        </a:rPr>
                        <a:t>Altitude km</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a:effectLst/>
                        </a:rPr>
                        <a:t> </a:t>
                      </a:r>
                      <a:r>
                        <a:rPr lang="en-GB" sz="900">
                          <a:effectLst/>
                        </a:rPr>
                        <a:t>Sat. Nu.</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RMS, 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GDOP</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Altitude km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Sat. Nu.</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RMS, m</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900">
                          <a:effectLst/>
                        </a:rPr>
                        <a:t>GDOP</a:t>
                      </a:r>
                      <a:endParaRPr lang="ru-RU" sz="1200">
                        <a:effectLst/>
                        <a:latin typeface="Times New Roman" panose="02020603050405020304" pitchFamily="18" charset="0"/>
                        <a:ea typeface="Times New Roman" panose="02020603050405020304" pitchFamily="18" charset="0"/>
                      </a:endParaRPr>
                    </a:p>
                  </a:txBody>
                  <a:tcPr marL="68580" marR="68580" marT="0" marB="0" anchor="ctr"/>
                </a:tc>
              </a:tr>
              <a:tr h="253673">
                <a:tc>
                  <a:txBody>
                    <a:bodyPr/>
                    <a:lstStyle/>
                    <a:p>
                      <a:pPr>
                        <a:lnSpc>
                          <a:spcPct val="115000"/>
                        </a:lnSpc>
                        <a:spcAft>
                          <a:spcPts val="0"/>
                        </a:spcAft>
                      </a:pPr>
                      <a:r>
                        <a:rPr lang="en-GB" sz="900">
                          <a:effectLst/>
                        </a:rPr>
                        <a:t>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0,5873438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2,44841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3,10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0,5938636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3,02274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4,0</a:t>
                      </a:r>
                      <a:r>
                        <a:rPr lang="en-US" sz="900">
                          <a:effectLst/>
                        </a:rPr>
                        <a:t>6</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0,8075414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3,02800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4,0</a:t>
                      </a:r>
                      <a:r>
                        <a:rPr lang="en-US" sz="900">
                          <a:effectLst/>
                        </a:rPr>
                        <a:t>9</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0,9979992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1,04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3,27271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4,32</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1,1564275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1,29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3,27676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4,5</a:t>
                      </a:r>
                      <a:r>
                        <a:rPr lang="en-US" sz="900">
                          <a:effectLst/>
                        </a:rPr>
                        <a:t>7</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0,7871602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4,28884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5,53</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9000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0,7872386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a:t>
                      </a:r>
                      <a:r>
                        <a:rPr lang="en-US" sz="900">
                          <a:effectLst/>
                        </a:rPr>
                        <a:t>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5,89136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8,95</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0,7194890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4,83596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6,87</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0,6788834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a:t>
                      </a:r>
                      <a:r>
                        <a:rPr lang="en-US"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5,19556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7,</a:t>
                      </a:r>
                      <a:r>
                        <a:rPr lang="en-US" sz="900">
                          <a:effectLst/>
                        </a:rPr>
                        <a:t>20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0,6960661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29000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5,34248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7,53</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0,6914038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a:t>
                      </a:r>
                      <a:r>
                        <a:rPr lang="en-US" sz="900">
                          <a:effectLst/>
                        </a:rPr>
                        <a:t>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30000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5,90983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8,37</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0,6870121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31000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6,01649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8,2</a:t>
                      </a:r>
                      <a:r>
                        <a:rPr lang="en-US" sz="900">
                          <a:effectLst/>
                        </a:rPr>
                        <a:t>6</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0,7980708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0,9</a:t>
                      </a:r>
                      <a:r>
                        <a:rPr lang="en-US"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32000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6,19354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8,61</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0,7315174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a:t>
                      </a:r>
                      <a:r>
                        <a:rPr lang="en-US" sz="9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33000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5,21163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7,5</a:t>
                      </a:r>
                      <a:r>
                        <a:rPr lang="en-US" sz="900">
                          <a:effectLst/>
                        </a:rPr>
                        <a:t>6</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17000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0,8000663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0,9</a:t>
                      </a:r>
                      <a:r>
                        <a:rPr lang="en-US" sz="9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34000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5,96475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7,74</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a:effectLst/>
                        </a:rPr>
                        <a:t>18000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0,9150437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1,04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35000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5,71200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8,05</a:t>
                      </a:r>
                      <a:endParaRPr lang="ru-RU" sz="1200">
                        <a:effectLst/>
                        <a:latin typeface="Times New Roman" panose="02020603050405020304" pitchFamily="18" charset="0"/>
                        <a:ea typeface="Times New Roman" panose="02020603050405020304" pitchFamily="18" charset="0"/>
                      </a:endParaRPr>
                    </a:p>
                  </a:txBody>
                  <a:tcPr marL="68580" marR="68580" marT="0" marB="0"/>
                </a:tc>
              </a:tr>
              <a:tr h="253673">
                <a:tc>
                  <a:txBody>
                    <a:bodyPr/>
                    <a:lstStyle/>
                    <a:p>
                      <a:pPr>
                        <a:lnSpc>
                          <a:spcPct val="115000"/>
                        </a:lnSpc>
                        <a:spcAft>
                          <a:spcPts val="0"/>
                        </a:spcAft>
                      </a:pPr>
                      <a:r>
                        <a:rPr lang="en-GB" sz="900" dirty="0">
                          <a:effectLst/>
                        </a:rPr>
                        <a:t>19000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dirty="0">
                          <a:effectLst/>
                        </a:rPr>
                        <a:t>1,9772337</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2,55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GB" sz="900">
                          <a:effectLst/>
                        </a:rPr>
                        <a:t>36000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16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a:effectLst/>
                        </a:rPr>
                        <a:t>5,99137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900" dirty="0">
                          <a:effectLst/>
                        </a:rPr>
                        <a:t>8,72</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19</a:t>
            </a:fld>
            <a:endParaRPr lang="en-US" altLang="uk-UA"/>
          </a:p>
        </p:txBody>
      </p:sp>
      <p:sp>
        <p:nvSpPr>
          <p:cNvPr id="7" name="Заголовок 1"/>
          <p:cNvSpPr>
            <a:spLocks noGrp="1"/>
          </p:cNvSpPr>
          <p:nvPr>
            <p:ph type="title"/>
          </p:nvPr>
        </p:nvSpPr>
        <p:spPr>
          <a:xfrm>
            <a:off x="932204" y="271121"/>
            <a:ext cx="10515600" cy="1325563"/>
          </a:xfrm>
        </p:spPr>
        <p:txBody>
          <a:bodyPr/>
          <a:lstStyle/>
          <a:p>
            <a:pPr algn="ctr"/>
            <a:r>
              <a:rPr lang="en-US" sz="3600" dirty="0" smtClean="0"/>
              <a:t>Side lobe and main lobe signals GPS</a:t>
            </a:r>
            <a:br>
              <a:rPr lang="en-US" sz="3600" dirty="0" smtClean="0"/>
            </a:br>
            <a:r>
              <a:rPr lang="en-US" sz="3600" dirty="0" smtClean="0"/>
              <a:t>RMS – 1.7 m</a:t>
            </a:r>
            <a:endParaRPr lang="ru-RU" sz="3600" dirty="0"/>
          </a:p>
        </p:txBody>
      </p:sp>
    </p:spTree>
    <p:extLst>
      <p:ext uri="{BB962C8B-B14F-4D97-AF65-F5344CB8AC3E}">
        <p14:creationId xmlns:p14="http://schemas.microsoft.com/office/powerpoint/2010/main" val="312804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198181" y="1599186"/>
            <a:ext cx="9759950" cy="1323439"/>
          </a:xfrm>
          <a:prstGeom prst="rect">
            <a:avLst/>
          </a:prstGeom>
        </p:spPr>
        <p:txBody>
          <a:bodyPr>
            <a:spAutoFit/>
          </a:bodyPr>
          <a:lstStyle/>
          <a:p>
            <a:pPr algn="ctr" eaLnBrk="1" fontAlgn="auto" hangingPunct="1">
              <a:spcBef>
                <a:spcPts val="0"/>
              </a:spcBef>
              <a:spcAft>
                <a:spcPts val="0"/>
              </a:spcAft>
              <a:defRPr/>
            </a:pPr>
            <a:endParaRPr lang="en-US" sz="2800" b="1" dirty="0" smtClean="0">
              <a:solidFill>
                <a:schemeClr val="bg2">
                  <a:lumMod val="10000"/>
                </a:schemeClr>
              </a:solidFill>
              <a:latin typeface="+mn-lt"/>
              <a:cs typeface="Times New Roman" pitchFamily="18" charset="0"/>
            </a:endParaRPr>
          </a:p>
          <a:p>
            <a:pPr algn="ctr" eaLnBrk="1" fontAlgn="auto" hangingPunct="1">
              <a:spcBef>
                <a:spcPts val="0"/>
              </a:spcBef>
              <a:spcAft>
                <a:spcPts val="0"/>
              </a:spcAft>
              <a:defRPr/>
            </a:pPr>
            <a:r>
              <a:rPr lang="en-US" sz="2800" b="1" dirty="0" smtClean="0">
                <a:solidFill>
                  <a:schemeClr val="bg2">
                    <a:lumMod val="10000"/>
                  </a:schemeClr>
                </a:solidFill>
                <a:latin typeface="+mn-lt"/>
                <a:cs typeface="Times New Roman" pitchFamily="18" charset="0"/>
              </a:rPr>
              <a:t>Theme of report</a:t>
            </a:r>
            <a:r>
              <a:rPr lang="uk-UA" sz="2800" b="1" dirty="0" smtClean="0">
                <a:solidFill>
                  <a:schemeClr val="bg2">
                    <a:lumMod val="10000"/>
                  </a:schemeClr>
                </a:solidFill>
                <a:latin typeface="+mn-lt"/>
                <a:cs typeface="Times New Roman" pitchFamily="18" charset="0"/>
              </a:rPr>
              <a:t>:</a:t>
            </a:r>
            <a:endParaRPr lang="uk-UA" sz="2800" b="1" dirty="0">
              <a:solidFill>
                <a:schemeClr val="bg2">
                  <a:lumMod val="10000"/>
                </a:schemeClr>
              </a:solidFill>
              <a:latin typeface="+mn-lt"/>
              <a:cs typeface="Times New Roman" pitchFamily="18" charset="0"/>
            </a:endParaRPr>
          </a:p>
          <a:p>
            <a:pPr algn="ctr" eaLnBrk="1" fontAlgn="auto" hangingPunct="1">
              <a:spcBef>
                <a:spcPts val="0"/>
              </a:spcBef>
              <a:spcAft>
                <a:spcPts val="0"/>
              </a:spcAft>
              <a:defRPr/>
            </a:pPr>
            <a:r>
              <a:rPr lang="en-US" sz="2400" b="1" dirty="0" smtClean="0">
                <a:solidFill>
                  <a:srgbClr val="5311B5"/>
                </a:solidFill>
                <a:latin typeface="+mn-lt"/>
              </a:rPr>
              <a:t>USE OF GNSS FOR AUTONOMOUS NAVIGATION ON MEDIUM EARTH ORBITS</a:t>
            </a:r>
            <a:endParaRPr lang="ru-RU" sz="2800" dirty="0">
              <a:solidFill>
                <a:srgbClr val="FF0000"/>
              </a:solidFill>
              <a:latin typeface="+mn-lt"/>
            </a:endParaRPr>
          </a:p>
        </p:txBody>
      </p:sp>
      <p:sp>
        <p:nvSpPr>
          <p:cNvPr id="3076" name="TextBox 15"/>
          <p:cNvSpPr txBox="1">
            <a:spLocks noChangeArrowheads="1"/>
          </p:cNvSpPr>
          <p:nvPr/>
        </p:nvSpPr>
        <p:spPr bwMode="auto">
          <a:xfrm>
            <a:off x="5348902" y="6154594"/>
            <a:ext cx="1689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uk-UA" sz="1800" dirty="0">
                <a:latin typeface="+mn-lt"/>
                <a:cs typeface="Times New Roman" panose="02020603050405020304" pitchFamily="18" charset="0"/>
              </a:rPr>
              <a:t>c</a:t>
            </a:r>
            <a:r>
              <a:rPr lang="ru-RU" altLang="uk-UA" sz="1800" dirty="0" smtClean="0">
                <a:latin typeface="+mn-lt"/>
                <a:cs typeface="Times New Roman" panose="02020603050405020304" pitchFamily="18" charset="0"/>
              </a:rPr>
              <a:t>. </a:t>
            </a:r>
            <a:r>
              <a:rPr lang="en-US" altLang="uk-UA" sz="1800" dirty="0" smtClean="0">
                <a:latin typeface="+mn-lt"/>
                <a:cs typeface="Times New Roman" panose="02020603050405020304" pitchFamily="18" charset="0"/>
              </a:rPr>
              <a:t>Kyiv</a:t>
            </a:r>
            <a:r>
              <a:rPr lang="uk-UA" altLang="uk-UA" sz="1800" dirty="0" smtClean="0">
                <a:latin typeface="+mn-lt"/>
                <a:cs typeface="Times New Roman" panose="02020603050405020304" pitchFamily="18" charset="0"/>
              </a:rPr>
              <a:t> </a:t>
            </a:r>
            <a:r>
              <a:rPr lang="uk-UA" altLang="uk-UA" sz="1800" dirty="0">
                <a:latin typeface="+mn-lt"/>
                <a:cs typeface="Times New Roman" panose="02020603050405020304" pitchFamily="18" charset="0"/>
              </a:rPr>
              <a:t>–</a:t>
            </a:r>
            <a:r>
              <a:rPr lang="uk-UA" altLang="uk-UA" sz="1800" dirty="0" smtClean="0">
                <a:latin typeface="+mn-lt"/>
                <a:cs typeface="Times New Roman" panose="02020603050405020304" pitchFamily="18" charset="0"/>
              </a:rPr>
              <a:t>2017</a:t>
            </a:r>
            <a:endParaRPr lang="ru-RU" altLang="uk-UA" sz="1800" dirty="0">
              <a:latin typeface="+mn-lt"/>
              <a:cs typeface="Times New Roman" panose="02020603050405020304" pitchFamily="18" charset="0"/>
            </a:endParaRPr>
          </a:p>
          <a:p>
            <a:pPr eaLnBrk="1" hangingPunct="1">
              <a:lnSpc>
                <a:spcPct val="100000"/>
              </a:lnSpc>
              <a:spcBef>
                <a:spcPct val="0"/>
              </a:spcBef>
              <a:buFontTx/>
              <a:buNone/>
            </a:pPr>
            <a:endParaRPr lang="ru-RU" altLang="uk-UA" sz="1800" dirty="0">
              <a:latin typeface="Times New Roman" panose="02020603050405020304" pitchFamily="18" charset="0"/>
              <a:cs typeface="Times New Roman" panose="02020603050405020304" pitchFamily="18" charset="0"/>
            </a:endParaRPr>
          </a:p>
        </p:txBody>
      </p:sp>
      <p:sp>
        <p:nvSpPr>
          <p:cNvPr id="3078" name="TextBox 2"/>
          <p:cNvSpPr txBox="1">
            <a:spLocks noChangeArrowheads="1"/>
          </p:cNvSpPr>
          <p:nvPr/>
        </p:nvSpPr>
        <p:spPr bwMode="auto">
          <a:xfrm>
            <a:off x="635726" y="2785376"/>
            <a:ext cx="111162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endParaRPr lang="en-US" altLang="uk-UA" sz="2000" b="1" dirty="0" smtClean="0">
              <a:latin typeface="+mn-lt"/>
              <a:cs typeface="Times New Roman" panose="02020603050405020304" pitchFamily="18" charset="0"/>
            </a:endParaRPr>
          </a:p>
          <a:p>
            <a:pPr eaLnBrk="1" hangingPunct="1">
              <a:lnSpc>
                <a:spcPct val="100000"/>
              </a:lnSpc>
              <a:spcBef>
                <a:spcPct val="0"/>
              </a:spcBef>
              <a:spcAft>
                <a:spcPts val="600"/>
              </a:spcAft>
              <a:buFontTx/>
              <a:buNone/>
            </a:pPr>
            <a:r>
              <a:rPr lang="en-US" altLang="uk-UA" sz="2000" b="1" dirty="0" smtClean="0">
                <a:latin typeface="+mn-lt"/>
                <a:cs typeface="Times New Roman" panose="02020603050405020304" pitchFamily="18" charset="0"/>
              </a:rPr>
              <a:t>Authors</a:t>
            </a:r>
            <a:r>
              <a:rPr lang="ru-RU" altLang="uk-UA" sz="1600" dirty="0" smtClean="0">
                <a:latin typeface="+mn-lt"/>
              </a:rPr>
              <a:t>:</a:t>
            </a:r>
          </a:p>
          <a:p>
            <a:pPr eaLnBrk="1" hangingPunct="1">
              <a:lnSpc>
                <a:spcPct val="100000"/>
              </a:lnSpc>
              <a:spcBef>
                <a:spcPct val="0"/>
              </a:spcBef>
              <a:spcAft>
                <a:spcPts val="600"/>
              </a:spcAft>
              <a:buFontTx/>
              <a:buNone/>
            </a:pPr>
            <a:r>
              <a:rPr lang="en-US" sz="2000" dirty="0" smtClean="0">
                <a:latin typeface="+mn-lt"/>
                <a:ea typeface="Calibri" panose="020F0502020204030204" pitchFamily="34" charset="0"/>
              </a:rPr>
              <a:t>V.V</a:t>
            </a:r>
            <a:r>
              <a:rPr lang="en-US" sz="2000" dirty="0">
                <a:latin typeface="+mn-lt"/>
                <a:ea typeface="Calibri" panose="020F0502020204030204" pitchFamily="34" charset="0"/>
              </a:rPr>
              <a:t>. Konin, </a:t>
            </a:r>
            <a:r>
              <a:rPr lang="en-US" sz="2000" dirty="0" smtClean="0">
                <a:latin typeface="+mn-lt"/>
                <a:ea typeface="Calibri" panose="020F0502020204030204" pitchFamily="34" charset="0"/>
              </a:rPr>
              <a:t>A.S</a:t>
            </a:r>
            <a:r>
              <a:rPr lang="en-US" sz="2000" dirty="0">
                <a:latin typeface="+mn-lt"/>
                <a:ea typeface="Calibri" panose="020F0502020204030204" pitchFamily="34" charset="0"/>
              </a:rPr>
              <a:t>. Pogurelskiy, </a:t>
            </a:r>
            <a:r>
              <a:rPr lang="en-US" sz="2000" dirty="0" smtClean="0">
                <a:latin typeface="+mn-lt"/>
                <a:ea typeface="Calibri" panose="020F0502020204030204" pitchFamily="34" charset="0"/>
              </a:rPr>
              <a:t>F.A</a:t>
            </a:r>
            <a:r>
              <a:rPr lang="en-US" sz="2000" dirty="0">
                <a:latin typeface="+mn-lt"/>
                <a:ea typeface="Calibri" panose="020F0502020204030204" pitchFamily="34" charset="0"/>
              </a:rPr>
              <a:t>. Shyshkov,</a:t>
            </a:r>
            <a:br>
              <a:rPr lang="en-US" sz="2000" dirty="0">
                <a:latin typeface="+mn-lt"/>
                <a:ea typeface="Calibri" panose="020F0502020204030204" pitchFamily="34" charset="0"/>
              </a:rPr>
            </a:br>
            <a:r>
              <a:rPr lang="en-US" sz="2000" dirty="0" smtClean="0">
                <a:latin typeface="+mn-lt"/>
                <a:ea typeface="Calibri" panose="020F0502020204030204" pitchFamily="34" charset="0"/>
              </a:rPr>
              <a:t>	</a:t>
            </a:r>
          </a:p>
          <a:p>
            <a:pPr eaLnBrk="1" hangingPunct="1">
              <a:lnSpc>
                <a:spcPct val="100000"/>
              </a:lnSpc>
              <a:spcBef>
                <a:spcPct val="0"/>
              </a:spcBef>
              <a:spcAft>
                <a:spcPts val="600"/>
              </a:spcAft>
              <a:buFontTx/>
              <a:buNone/>
            </a:pPr>
            <a:r>
              <a:rPr lang="en-US" sz="2000" dirty="0" smtClean="0">
                <a:latin typeface="+mn-lt"/>
                <a:ea typeface="Calibri" panose="020F0502020204030204" pitchFamily="34" charset="0"/>
              </a:rPr>
              <a:t>	</a:t>
            </a:r>
          </a:p>
          <a:p>
            <a:pPr eaLnBrk="1" hangingPunct="1">
              <a:lnSpc>
                <a:spcPct val="100000"/>
              </a:lnSpc>
              <a:spcBef>
                <a:spcPct val="0"/>
              </a:spcBef>
              <a:spcAft>
                <a:spcPts val="600"/>
              </a:spcAft>
              <a:buFontTx/>
              <a:buNone/>
            </a:pPr>
            <a:r>
              <a:rPr lang="en-US" altLang="uk-UA" sz="2000" dirty="0" smtClean="0">
                <a:latin typeface="+mn-lt"/>
                <a:cs typeface="Times New Roman" panose="02020603050405020304" pitchFamily="18" charset="0"/>
              </a:rPr>
              <a:t>National </a:t>
            </a:r>
            <a:r>
              <a:rPr lang="en-US" altLang="uk-UA" sz="2000" dirty="0">
                <a:latin typeface="+mn-lt"/>
                <a:cs typeface="Times New Roman" panose="02020603050405020304" pitchFamily="18" charset="0"/>
              </a:rPr>
              <a:t>aviation university NAU </a:t>
            </a:r>
            <a:r>
              <a:rPr lang="en-US" altLang="uk-UA" sz="2000" dirty="0" smtClean="0">
                <a:latin typeface="+mn-lt"/>
                <a:cs typeface="Times New Roman" panose="02020603050405020304" pitchFamily="18" charset="0"/>
              </a:rPr>
              <a:t>							c</a:t>
            </a:r>
            <a:r>
              <a:rPr lang="en-US" altLang="uk-UA" sz="2000" dirty="0">
                <a:latin typeface="+mn-lt"/>
                <a:cs typeface="Times New Roman" panose="02020603050405020304" pitchFamily="18" charset="0"/>
              </a:rPr>
              <a:t>. Kyiv, </a:t>
            </a:r>
            <a:r>
              <a:rPr lang="en-US" altLang="uk-UA" sz="2000" dirty="0" smtClean="0">
                <a:latin typeface="+mn-lt"/>
                <a:cs typeface="Times New Roman" panose="02020603050405020304" pitchFamily="18" charset="0"/>
              </a:rPr>
              <a:t>Ukraine</a:t>
            </a:r>
            <a:endParaRPr lang="en-US" altLang="uk-UA" sz="2000" dirty="0">
              <a:latin typeface="+mn-lt"/>
              <a:cs typeface="Times New Roman" panose="02020603050405020304" pitchFamily="18" charset="0"/>
            </a:endParaRPr>
          </a:p>
        </p:txBody>
      </p:sp>
      <p:sp>
        <p:nvSpPr>
          <p:cNvPr id="30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F6EA39-5D66-4916-95CE-D5561C95C969}" type="slidenum">
              <a:rPr lang="en-US" altLang="uk-UA">
                <a:solidFill>
                  <a:srgbClr val="898989"/>
                </a:solidFill>
              </a:rPr>
              <a:pPr/>
              <a:t>2</a:t>
            </a:fld>
            <a:endParaRPr lang="en-US" altLang="uk-UA" dirty="0">
              <a:solidFill>
                <a:srgbClr val="898989"/>
              </a:solidFill>
            </a:endParaRPr>
          </a:p>
        </p:txBody>
      </p:sp>
      <p:pic>
        <p:nvPicPr>
          <p:cNvPr id="8" name="Рисунок 7"/>
          <p:cNvPicPr>
            <a:picLocks noChangeAspect="1"/>
          </p:cNvPicPr>
          <p:nvPr/>
        </p:nvPicPr>
        <p:blipFill>
          <a:blip r:embed="rId3"/>
          <a:stretch>
            <a:fillRect/>
          </a:stretch>
        </p:blipFill>
        <p:spPr>
          <a:xfrm>
            <a:off x="1363281" y="68368"/>
            <a:ext cx="9429750" cy="1981200"/>
          </a:xfrm>
          <a:prstGeom prst="rect">
            <a:avLst/>
          </a:prstGeom>
        </p:spPr>
      </p:pic>
    </p:spTree>
    <p:extLst>
      <p:ext uri="{BB962C8B-B14F-4D97-AF65-F5344CB8AC3E}">
        <p14:creationId xmlns:p14="http://schemas.microsoft.com/office/powerpoint/2010/main" val="4092867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67" y="717847"/>
            <a:ext cx="8316311" cy="5715416"/>
          </a:xfrm>
        </p:spPr>
      </p:pic>
      <p:sp>
        <p:nvSpPr>
          <p:cNvPr id="2" name="Заголовок 1"/>
          <p:cNvSpPr>
            <a:spLocks noGrp="1"/>
          </p:cNvSpPr>
          <p:nvPr>
            <p:ph type="title"/>
          </p:nvPr>
        </p:nvSpPr>
        <p:spPr>
          <a:xfrm>
            <a:off x="6316055" y="0"/>
            <a:ext cx="5527602" cy="1325563"/>
          </a:xfrm>
        </p:spPr>
        <p:txBody>
          <a:bodyPr/>
          <a:lstStyle/>
          <a:p>
            <a:r>
              <a:rPr lang="en-US" dirty="0" smtClean="0"/>
              <a:t>Satellites on 3000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20</a:t>
            </a:fld>
            <a:endParaRPr lang="en-US" altLang="uk-UA"/>
          </a:p>
        </p:txBody>
      </p:sp>
      <p:pic>
        <p:nvPicPr>
          <p:cNvPr id="7" name="Объект 5"/>
          <p:cNvPicPr>
            <a:picLocks noChangeAspect="1"/>
          </p:cNvPicPr>
          <p:nvPr/>
        </p:nvPicPr>
        <p:blipFill rotWithShape="1">
          <a:blip r:embed="rId3" cstate="print">
            <a:extLst>
              <a:ext uri="{28A0092B-C50C-407E-A947-70E740481C1C}">
                <a14:useLocalDpi xmlns:a14="http://schemas.microsoft.com/office/drawing/2010/main" val="0"/>
              </a:ext>
            </a:extLst>
          </a:blip>
          <a:srcRect l="21013" t="5407" r="20749" b="3961"/>
          <a:stretch/>
        </p:blipFill>
        <p:spPr bwMode="auto">
          <a:xfrm>
            <a:off x="8194757" y="1410055"/>
            <a:ext cx="3574885" cy="279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1"/>
          <p:cNvSpPr txBox="1">
            <a:spLocks/>
          </p:cNvSpPr>
          <p:nvPr/>
        </p:nvSpPr>
        <p:spPr bwMode="auto">
          <a:xfrm>
            <a:off x="9195274" y="4114041"/>
            <a:ext cx="28093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1800" dirty="0" smtClean="0"/>
              <a:t>ML only copy</a:t>
            </a:r>
            <a:endParaRPr lang="ru-RU" sz="1800" dirty="0"/>
          </a:p>
        </p:txBody>
      </p:sp>
    </p:spTree>
    <p:extLst>
      <p:ext uri="{BB962C8B-B14F-4D97-AF65-F5344CB8AC3E}">
        <p14:creationId xmlns:p14="http://schemas.microsoft.com/office/powerpoint/2010/main" val="77109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32" y="726117"/>
            <a:ext cx="7087678" cy="5315759"/>
          </a:xfrm>
        </p:spPr>
      </p:pic>
      <p:sp>
        <p:nvSpPr>
          <p:cNvPr id="2" name="Заголовок 1"/>
          <p:cNvSpPr>
            <a:spLocks noGrp="1"/>
          </p:cNvSpPr>
          <p:nvPr>
            <p:ph type="title"/>
          </p:nvPr>
        </p:nvSpPr>
        <p:spPr>
          <a:xfrm>
            <a:off x="6316055" y="0"/>
            <a:ext cx="5527602" cy="1325563"/>
          </a:xfrm>
        </p:spPr>
        <p:txBody>
          <a:bodyPr/>
          <a:lstStyle/>
          <a:p>
            <a:r>
              <a:rPr lang="en-US" dirty="0" smtClean="0"/>
              <a:t>Satellites on 7000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21</a:t>
            </a:fld>
            <a:endParaRPr lang="en-US" altLang="uk-UA"/>
          </a:p>
        </p:txBody>
      </p:sp>
      <p:sp>
        <p:nvSpPr>
          <p:cNvPr id="11" name="Заголовок 1"/>
          <p:cNvSpPr txBox="1">
            <a:spLocks/>
          </p:cNvSpPr>
          <p:nvPr/>
        </p:nvSpPr>
        <p:spPr bwMode="auto">
          <a:xfrm>
            <a:off x="9034329" y="3703843"/>
            <a:ext cx="28093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1800" dirty="0" smtClean="0"/>
              <a:t>ML only copy</a:t>
            </a:r>
            <a:endParaRPr lang="ru-RU" sz="1800" dirty="0"/>
          </a:p>
        </p:txBody>
      </p:sp>
      <p:pic>
        <p:nvPicPr>
          <p:cNvPr id="12"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23631" y="1320989"/>
            <a:ext cx="3730169" cy="27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8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110" y="808955"/>
            <a:ext cx="6994021" cy="5245516"/>
          </a:xfrm>
        </p:spPr>
      </p:pic>
      <p:sp>
        <p:nvSpPr>
          <p:cNvPr id="2" name="Заголовок 1"/>
          <p:cNvSpPr>
            <a:spLocks noGrp="1"/>
          </p:cNvSpPr>
          <p:nvPr>
            <p:ph type="title"/>
          </p:nvPr>
        </p:nvSpPr>
        <p:spPr>
          <a:xfrm>
            <a:off x="6316055" y="0"/>
            <a:ext cx="5527602" cy="1325563"/>
          </a:xfrm>
        </p:spPr>
        <p:txBody>
          <a:bodyPr/>
          <a:lstStyle/>
          <a:p>
            <a:r>
              <a:rPr lang="en-US" dirty="0" smtClean="0"/>
              <a:t>Satellites on 15000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22</a:t>
            </a:fld>
            <a:endParaRPr lang="en-US" altLang="uk-UA"/>
          </a:p>
        </p:txBody>
      </p:sp>
      <p:sp>
        <p:nvSpPr>
          <p:cNvPr id="11" name="Заголовок 1"/>
          <p:cNvSpPr txBox="1">
            <a:spLocks/>
          </p:cNvSpPr>
          <p:nvPr/>
        </p:nvSpPr>
        <p:spPr bwMode="auto">
          <a:xfrm>
            <a:off x="9034329" y="3703843"/>
            <a:ext cx="28093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1800" dirty="0" smtClean="0"/>
              <a:t>ML only copy</a:t>
            </a:r>
            <a:endParaRPr lang="ru-RU" sz="1800" dirty="0"/>
          </a:p>
        </p:txBody>
      </p:sp>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00174" y="1440656"/>
            <a:ext cx="3553626" cy="26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85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 y="724297"/>
            <a:ext cx="7330156" cy="5497617"/>
          </a:xfrm>
          <a:prstGeom prst="rect">
            <a:avLst/>
          </a:prstGeom>
        </p:spPr>
      </p:pic>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3565" y="1061057"/>
            <a:ext cx="4238715" cy="3179036"/>
          </a:xfrm>
        </p:spPr>
      </p:pic>
      <p:sp>
        <p:nvSpPr>
          <p:cNvPr id="2" name="Заголовок 1"/>
          <p:cNvSpPr>
            <a:spLocks noGrp="1"/>
          </p:cNvSpPr>
          <p:nvPr>
            <p:ph type="title"/>
          </p:nvPr>
        </p:nvSpPr>
        <p:spPr>
          <a:xfrm>
            <a:off x="6316055" y="0"/>
            <a:ext cx="5527602" cy="1325563"/>
          </a:xfrm>
        </p:spPr>
        <p:txBody>
          <a:bodyPr/>
          <a:lstStyle/>
          <a:p>
            <a:r>
              <a:rPr lang="en-US" dirty="0" smtClean="0"/>
              <a:t>Satellites on 20000 km</a:t>
            </a:r>
            <a:endParaRPr lang="ru-RU"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23</a:t>
            </a:fld>
            <a:endParaRPr lang="en-US" altLang="uk-UA"/>
          </a:p>
        </p:txBody>
      </p:sp>
      <p:sp>
        <p:nvSpPr>
          <p:cNvPr id="7" name="Заголовок 1"/>
          <p:cNvSpPr txBox="1">
            <a:spLocks/>
          </p:cNvSpPr>
          <p:nvPr/>
        </p:nvSpPr>
        <p:spPr bwMode="auto">
          <a:xfrm>
            <a:off x="9034329" y="3703843"/>
            <a:ext cx="28093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1800" dirty="0" smtClean="0"/>
              <a:t>ML only copy</a:t>
            </a:r>
            <a:endParaRPr lang="ru-RU" sz="1800" dirty="0"/>
          </a:p>
        </p:txBody>
      </p:sp>
    </p:spTree>
    <p:extLst>
      <p:ext uri="{BB962C8B-B14F-4D97-AF65-F5344CB8AC3E}">
        <p14:creationId xmlns:p14="http://schemas.microsoft.com/office/powerpoint/2010/main" val="403796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r>
              <a:rPr lang="ru-RU" smtClean="0"/>
              <a:t>6-я Международная конференция «Космические технологии: настоящее и будущее»</a:t>
            </a:r>
            <a:endParaRPr lang="en-US"/>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24</a:t>
            </a:fld>
            <a:endParaRPr lang="en-US" altLang="uk-UA"/>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4627" y="1027906"/>
            <a:ext cx="6942746" cy="5207060"/>
          </a:xfrm>
          <a:prstGeom prst="rect">
            <a:avLst/>
          </a:prstGeom>
        </p:spPr>
      </p:pic>
      <p:sp>
        <p:nvSpPr>
          <p:cNvPr id="7" name="Заголовок 1"/>
          <p:cNvSpPr>
            <a:spLocks noGrp="1"/>
          </p:cNvSpPr>
          <p:nvPr>
            <p:ph type="title"/>
          </p:nvPr>
        </p:nvSpPr>
        <p:spPr>
          <a:xfrm>
            <a:off x="2996725" y="100205"/>
            <a:ext cx="8357075" cy="1325563"/>
          </a:xfrm>
        </p:spPr>
        <p:txBody>
          <a:bodyPr/>
          <a:lstStyle/>
          <a:p>
            <a:r>
              <a:rPr lang="en-US" dirty="0" smtClean="0"/>
              <a:t>Satellites on 20000 km</a:t>
            </a:r>
            <a:endParaRPr lang="ru-RU" dirty="0"/>
          </a:p>
        </p:txBody>
      </p:sp>
    </p:spTree>
    <p:extLst>
      <p:ext uri="{BB962C8B-B14F-4D97-AF65-F5344CB8AC3E}">
        <p14:creationId xmlns:p14="http://schemas.microsoft.com/office/powerpoint/2010/main" val="1776675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a:t>M</a:t>
            </a:r>
            <a:r>
              <a:rPr lang="en-US" sz="3600" dirty="0" smtClean="0"/>
              <a:t>ain lobe signals only GPS + GLO</a:t>
            </a:r>
            <a:br>
              <a:rPr lang="en-US" sz="3600" dirty="0" smtClean="0"/>
            </a:br>
            <a:r>
              <a:rPr lang="en-US" sz="3600" dirty="0" smtClean="0"/>
              <a:t>RMS – 1.7 m</a:t>
            </a:r>
            <a:endParaRPr lang="ru-RU" sz="3600"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25</a:t>
            </a:fld>
            <a:endParaRPr lang="en-US" altLang="uk-UA"/>
          </a:p>
        </p:txBody>
      </p:sp>
      <p:pic>
        <p:nvPicPr>
          <p:cNvPr id="7" name="Объект 6"/>
          <p:cNvPicPr>
            <a:picLocks noGrp="1" noChangeAspect="1"/>
          </p:cNvPicPr>
          <p:nvPr>
            <p:ph idx="1"/>
          </p:nvPr>
        </p:nvPicPr>
        <p:blipFill>
          <a:blip r:embed="rId2"/>
          <a:stretch>
            <a:fillRect/>
          </a:stretch>
        </p:blipFill>
        <p:spPr>
          <a:xfrm>
            <a:off x="264920" y="1778989"/>
            <a:ext cx="11783226" cy="4404008"/>
          </a:xfrm>
          <a:prstGeom prst="rect">
            <a:avLst/>
          </a:prstGeom>
        </p:spPr>
      </p:pic>
    </p:spTree>
    <p:extLst>
      <p:ext uri="{BB962C8B-B14F-4D97-AF65-F5344CB8AC3E}">
        <p14:creationId xmlns:p14="http://schemas.microsoft.com/office/powerpoint/2010/main" val="62265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smtClean="0"/>
              <a:t>Side lobe and main lobe signals GPS + GLO</a:t>
            </a:r>
            <a:br>
              <a:rPr lang="en-US" sz="3600" dirty="0" smtClean="0"/>
            </a:br>
            <a:r>
              <a:rPr lang="en-US" sz="3600" dirty="0" smtClean="0"/>
              <a:t>RMS – 1.7 m</a:t>
            </a:r>
            <a:endParaRPr lang="ru-RU" sz="3600"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26</a:t>
            </a:fld>
            <a:endParaRPr lang="en-US" altLang="uk-UA"/>
          </a:p>
        </p:txBody>
      </p:sp>
      <p:pic>
        <p:nvPicPr>
          <p:cNvPr id="7" name="Рисунок 6"/>
          <p:cNvPicPr>
            <a:picLocks noChangeAspect="1"/>
          </p:cNvPicPr>
          <p:nvPr/>
        </p:nvPicPr>
        <p:blipFill>
          <a:blip r:embed="rId2"/>
          <a:stretch>
            <a:fillRect/>
          </a:stretch>
        </p:blipFill>
        <p:spPr>
          <a:xfrm>
            <a:off x="136733" y="1896155"/>
            <a:ext cx="11945208" cy="4171359"/>
          </a:xfrm>
          <a:prstGeom prst="rect">
            <a:avLst/>
          </a:prstGeom>
        </p:spPr>
      </p:pic>
    </p:spTree>
    <p:extLst>
      <p:ext uri="{BB962C8B-B14F-4D97-AF65-F5344CB8AC3E}">
        <p14:creationId xmlns:p14="http://schemas.microsoft.com/office/powerpoint/2010/main" val="1708052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27</a:t>
            </a:fld>
            <a:endParaRPr lang="en-US" altLang="uk-UA"/>
          </a:p>
        </p:txBody>
      </p:sp>
      <p:sp>
        <p:nvSpPr>
          <p:cNvPr id="6" name="Rectangle 4"/>
          <p:cNvSpPr/>
          <p:nvPr/>
        </p:nvSpPr>
        <p:spPr>
          <a:xfrm>
            <a:off x="3392214" y="1605998"/>
            <a:ext cx="5350134" cy="235401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 name="TextBox 6"/>
          <p:cNvSpPr txBox="1"/>
          <p:nvPr/>
        </p:nvSpPr>
        <p:spPr>
          <a:xfrm>
            <a:off x="3392214" y="1875064"/>
            <a:ext cx="5350134" cy="1815882"/>
          </a:xfrm>
          <a:prstGeom prst="rect">
            <a:avLst/>
          </a:prstGeom>
          <a:noFill/>
        </p:spPr>
        <p:txBody>
          <a:bodyPr wrap="square" rtlCol="0">
            <a:spAutoFit/>
          </a:bodyPr>
          <a:lstStyle/>
          <a:p>
            <a:r>
              <a:rPr lang="ru-RU" sz="1400" dirty="0" smtClean="0"/>
              <a:t>Для  симуляции данных</a:t>
            </a:r>
            <a:r>
              <a:rPr lang="en-US" sz="1400" dirty="0" smtClean="0"/>
              <a:t>  </a:t>
            </a:r>
            <a:r>
              <a:rPr lang="ru-RU" sz="1400" dirty="0" smtClean="0"/>
              <a:t>были использованы  не номинальные альманахи систем (конфигурация  навигационной системы согласно с интерфейсными документами), а реальные альманахи в формате </a:t>
            </a:r>
            <a:r>
              <a:rPr lang="en-US" sz="1400" dirty="0" smtClean="0"/>
              <a:t>YUMA </a:t>
            </a:r>
            <a:r>
              <a:rPr lang="ru-RU" sz="1400" dirty="0" smtClean="0"/>
              <a:t>для конкретного момента времени.</a:t>
            </a:r>
          </a:p>
          <a:p>
            <a:endParaRPr lang="ru-RU" sz="1400" dirty="0"/>
          </a:p>
          <a:p>
            <a:r>
              <a:rPr lang="en-US" sz="1400" dirty="0" smtClean="0"/>
              <a:t>To simulate the data the real almanacs in YUMA format were used,  as compared to the nominal almanacs of the system, which contain the satellite configuration as given in interface control document.</a:t>
            </a:r>
            <a:endParaRPr lang="ru-RU" sz="1400" dirty="0" smtClean="0"/>
          </a:p>
        </p:txBody>
      </p:sp>
      <p:sp>
        <p:nvSpPr>
          <p:cNvPr id="2" name="Прямоугольник 1"/>
          <p:cNvSpPr/>
          <p:nvPr/>
        </p:nvSpPr>
        <p:spPr>
          <a:xfrm>
            <a:off x="2367185" y="1744021"/>
            <a:ext cx="669665" cy="2215991"/>
          </a:xfrm>
          <a:prstGeom prst="rect">
            <a:avLst/>
          </a:prstGeom>
          <a:noFill/>
        </p:spPr>
        <p:txBody>
          <a:bodyPr wrap="square" lIns="91440" tIns="45720" rIns="91440" bIns="45720">
            <a:spAutoFit/>
          </a:bodyPr>
          <a:lstStyle/>
          <a:p>
            <a:pPr algn="ctr"/>
            <a:r>
              <a:rPr lang="ru-RU" sz="13800" b="0" cap="none" spc="0" dirty="0" smtClean="0">
                <a:ln w="0"/>
                <a:solidFill>
                  <a:srgbClr val="FF0000"/>
                </a:solidFill>
                <a:effectLst>
                  <a:outerShdw blurRad="38100" dist="19050" dir="2700000" algn="tl" rotWithShape="0">
                    <a:schemeClr val="dk1">
                      <a:alpha val="40000"/>
                    </a:schemeClr>
                  </a:outerShdw>
                </a:effectLst>
              </a:rPr>
              <a:t>!</a:t>
            </a:r>
            <a:endParaRPr lang="ru-RU" sz="13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3859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1659573"/>
            <a:ext cx="10515600" cy="2554287"/>
          </a:xfrm>
        </p:spPr>
        <p:txBody>
          <a:bodyPr/>
          <a:lstStyle/>
          <a:p>
            <a:pPr algn="ctr" eaLnBrk="1" hangingPunct="1"/>
            <a:r>
              <a:rPr lang="en-US" altLang="uk-UA" sz="4000" dirty="0" smtClean="0"/>
              <a:t>Thank you for your  attention</a:t>
            </a:r>
            <a:r>
              <a:rPr lang="ru-RU" altLang="uk-UA" sz="4000" dirty="0" smtClean="0"/>
              <a:t/>
            </a:r>
            <a:br>
              <a:rPr lang="ru-RU" altLang="uk-UA" sz="4000" dirty="0" smtClean="0"/>
            </a:br>
            <a:r>
              <a:rPr lang="en-US" altLang="uk-UA" sz="4000" dirty="0" smtClean="0"/>
              <a:t/>
            </a:r>
            <a:br>
              <a:rPr lang="en-US" altLang="uk-UA" sz="4000" dirty="0" smtClean="0"/>
            </a:br>
            <a:r>
              <a:rPr lang="en-US" altLang="uk-UA" sz="4000" dirty="0" smtClean="0"/>
              <a:t/>
            </a:r>
            <a:br>
              <a:rPr lang="en-US" altLang="uk-UA" sz="4000" dirty="0" smtClean="0"/>
            </a:br>
            <a:r>
              <a:rPr lang="en-US" altLang="uk-UA" sz="4000" dirty="0" smtClean="0"/>
              <a:t/>
            </a:r>
            <a:br>
              <a:rPr lang="en-US" altLang="uk-UA" sz="4000" dirty="0" smtClean="0"/>
            </a:br>
            <a:r>
              <a:rPr lang="ru-RU" altLang="uk-UA" sz="4000" dirty="0" smtClean="0"/>
              <a:t>Благодарим за внимание</a:t>
            </a:r>
            <a:endParaRPr lang="en-US" altLang="uk-UA" sz="4000" dirty="0" smtClean="0"/>
          </a:p>
        </p:txBody>
      </p:sp>
      <p:sp>
        <p:nvSpPr>
          <p:cNvPr id="317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B5E48-EEA8-4F83-978E-D556ECD7E21C}" type="slidenum">
              <a:rPr lang="en-US" altLang="uk-UA">
                <a:solidFill>
                  <a:srgbClr val="898989"/>
                </a:solidFill>
              </a:rPr>
              <a:pPr/>
              <a:t>28</a:t>
            </a:fld>
            <a:endParaRPr lang="en-US" altLang="uk-UA">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pPr marL="0" indent="0" eaLnBrk="1" hangingPunct="1">
              <a:buFont typeface="Arial" panose="020B0604020202020204" pitchFamily="34" charset="0"/>
              <a:buNone/>
            </a:pPr>
            <a:endParaRPr lang="ru-RU" altLang="uk-UA" b="1" dirty="0" smtClean="0"/>
          </a:p>
          <a:p>
            <a:pPr marL="0" indent="0" eaLnBrk="1" hangingPunct="1">
              <a:buFont typeface="Arial" panose="020B0604020202020204" pitchFamily="34" charset="0"/>
              <a:buNone/>
            </a:pPr>
            <a:endParaRPr lang="ru-RU" altLang="uk-UA" b="1" dirty="0" smtClean="0"/>
          </a:p>
        </p:txBody>
      </p:sp>
      <p:sp>
        <p:nvSpPr>
          <p:cNvPr id="92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4AA776-79D4-4DA8-B46E-2F8FF2B74D51}" type="slidenum">
              <a:rPr lang="en-US" altLang="uk-UA">
                <a:solidFill>
                  <a:srgbClr val="898989"/>
                </a:solidFill>
              </a:rPr>
              <a:pPr/>
              <a:t>3</a:t>
            </a:fld>
            <a:endParaRPr lang="en-US" altLang="uk-UA">
              <a:solidFill>
                <a:srgbClr val="898989"/>
              </a:solidFill>
            </a:endParaRPr>
          </a:p>
        </p:txBody>
      </p:sp>
      <p:pic>
        <p:nvPicPr>
          <p:cNvPr id="45058" name="Picture 2" descr="shyshk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072" y="2105633"/>
            <a:ext cx="1540330" cy="1540331"/>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www.ans.nau.edu.ua/main/picture/cadre/kon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60" y="1851752"/>
            <a:ext cx="17907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http://www.ans.nau.edu.ua/main/picture/cadre/pogurelsky.jpg"/>
          <p:cNvPicPr>
            <a:picLocks noChangeAspect="1" noChangeArrowheads="1"/>
          </p:cNvPicPr>
          <p:nvPr/>
        </p:nvPicPr>
        <p:blipFill rotWithShape="1">
          <a:blip r:embed="rId5">
            <a:extLst>
              <a:ext uri="{28A0092B-C50C-407E-A947-70E740481C1C}">
                <a14:useLocalDpi xmlns:a14="http://schemas.microsoft.com/office/drawing/2010/main" val="0"/>
              </a:ext>
            </a:extLst>
          </a:blip>
          <a:srcRect b="31594"/>
          <a:stretch/>
        </p:blipFill>
        <p:spPr bwMode="auto">
          <a:xfrm>
            <a:off x="5447088" y="2063047"/>
            <a:ext cx="1729720" cy="1602148"/>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Картинки по запросу national aviation univers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879" y="113210"/>
            <a:ext cx="2055637" cy="1712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3825351"/>
            <a:ext cx="10369731" cy="923330"/>
          </a:xfrm>
          <a:prstGeom prst="rect">
            <a:avLst/>
          </a:prstGeom>
          <a:noFill/>
        </p:spPr>
        <p:txBody>
          <a:bodyPr wrap="square" rtlCol="0">
            <a:spAutoFit/>
          </a:bodyPr>
          <a:lstStyle/>
          <a:p>
            <a:r>
              <a:rPr lang="ru-RU" b="1" dirty="0" smtClean="0"/>
              <a:t>В.В. Конин </a:t>
            </a:r>
            <a:r>
              <a:rPr lang="ru-RU" dirty="0" smtClean="0"/>
              <a:t>– </a:t>
            </a:r>
            <a:r>
              <a:rPr lang="ru-RU" dirty="0"/>
              <a:t>Д</a:t>
            </a:r>
            <a:r>
              <a:rPr lang="ru-RU" dirty="0" smtClean="0"/>
              <a:t>октор  технических наук, профессор кафедры АНС НАУ</a:t>
            </a:r>
          </a:p>
          <a:p>
            <a:r>
              <a:rPr lang="ru-RU" b="1" dirty="0" smtClean="0"/>
              <a:t>А.С. </a:t>
            </a:r>
            <a:r>
              <a:rPr lang="ru-RU" b="1" dirty="0" err="1" smtClean="0"/>
              <a:t>Погурельский</a:t>
            </a:r>
            <a:r>
              <a:rPr lang="ru-RU" b="1" dirty="0"/>
              <a:t> </a:t>
            </a:r>
            <a:r>
              <a:rPr lang="ru-RU" b="1" dirty="0" smtClean="0"/>
              <a:t>-  </a:t>
            </a:r>
            <a:r>
              <a:rPr lang="ru-RU" dirty="0"/>
              <a:t>К</a:t>
            </a:r>
            <a:r>
              <a:rPr lang="ru-RU" dirty="0" smtClean="0"/>
              <a:t>андидат  технических наук, доцент  кафедры АНС НАУ</a:t>
            </a:r>
          </a:p>
          <a:p>
            <a:r>
              <a:rPr lang="ru-RU" b="1" dirty="0" smtClean="0"/>
              <a:t>Ф.А. Шишков </a:t>
            </a:r>
            <a:r>
              <a:rPr lang="ru-RU" dirty="0" smtClean="0"/>
              <a:t>– Аспирант кафедры АНС  НАУ</a:t>
            </a:r>
            <a:endParaRPr lang="ru-RU" dirty="0"/>
          </a:p>
        </p:txBody>
      </p:sp>
      <p:sp>
        <p:nvSpPr>
          <p:cNvPr id="13" name="TextBox 12"/>
          <p:cNvSpPr txBox="1"/>
          <p:nvPr/>
        </p:nvSpPr>
        <p:spPr>
          <a:xfrm>
            <a:off x="838200" y="4928068"/>
            <a:ext cx="10369731" cy="923330"/>
          </a:xfrm>
          <a:prstGeom prst="rect">
            <a:avLst/>
          </a:prstGeom>
          <a:noFill/>
        </p:spPr>
        <p:txBody>
          <a:bodyPr wrap="square" rtlCol="0">
            <a:spAutoFit/>
          </a:bodyPr>
          <a:lstStyle/>
          <a:p>
            <a:r>
              <a:rPr lang="en-US" b="1" dirty="0" smtClean="0"/>
              <a:t>V.V. Konin  </a:t>
            </a:r>
            <a:r>
              <a:rPr lang="ru-RU" dirty="0" smtClean="0"/>
              <a:t>– </a:t>
            </a:r>
            <a:r>
              <a:rPr lang="en-US" dirty="0"/>
              <a:t>D</a:t>
            </a:r>
            <a:r>
              <a:rPr lang="en-US" dirty="0" smtClean="0"/>
              <a:t>octor of Technical  Science</a:t>
            </a:r>
            <a:r>
              <a:rPr lang="ru-RU" dirty="0" smtClean="0"/>
              <a:t>, </a:t>
            </a:r>
            <a:r>
              <a:rPr lang="en-US" dirty="0" smtClean="0"/>
              <a:t>professor of ANS NAU department</a:t>
            </a:r>
            <a:endParaRPr lang="ru-RU" dirty="0" smtClean="0"/>
          </a:p>
          <a:p>
            <a:r>
              <a:rPr lang="en-US" b="1" dirty="0" smtClean="0">
                <a:ea typeface="Calibri" panose="020F0502020204030204" pitchFamily="34" charset="0"/>
              </a:rPr>
              <a:t>A.S</a:t>
            </a:r>
            <a:r>
              <a:rPr lang="en-US" b="1" dirty="0">
                <a:ea typeface="Calibri" panose="020F0502020204030204" pitchFamily="34" charset="0"/>
              </a:rPr>
              <a:t>. Pogurelskiy </a:t>
            </a:r>
            <a:r>
              <a:rPr lang="ru-RU" dirty="0"/>
              <a:t>–</a:t>
            </a:r>
            <a:r>
              <a:rPr lang="ru-RU" b="1" dirty="0" smtClean="0"/>
              <a:t> </a:t>
            </a:r>
            <a:r>
              <a:rPr lang="en-US" dirty="0"/>
              <a:t>Candidate of Technical Sciences</a:t>
            </a:r>
            <a:r>
              <a:rPr lang="ru-RU" dirty="0" smtClean="0"/>
              <a:t>, </a:t>
            </a:r>
            <a:r>
              <a:rPr lang="en-US" dirty="0"/>
              <a:t>assistant </a:t>
            </a:r>
            <a:r>
              <a:rPr lang="en-US" dirty="0" smtClean="0"/>
              <a:t>professor of </a:t>
            </a:r>
            <a:r>
              <a:rPr lang="en-US" dirty="0"/>
              <a:t>ANS NAU department</a:t>
            </a:r>
            <a:endParaRPr lang="ru-RU" dirty="0"/>
          </a:p>
          <a:p>
            <a:r>
              <a:rPr lang="en-US" b="1" dirty="0" smtClean="0"/>
              <a:t>F.A. Shyshkov </a:t>
            </a:r>
            <a:r>
              <a:rPr lang="ru-RU" dirty="0" smtClean="0"/>
              <a:t>– </a:t>
            </a:r>
            <a:r>
              <a:rPr lang="en-US" dirty="0" smtClean="0"/>
              <a:t>PhD course student</a:t>
            </a:r>
            <a:r>
              <a:rPr lang="ru-RU" dirty="0" smtClean="0"/>
              <a:t> </a:t>
            </a:r>
            <a:r>
              <a:rPr lang="en-US" dirty="0"/>
              <a:t>of ANS NAU department</a:t>
            </a:r>
            <a:endParaRPr lang="ru-RU" dirty="0"/>
          </a:p>
        </p:txBody>
      </p:sp>
      <p:sp>
        <p:nvSpPr>
          <p:cNvPr id="5" name="TextBox 4"/>
          <p:cNvSpPr txBox="1"/>
          <p:nvPr/>
        </p:nvSpPr>
        <p:spPr>
          <a:xfrm>
            <a:off x="621194" y="532963"/>
            <a:ext cx="4115229" cy="830997"/>
          </a:xfrm>
          <a:prstGeom prst="rect">
            <a:avLst/>
          </a:prstGeom>
          <a:noFill/>
        </p:spPr>
        <p:txBody>
          <a:bodyPr wrap="none" rtlCol="0">
            <a:spAutoFit/>
          </a:bodyPr>
          <a:lstStyle/>
          <a:p>
            <a:r>
              <a:rPr lang="ru-RU" sz="2400" dirty="0" smtClean="0"/>
              <a:t>Национальный авиационный </a:t>
            </a:r>
            <a:endParaRPr lang="en-US" sz="2400" dirty="0" smtClean="0"/>
          </a:p>
          <a:p>
            <a:r>
              <a:rPr lang="en-US" sz="2400" dirty="0"/>
              <a:t>	</a:t>
            </a:r>
            <a:r>
              <a:rPr lang="ru-RU" sz="2400" dirty="0" smtClean="0"/>
              <a:t>университет</a:t>
            </a:r>
            <a:endParaRPr lang="ru-RU" sz="2400" dirty="0"/>
          </a:p>
        </p:txBody>
      </p:sp>
      <p:sp>
        <p:nvSpPr>
          <p:cNvPr id="15" name="TextBox 14"/>
          <p:cNvSpPr txBox="1"/>
          <p:nvPr/>
        </p:nvSpPr>
        <p:spPr>
          <a:xfrm>
            <a:off x="7908296" y="628121"/>
            <a:ext cx="3594317" cy="461665"/>
          </a:xfrm>
          <a:prstGeom prst="rect">
            <a:avLst/>
          </a:prstGeom>
          <a:noFill/>
        </p:spPr>
        <p:txBody>
          <a:bodyPr wrap="none" rtlCol="0">
            <a:spAutoFit/>
          </a:bodyPr>
          <a:lstStyle/>
          <a:p>
            <a:r>
              <a:rPr lang="en-US" sz="2400" dirty="0" smtClean="0"/>
              <a:t>National aviation university</a:t>
            </a:r>
            <a:endParaRPr lang="ru-RU" sz="2400" dirty="0"/>
          </a:p>
        </p:txBody>
      </p:sp>
    </p:spTree>
    <p:extLst>
      <p:ext uri="{BB962C8B-B14F-4D97-AF65-F5344CB8AC3E}">
        <p14:creationId xmlns:p14="http://schemas.microsoft.com/office/powerpoint/2010/main" val="131403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4"/>
              <p:cNvSpPr/>
              <p:nvPr/>
            </p:nvSpPr>
            <p:spPr>
              <a:xfrm>
                <a:off x="5881921" y="2028942"/>
                <a:ext cx="5786793" cy="2542904"/>
              </a:xfrm>
              <a:prstGeom prst="rect">
                <a:avLst/>
              </a:prstGeom>
              <a:solidFill>
                <a:schemeClr val="bg1"/>
              </a:solidFill>
              <a:ln>
                <a:solidFill>
                  <a:schemeClr val="tx2">
                    <a:lumMod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14:m>
                  <m:oMathPara xmlns:m="http://schemas.openxmlformats.org/officeDocument/2006/math">
                    <m:oMathParaPr>
                      <m:jc m:val="centerGroup"/>
                    </m:oMathParaPr>
                    <m:oMath xmlns:m="http://schemas.openxmlformats.org/officeDocument/2006/math">
                      <a:fld id="{71AC0D6D-A24D-42D6-AFB8-85EDE1394FB1}" type="mathplaceholder">
                        <a:rPr lang="en-US" i="1" smtClean="0">
                          <a:latin typeface="Cambria Math" panose="02040503050406030204" pitchFamily="18" charset="0"/>
                        </a:rPr>
                        <a:t>Место для уравнения.</a:t>
                      </a:fld>
                    </m:oMath>
                  </m:oMathPara>
                </a14:m>
                <a:endParaRPr lang="en-US" dirty="0"/>
              </a:p>
            </p:txBody>
          </p:sp>
        </mc:Choice>
        <mc:Fallback xmlns="">
          <p:sp>
            <p:nvSpPr>
              <p:cNvPr id="6" name="Rectangle 4"/>
              <p:cNvSpPr>
                <a:spLocks noRot="1" noChangeAspect="1" noMove="1" noResize="1" noEditPoints="1" noAdjustHandles="1" noChangeArrowheads="1" noChangeShapeType="1" noTextEdit="1"/>
              </p:cNvSpPr>
              <p:nvPr/>
            </p:nvSpPr>
            <p:spPr>
              <a:xfrm>
                <a:off x="5881921" y="2028942"/>
                <a:ext cx="5786793" cy="2542904"/>
              </a:xfrm>
              <a:prstGeom prst="rect">
                <a:avLst/>
              </a:prstGeom>
              <a:blipFill rotWithShape="0">
                <a:blip r:embed="rId2"/>
                <a:stretch>
                  <a:fillRect/>
                </a:stretch>
              </a:blipFill>
              <a:ln>
                <a:solidFill>
                  <a:schemeClr val="tx2">
                    <a:lumMod val="50000"/>
                  </a:schemeClr>
                </a:solidFill>
              </a:ln>
              <a:effectLst>
                <a:glow rad="228600">
                  <a:schemeClr val="accent3">
                    <a:satMod val="175000"/>
                    <a:alpha val="40000"/>
                  </a:schemeClr>
                </a:glow>
              </a:effectLst>
            </p:spPr>
            <p:txBody>
              <a:bodyPr/>
              <a:lstStyle/>
              <a:p>
                <a:r>
                  <a:rPr lang="ru-RU">
                    <a:noFill/>
                  </a:rPr>
                  <a:t> </a:t>
                </a:r>
              </a:p>
            </p:txBody>
          </p:sp>
        </mc:Fallback>
      </mc:AlternateContent>
      <p:sp>
        <p:nvSpPr>
          <p:cNvPr id="194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C6EADD-B08B-4B8E-B071-955F7B750CDE}" type="slidenum">
              <a:rPr lang="en-US" altLang="uk-UA">
                <a:solidFill>
                  <a:srgbClr val="898989"/>
                </a:solidFill>
              </a:rPr>
              <a:pPr/>
              <a:t>4</a:t>
            </a:fld>
            <a:endParaRPr lang="en-US" altLang="uk-UA">
              <a:solidFill>
                <a:srgbClr val="898989"/>
              </a:solidFill>
            </a:endParaRPr>
          </a:p>
        </p:txBody>
      </p:sp>
      <p:sp>
        <p:nvSpPr>
          <p:cNvPr id="4" name="Заголовок 3"/>
          <p:cNvSpPr>
            <a:spLocks noGrp="1"/>
          </p:cNvSpPr>
          <p:nvPr>
            <p:ph type="title"/>
          </p:nvPr>
        </p:nvSpPr>
        <p:spPr>
          <a:xfrm>
            <a:off x="3808952" y="1450276"/>
            <a:ext cx="4801648" cy="578666"/>
          </a:xfrm>
        </p:spPr>
        <p:txBody>
          <a:bodyPr/>
          <a:lstStyle/>
          <a:p>
            <a:r>
              <a:rPr lang="ru-RU" sz="2800" dirty="0" smtClean="0"/>
              <a:t>Псевдо</a:t>
            </a:r>
            <a:r>
              <a:rPr lang="en-US" sz="2800" dirty="0" smtClean="0"/>
              <a:t> </a:t>
            </a:r>
            <a:r>
              <a:rPr lang="ru-RU" sz="2800" dirty="0" smtClean="0"/>
              <a:t>дальномерный метод</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a:t>P</a:t>
            </a:r>
            <a:r>
              <a:rPr lang="en-US" sz="2800" dirty="0" smtClean="0"/>
              <a:t>seudo-ranging </a:t>
            </a:r>
            <a:r>
              <a:rPr lang="en-US" sz="2800" dirty="0"/>
              <a:t>method</a:t>
            </a:r>
            <a:r>
              <a:rPr lang="ru-RU" sz="2800" dirty="0"/>
              <a:t/>
            </a:r>
            <a:br>
              <a:rPr lang="ru-RU" sz="2800" dirty="0"/>
            </a:br>
            <a:r>
              <a:rPr lang="en-US" sz="2800" dirty="0" smtClean="0">
                <a:latin typeface="+mn-lt"/>
              </a:rPr>
              <a:t/>
            </a:r>
            <a:br>
              <a:rPr lang="en-US" sz="2800" dirty="0" smtClean="0">
                <a:latin typeface="+mn-lt"/>
              </a:rPr>
            </a:br>
            <a:r>
              <a:rPr lang="ru-RU" sz="3600" dirty="0" smtClean="0">
                <a:latin typeface="+mn-lt"/>
              </a:rPr>
              <a:t/>
            </a:r>
            <a:br>
              <a:rPr lang="ru-RU" sz="3600" dirty="0" smtClean="0">
                <a:latin typeface="+mn-lt"/>
              </a:rPr>
            </a:br>
            <a:endParaRPr lang="ru-RU" sz="3600" dirty="0">
              <a:latin typeface="+mn-lt"/>
            </a:endParaRPr>
          </a:p>
        </p:txBody>
      </p:sp>
      <mc:AlternateContent xmlns:mc="http://schemas.openxmlformats.org/markup-compatibility/2006" xmlns:a14="http://schemas.microsoft.com/office/drawing/2010/main">
        <mc:Choice Requires="a14">
          <p:sp>
            <p:nvSpPr>
              <p:cNvPr id="2" name="TextBox 1"/>
              <p:cNvSpPr txBox="1"/>
              <p:nvPr/>
            </p:nvSpPr>
            <p:spPr>
              <a:xfrm>
                <a:off x="6110909" y="2569841"/>
                <a:ext cx="5131085" cy="146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panose="02040503050406030204" pitchFamily="18" charset="0"/>
                            </a:rPr>
                          </m:ctrlPr>
                        </m:dPr>
                        <m:e>
                          <m:eqArr>
                            <m:eqArrPr>
                              <m:ctrlPr>
                                <a:rPr lang="ru-RU" i="1" smtClean="0">
                                  <a:latin typeface="Cambria Math" panose="02040503050406030204" pitchFamily="18" charset="0"/>
                                </a:rPr>
                              </m:ctrlPr>
                            </m:eqArrPr>
                            <m:e>
                              <m:sSub>
                                <m:sSubPr>
                                  <m:ctrlPr>
                                    <a:rPr lang="ru-RU"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r>
                                <a:rPr lang="en-US" b="0" i="1" smtClean="0">
                                  <a:latin typeface="Cambria Math" panose="02040503050406030204" pitchFamily="18" charset="0"/>
                                </a:rPr>
                                <m:t>𝑐</m:t>
                              </m:r>
                              <m:r>
                                <m:rPr>
                                  <m:sty m:val="p"/>
                                </m:rPr>
                                <a:rPr lang="el-GR" b="0" i="1" smtClean="0">
                                  <a:latin typeface="Cambria Math" panose="02040503050406030204" pitchFamily="18" charset="0"/>
                                </a:rPr>
                                <m:t>Δτ</m:t>
                              </m:r>
                            </m:e>
                            <m:e>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2</m:t>
                                              </m:r>
                                            </m:sub>
                                          </m:sSub>
                                        </m:e>
                                      </m:d>
                                    </m:e>
                                    <m:sup>
                                      <m:r>
                                        <a:rPr lang="en-US" i="1">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𝑐</m:t>
                              </m:r>
                              <m:r>
                                <m:rPr>
                                  <m:sty m:val="p"/>
                                </m:rPr>
                                <a:rPr lang="el-GR" i="1">
                                  <a:latin typeface="Cambria Math" panose="02040503050406030204" pitchFamily="18" charset="0"/>
                                </a:rPr>
                                <m:t>Δτ</m:t>
                              </m:r>
                            </m:e>
                            <m:e>
                              <m:sSub>
                                <m:sSubPr>
                                  <m:ctrlPr>
                                    <a:rPr lang="ru-RU"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3</m:t>
                                              </m:r>
                                            </m:sub>
                                          </m:sSub>
                                        </m:e>
                                      </m:d>
                                    </m:e>
                                    <m:sup>
                                      <m:r>
                                        <a:rPr lang="en-US" i="1">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𝑐</m:t>
                              </m:r>
                              <m:r>
                                <m:rPr>
                                  <m:sty m:val="p"/>
                                </m:rPr>
                                <a:rPr lang="el-GR" i="1">
                                  <a:latin typeface="Cambria Math" panose="02040503050406030204" pitchFamily="18" charset="0"/>
                                </a:rPr>
                                <m:t>Δτ</m:t>
                              </m:r>
                            </m:e>
                            <m:e>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4</m:t>
                                  </m:r>
                                </m:sub>
                              </m:sSub>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4</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4</m:t>
                                              </m:r>
                                            </m:sub>
                                          </m:sSub>
                                        </m:e>
                                      </m:d>
                                    </m:e>
                                    <m:sup>
                                      <m:r>
                                        <a:rPr lang="en-US" i="1">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𝑐</m:t>
                              </m:r>
                              <m:r>
                                <m:rPr>
                                  <m:sty m:val="p"/>
                                </m:rPr>
                                <a:rPr lang="el-GR" i="1">
                                  <a:latin typeface="Cambria Math" panose="02040503050406030204" pitchFamily="18" charset="0"/>
                                </a:rPr>
                                <m:t>Δτ</m:t>
                              </m:r>
                            </m:e>
                          </m:eqArr>
                          <m:r>
                            <a:rPr lang="en-US" b="0" i="1" smtClean="0">
                              <a:latin typeface="Cambria Math" panose="02040503050406030204" pitchFamily="18" charset="0"/>
                            </a:rPr>
                            <m:t> </m:t>
                          </m:r>
                        </m:e>
                      </m:d>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6110909" y="2569841"/>
                <a:ext cx="5131085" cy="1461106"/>
              </a:xfrm>
              <a:prstGeom prst="rect">
                <a:avLst/>
              </a:prstGeom>
              <a:blipFill rotWithShape="0">
                <a:blip r:embed="rId3"/>
                <a:stretch>
                  <a:fillRect/>
                </a:stretch>
              </a:blipFill>
            </p:spPr>
            <p:txBody>
              <a:bodyPr/>
              <a:lstStyle/>
              <a:p>
                <a:r>
                  <a:rPr lang="ru-RU">
                    <a:noFill/>
                  </a:rPr>
                  <a:t> </a:t>
                </a:r>
              </a:p>
            </p:txBody>
          </p:sp>
        </mc:Fallback>
      </mc:AlternateContent>
      <p:sp>
        <p:nvSpPr>
          <p:cNvPr id="3" name="TextBox 2"/>
          <p:cNvSpPr txBox="1"/>
          <p:nvPr/>
        </p:nvSpPr>
        <p:spPr>
          <a:xfrm>
            <a:off x="5686193" y="4586935"/>
            <a:ext cx="6505807" cy="1754326"/>
          </a:xfrm>
          <a:prstGeom prst="rect">
            <a:avLst/>
          </a:prstGeom>
          <a:noFill/>
        </p:spPr>
        <p:txBody>
          <a:bodyPr wrap="square" rtlCol="0">
            <a:spAutoFit/>
          </a:bodyPr>
          <a:lstStyle/>
          <a:p>
            <a:r>
              <a:rPr lang="en-US" b="1" dirty="0" smtClean="0"/>
              <a:t>R</a:t>
            </a:r>
            <a:r>
              <a:rPr lang="en-US" b="1" baseline="-25000" dirty="0" smtClean="0"/>
              <a:t>i</a:t>
            </a:r>
            <a:r>
              <a:rPr lang="en-US" dirty="0" smtClean="0"/>
              <a:t> – </a:t>
            </a:r>
            <a:r>
              <a:rPr lang="ru-RU" dirty="0" err="1"/>
              <a:t>псевдодальность</a:t>
            </a:r>
            <a:r>
              <a:rPr lang="ru-RU" dirty="0"/>
              <a:t>  до </a:t>
            </a:r>
            <a:r>
              <a:rPr lang="en-US" dirty="0" err="1"/>
              <a:t>i</a:t>
            </a:r>
            <a:r>
              <a:rPr lang="ru-RU" dirty="0"/>
              <a:t>–того спутника  от  исследуемой </a:t>
            </a:r>
            <a:r>
              <a:rPr lang="ru-RU" dirty="0" smtClean="0"/>
              <a:t>точки</a:t>
            </a:r>
            <a:r>
              <a:rPr lang="en-US" dirty="0" smtClean="0"/>
              <a:t> </a:t>
            </a:r>
          </a:p>
          <a:p>
            <a:r>
              <a:rPr lang="en-US" dirty="0"/>
              <a:t> </a:t>
            </a:r>
            <a:r>
              <a:rPr lang="en-US" dirty="0" smtClean="0"/>
              <a:t>   – </a:t>
            </a:r>
            <a:r>
              <a:rPr lang="en-US" dirty="0"/>
              <a:t>pseudorange to the </a:t>
            </a:r>
            <a:r>
              <a:rPr lang="en-US" dirty="0" err="1"/>
              <a:t>i-th</a:t>
            </a:r>
            <a:r>
              <a:rPr lang="en-US" dirty="0"/>
              <a:t> satellite from the  investigated point</a:t>
            </a:r>
          </a:p>
          <a:p>
            <a:r>
              <a:rPr lang="ru-RU" b="1" dirty="0" smtClean="0"/>
              <a:t>(</a:t>
            </a:r>
            <a:r>
              <a:rPr lang="en-US" b="1" dirty="0" err="1" smtClean="0"/>
              <a:t>x;y;z</a:t>
            </a:r>
            <a:r>
              <a:rPr lang="en-US" b="1" dirty="0" smtClean="0"/>
              <a:t>) </a:t>
            </a:r>
            <a:r>
              <a:rPr lang="en-US" dirty="0" smtClean="0"/>
              <a:t>– </a:t>
            </a:r>
            <a:r>
              <a:rPr lang="ru-RU" dirty="0" smtClean="0"/>
              <a:t>координаты исследуемой точки</a:t>
            </a:r>
            <a:endParaRPr lang="ru-RU" dirty="0"/>
          </a:p>
          <a:p>
            <a:r>
              <a:rPr lang="ru-RU" dirty="0" smtClean="0"/>
              <a:t>           </a:t>
            </a:r>
            <a:r>
              <a:rPr lang="en-US" dirty="0" smtClean="0"/>
              <a:t>- coordinates of  investigated point</a:t>
            </a:r>
          </a:p>
          <a:p>
            <a:r>
              <a:rPr lang="en-US" b="1" dirty="0" smtClean="0"/>
              <a:t>(x</a:t>
            </a:r>
            <a:r>
              <a:rPr lang="en-US" b="1" baseline="-25000" dirty="0" smtClean="0"/>
              <a:t>i</a:t>
            </a:r>
            <a:r>
              <a:rPr lang="en-US" b="1" dirty="0" smtClean="0"/>
              <a:t> ;</a:t>
            </a:r>
            <a:r>
              <a:rPr lang="en-US" b="1" dirty="0" err="1" smtClean="0"/>
              <a:t>y</a:t>
            </a:r>
            <a:r>
              <a:rPr lang="en-US" b="1" baseline="-25000" dirty="0" err="1" smtClean="0"/>
              <a:t>i</a:t>
            </a:r>
            <a:r>
              <a:rPr lang="en-US" b="1" dirty="0" smtClean="0"/>
              <a:t> ; </a:t>
            </a:r>
            <a:r>
              <a:rPr lang="en-US" b="1" dirty="0" err="1" smtClean="0"/>
              <a:t>z</a:t>
            </a:r>
            <a:r>
              <a:rPr lang="en-US" b="1" baseline="-25000" dirty="0" err="1" smtClean="0"/>
              <a:t>i</a:t>
            </a:r>
            <a:r>
              <a:rPr lang="en-US" b="1" dirty="0" smtClean="0"/>
              <a:t> )  </a:t>
            </a:r>
            <a:r>
              <a:rPr lang="en-US" dirty="0" smtClean="0"/>
              <a:t>- </a:t>
            </a:r>
            <a:r>
              <a:rPr lang="ru-RU" dirty="0" smtClean="0"/>
              <a:t>координаты</a:t>
            </a:r>
            <a:r>
              <a:rPr lang="en-US" dirty="0" smtClean="0"/>
              <a:t> </a:t>
            </a:r>
            <a:r>
              <a:rPr lang="en-US" dirty="0" err="1"/>
              <a:t>i</a:t>
            </a:r>
            <a:r>
              <a:rPr lang="ru-RU" dirty="0"/>
              <a:t>–того спутника </a:t>
            </a:r>
            <a:endParaRPr lang="en-US" dirty="0" smtClean="0"/>
          </a:p>
          <a:p>
            <a:r>
              <a:rPr lang="en-US" dirty="0"/>
              <a:t> </a:t>
            </a:r>
            <a:r>
              <a:rPr lang="en-US" dirty="0" smtClean="0"/>
              <a:t>                 - coordinates of </a:t>
            </a:r>
            <a:r>
              <a:rPr lang="en-US" dirty="0"/>
              <a:t> </a:t>
            </a:r>
            <a:r>
              <a:rPr lang="en-US" dirty="0" err="1"/>
              <a:t>i-th</a:t>
            </a:r>
            <a:r>
              <a:rPr lang="en-US" dirty="0"/>
              <a:t> satellite </a:t>
            </a:r>
            <a:endParaRPr lang="ru-RU" dirty="0"/>
          </a:p>
        </p:txBody>
      </p:sp>
      <p:pic>
        <p:nvPicPr>
          <p:cNvPr id="5" name="Рисунок 4"/>
          <p:cNvPicPr>
            <a:picLocks noChangeAspect="1"/>
          </p:cNvPicPr>
          <p:nvPr/>
        </p:nvPicPr>
        <p:blipFill>
          <a:blip r:embed="rId4"/>
          <a:stretch>
            <a:fillRect/>
          </a:stretch>
        </p:blipFill>
        <p:spPr>
          <a:xfrm>
            <a:off x="391266" y="1739609"/>
            <a:ext cx="5376161" cy="3960495"/>
          </a:xfrm>
          <a:prstGeom prst="rect">
            <a:avLst/>
          </a:prstGeom>
        </p:spPr>
      </p:pic>
    </p:spTree>
    <p:extLst>
      <p:ext uri="{BB962C8B-B14F-4D97-AF65-F5344CB8AC3E}">
        <p14:creationId xmlns:p14="http://schemas.microsoft.com/office/powerpoint/2010/main" val="245265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C6EADD-B08B-4B8E-B071-955F7B750CDE}" type="slidenum">
              <a:rPr lang="en-US" altLang="uk-UA">
                <a:solidFill>
                  <a:srgbClr val="898989"/>
                </a:solidFill>
              </a:rPr>
              <a:pPr/>
              <a:t>5</a:t>
            </a:fld>
            <a:endParaRPr lang="en-US" altLang="uk-UA">
              <a:solidFill>
                <a:srgbClr val="898989"/>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199" y="574761"/>
            <a:ext cx="5066603" cy="5513203"/>
          </a:xfrm>
          <a:prstGeom prst="rect">
            <a:avLst/>
          </a:prstGeom>
        </p:spPr>
      </p:pic>
      <p:sp>
        <p:nvSpPr>
          <p:cNvPr id="4" name="Заголовок 3"/>
          <p:cNvSpPr>
            <a:spLocks noGrp="1"/>
          </p:cNvSpPr>
          <p:nvPr>
            <p:ph type="title"/>
          </p:nvPr>
        </p:nvSpPr>
        <p:spPr>
          <a:xfrm>
            <a:off x="1770016" y="199610"/>
            <a:ext cx="7852956" cy="827314"/>
          </a:xfrm>
        </p:spPr>
        <p:txBody>
          <a:bodyPr/>
          <a:lstStyle/>
          <a:p>
            <a:r>
              <a:rPr lang="ru-RU" sz="2800" dirty="0" smtClean="0">
                <a:latin typeface="+mn-lt"/>
              </a:rPr>
              <a:t>Навигация в Космической  Области Обслуживания</a:t>
            </a:r>
            <a:r>
              <a:rPr lang="ru-RU" sz="3600" dirty="0" smtClean="0">
                <a:latin typeface="+mn-lt"/>
              </a:rPr>
              <a:t/>
            </a:r>
            <a:br>
              <a:rPr lang="ru-RU" sz="3600" dirty="0" smtClean="0">
                <a:latin typeface="+mn-lt"/>
              </a:rPr>
            </a:br>
            <a:endParaRPr lang="ru-RU" sz="3600" dirty="0">
              <a:latin typeface="+mn-lt"/>
            </a:endParaRPr>
          </a:p>
        </p:txBody>
      </p:sp>
      <p:sp>
        <p:nvSpPr>
          <p:cNvPr id="5" name="Прямоугольник 4"/>
          <p:cNvSpPr/>
          <p:nvPr/>
        </p:nvSpPr>
        <p:spPr>
          <a:xfrm>
            <a:off x="3174312" y="5913444"/>
            <a:ext cx="5633292" cy="523220"/>
          </a:xfrm>
          <a:prstGeom prst="rect">
            <a:avLst/>
          </a:prstGeom>
        </p:spPr>
        <p:txBody>
          <a:bodyPr wrap="square">
            <a:spAutoFit/>
          </a:bodyPr>
          <a:lstStyle/>
          <a:p>
            <a:r>
              <a:rPr lang="en-US" sz="2800" dirty="0"/>
              <a:t>Navigation in  Space  Service Volume</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41313" y="173831"/>
            <a:ext cx="8786812" cy="1012825"/>
          </a:xfrm>
        </p:spPr>
        <p:txBody>
          <a:bodyPr/>
          <a:lstStyle/>
          <a:p>
            <a:pPr eaLnBrk="1" hangingPunct="1"/>
            <a:r>
              <a:rPr lang="en-US" altLang="en-US" sz="2800" dirty="0" smtClean="0"/>
              <a:t>GPS antenna radiation pattern</a:t>
            </a:r>
            <a:br>
              <a:rPr lang="en-US" altLang="en-US" sz="2800" dirty="0" smtClean="0"/>
            </a:br>
            <a:r>
              <a:rPr lang="en-US" altLang="en-US" sz="2800" dirty="0" smtClean="0"/>
              <a:t/>
            </a:r>
            <a:br>
              <a:rPr lang="en-US" altLang="en-US" sz="2800" dirty="0" smtClean="0"/>
            </a:br>
            <a:r>
              <a:rPr lang="ru-RU" altLang="en-US" sz="2800" dirty="0" smtClean="0"/>
              <a:t>Диаграмма направленности антенны спутников </a:t>
            </a:r>
            <a:r>
              <a:rPr lang="en-US" altLang="en-US" sz="2800" dirty="0" smtClean="0"/>
              <a:t>GPS</a:t>
            </a:r>
            <a:endParaRPr lang="uk-UA" altLang="en-US" sz="2800" dirty="0" smtClean="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1360488"/>
            <a:ext cx="5873750"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1271588"/>
            <a:ext cx="585311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TextBox 4"/>
          <p:cNvSpPr txBox="1">
            <a:spLocks noChangeArrowheads="1"/>
          </p:cNvSpPr>
          <p:nvPr/>
        </p:nvSpPr>
        <p:spPr bwMode="auto">
          <a:xfrm>
            <a:off x="2162175" y="5514975"/>
            <a:ext cx="7432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en-US" sz="2400" dirty="0">
                <a:latin typeface="+mn-lt"/>
                <a:cs typeface="Times New Roman" panose="02020603050405020304" pitchFamily="18" charset="0"/>
              </a:rPr>
              <a:t>Материал опубликован</a:t>
            </a:r>
            <a:r>
              <a:rPr lang="en-US" altLang="en-US" sz="2400" dirty="0">
                <a:latin typeface="+mn-lt"/>
                <a:cs typeface="Times New Roman" panose="02020603050405020304" pitchFamily="18" charset="0"/>
              </a:rPr>
              <a:t> </a:t>
            </a:r>
            <a:r>
              <a:rPr lang="en-US" altLang="en-US" sz="2400" b="1" dirty="0">
                <a:latin typeface="+mn-lt"/>
                <a:cs typeface="Times New Roman" panose="02020603050405020304" pitchFamily="18" charset="0"/>
              </a:rPr>
              <a:t>LOCKHEED MARTIN </a:t>
            </a:r>
            <a:r>
              <a:rPr lang="ru-RU" altLang="en-US" sz="2400" b="1" dirty="0">
                <a:latin typeface="+mn-lt"/>
                <a:cs typeface="Times New Roman" panose="02020603050405020304" pitchFamily="18" charset="0"/>
              </a:rPr>
              <a:t> </a:t>
            </a:r>
            <a:r>
              <a:rPr lang="ru-RU" altLang="en-US" sz="2400" dirty="0">
                <a:latin typeface="+mn-lt"/>
                <a:cs typeface="Times New Roman" panose="02020603050405020304" pitchFamily="18" charset="0"/>
              </a:rPr>
              <a:t>в 2014 году</a:t>
            </a:r>
            <a:endParaRPr lang="uk-UA" altLang="en-US" sz="2400" dirty="0">
              <a:latin typeface="+mn-lt"/>
              <a:cs typeface="Times New Roman" panose="02020603050405020304" pitchFamily="18" charset="0"/>
            </a:endParaRPr>
          </a:p>
        </p:txBody>
      </p:sp>
      <p:pic>
        <p:nvPicPr>
          <p:cNvPr id="1331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8125" y="46038"/>
            <a:ext cx="3009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6ABDAF-86E4-4741-8C1D-602AF73B2EF0}" type="slidenum">
              <a:rPr lang="en-US" altLang="uk-UA">
                <a:solidFill>
                  <a:srgbClr val="898989"/>
                </a:solidFill>
              </a:rPr>
              <a:pPr/>
              <a:t>6</a:t>
            </a:fld>
            <a:endParaRPr lang="en-US" altLang="uk-UA">
              <a:solidFill>
                <a:srgbClr val="898989"/>
              </a:solidFill>
            </a:endParaRPr>
          </a:p>
        </p:txBody>
      </p:sp>
      <p:sp>
        <p:nvSpPr>
          <p:cNvPr id="13321" name="TextBox 4"/>
          <p:cNvSpPr txBox="1">
            <a:spLocks noChangeArrowheads="1"/>
          </p:cNvSpPr>
          <p:nvPr/>
        </p:nvSpPr>
        <p:spPr bwMode="auto">
          <a:xfrm>
            <a:off x="2568575" y="5053013"/>
            <a:ext cx="6586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a:latin typeface="+mn-lt"/>
                <a:cs typeface="Times New Roman" panose="02020603050405020304" pitchFamily="18" charset="0"/>
              </a:rPr>
              <a:t>Material published by</a:t>
            </a:r>
            <a:r>
              <a:rPr lang="ru-RU" altLang="en-US" sz="2400" dirty="0">
                <a:latin typeface="+mn-lt"/>
                <a:cs typeface="Times New Roman" panose="02020603050405020304" pitchFamily="18" charset="0"/>
              </a:rPr>
              <a:t> </a:t>
            </a:r>
            <a:r>
              <a:rPr lang="en-US" altLang="en-US" sz="2400" b="1" dirty="0">
                <a:latin typeface="+mn-lt"/>
                <a:cs typeface="Times New Roman" panose="02020603050405020304" pitchFamily="18" charset="0"/>
              </a:rPr>
              <a:t>LOCKHEED MARTIN </a:t>
            </a:r>
            <a:r>
              <a:rPr lang="ru-RU" altLang="en-US" sz="2400" b="1" dirty="0">
                <a:latin typeface="+mn-lt"/>
                <a:cs typeface="Times New Roman" panose="02020603050405020304" pitchFamily="18" charset="0"/>
              </a:rPr>
              <a:t> </a:t>
            </a:r>
            <a:r>
              <a:rPr lang="en-US" altLang="en-US" sz="2400" dirty="0">
                <a:latin typeface="+mn-lt"/>
                <a:cs typeface="Times New Roman" panose="02020603050405020304" pitchFamily="18" charset="0"/>
              </a:rPr>
              <a:t>in</a:t>
            </a:r>
            <a:r>
              <a:rPr lang="ru-RU" altLang="en-US" sz="2400" dirty="0">
                <a:latin typeface="+mn-lt"/>
                <a:cs typeface="Times New Roman" panose="02020603050405020304" pitchFamily="18" charset="0"/>
              </a:rPr>
              <a:t> 2014 </a:t>
            </a:r>
            <a:endParaRPr lang="uk-UA" altLang="en-US" sz="2400" dirty="0">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84723" y="1856554"/>
            <a:ext cx="5871990" cy="2501839"/>
          </a:xfrm>
          <a:prstGeom prst="rect">
            <a:avLst/>
          </a:prstGeom>
          <a:solidFill>
            <a:schemeClr val="bg1"/>
          </a:solidFill>
          <a:ln>
            <a:solidFill>
              <a:schemeClr val="tx2">
                <a:lumMod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Заголовок 1"/>
          <p:cNvSpPr>
            <a:spLocks noGrp="1"/>
          </p:cNvSpPr>
          <p:nvPr>
            <p:ph type="title"/>
          </p:nvPr>
        </p:nvSpPr>
        <p:spPr>
          <a:xfrm>
            <a:off x="1565275" y="352425"/>
            <a:ext cx="11018838" cy="1325563"/>
          </a:xfrm>
        </p:spPr>
        <p:txBody>
          <a:bodyPr/>
          <a:lstStyle/>
          <a:p>
            <a:pPr eaLnBrk="1" hangingPunct="1"/>
            <a:r>
              <a:rPr lang="en-US" altLang="en-US" sz="4000" dirty="0" smtClean="0">
                <a:cs typeface="Times New Roman" panose="02020603050405020304" pitchFamily="18" charset="0"/>
              </a:rPr>
              <a:t>Errors and geometric factor</a:t>
            </a:r>
            <a:r>
              <a:rPr lang="ru-RU" altLang="en-US" sz="4000" dirty="0" smtClean="0">
                <a:cs typeface="Times New Roman" panose="02020603050405020304" pitchFamily="18" charset="0"/>
              </a:rPr>
              <a:t/>
            </a:r>
            <a:br>
              <a:rPr lang="ru-RU" altLang="en-US" sz="4000" dirty="0" smtClean="0">
                <a:cs typeface="Times New Roman" panose="02020603050405020304" pitchFamily="18" charset="0"/>
              </a:rPr>
            </a:br>
            <a:r>
              <a:rPr lang="ru-RU" altLang="en-US" sz="4000" dirty="0" smtClean="0">
                <a:cs typeface="Times New Roman" panose="02020603050405020304" pitchFamily="18" charset="0"/>
              </a:rPr>
              <a:t>Ошибки и геометрический фактор</a:t>
            </a:r>
            <a:endParaRPr lang="uk-UA" altLang="en-US" sz="4000" dirty="0" smtClean="0">
              <a:cs typeface="Times New Roman" panose="02020603050405020304" pitchFamily="18" charset="0"/>
            </a:endParaRPr>
          </a:p>
        </p:txBody>
      </p:sp>
      <p:sp>
        <p:nvSpPr>
          <p:cNvPr id="14342" name="Прямоугольник 5"/>
          <p:cNvSpPr>
            <a:spLocks noChangeArrowheads="1"/>
          </p:cNvSpPr>
          <p:nvPr/>
        </p:nvSpPr>
        <p:spPr bwMode="auto">
          <a:xfrm>
            <a:off x="282575" y="4740275"/>
            <a:ext cx="11736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en-US" sz="2000">
                <a:latin typeface="Times New Roman" panose="02020603050405020304" pitchFamily="18" charset="0"/>
                <a:cs typeface="Times New Roman" panose="02020603050405020304" pitchFamily="18" charset="0"/>
              </a:rPr>
              <a:t>User Equivalent Range Error</a:t>
            </a:r>
            <a:r>
              <a:rPr lang="en-US" altLang="en-US" sz="2000">
                <a:latin typeface="Times New Roman" panose="02020603050405020304" pitchFamily="18" charset="0"/>
                <a:cs typeface="Times New Roman" panose="02020603050405020304" pitchFamily="18" charset="0"/>
              </a:rPr>
              <a:t> </a:t>
            </a:r>
            <a:r>
              <a:rPr lang="ru-RU"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ru-RU" altLang="en-US" sz="2000">
                <a:latin typeface="Times New Roman" panose="02020603050405020304" pitchFamily="18" charset="0"/>
                <a:cs typeface="Times New Roman" panose="02020603050405020304" pitchFamily="18" charset="0"/>
              </a:rPr>
              <a:t>среднеквадратическая ошибка измерения псевдодальности пользователем</a:t>
            </a:r>
            <a:endParaRPr lang="en-US" altLang="en-US" sz="200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 the mean square error of user pseudorange measurement</a:t>
            </a:r>
            <a:endParaRPr lang="uk-UA" altLang="en-US" sz="2400">
              <a:latin typeface="Times New Roman" panose="02020603050405020304" pitchFamily="18" charset="0"/>
              <a:cs typeface="Times New Roman" panose="02020603050405020304" pitchFamily="18" charset="0"/>
            </a:endParaRPr>
          </a:p>
        </p:txBody>
      </p:sp>
      <p:sp>
        <p:nvSpPr>
          <p:cNvPr id="14344" name="Прямоугольник 6"/>
          <p:cNvSpPr>
            <a:spLocks noChangeArrowheads="1"/>
          </p:cNvSpPr>
          <p:nvPr/>
        </p:nvSpPr>
        <p:spPr bwMode="auto">
          <a:xfrm>
            <a:off x="282575" y="5741987"/>
            <a:ext cx="9001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dirty="0" smtClean="0">
                <a:latin typeface="Times New Roman" panose="02020603050405020304" pitchFamily="18" charset="0"/>
                <a:cs typeface="Times New Roman" panose="02020603050405020304" pitchFamily="18" charset="0"/>
              </a:rPr>
              <a:t>U…Navigation Errors - </a:t>
            </a:r>
            <a:r>
              <a:rPr lang="ru-RU" altLang="en-US" sz="2000" dirty="0" smtClean="0">
                <a:latin typeface="Times New Roman" panose="02020603050405020304" pitchFamily="18" charset="0"/>
                <a:cs typeface="Times New Roman" panose="02020603050405020304" pitchFamily="18" charset="0"/>
              </a:rPr>
              <a:t>среднеквадратические </a:t>
            </a:r>
            <a:r>
              <a:rPr lang="ru-RU" altLang="en-US" sz="2000" dirty="0">
                <a:latin typeface="Times New Roman" panose="02020603050405020304" pitchFamily="18" charset="0"/>
                <a:cs typeface="Times New Roman" panose="02020603050405020304" pitchFamily="18" charset="0"/>
              </a:rPr>
              <a:t>навигационные ошибки </a:t>
            </a:r>
            <a:r>
              <a:rPr lang="ru-RU" altLang="en-US" sz="2000" dirty="0" smtClean="0">
                <a:latin typeface="Times New Roman" panose="02020603050405020304" pitchFamily="18" charset="0"/>
                <a:cs typeface="Times New Roman" panose="02020603050405020304" pitchFamily="18" charset="0"/>
              </a:rPr>
              <a:t>координат</a:t>
            </a:r>
            <a:endParaRPr lang="en-US" altLang="en-US" sz="2000" dirty="0" smtClean="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ru-RU" altLang="en-US" sz="2000" dirty="0" smtClean="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		        - the mean square navigational errors of coordinates </a:t>
            </a:r>
            <a:endParaRPr lang="uk-UA" altLang="en-US" sz="2000" dirty="0">
              <a:latin typeface="Times New Roman" panose="02020603050405020304" pitchFamily="18" charset="0"/>
              <a:cs typeface="Times New Roman" panose="02020603050405020304" pitchFamily="18" charset="0"/>
            </a:endParaRPr>
          </a:p>
        </p:txBody>
      </p:sp>
      <p:sp>
        <p:nvSpPr>
          <p:cNvPr id="143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F33840-887E-4F5D-BB34-C19ECFA790D6}" type="slidenum">
              <a:rPr lang="en-US" altLang="uk-UA">
                <a:solidFill>
                  <a:srgbClr val="898989"/>
                </a:solidFill>
              </a:rPr>
              <a:pPr/>
              <a:t>7</a:t>
            </a:fld>
            <a:endParaRPr lang="en-US" altLang="uk-UA">
              <a:solidFill>
                <a:srgbClr val="898989"/>
              </a:solidFill>
            </a:endParaRPr>
          </a:p>
        </p:txBody>
      </p:sp>
      <p:sp>
        <p:nvSpPr>
          <p:cNvPr id="4" name="TextBox 3"/>
          <p:cNvSpPr txBox="1"/>
          <p:nvPr/>
        </p:nvSpPr>
        <p:spPr>
          <a:xfrm>
            <a:off x="2970213" y="1855788"/>
            <a:ext cx="6251575" cy="647700"/>
          </a:xfrm>
          <a:prstGeom prst="rect">
            <a:avLst/>
          </a:prstGeom>
          <a:noFill/>
        </p:spPr>
        <p:txBody>
          <a:bodyPr>
            <a:spAutoFit/>
          </a:bodyPr>
          <a:lstStyle/>
          <a:p>
            <a:pPr algn="ctr">
              <a:defRPr/>
            </a:pPr>
            <a:r>
              <a:rPr lang="en-US" sz="3600" spc="600" dirty="0"/>
              <a:t>Accuracy</a:t>
            </a:r>
            <a:r>
              <a:rPr lang="en-US" sz="3200" spc="600" dirty="0"/>
              <a:t> = UERE · DOP</a:t>
            </a:r>
          </a:p>
        </p:txBody>
      </p:sp>
      <p:sp>
        <p:nvSpPr>
          <p:cNvPr id="15" name="TextBox 14"/>
          <p:cNvSpPr txBox="1"/>
          <p:nvPr/>
        </p:nvSpPr>
        <p:spPr>
          <a:xfrm>
            <a:off x="3448050" y="2503488"/>
            <a:ext cx="5156200" cy="646112"/>
          </a:xfrm>
          <a:prstGeom prst="rect">
            <a:avLst/>
          </a:prstGeom>
          <a:noFill/>
        </p:spPr>
        <p:txBody>
          <a:bodyPr>
            <a:spAutoFit/>
          </a:bodyPr>
          <a:lstStyle/>
          <a:p>
            <a:pPr>
              <a:defRPr/>
            </a:pPr>
            <a:r>
              <a:rPr lang="en-US" sz="3600" spc="600" dirty="0"/>
              <a:t>UPNE</a:t>
            </a:r>
            <a:r>
              <a:rPr lang="en-US" sz="3200" spc="600" dirty="0"/>
              <a:t> = UERE · PDOP</a:t>
            </a:r>
          </a:p>
        </p:txBody>
      </p:sp>
      <p:sp>
        <p:nvSpPr>
          <p:cNvPr id="16" name="TextBox 15"/>
          <p:cNvSpPr txBox="1"/>
          <p:nvPr/>
        </p:nvSpPr>
        <p:spPr>
          <a:xfrm>
            <a:off x="3425825" y="3108325"/>
            <a:ext cx="5256213" cy="646113"/>
          </a:xfrm>
          <a:prstGeom prst="rect">
            <a:avLst/>
          </a:prstGeom>
          <a:noFill/>
        </p:spPr>
        <p:txBody>
          <a:bodyPr>
            <a:spAutoFit/>
          </a:bodyPr>
          <a:lstStyle/>
          <a:p>
            <a:pPr>
              <a:defRPr/>
            </a:pPr>
            <a:r>
              <a:rPr lang="en-US" sz="3600" spc="600" dirty="0"/>
              <a:t>UHNE </a:t>
            </a:r>
            <a:r>
              <a:rPr lang="en-US" sz="3200" spc="600" dirty="0"/>
              <a:t>= UERE · HDOP</a:t>
            </a:r>
          </a:p>
        </p:txBody>
      </p:sp>
      <p:sp>
        <p:nvSpPr>
          <p:cNvPr id="17" name="TextBox 16"/>
          <p:cNvSpPr txBox="1"/>
          <p:nvPr/>
        </p:nvSpPr>
        <p:spPr>
          <a:xfrm>
            <a:off x="3411538" y="3711575"/>
            <a:ext cx="5183187" cy="646113"/>
          </a:xfrm>
          <a:prstGeom prst="rect">
            <a:avLst/>
          </a:prstGeom>
          <a:noFill/>
        </p:spPr>
        <p:txBody>
          <a:bodyPr>
            <a:spAutoFit/>
          </a:bodyPr>
          <a:lstStyle/>
          <a:p>
            <a:pPr algn="ctr">
              <a:defRPr/>
            </a:pPr>
            <a:r>
              <a:rPr lang="en-US" sz="3600" spc="600" dirty="0"/>
              <a:t>UVNE</a:t>
            </a:r>
            <a:r>
              <a:rPr lang="en-US" sz="3200" spc="600" dirty="0"/>
              <a:t> = UERE · VDOP</a:t>
            </a:r>
          </a:p>
        </p:txBody>
      </p:sp>
      <p:sp>
        <p:nvSpPr>
          <p:cNvPr id="14352" name="TextBox 5"/>
          <p:cNvSpPr txBox="1">
            <a:spLocks noChangeArrowheads="1"/>
          </p:cNvSpPr>
          <p:nvPr/>
        </p:nvSpPr>
        <p:spPr bwMode="auto">
          <a:xfrm>
            <a:off x="727075" y="4105275"/>
            <a:ext cx="1182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i="1" dirty="0"/>
              <a:t>UERE</a:t>
            </a:r>
          </a:p>
        </p:txBody>
      </p:sp>
      <p:sp>
        <p:nvSpPr>
          <p:cNvPr id="18" name="TextBox 5"/>
          <p:cNvSpPr txBox="1">
            <a:spLocks noChangeArrowheads="1"/>
          </p:cNvSpPr>
          <p:nvPr/>
        </p:nvSpPr>
        <p:spPr bwMode="auto">
          <a:xfrm>
            <a:off x="647402" y="5187047"/>
            <a:ext cx="13420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i="1" dirty="0" smtClean="0"/>
              <a:t>U…NE</a:t>
            </a:r>
            <a:endParaRPr lang="en-US" altLang="en-US" sz="36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C6EADD-B08B-4B8E-B071-955F7B750CDE}" type="slidenum">
              <a:rPr lang="en-US" altLang="uk-UA">
                <a:solidFill>
                  <a:srgbClr val="898989"/>
                </a:solidFill>
              </a:rPr>
              <a:pPr/>
              <a:t>8</a:t>
            </a:fld>
            <a:endParaRPr lang="en-US" altLang="uk-UA">
              <a:solidFill>
                <a:srgbClr val="898989"/>
              </a:solidFill>
            </a:endParaRPr>
          </a:p>
        </p:txBody>
      </p:sp>
      <p:sp>
        <p:nvSpPr>
          <p:cNvPr id="4" name="Заголовок 3"/>
          <p:cNvSpPr>
            <a:spLocks noGrp="1"/>
          </p:cNvSpPr>
          <p:nvPr>
            <p:ph type="title"/>
          </p:nvPr>
        </p:nvSpPr>
        <p:spPr>
          <a:xfrm>
            <a:off x="2605433" y="467407"/>
            <a:ext cx="7376767" cy="578666"/>
          </a:xfrm>
        </p:spPr>
        <p:txBody>
          <a:bodyPr/>
          <a:lstStyle/>
          <a:p>
            <a:pPr>
              <a:spcAft>
                <a:spcPts val="2400"/>
              </a:spcAft>
            </a:pPr>
            <a:r>
              <a:rPr lang="en-US" sz="2800" dirty="0" smtClean="0"/>
              <a:t>Model legend: satellite position</a:t>
            </a:r>
            <a:br>
              <a:rPr lang="en-US" sz="2800" dirty="0" smtClean="0"/>
            </a:br>
            <a:r>
              <a:rPr lang="ru-RU" sz="2800" dirty="0" smtClean="0"/>
              <a:t>Легенда Модели: местоположение спутников</a:t>
            </a:r>
            <a:endParaRPr lang="ru-RU" sz="3600" dirty="0">
              <a:latin typeface="+mn-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3786"/>
            <a:ext cx="3670302" cy="299439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669" y="1522915"/>
            <a:ext cx="3087147" cy="257742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960" y="1522915"/>
            <a:ext cx="3085578" cy="2516233"/>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9606" y="1503436"/>
            <a:ext cx="3145971" cy="2616381"/>
          </a:xfrm>
          <a:prstGeom prst="rect">
            <a:avLst/>
          </a:prstGeom>
        </p:spPr>
      </p:pic>
      <p:sp>
        <p:nvSpPr>
          <p:cNvPr id="11" name="TextBox 10"/>
          <p:cNvSpPr txBox="1"/>
          <p:nvPr/>
        </p:nvSpPr>
        <p:spPr>
          <a:xfrm>
            <a:off x="944291" y="4427282"/>
            <a:ext cx="10711542" cy="646331"/>
          </a:xfrm>
          <a:prstGeom prst="rect">
            <a:avLst/>
          </a:prstGeom>
          <a:noFill/>
        </p:spPr>
        <p:txBody>
          <a:bodyPr wrap="square" rtlCol="0">
            <a:spAutoFit/>
          </a:bodyPr>
          <a:lstStyle/>
          <a:p>
            <a:pPr marL="285750" indent="-285750">
              <a:buFontTx/>
              <a:buChar char="-"/>
            </a:pPr>
            <a:r>
              <a:rPr lang="ru-RU" dirty="0" err="1" smtClean="0"/>
              <a:t>надгоризонтные</a:t>
            </a:r>
            <a:r>
              <a:rPr lang="ru-RU" dirty="0" smtClean="0"/>
              <a:t> спутники</a:t>
            </a:r>
            <a:r>
              <a:rPr lang="en-US" dirty="0"/>
              <a:t> </a:t>
            </a:r>
            <a:r>
              <a:rPr lang="en-US" dirty="0" smtClean="0"/>
              <a:t>         - </a:t>
            </a:r>
            <a:r>
              <a:rPr lang="ru-RU" dirty="0" err="1" smtClean="0"/>
              <a:t>загоризонтные</a:t>
            </a:r>
            <a:r>
              <a:rPr lang="ru-RU" dirty="0" smtClean="0"/>
              <a:t> спутники основного лепестка</a:t>
            </a:r>
          </a:p>
          <a:p>
            <a:pPr marL="285750" indent="-285750">
              <a:buFontTx/>
              <a:buChar char="-"/>
            </a:pPr>
            <a:r>
              <a:rPr lang="en-US" dirty="0" smtClean="0"/>
              <a:t>direct view satellites</a:t>
            </a:r>
            <a:r>
              <a:rPr lang="ru-RU" dirty="0" smtClean="0"/>
              <a:t>	            - </a:t>
            </a:r>
            <a:r>
              <a:rPr lang="en-US" dirty="0" smtClean="0"/>
              <a:t>over-the-horizon satellites of main lobe</a:t>
            </a:r>
            <a:endParaRPr lang="ru-RU" dirty="0"/>
          </a:p>
        </p:txBody>
      </p:sp>
      <p:pic>
        <p:nvPicPr>
          <p:cNvPr id="12" name="Рисунок 11"/>
          <p:cNvPicPr>
            <a:picLocks noChangeAspect="1"/>
          </p:cNvPicPr>
          <p:nvPr/>
        </p:nvPicPr>
        <p:blipFill>
          <a:blip r:embed="rId6"/>
          <a:stretch>
            <a:fillRect/>
          </a:stretch>
        </p:blipFill>
        <p:spPr>
          <a:xfrm>
            <a:off x="706166" y="4479496"/>
            <a:ext cx="238125" cy="266700"/>
          </a:xfrm>
          <a:prstGeom prst="rect">
            <a:avLst/>
          </a:prstGeom>
        </p:spPr>
      </p:pic>
      <p:sp>
        <p:nvSpPr>
          <p:cNvPr id="15" name="TextBox 14"/>
          <p:cNvSpPr txBox="1"/>
          <p:nvPr/>
        </p:nvSpPr>
        <p:spPr>
          <a:xfrm>
            <a:off x="944291" y="5197749"/>
            <a:ext cx="10711542" cy="646331"/>
          </a:xfrm>
          <a:prstGeom prst="rect">
            <a:avLst/>
          </a:prstGeom>
          <a:noFill/>
        </p:spPr>
        <p:txBody>
          <a:bodyPr wrap="square" rtlCol="0">
            <a:spAutoFit/>
          </a:bodyPr>
          <a:lstStyle/>
          <a:p>
            <a:pPr marL="285750" indent="-285750">
              <a:buFontTx/>
              <a:buChar char="-"/>
            </a:pPr>
            <a:r>
              <a:rPr lang="ru-RU" dirty="0" smtClean="0"/>
              <a:t>боковые лепестки 1 порядка      </a:t>
            </a:r>
            <a:r>
              <a:rPr lang="en-US" dirty="0" smtClean="0"/>
              <a:t>- </a:t>
            </a:r>
            <a:r>
              <a:rPr lang="ru-RU" dirty="0"/>
              <a:t>боковые лепестки </a:t>
            </a:r>
            <a:r>
              <a:rPr lang="ru-RU" dirty="0" smtClean="0"/>
              <a:t>2 </a:t>
            </a:r>
            <a:r>
              <a:rPr lang="ru-RU" dirty="0"/>
              <a:t>порядка </a:t>
            </a:r>
            <a:r>
              <a:rPr lang="ru-RU" dirty="0" smtClean="0"/>
              <a:t>         -</a:t>
            </a:r>
            <a:r>
              <a:rPr lang="ru-RU" dirty="0"/>
              <a:t> боковые лепестки </a:t>
            </a:r>
            <a:r>
              <a:rPr lang="ru-RU" dirty="0" smtClean="0"/>
              <a:t>3 </a:t>
            </a:r>
            <a:r>
              <a:rPr lang="ru-RU" dirty="0"/>
              <a:t>порядка </a:t>
            </a:r>
            <a:endParaRPr lang="ru-RU" dirty="0" smtClean="0"/>
          </a:p>
          <a:p>
            <a:pPr marL="285750" indent="-285750">
              <a:buFontTx/>
              <a:buChar char="-"/>
            </a:pPr>
            <a:r>
              <a:rPr lang="en-US" dirty="0"/>
              <a:t>s</a:t>
            </a:r>
            <a:r>
              <a:rPr lang="en-US" dirty="0" smtClean="0"/>
              <a:t>ide  lobes  of 1 order</a:t>
            </a:r>
            <a:r>
              <a:rPr lang="ru-RU" dirty="0" smtClean="0"/>
              <a:t>	            - </a:t>
            </a:r>
            <a:r>
              <a:rPr lang="en-US" dirty="0"/>
              <a:t>side  lobes  of </a:t>
            </a:r>
            <a:r>
              <a:rPr lang="en-US" dirty="0" smtClean="0"/>
              <a:t>2nd order	         -</a:t>
            </a:r>
            <a:r>
              <a:rPr lang="en-US" dirty="0"/>
              <a:t> </a:t>
            </a:r>
            <a:r>
              <a:rPr lang="en-US" dirty="0" smtClean="0"/>
              <a:t> side  </a:t>
            </a:r>
            <a:r>
              <a:rPr lang="en-US" dirty="0"/>
              <a:t>lobes  of </a:t>
            </a:r>
            <a:r>
              <a:rPr lang="en-US" dirty="0" smtClean="0"/>
              <a:t>3rd </a:t>
            </a:r>
            <a:r>
              <a:rPr lang="en-US" dirty="0"/>
              <a:t>order</a:t>
            </a:r>
            <a:endParaRPr lang="ru-RU" dirty="0"/>
          </a:p>
        </p:txBody>
      </p:sp>
      <p:pic>
        <p:nvPicPr>
          <p:cNvPr id="13" name="Рисунок 12"/>
          <p:cNvPicPr>
            <a:picLocks noChangeAspect="1"/>
          </p:cNvPicPr>
          <p:nvPr/>
        </p:nvPicPr>
        <p:blipFill>
          <a:blip r:embed="rId7"/>
          <a:stretch>
            <a:fillRect/>
          </a:stretch>
        </p:blipFill>
        <p:spPr>
          <a:xfrm>
            <a:off x="4176712" y="4453369"/>
            <a:ext cx="180975" cy="333375"/>
          </a:xfrm>
          <a:prstGeom prst="rect">
            <a:avLst/>
          </a:prstGeom>
        </p:spPr>
      </p:pic>
      <p:pic>
        <p:nvPicPr>
          <p:cNvPr id="14" name="Рисунок 13"/>
          <p:cNvPicPr>
            <a:picLocks noChangeAspect="1"/>
          </p:cNvPicPr>
          <p:nvPr/>
        </p:nvPicPr>
        <p:blipFill>
          <a:blip r:embed="rId8"/>
          <a:stretch>
            <a:fillRect/>
          </a:stretch>
        </p:blipFill>
        <p:spPr>
          <a:xfrm>
            <a:off x="672828" y="5238203"/>
            <a:ext cx="304800" cy="285750"/>
          </a:xfrm>
          <a:prstGeom prst="rect">
            <a:avLst/>
          </a:prstGeom>
        </p:spPr>
      </p:pic>
      <p:pic>
        <p:nvPicPr>
          <p:cNvPr id="16" name="Рисунок 15"/>
          <p:cNvPicPr>
            <a:picLocks noChangeAspect="1"/>
          </p:cNvPicPr>
          <p:nvPr/>
        </p:nvPicPr>
        <p:blipFill>
          <a:blip r:embed="rId9"/>
          <a:stretch>
            <a:fillRect/>
          </a:stretch>
        </p:blipFill>
        <p:spPr>
          <a:xfrm>
            <a:off x="4205287" y="5305305"/>
            <a:ext cx="152400" cy="190500"/>
          </a:xfrm>
          <a:prstGeom prst="rect">
            <a:avLst/>
          </a:prstGeom>
        </p:spPr>
      </p:pic>
      <p:pic>
        <p:nvPicPr>
          <p:cNvPr id="17" name="Рисунок 16"/>
          <p:cNvPicPr>
            <a:picLocks noChangeAspect="1"/>
          </p:cNvPicPr>
          <p:nvPr/>
        </p:nvPicPr>
        <p:blipFill>
          <a:blip r:embed="rId10"/>
          <a:stretch>
            <a:fillRect/>
          </a:stretch>
        </p:blipFill>
        <p:spPr>
          <a:xfrm>
            <a:off x="7585346" y="5305305"/>
            <a:ext cx="219075" cy="266700"/>
          </a:xfrm>
          <a:prstGeom prst="rect">
            <a:avLst/>
          </a:prstGeom>
        </p:spPr>
      </p:pic>
    </p:spTree>
    <p:extLst>
      <p:ext uri="{BB962C8B-B14F-4D97-AF65-F5344CB8AC3E}">
        <p14:creationId xmlns:p14="http://schemas.microsoft.com/office/powerpoint/2010/main" val="3746619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smtClean="0"/>
              <a:t>Standard signals only GPS</a:t>
            </a:r>
            <a:br>
              <a:rPr lang="en-US" sz="3600" dirty="0" smtClean="0"/>
            </a:br>
            <a:r>
              <a:rPr lang="en-US" sz="3600" dirty="0" smtClean="0"/>
              <a:t>RMS – 1.7 m</a:t>
            </a:r>
            <a:endParaRPr lang="ru-RU" sz="3600" dirty="0"/>
          </a:p>
        </p:txBody>
      </p:sp>
      <p:sp>
        <p:nvSpPr>
          <p:cNvPr id="5" name="Номер слайда 4"/>
          <p:cNvSpPr>
            <a:spLocks noGrp="1"/>
          </p:cNvSpPr>
          <p:nvPr>
            <p:ph type="sldNum" sz="quarter" idx="12"/>
          </p:nvPr>
        </p:nvSpPr>
        <p:spPr/>
        <p:txBody>
          <a:bodyPr/>
          <a:lstStyle/>
          <a:p>
            <a:pPr>
              <a:defRPr/>
            </a:pPr>
            <a:fld id="{33683226-957F-41F0-8DEF-C7EB4011680A}" type="slidenum">
              <a:rPr lang="en-US" altLang="uk-UA" smtClean="0"/>
              <a:pPr>
                <a:defRPr/>
              </a:pPr>
              <a:t>9</a:t>
            </a:fld>
            <a:endParaRPr lang="en-US" altLang="uk-UA"/>
          </a:p>
        </p:txBody>
      </p:sp>
      <p:pic>
        <p:nvPicPr>
          <p:cNvPr id="6" name="Объект 5"/>
          <p:cNvPicPr>
            <a:picLocks noGrp="1" noChangeAspect="1"/>
          </p:cNvPicPr>
          <p:nvPr>
            <p:ph idx="1"/>
          </p:nvPr>
        </p:nvPicPr>
        <p:blipFill>
          <a:blip r:embed="rId2"/>
          <a:stretch>
            <a:fillRect/>
          </a:stretch>
        </p:blipFill>
        <p:spPr>
          <a:xfrm>
            <a:off x="502622" y="1811382"/>
            <a:ext cx="11271368" cy="4458789"/>
          </a:xfrm>
          <a:prstGeom prst="rect">
            <a:avLst/>
          </a:prstGeom>
        </p:spPr>
      </p:pic>
    </p:spTree>
    <p:extLst>
      <p:ext uri="{BB962C8B-B14F-4D97-AF65-F5344CB8AC3E}">
        <p14:creationId xmlns:p14="http://schemas.microsoft.com/office/powerpoint/2010/main" val="190504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856</Words>
  <Application>Microsoft Office PowerPoint</Application>
  <PresentationFormat>Широкоэкранный</PresentationFormat>
  <Paragraphs>409</Paragraphs>
  <Slides>28</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Calibri Light</vt:lpstr>
      <vt:lpstr>Cambria Math</vt:lpstr>
      <vt:lpstr>Times New Roman</vt:lpstr>
      <vt:lpstr>Office Theme</vt:lpstr>
      <vt:lpstr>Презентация PowerPoint</vt:lpstr>
      <vt:lpstr>Презентация PowerPoint</vt:lpstr>
      <vt:lpstr>Презентация PowerPoint</vt:lpstr>
      <vt:lpstr>Псевдо дальномерный метод  Pseudo-ranging method   </vt:lpstr>
      <vt:lpstr>Навигация в Космической  Области Обслуживания </vt:lpstr>
      <vt:lpstr>GPS antenna radiation pattern  Диаграмма направленности антенны спутников GPS</vt:lpstr>
      <vt:lpstr>Errors and geometric factor Ошибки и геометрический фактор</vt:lpstr>
      <vt:lpstr>Model legend: satellite position Легенда Модели: местоположение спутников</vt:lpstr>
      <vt:lpstr>Standard signals only GPS RMS – 1.7 m</vt:lpstr>
      <vt:lpstr>Satellites on 4000 km</vt:lpstr>
      <vt:lpstr>Main lobe signals only GPS RMS – 1.7 m</vt:lpstr>
      <vt:lpstr>Main lobe signals only GPS RMS – 1.7 m</vt:lpstr>
      <vt:lpstr>Satellites on 3000 km</vt:lpstr>
      <vt:lpstr>Satellites on 5000 km</vt:lpstr>
      <vt:lpstr>Satellites on 7000 km</vt:lpstr>
      <vt:lpstr>Satellites on 15000 km</vt:lpstr>
      <vt:lpstr>Satellites on 20000 km</vt:lpstr>
      <vt:lpstr>Side lobe and main lobe signals GPS RMS – 1.7 m</vt:lpstr>
      <vt:lpstr>Side lobe and main lobe signals GPS RMS – 1.7 m</vt:lpstr>
      <vt:lpstr>Satellites on 3000 km</vt:lpstr>
      <vt:lpstr>Satellites on 7000 km</vt:lpstr>
      <vt:lpstr>Satellites on 15000 km</vt:lpstr>
      <vt:lpstr>Satellites on 20000 km</vt:lpstr>
      <vt:lpstr>Satellites on 20000 km</vt:lpstr>
      <vt:lpstr>Main lobe signals only GPS + GLO RMS – 1.7 m</vt:lpstr>
      <vt:lpstr>Side lobe and main lobe signals GPS + GLO RMS – 1.7 m</vt:lpstr>
      <vt:lpstr>Презентация PowerPoint</vt:lpstr>
      <vt:lpstr>Thank you for your  attention    Благодарим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Fedir Shyshkov</dc:creator>
  <cp:lastModifiedBy>Fedir Shyshkov</cp:lastModifiedBy>
  <cp:revision>191</cp:revision>
  <dcterms:created xsi:type="dcterms:W3CDTF">2015-05-16T16:25:41Z</dcterms:created>
  <dcterms:modified xsi:type="dcterms:W3CDTF">2017-04-19T18:02:47Z</dcterms:modified>
</cp:coreProperties>
</file>