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44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2D425-3CDD-48AF-B46A-8E9FEF3C9D6F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B69A4-4CD0-4F6F-A126-1C05AF670C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DAF5021-2088-43B2-A190-C1AF0DDA8A6A}" type="datetimeFigureOut">
              <a:rPr lang="ru-RU" smtClean="0"/>
              <a:pPr/>
              <a:t>29.06.2017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349091-DF8C-4D0D-A70A-56E0B177A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The theory of Cognition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9098280" y="5357826"/>
            <a:ext cx="45719" cy="101709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Plan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186766" cy="51880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dirty="0" smtClean="0"/>
              <a:t>1. Cognition as the Object of Philosophical Analysis.</a:t>
            </a:r>
          </a:p>
          <a:p>
            <a:pPr>
              <a:buNone/>
            </a:pPr>
            <a:r>
              <a:rPr lang="en-US" sz="3200" b="1" dirty="0" smtClean="0"/>
              <a:t>2. The Process of Cognition: the essence, levels and forms. </a:t>
            </a:r>
            <a:endParaRPr lang="ru-RU" sz="3200" b="1" dirty="0" smtClean="0"/>
          </a:p>
          <a:p>
            <a:pPr>
              <a:buNone/>
            </a:pPr>
            <a:r>
              <a:rPr lang="en-US" sz="3200" b="1" dirty="0" smtClean="0"/>
              <a:t>3. The Problem of Truth. Absolute and Relative Truth.</a:t>
            </a:r>
            <a:endParaRPr lang="ru-RU" sz="3200" dirty="0" smtClean="0"/>
          </a:p>
          <a:p>
            <a:pPr>
              <a:buNone/>
            </a:pPr>
            <a:r>
              <a:rPr lang="en-US" sz="3200" b="1" dirty="0" smtClean="0"/>
              <a:t>4. Practice as the Basis and Purpose of Cognition.</a:t>
            </a:r>
          </a:p>
          <a:p>
            <a:pPr>
              <a:buNone/>
            </a:pPr>
            <a:r>
              <a:rPr lang="en-US" sz="3200" b="1" dirty="0" smtClean="0"/>
              <a:t>5.</a:t>
            </a:r>
            <a:r>
              <a:rPr lang="en-US" sz="3200" dirty="0" smtClean="0"/>
              <a:t> </a:t>
            </a:r>
            <a:r>
              <a:rPr lang="en-US" sz="3200" b="1" dirty="0" smtClean="0"/>
              <a:t>Methods and Forms of Scientific Cognition</a:t>
            </a:r>
            <a:endParaRPr lang="ru-RU" sz="32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Literature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572560" cy="6072206"/>
          </a:xfrm>
        </p:spPr>
        <p:txBody>
          <a:bodyPr>
            <a:normAutofit fontScale="25000" lnSpcReduction="20000"/>
          </a:bodyPr>
          <a:lstStyle/>
          <a:p>
            <a:endParaRPr lang="en-US" b="1" dirty="0" smtClean="0"/>
          </a:p>
          <a:p>
            <a:pPr>
              <a:buNone/>
            </a:pPr>
            <a:r>
              <a:rPr lang="en-US" sz="7200" b="1" dirty="0" smtClean="0"/>
              <a:t>Basic:</a:t>
            </a:r>
            <a:endParaRPr lang="ru-RU" sz="7200" b="1" dirty="0" smtClean="0"/>
          </a:p>
          <a:p>
            <a:r>
              <a:rPr lang="en-US" sz="6400" b="1" dirty="0" smtClean="0"/>
              <a:t>Alexander </a:t>
            </a:r>
            <a:r>
              <a:rPr lang="en-US" sz="6400" b="1" dirty="0" err="1" smtClean="0"/>
              <a:t>Spirkin</a:t>
            </a:r>
            <a:r>
              <a:rPr lang="en-US" sz="6400" b="1" dirty="0" smtClean="0"/>
              <a:t>. </a:t>
            </a:r>
            <a:r>
              <a:rPr lang="en-US" sz="6400" b="1" i="1" dirty="0" smtClean="0"/>
              <a:t>Fundamentals of Philosophy</a:t>
            </a:r>
            <a:r>
              <a:rPr lang="en-US" sz="6400" b="1" dirty="0" smtClean="0"/>
              <a:t> / Alexander </a:t>
            </a:r>
            <a:r>
              <a:rPr lang="en-US" sz="6400" b="1" dirty="0" err="1" smtClean="0"/>
              <a:t>Spirkin</a:t>
            </a:r>
            <a:r>
              <a:rPr lang="en-US" sz="6400" b="1" dirty="0" smtClean="0"/>
              <a:t>. — M. : Progress Publishers, 1990. — 423 p. </a:t>
            </a:r>
          </a:p>
          <a:p>
            <a:r>
              <a:rPr lang="en-US" sz="6400" b="1" i="1" dirty="0" err="1" smtClean="0"/>
              <a:t>Philosophy.Logic.Religion</a:t>
            </a:r>
            <a:r>
              <a:rPr lang="en-US" sz="6400" b="1" i="1" dirty="0" smtClean="0"/>
              <a:t> Studies. Ethics. Aesthetics</a:t>
            </a:r>
            <a:r>
              <a:rPr lang="en-US" sz="6400" b="1" dirty="0" smtClean="0"/>
              <a:t>: Textbook/ edited by </a:t>
            </a:r>
            <a:r>
              <a:rPr lang="en-US" sz="6400" b="1" dirty="0" err="1" smtClean="0"/>
              <a:t>L.Kadnikova</a:t>
            </a:r>
            <a:r>
              <a:rPr lang="en-US" sz="6400" b="1" dirty="0" smtClean="0"/>
              <a:t>.-K.: NAU, 2012.- 580 p.</a:t>
            </a:r>
          </a:p>
          <a:p>
            <a:r>
              <a:rPr lang="en-US" sz="6400" b="1" i="1" dirty="0" smtClean="0"/>
              <a:t>The Shorter </a:t>
            </a:r>
            <a:r>
              <a:rPr lang="en-US" sz="6400" b="1" i="1" dirty="0" err="1" smtClean="0"/>
              <a:t>Routledge</a:t>
            </a:r>
            <a:r>
              <a:rPr lang="en-US" sz="6400" b="1" i="1" dirty="0" smtClean="0"/>
              <a:t> Encyclopedia of Philosophy</a:t>
            </a:r>
            <a:r>
              <a:rPr lang="en-US" sz="6400" b="1" dirty="0" smtClean="0"/>
              <a:t> / Edward Craig. — New York : </a:t>
            </a:r>
            <a:r>
              <a:rPr lang="en-US" sz="6400" b="1" dirty="0" err="1" smtClean="0"/>
              <a:t>Routledge</a:t>
            </a:r>
            <a:r>
              <a:rPr lang="en-US" sz="6400" b="1" dirty="0" smtClean="0"/>
              <a:t>, 2005. — 1077 p.  </a:t>
            </a:r>
            <a:endParaRPr lang="ru-RU" sz="6400" b="1" dirty="0" smtClean="0"/>
          </a:p>
          <a:p>
            <a:r>
              <a:rPr lang="en-US" sz="6400" b="1" i="1" dirty="0" smtClean="0"/>
              <a:t>Unified Theories of Cognition</a:t>
            </a:r>
            <a:r>
              <a:rPr lang="en-US" sz="6400" b="1" dirty="0" smtClean="0"/>
              <a:t> / Allen Newell. — Cambridge, Mass. : Harvard University Press, 1990. — 549 p.</a:t>
            </a:r>
            <a:endParaRPr lang="ru-RU" sz="6400" b="1" dirty="0" smtClean="0"/>
          </a:p>
          <a:p>
            <a:pPr>
              <a:buNone/>
            </a:pPr>
            <a:r>
              <a:rPr lang="en-US" sz="7200" b="1" dirty="0" smtClean="0"/>
              <a:t>Supplementary:</a:t>
            </a:r>
            <a:endParaRPr lang="ru-RU" sz="7200" b="1" dirty="0" smtClean="0"/>
          </a:p>
          <a:p>
            <a:r>
              <a:rPr lang="en-US" sz="6400" b="1" i="1" dirty="0" smtClean="0"/>
              <a:t>A Dynamic Systems Approach to the Development of Cognition and Action</a:t>
            </a:r>
            <a:r>
              <a:rPr lang="en-US" sz="6400" b="1" dirty="0" smtClean="0"/>
              <a:t> / Esther </a:t>
            </a:r>
            <a:r>
              <a:rPr lang="en-US" sz="6400" b="1" dirty="0" err="1" smtClean="0"/>
              <a:t>Thelen</a:t>
            </a:r>
            <a:r>
              <a:rPr lang="en-US" sz="6400" b="1" dirty="0" smtClean="0"/>
              <a:t> and Linda B. Smith. — Cambridge, Mass. : MIT Press, 1994. — 376 p.</a:t>
            </a:r>
            <a:endParaRPr lang="ru-RU" sz="6400" b="1" dirty="0" smtClean="0"/>
          </a:p>
          <a:p>
            <a:r>
              <a:rPr lang="en-US" sz="6400" b="1" i="1" dirty="0" smtClean="0"/>
              <a:t>Mind as Motion: Explorations in the Dynamics of Cognition</a:t>
            </a:r>
            <a:r>
              <a:rPr lang="en-US" sz="6400" b="1" dirty="0" smtClean="0"/>
              <a:t> / Robert F. Port and Timothy van </a:t>
            </a:r>
            <a:r>
              <a:rPr lang="en-US" sz="6400" b="1" dirty="0" err="1" smtClean="0"/>
              <a:t>Gelder</a:t>
            </a:r>
            <a:r>
              <a:rPr lang="en-US" sz="6400" b="1" dirty="0" smtClean="0"/>
              <a:t>.  — Cambridge, Mass. : MIT Press, 1995. — 590 p. </a:t>
            </a:r>
            <a:endParaRPr lang="ru-RU" sz="6400" b="1" dirty="0" smtClean="0"/>
          </a:p>
          <a:p>
            <a:pPr>
              <a:buNone/>
            </a:pPr>
            <a:r>
              <a:rPr lang="en-US" sz="7200" b="1" dirty="0" smtClean="0"/>
              <a:t>Primary sources:</a:t>
            </a:r>
            <a:endParaRPr lang="ru-RU" sz="7200" b="1" dirty="0" smtClean="0"/>
          </a:p>
          <a:p>
            <a:r>
              <a:rPr lang="en-US" sz="6400" b="1" dirty="0" smtClean="0"/>
              <a:t>Georg Wilhelm Friedrich Hegel. </a:t>
            </a:r>
            <a:r>
              <a:rPr lang="en-US" sz="6400" b="1" i="1" dirty="0" smtClean="0"/>
              <a:t>Phenomenology of Spirit / </a:t>
            </a:r>
            <a:r>
              <a:rPr lang="en-US" sz="6400" b="1" dirty="0" smtClean="0"/>
              <a:t>G.W. F. Hegel : [ transl. by  A.V. Miller] . — Oxford : Clarendon Press, 1977. — 595 p. </a:t>
            </a:r>
            <a:endParaRPr lang="ru-RU" sz="6400" b="1" dirty="0" smtClean="0"/>
          </a:p>
          <a:p>
            <a:r>
              <a:rPr lang="en-US" sz="6400" b="1" dirty="0" smtClean="0"/>
              <a:t>Immanuel Kant. </a:t>
            </a:r>
            <a:r>
              <a:rPr lang="en-US" sz="6400" b="1" i="1" dirty="0" smtClean="0"/>
              <a:t>Critique of Pure Reason </a:t>
            </a:r>
            <a:r>
              <a:rPr lang="en-US" sz="6400" b="1" dirty="0" smtClean="0"/>
              <a:t>/ Immanuel Kant : [transl. by Werner S. </a:t>
            </a:r>
            <a:r>
              <a:rPr lang="en-US" sz="6400" b="1" dirty="0" err="1" smtClean="0"/>
              <a:t>Pluhar</a:t>
            </a:r>
            <a:r>
              <a:rPr lang="en-US" sz="6400" b="1" dirty="0" smtClean="0"/>
              <a:t>]. – Indianapolis, Ind. : Hackett Pub., 1999. — 229 p.</a:t>
            </a:r>
            <a:endParaRPr lang="ru-RU" sz="6400" b="1" dirty="0" smtClean="0"/>
          </a:p>
          <a:p>
            <a:r>
              <a:rPr lang="en-US" sz="6400" b="1" dirty="0" smtClean="0"/>
              <a:t>Karl R. Popper. </a:t>
            </a:r>
            <a:r>
              <a:rPr lang="en-US" sz="6400" b="1" i="1" dirty="0" smtClean="0"/>
              <a:t>Objective knowledge: an Evolutionary Approach </a:t>
            </a:r>
            <a:r>
              <a:rPr lang="en-US" sz="6400" b="1" dirty="0" smtClean="0"/>
              <a:t>/ Karl R. Popper</a:t>
            </a:r>
            <a:r>
              <a:rPr lang="en-US" sz="6400" b="1" i="1" dirty="0" smtClean="0"/>
              <a:t>. </a:t>
            </a:r>
            <a:r>
              <a:rPr lang="en-US" sz="6400" b="1" dirty="0" smtClean="0"/>
              <a:t>— New York : Oxford University Press, 1979. — 395 p.</a:t>
            </a:r>
            <a:endParaRPr lang="ru-RU" sz="6400" b="1" dirty="0" smtClean="0"/>
          </a:p>
          <a:p>
            <a:r>
              <a:rPr lang="en-US" sz="6400" b="1" dirty="0" smtClean="0"/>
              <a:t>Paul </a:t>
            </a:r>
            <a:r>
              <a:rPr lang="en-US" sz="6400" b="1" dirty="0" err="1" smtClean="0"/>
              <a:t>Feyerabend</a:t>
            </a:r>
            <a:r>
              <a:rPr lang="en-US" sz="6400" b="1" dirty="0" smtClean="0"/>
              <a:t>. </a:t>
            </a:r>
            <a:r>
              <a:rPr lang="en-US" sz="6400" b="1" i="1" dirty="0" smtClean="0"/>
              <a:t>Against Method: Outline of an Anarchistic Theory of Knowledge </a:t>
            </a:r>
            <a:r>
              <a:rPr lang="en-US" sz="6400" b="1" dirty="0" smtClean="0"/>
              <a:t>/ Paul </a:t>
            </a:r>
            <a:r>
              <a:rPr lang="en-US" sz="6400" b="1" dirty="0" err="1" smtClean="0"/>
              <a:t>Feyerabend</a:t>
            </a:r>
            <a:r>
              <a:rPr lang="en-US" sz="6400" b="1" i="1" dirty="0" smtClean="0"/>
              <a:t>.</a:t>
            </a:r>
            <a:r>
              <a:rPr lang="en-US" sz="6400" b="1" dirty="0" smtClean="0"/>
              <a:t> — New York : Verso, 2010. — 296 p.</a:t>
            </a:r>
            <a:endParaRPr lang="ru-RU" sz="64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1194</TotalTime>
  <Words>42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Эркер</vt:lpstr>
      <vt:lpstr>The theory of Cognition</vt:lpstr>
      <vt:lpstr>Plan</vt:lpstr>
      <vt:lpstr>Literature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Кафедра философии</cp:lastModifiedBy>
  <cp:revision>173</cp:revision>
  <dcterms:created xsi:type="dcterms:W3CDTF">2011-11-26T15:22:03Z</dcterms:created>
  <dcterms:modified xsi:type="dcterms:W3CDTF">2017-06-29T09:22:19Z</dcterms:modified>
</cp:coreProperties>
</file>