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70" r:id="rId5"/>
    <p:sldId id="272" r:id="rId6"/>
    <p:sldId id="271" r:id="rId7"/>
    <p:sldId id="273" r:id="rId8"/>
    <p:sldId id="274" r:id="rId9"/>
    <p:sldId id="275" r:id="rId10"/>
    <p:sldId id="276" r:id="rId11"/>
    <p:sldId id="277" r:id="rId12"/>
    <p:sldId id="278" r:id="rId13"/>
    <p:sldId id="279" r:id="rId14"/>
    <p:sldId id="281" r:id="rId15"/>
    <p:sldId id="280"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6" r:id="rId29"/>
    <p:sldId id="295" r:id="rId30"/>
    <p:sldId id="297" r:id="rId31"/>
    <p:sldId id="294" r:id="rId32"/>
    <p:sldId id="298" r:id="rId33"/>
    <p:sldId id="299" r:id="rId34"/>
    <p:sldId id="300" r:id="rId35"/>
    <p:sldId id="301" r:id="rId36"/>
    <p:sldId id="302"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6131CF9-EAC5-4D69-AB0D-33121C2ECAEC}" type="datetimeFigureOut">
              <a:rPr lang="ru-RU" smtClean="0"/>
              <a:pPr/>
              <a:t>22.09.2017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131CF9-EAC5-4D69-AB0D-33121C2ECAEC}" type="datetimeFigureOut">
              <a:rPr lang="ru-RU" smtClean="0"/>
              <a:pPr/>
              <a:t>22.09.2017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131CF9-EAC5-4D69-AB0D-33121C2ECAEC}" type="datetimeFigureOut">
              <a:rPr lang="ru-RU" smtClean="0"/>
              <a:pPr/>
              <a:t>22.09.2017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131CF9-EAC5-4D69-AB0D-33121C2ECAEC}" type="datetimeFigureOut">
              <a:rPr lang="ru-RU" smtClean="0"/>
              <a:pPr/>
              <a:t>22.09.2017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6131CF9-EAC5-4D69-AB0D-33121C2ECAEC}" type="datetimeFigureOut">
              <a:rPr lang="ru-RU" smtClean="0"/>
              <a:pPr/>
              <a:t>22.09.2017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6131CF9-EAC5-4D69-AB0D-33121C2ECAEC}" type="datetimeFigureOut">
              <a:rPr lang="ru-RU" smtClean="0"/>
              <a:pPr/>
              <a:t>22.09.2017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6131CF9-EAC5-4D69-AB0D-33121C2ECAEC}" type="datetimeFigureOut">
              <a:rPr lang="ru-RU" smtClean="0"/>
              <a:pPr/>
              <a:t>22.09.2017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6131CF9-EAC5-4D69-AB0D-33121C2ECAEC}" type="datetimeFigureOut">
              <a:rPr lang="ru-RU" smtClean="0"/>
              <a:pPr/>
              <a:t>22.09.2017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6131CF9-EAC5-4D69-AB0D-33121C2ECAEC}" type="datetimeFigureOut">
              <a:rPr lang="ru-RU" smtClean="0"/>
              <a:pPr/>
              <a:t>22.09.2017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131CF9-EAC5-4D69-AB0D-33121C2ECAEC}" type="datetimeFigureOut">
              <a:rPr lang="ru-RU" smtClean="0"/>
              <a:pPr/>
              <a:t>22.09.2017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131CF9-EAC5-4D69-AB0D-33121C2ECAEC}" type="datetimeFigureOut">
              <a:rPr lang="ru-RU" smtClean="0"/>
              <a:pPr/>
              <a:t>22.09.2017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31CF9-EAC5-4D69-AB0D-33121C2ECAEC}" type="datetimeFigureOut">
              <a:rPr lang="ru-RU" smtClean="0"/>
              <a:pPr/>
              <a:t>22.09.2017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B5975-71CE-44A9-BE92-FB006FB39DA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149080"/>
            <a:ext cx="7772400" cy="1470025"/>
          </a:xfrm>
        </p:spPr>
        <p:txBody>
          <a:bodyPr/>
          <a:lstStyle/>
          <a:p>
            <a:r>
              <a:rPr lang="en-US" b="1" dirty="0" smtClean="0"/>
              <a:t>General Linguistics</a:t>
            </a:r>
            <a:endParaRPr lang="ru-RU" b="1" dirty="0"/>
          </a:p>
        </p:txBody>
      </p:sp>
      <p:sp>
        <p:nvSpPr>
          <p:cNvPr id="3" name="Подзаголовок 2"/>
          <p:cNvSpPr>
            <a:spLocks noGrp="1"/>
          </p:cNvSpPr>
          <p:nvPr>
            <p:ph type="subTitle" idx="1"/>
          </p:nvPr>
        </p:nvSpPr>
        <p:spPr/>
        <p:txBody>
          <a:bodyPr/>
          <a:lstStyle/>
          <a:p>
            <a:endParaRPr lang="ru-RU"/>
          </a:p>
        </p:txBody>
      </p:sp>
      <p:pic>
        <p:nvPicPr>
          <p:cNvPr id="14338" name="Picture 2" descr="https://s-media-cache-ak0.pinimg.com/236x/cd/4b/03/cd4b037acc284ee612a756f38d2e380d.jpg"/>
          <p:cNvPicPr>
            <a:picLocks noChangeAspect="1" noChangeArrowheads="1"/>
          </p:cNvPicPr>
          <p:nvPr/>
        </p:nvPicPr>
        <p:blipFill>
          <a:blip r:embed="rId2" cstate="print"/>
          <a:srcRect/>
          <a:stretch>
            <a:fillRect/>
          </a:stretch>
        </p:blipFill>
        <p:spPr bwMode="auto">
          <a:xfrm>
            <a:off x="2627784" y="620688"/>
            <a:ext cx="4181094" cy="285235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China</a:t>
            </a:r>
            <a:endParaRPr lang="ru-RU" sz="2400" dirty="0">
              <a:solidFill>
                <a:srgbClr val="7030A0"/>
              </a:solidFill>
            </a:endParaRPr>
          </a:p>
        </p:txBody>
      </p:sp>
      <p:sp>
        <p:nvSpPr>
          <p:cNvPr id="3" name="Содержимое 2"/>
          <p:cNvSpPr>
            <a:spLocks noGrp="1"/>
          </p:cNvSpPr>
          <p:nvPr>
            <p:ph idx="1"/>
          </p:nvPr>
        </p:nvSpPr>
        <p:spPr>
          <a:xfrm>
            <a:off x="457200" y="1124744"/>
            <a:ext cx="8229600" cy="5112567"/>
          </a:xfrm>
        </p:spPr>
        <p:txBody>
          <a:bodyPr>
            <a:normAutofit/>
          </a:bodyPr>
          <a:lstStyle/>
          <a:p>
            <a:pPr>
              <a:buNone/>
            </a:pPr>
            <a:endParaRPr lang="en-US" sz="2400" dirty="0" smtClean="0">
              <a:solidFill>
                <a:srgbClr val="7030A0"/>
              </a:solidFill>
            </a:endParaRPr>
          </a:p>
          <a:p>
            <a:pPr>
              <a:buNone/>
            </a:pPr>
            <a:r>
              <a:rPr lang="en-US" sz="2400" dirty="0" smtClean="0">
                <a:solidFill>
                  <a:srgbClr val="7030A0"/>
                </a:solidFill>
              </a:rPr>
              <a:t>Due to the syllabic nature of the Chinese language and the absence of inflection:</a:t>
            </a:r>
          </a:p>
          <a:p>
            <a:r>
              <a:rPr lang="en-US" sz="2400" dirty="0"/>
              <a:t>p</a:t>
            </a:r>
            <a:r>
              <a:rPr lang="en-US" sz="2400" dirty="0" smtClean="0"/>
              <a:t>honological studies began late</a:t>
            </a:r>
          </a:p>
          <a:p>
            <a:r>
              <a:rPr lang="en-US" sz="2400" dirty="0"/>
              <a:t>l</a:t>
            </a:r>
            <a:r>
              <a:rPr lang="en-US" sz="2400" dirty="0" smtClean="0"/>
              <a:t>ittle attention was paid to grammar studies</a:t>
            </a:r>
          </a:p>
          <a:p>
            <a:pPr>
              <a:buNone/>
            </a:pPr>
            <a:endParaRPr lang="en-US" sz="2400" dirty="0" smtClean="0"/>
          </a:p>
          <a:p>
            <a:pPr algn="just">
              <a:buNone/>
            </a:pPr>
            <a:r>
              <a:rPr lang="en-US" sz="2400" dirty="0" smtClean="0"/>
              <a:t>The </a:t>
            </a:r>
            <a:r>
              <a:rPr lang="en-US" sz="2400" dirty="0"/>
              <a:t>ancient commentators on the classics paid much attention to syntax and the use of particles. But the first Chinese grammar, in the modern sense of the word, was produced </a:t>
            </a:r>
            <a:r>
              <a:rPr lang="en-US" sz="2400" dirty="0" smtClean="0"/>
              <a:t>in the late </a:t>
            </a:r>
            <a:r>
              <a:rPr lang="en-US" sz="2400" dirty="0"/>
              <a:t>19th </a:t>
            </a:r>
            <a:r>
              <a:rPr lang="en-US" sz="2400" dirty="0" smtClean="0"/>
              <a:t>century. It was </a:t>
            </a:r>
            <a:r>
              <a:rPr lang="en-US" sz="2400" dirty="0"/>
              <a:t>based on the Latin (prescriptive) model.</a:t>
            </a:r>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600200"/>
            <a:ext cx="4258816" cy="4525963"/>
          </a:xfrm>
        </p:spPr>
        <p:txBody>
          <a:bodyPr/>
          <a:lstStyle/>
          <a:p>
            <a:pPr>
              <a:buNone/>
            </a:pPr>
            <a:r>
              <a:rPr lang="en-US" dirty="0" smtClean="0">
                <a:solidFill>
                  <a:srgbClr val="002060"/>
                </a:solidFill>
              </a:rPr>
              <a:t>Alphabet</a:t>
            </a:r>
          </a:p>
          <a:p>
            <a:pPr>
              <a:buNone/>
            </a:pPr>
            <a:r>
              <a:rPr lang="en-US" sz="2400" dirty="0" smtClean="0"/>
              <a:t>Early in the 1</a:t>
            </a:r>
            <a:r>
              <a:rPr lang="en-US" sz="2400" baseline="30000" dirty="0" smtClean="0"/>
              <a:t>st</a:t>
            </a:r>
            <a:r>
              <a:rPr lang="en-US" sz="2400" dirty="0" smtClean="0"/>
              <a:t> millennium BC an alphabetic system for writing the Greek language was worked out. However, during the dark ages the knowledge of writing was lost and the Greek alphabet as we know it today developed on the basis of Phoenician script.</a:t>
            </a:r>
            <a:endParaRPr lang="ru-RU" sz="2400" dirty="0"/>
          </a:p>
        </p:txBody>
      </p:sp>
      <p:pic>
        <p:nvPicPr>
          <p:cNvPr id="1026" name="Picture 2" descr="http://aoal.org/Greek/Alphabet/GreekAlphabet.gif"/>
          <p:cNvPicPr>
            <a:picLocks noChangeAspect="1" noChangeArrowheads="1"/>
          </p:cNvPicPr>
          <p:nvPr/>
        </p:nvPicPr>
        <p:blipFill>
          <a:blip r:embed="rId2" cstate="print"/>
          <a:srcRect/>
          <a:stretch>
            <a:fillRect/>
          </a:stretch>
        </p:blipFill>
        <p:spPr bwMode="auto">
          <a:xfrm>
            <a:off x="5230873" y="886568"/>
            <a:ext cx="3913127" cy="597143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digitalsojourner.com/wp-content/uploads/2012/03/philosophia.png"/>
          <p:cNvPicPr>
            <a:picLocks noChangeAspect="1" noChangeArrowheads="1"/>
          </p:cNvPicPr>
          <p:nvPr/>
        </p:nvPicPr>
        <p:blipFill>
          <a:blip r:embed="rId2" cstate="print"/>
          <a:srcRect/>
          <a:stretch>
            <a:fillRect/>
          </a:stretch>
        </p:blipFill>
        <p:spPr bwMode="auto">
          <a:xfrm>
            <a:off x="0" y="0"/>
            <a:ext cx="4608512" cy="2952328"/>
          </a:xfrm>
          <a:prstGeom prst="rect">
            <a:avLst/>
          </a:prstGeom>
          <a:noFill/>
        </p:spPr>
      </p:pic>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2996952"/>
            <a:ext cx="8219256" cy="3129211"/>
          </a:xfrm>
        </p:spPr>
        <p:txBody>
          <a:bodyPr/>
          <a:lstStyle/>
          <a:p>
            <a:pPr>
              <a:buNone/>
            </a:pPr>
            <a:endParaRPr lang="en-US" sz="2400" dirty="0" smtClean="0"/>
          </a:p>
          <a:p>
            <a:pPr>
              <a:buNone/>
            </a:pPr>
            <a:r>
              <a:rPr lang="en-US" sz="2400" dirty="0" smtClean="0"/>
              <a:t>Much of early linguistic enquiries fell under the general heading of </a:t>
            </a:r>
            <a:r>
              <a:rPr lang="en-US" sz="2400" i="1" dirty="0" err="1" smtClean="0"/>
              <a:t>philosophia</a:t>
            </a:r>
            <a:r>
              <a:rPr lang="en-US" sz="2400" i="1" dirty="0" smtClean="0"/>
              <a:t> </a:t>
            </a:r>
            <a:r>
              <a:rPr lang="en-US" sz="2400" dirty="0" smtClean="0"/>
              <a:t>which embraced in fact the whole realm of human knowledge.</a:t>
            </a:r>
          </a:p>
          <a:p>
            <a:pPr>
              <a:buNone/>
            </a:pPr>
            <a:r>
              <a:rPr lang="en-US" sz="2400" dirty="0" smtClean="0"/>
              <a:t>The 5</a:t>
            </a:r>
            <a:r>
              <a:rPr lang="en-US" sz="2400" baseline="30000" dirty="0" smtClean="0"/>
              <a:t>th</a:t>
            </a:r>
            <a:r>
              <a:rPr lang="en-US" sz="2400" dirty="0" smtClean="0"/>
              <a:t>-century rhetoricians left observations of language in their records.</a:t>
            </a:r>
            <a:endParaRPr lang="ru-RU"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0" y="1484784"/>
            <a:ext cx="3682752" cy="4785395"/>
          </a:xfrm>
        </p:spPr>
        <p:txBody>
          <a:bodyPr>
            <a:normAutofit/>
          </a:bodyPr>
          <a:lstStyle/>
          <a:p>
            <a:pPr>
              <a:buNone/>
            </a:pPr>
            <a:endParaRPr lang="en-US" sz="2400" dirty="0" smtClean="0"/>
          </a:p>
          <a:p>
            <a:pPr>
              <a:buNone/>
            </a:pPr>
            <a:r>
              <a:rPr lang="en-US" sz="2400" dirty="0" smtClean="0">
                <a:solidFill>
                  <a:srgbClr val="002060"/>
                </a:solidFill>
              </a:rPr>
              <a:t>The Stoics</a:t>
            </a:r>
          </a:p>
          <a:p>
            <a:pPr>
              <a:buNone/>
            </a:pPr>
            <a:r>
              <a:rPr lang="en-US" sz="2400" dirty="0" smtClean="0"/>
              <a:t>Under the Stoics linguistics achieved a defined place within the overall context of philosophy.</a:t>
            </a:r>
          </a:p>
          <a:p>
            <a:pPr>
              <a:buNone/>
            </a:pPr>
            <a:r>
              <a:rPr lang="en-US" sz="2400" dirty="0" smtClean="0"/>
              <a:t>Their founder, Zeno (4</a:t>
            </a:r>
            <a:r>
              <a:rPr lang="en-US" sz="2400" baseline="30000" dirty="0" smtClean="0"/>
              <a:t>th</a:t>
            </a:r>
            <a:r>
              <a:rPr lang="en-US" sz="2400" dirty="0" smtClean="0"/>
              <a:t> – 3</a:t>
            </a:r>
            <a:r>
              <a:rPr lang="en-US" sz="2400" baseline="30000" dirty="0" smtClean="0"/>
              <a:t>rd</a:t>
            </a:r>
            <a:r>
              <a:rPr lang="en-US" sz="2400" dirty="0" smtClean="0"/>
              <a:t> c. BC), was a bilingual whose first language was a Semitic one and who learned Greek in later life.</a:t>
            </a:r>
          </a:p>
        </p:txBody>
      </p:sp>
      <p:pic>
        <p:nvPicPr>
          <p:cNvPr id="37890" name="Picture 2" descr="http://carpediem101.com/wp-content/uploads/stoicism.jpg"/>
          <p:cNvPicPr>
            <a:picLocks noChangeAspect="1" noChangeArrowheads="1"/>
          </p:cNvPicPr>
          <p:nvPr/>
        </p:nvPicPr>
        <p:blipFill>
          <a:blip r:embed="rId2" cstate="print"/>
          <a:srcRect/>
          <a:stretch>
            <a:fillRect/>
          </a:stretch>
        </p:blipFill>
        <p:spPr bwMode="auto">
          <a:xfrm>
            <a:off x="3887416" y="764704"/>
            <a:ext cx="5256584" cy="394243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normAutofit/>
          </a:bodyPr>
          <a:lstStyle/>
          <a:p>
            <a:pPr>
              <a:buNone/>
            </a:pPr>
            <a:endParaRPr lang="en-US" sz="2400" dirty="0" smtClean="0"/>
          </a:p>
          <a:p>
            <a:pPr>
              <a:buNone/>
            </a:pPr>
            <a:r>
              <a:rPr lang="en-US" sz="2400" dirty="0" smtClean="0">
                <a:solidFill>
                  <a:srgbClr val="002060"/>
                </a:solidFill>
              </a:rPr>
              <a:t>The Stoics</a:t>
            </a:r>
          </a:p>
          <a:p>
            <a:r>
              <a:rPr lang="en-US" sz="2400" i="1" dirty="0" smtClean="0"/>
              <a:t>“First comes the impression, then the mind, making use of speech, expresses in words the experience produced by the impression”</a:t>
            </a:r>
          </a:p>
          <a:p>
            <a:r>
              <a:rPr lang="en-US" sz="2400" i="1" dirty="0" smtClean="0"/>
              <a:t>“All things are discerned through dialectal studies”</a:t>
            </a:r>
          </a:p>
          <a:p>
            <a:r>
              <a:rPr lang="en-US" sz="2400" i="1" dirty="0" smtClean="0"/>
              <a:t>“Most people are agreed that it is proper to begin the study of dialectic from that part of it dealing with speech”</a:t>
            </a:r>
            <a:endParaRPr lang="ru-RU" sz="24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052736"/>
            <a:ext cx="8219256" cy="5073427"/>
          </a:xfrm>
        </p:spPr>
        <p:txBody>
          <a:bodyPr>
            <a:normAutofit fontScale="92500" lnSpcReduction="20000"/>
          </a:bodyPr>
          <a:lstStyle/>
          <a:p>
            <a:pPr>
              <a:buNone/>
            </a:pPr>
            <a:r>
              <a:rPr lang="en-US" sz="2400" dirty="0" smtClean="0">
                <a:solidFill>
                  <a:srgbClr val="002060"/>
                </a:solidFill>
              </a:rPr>
              <a:t>The Stoics</a:t>
            </a:r>
          </a:p>
          <a:p>
            <a:r>
              <a:rPr lang="en-US" sz="2400" dirty="0" smtClean="0"/>
              <a:t>formalized the dichotomy between form and meaning,  distinguishing in language “the signifier” and “the signified”.</a:t>
            </a:r>
          </a:p>
          <a:p>
            <a:r>
              <a:rPr lang="en-US" sz="2400" dirty="0" smtClean="0"/>
              <a:t>gave separate treatment  to phonetics, grammar and etymology</a:t>
            </a:r>
          </a:p>
          <a:p>
            <a:r>
              <a:rPr lang="en-US" sz="2400" dirty="0" smtClean="0"/>
              <a:t>systematically studied the differences between varieties of Greek</a:t>
            </a:r>
          </a:p>
          <a:p>
            <a:r>
              <a:rPr lang="en-US" sz="2400" dirty="0" smtClean="0"/>
              <a:t>distinguished three aspects of a written letter: its phonetic value, its written shape and its name</a:t>
            </a:r>
          </a:p>
          <a:p>
            <a:r>
              <a:rPr lang="en-US" sz="2400" dirty="0" smtClean="0"/>
              <a:t>studied the syllabic structures of the Greek language, differentiating between three types of sound sequences (actually occurring </a:t>
            </a:r>
            <a:r>
              <a:rPr lang="en-US" sz="2400" smtClean="0"/>
              <a:t>as meaningful </a:t>
            </a:r>
            <a:r>
              <a:rPr lang="en-US" sz="2400" dirty="0" smtClean="0"/>
              <a:t>part of discourse; possible according to the rules but actually not occurring;  phonologically impossible)</a:t>
            </a:r>
          </a:p>
          <a:p>
            <a:r>
              <a:rPr lang="en-US" sz="2400" dirty="0" smtClean="0"/>
              <a:t>divided words into morphological classes</a:t>
            </a:r>
          </a:p>
          <a:p>
            <a:r>
              <a:rPr lang="en-US" sz="2400" dirty="0" smtClean="0"/>
              <a:t>created the noun category of case</a:t>
            </a:r>
          </a:p>
          <a:p>
            <a:r>
              <a:rPr lang="en-US" sz="2400" dirty="0" smtClean="0"/>
              <a:t>differentiated between the temporal and the aspectual meanings inherent in the tense forms of the verb</a:t>
            </a:r>
          </a:p>
          <a:p>
            <a:endParaRPr 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lstStyle/>
          <a:p>
            <a:pPr>
              <a:buNone/>
            </a:pPr>
            <a:endParaRPr lang="en-US" sz="2400" dirty="0" smtClean="0"/>
          </a:p>
          <a:p>
            <a:pPr>
              <a:buNone/>
            </a:pPr>
            <a:r>
              <a:rPr lang="en-US" sz="2400" dirty="0" smtClean="0">
                <a:solidFill>
                  <a:srgbClr val="002060"/>
                </a:solidFill>
              </a:rPr>
              <a:t>Controversies about the language</a:t>
            </a:r>
          </a:p>
          <a:p>
            <a:pPr>
              <a:buNone/>
            </a:pPr>
            <a:endParaRPr lang="en-US" sz="2400" dirty="0" smtClean="0">
              <a:solidFill>
                <a:srgbClr val="002060"/>
              </a:solidFill>
            </a:endParaRPr>
          </a:p>
          <a:p>
            <a:r>
              <a:rPr lang="en-US" sz="2400" dirty="0" smtClean="0"/>
              <a:t>NATURE </a:t>
            </a:r>
            <a:r>
              <a:rPr lang="en-US" sz="2400" dirty="0" err="1" smtClean="0"/>
              <a:t>vs</a:t>
            </a:r>
            <a:r>
              <a:rPr lang="en-US" sz="2400" dirty="0" smtClean="0"/>
              <a:t> CONVENTION</a:t>
            </a:r>
          </a:p>
          <a:p>
            <a:endParaRPr lang="en-US" sz="2400" dirty="0" smtClean="0"/>
          </a:p>
          <a:p>
            <a:r>
              <a:rPr lang="en-US" sz="2400" dirty="0" smtClean="0"/>
              <a:t>REGULARITY or ANALOGY </a:t>
            </a:r>
            <a:r>
              <a:rPr lang="en-US" sz="2400" dirty="0" err="1" smtClean="0"/>
              <a:t>vs</a:t>
            </a:r>
            <a:r>
              <a:rPr lang="en-US" sz="2400" dirty="0" smtClean="0"/>
              <a:t> IRREGULARITY or ANOMALY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normAutofit fontScale="92500" lnSpcReduction="10000"/>
          </a:bodyPr>
          <a:lstStyle/>
          <a:p>
            <a:pPr>
              <a:buNone/>
            </a:pPr>
            <a:endParaRPr lang="en-US" sz="2400" dirty="0" smtClean="0"/>
          </a:p>
          <a:p>
            <a:pPr>
              <a:buNone/>
            </a:pPr>
            <a:r>
              <a:rPr lang="en-US" sz="2400" dirty="0" smtClean="0">
                <a:solidFill>
                  <a:srgbClr val="002060"/>
                </a:solidFill>
              </a:rPr>
              <a:t>Plato (5</a:t>
            </a:r>
            <a:r>
              <a:rPr lang="en-US" sz="2400" baseline="30000" dirty="0" smtClean="0">
                <a:solidFill>
                  <a:srgbClr val="002060"/>
                </a:solidFill>
              </a:rPr>
              <a:t>th</a:t>
            </a:r>
            <a:r>
              <a:rPr lang="en-US" sz="2400" dirty="0" smtClean="0">
                <a:solidFill>
                  <a:srgbClr val="002060"/>
                </a:solidFill>
              </a:rPr>
              <a:t> – 4</a:t>
            </a:r>
            <a:r>
              <a:rPr lang="en-US" sz="2400" baseline="30000" dirty="0" smtClean="0">
                <a:solidFill>
                  <a:srgbClr val="002060"/>
                </a:solidFill>
              </a:rPr>
              <a:t>th</a:t>
            </a:r>
            <a:r>
              <a:rPr lang="en-US" sz="2400" dirty="0" smtClean="0">
                <a:solidFill>
                  <a:srgbClr val="002060"/>
                </a:solidFill>
              </a:rPr>
              <a:t> c. BC)  </a:t>
            </a:r>
            <a:r>
              <a:rPr lang="en-GB" sz="2400" i="1" dirty="0" err="1" smtClean="0">
                <a:solidFill>
                  <a:srgbClr val="002060"/>
                </a:solidFill>
              </a:rPr>
              <a:t>Cratylus</a:t>
            </a:r>
            <a:r>
              <a:rPr lang="en-GB" sz="2400" dirty="0" smtClean="0">
                <a:solidFill>
                  <a:srgbClr val="002060"/>
                </a:solidFill>
              </a:rPr>
              <a:t> </a:t>
            </a:r>
            <a:r>
              <a:rPr lang="en-GB" sz="2400" i="1" dirty="0" smtClean="0">
                <a:solidFill>
                  <a:srgbClr val="002060"/>
                </a:solidFill>
              </a:rPr>
              <a:t>(dialogue about correctness of names)</a:t>
            </a:r>
          </a:p>
          <a:p>
            <a:pPr>
              <a:buNone/>
            </a:pPr>
            <a:r>
              <a:rPr lang="en-GB" sz="2400" i="1" dirty="0" err="1" smtClean="0">
                <a:solidFill>
                  <a:srgbClr val="FF0000"/>
                </a:solidFill>
              </a:rPr>
              <a:t>Cratylus</a:t>
            </a:r>
            <a:r>
              <a:rPr lang="en-GB" sz="2400" i="1" dirty="0" smtClean="0">
                <a:solidFill>
                  <a:srgbClr val="FF0000"/>
                </a:solidFill>
              </a:rPr>
              <a:t> :</a:t>
            </a:r>
            <a:r>
              <a:rPr lang="en-US" sz="2400" dirty="0" smtClean="0"/>
              <a:t> </a:t>
            </a:r>
            <a:r>
              <a:rPr lang="en-US" sz="2400" i="1" dirty="0" smtClean="0"/>
              <a:t>An artist uses color to express the essence of his subject in a painting. In much the same way, the creator of words uses letters containing certain sounds to express the essence of a word's subject. There is a letter that is best for soft things, one for liquid things, and so on. The best possible way to speak consists in using names all (or most) of which are like the things they name (that is, are appropriate to them), while the worst is to use the opposite kind of names.</a:t>
            </a:r>
          </a:p>
          <a:p>
            <a:pPr>
              <a:buNone/>
            </a:pPr>
            <a:r>
              <a:rPr lang="en-US" sz="2400" dirty="0" err="1" smtClean="0">
                <a:solidFill>
                  <a:srgbClr val="FF0000"/>
                </a:solidFill>
              </a:rPr>
              <a:t>Hermogenes</a:t>
            </a:r>
            <a:r>
              <a:rPr lang="en-US" sz="2400" dirty="0" smtClean="0"/>
              <a:t>: </a:t>
            </a:r>
            <a:r>
              <a:rPr lang="en-US" sz="2400" i="1" dirty="0" smtClean="0"/>
              <a:t>names have come about due to custom and convention. They do not express the essence of their subject, so they can be swapped with something unrelated by the individuals or communities who use them</a:t>
            </a:r>
            <a:endParaRPr lang="en-US" sz="2400" i="1" dirty="0" smtClean="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normAutofit/>
          </a:bodyPr>
          <a:lstStyle/>
          <a:p>
            <a:pPr>
              <a:buNone/>
            </a:pPr>
            <a:r>
              <a:rPr lang="en-US" sz="2400" dirty="0" smtClean="0">
                <a:solidFill>
                  <a:srgbClr val="002060"/>
                </a:solidFill>
              </a:rPr>
              <a:t>Aristotle (4</a:t>
            </a:r>
            <a:r>
              <a:rPr lang="en-US" sz="2400" baseline="30000" dirty="0" smtClean="0">
                <a:solidFill>
                  <a:srgbClr val="002060"/>
                </a:solidFill>
              </a:rPr>
              <a:t>th</a:t>
            </a:r>
            <a:r>
              <a:rPr lang="en-US" sz="2400" dirty="0" smtClean="0">
                <a:solidFill>
                  <a:srgbClr val="002060"/>
                </a:solidFill>
              </a:rPr>
              <a:t> c. BC):</a:t>
            </a:r>
          </a:p>
          <a:p>
            <a:pPr>
              <a:buNone/>
            </a:pPr>
            <a:r>
              <a:rPr lang="en-US" sz="2400" i="1" dirty="0" smtClean="0"/>
              <a:t>Language is by convention since no names arise naturally.</a:t>
            </a:r>
          </a:p>
          <a:p>
            <a:pPr>
              <a:buNone/>
            </a:pPr>
            <a:r>
              <a:rPr lang="en-US" sz="2400" i="1" dirty="0" smtClean="0"/>
              <a:t>Speech is the representation of the experiences of the mind and writing is the representation of speech.</a:t>
            </a:r>
          </a:p>
          <a:p>
            <a:pPr>
              <a:buNone/>
            </a:pPr>
            <a:endParaRPr lang="en-US" sz="2400" i="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normAutofit/>
          </a:bodyPr>
          <a:lstStyle/>
          <a:p>
            <a:pPr>
              <a:buNone/>
            </a:pPr>
            <a:r>
              <a:rPr lang="en-US" sz="2400" dirty="0" smtClean="0">
                <a:solidFill>
                  <a:srgbClr val="002060"/>
                </a:solidFill>
              </a:rPr>
              <a:t>Protagoras  (5</a:t>
            </a:r>
            <a:r>
              <a:rPr lang="en-US" sz="2400" baseline="30000" dirty="0" smtClean="0">
                <a:solidFill>
                  <a:srgbClr val="002060"/>
                </a:solidFill>
              </a:rPr>
              <a:t>th</a:t>
            </a:r>
            <a:r>
              <a:rPr lang="en-US" sz="2400" dirty="0" smtClean="0">
                <a:solidFill>
                  <a:srgbClr val="002060"/>
                </a:solidFill>
              </a:rPr>
              <a:t> c. BC):</a:t>
            </a:r>
          </a:p>
          <a:p>
            <a:pPr>
              <a:buNone/>
            </a:pPr>
            <a:r>
              <a:rPr lang="en-US" sz="2400" i="1" dirty="0" smtClean="0"/>
              <a:t>considered the nominal category of gender  in Greek and is reported to have wished </a:t>
            </a:r>
            <a:r>
              <a:rPr lang="el-GR" sz="2400" i="1" dirty="0" smtClean="0"/>
              <a:t>μῆνις</a:t>
            </a:r>
            <a:r>
              <a:rPr lang="en-US" sz="2400" i="1" dirty="0" smtClean="0"/>
              <a:t> ‘anger’ and </a:t>
            </a:r>
            <a:r>
              <a:rPr lang="el-GR" sz="2400" i="1" dirty="0" smtClean="0"/>
              <a:t>πἠληξ</a:t>
            </a:r>
            <a:r>
              <a:rPr lang="en-US" sz="2400" i="1" dirty="0" smtClean="0"/>
              <a:t> ‘helmet” to be masculine instead of feminine</a:t>
            </a:r>
          </a:p>
          <a:p>
            <a:pPr>
              <a:buNone/>
            </a:pPr>
            <a:r>
              <a:rPr lang="en-US" sz="2400" i="1" dirty="0" smtClean="0"/>
              <a:t>set out different types of sentences based on association between the semantic function and the grammar structure: wish, statement, question, command.</a:t>
            </a:r>
          </a:p>
          <a:p>
            <a:pPr>
              <a:buNone/>
            </a:pPr>
            <a:endParaRPr lang="en-US" sz="2400" i="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Study of language before the 19</a:t>
            </a:r>
            <a:r>
              <a:rPr lang="en-US" sz="2400" baseline="30000" dirty="0" smtClean="0">
                <a:solidFill>
                  <a:srgbClr val="7030A0"/>
                </a:solidFill>
              </a:rPr>
              <a:t>th</a:t>
            </a:r>
            <a:r>
              <a:rPr lang="en-US" sz="2400" dirty="0" smtClean="0">
                <a:solidFill>
                  <a:srgbClr val="7030A0"/>
                </a:solidFill>
              </a:rPr>
              <a:t> century</a:t>
            </a:r>
            <a:endParaRPr lang="ru-RU" sz="2400" dirty="0">
              <a:solidFill>
                <a:srgbClr val="7030A0"/>
              </a:solidFill>
            </a:endParaRPr>
          </a:p>
        </p:txBody>
      </p:sp>
      <p:sp>
        <p:nvSpPr>
          <p:cNvPr id="3" name="Содержимое 2"/>
          <p:cNvSpPr>
            <a:spLocks noGrp="1"/>
          </p:cNvSpPr>
          <p:nvPr>
            <p:ph idx="1"/>
          </p:nvPr>
        </p:nvSpPr>
        <p:spPr>
          <a:xfrm>
            <a:off x="457200" y="1340768"/>
            <a:ext cx="8229600" cy="4785395"/>
          </a:xfrm>
        </p:spPr>
        <p:txBody>
          <a:bodyPr>
            <a:normAutofit/>
          </a:bodyPr>
          <a:lstStyle/>
          <a:p>
            <a:pPr marL="514350" indent="-514350">
              <a:buFont typeface="+mj-lt"/>
              <a:buAutoNum type="arabicPeriod"/>
            </a:pPr>
            <a:r>
              <a:rPr lang="en-US" dirty="0" smtClean="0"/>
              <a:t>Ancient India.</a:t>
            </a:r>
          </a:p>
          <a:p>
            <a:pPr marL="514350" indent="-514350">
              <a:buFont typeface="+mj-lt"/>
              <a:buAutoNum type="arabicPeriod"/>
            </a:pPr>
            <a:r>
              <a:rPr lang="en-US" dirty="0" smtClean="0"/>
              <a:t>Ancient China.</a:t>
            </a:r>
          </a:p>
          <a:p>
            <a:pPr marL="514350" indent="-514350">
              <a:buFont typeface="+mj-lt"/>
              <a:buAutoNum type="arabicPeriod"/>
            </a:pPr>
            <a:r>
              <a:rPr lang="en-US" dirty="0" smtClean="0"/>
              <a:t>Ancient Greece and Rome.</a:t>
            </a:r>
          </a:p>
          <a:p>
            <a:pPr marL="514350" indent="-514350">
              <a:buFont typeface="+mj-lt"/>
              <a:buAutoNum type="arabicPeriod"/>
            </a:pPr>
            <a:r>
              <a:rPr lang="en-US" dirty="0" smtClean="0"/>
              <a:t>Language studies in Europe in the Middle Ages and in the Renaissance.</a:t>
            </a:r>
          </a:p>
          <a:p>
            <a:pPr marL="514350" indent="-514350">
              <a:buFont typeface="+mj-lt"/>
              <a:buAutoNum type="arabicPeriod"/>
            </a:pPr>
            <a:r>
              <a:rPr lang="en-GB" dirty="0"/>
              <a:t>The </a:t>
            </a:r>
            <a:r>
              <a:rPr lang="en-GB" i="1" dirty="0"/>
              <a:t>Port-Royal </a:t>
            </a:r>
            <a:r>
              <a:rPr lang="en-GB" i="1" dirty="0" smtClean="0"/>
              <a:t>Grammar.</a:t>
            </a:r>
            <a:r>
              <a:rPr lang="en-GB" dirty="0"/>
              <a:t> </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normAutofit/>
          </a:bodyPr>
          <a:lstStyle/>
          <a:p>
            <a:pPr>
              <a:buNone/>
            </a:pPr>
            <a:r>
              <a:rPr lang="en-US" sz="2400" dirty="0" smtClean="0">
                <a:solidFill>
                  <a:srgbClr val="002060"/>
                </a:solidFill>
              </a:rPr>
              <a:t>Plato:</a:t>
            </a:r>
          </a:p>
          <a:p>
            <a:pPr>
              <a:buNone/>
            </a:pPr>
            <a:r>
              <a:rPr lang="en-US" sz="2400" i="1" dirty="0" smtClean="0"/>
              <a:t>divided the sentence into a </a:t>
            </a:r>
            <a:r>
              <a:rPr lang="en-US" sz="2400" i="1" dirty="0" smtClean="0">
                <a:solidFill>
                  <a:srgbClr val="FF0000"/>
                </a:solidFill>
              </a:rPr>
              <a:t>nominal</a:t>
            </a:r>
            <a:r>
              <a:rPr lang="en-US" sz="2400" i="1" dirty="0" smtClean="0"/>
              <a:t> (</a:t>
            </a:r>
            <a:r>
              <a:rPr lang="el-GR" sz="2400" i="1" dirty="0" smtClean="0"/>
              <a:t>ὅνομα</a:t>
            </a:r>
            <a:r>
              <a:rPr lang="en-US" sz="2400" i="1" dirty="0" smtClean="0"/>
              <a:t>) and a </a:t>
            </a:r>
            <a:r>
              <a:rPr lang="en-US" sz="2400" i="1" dirty="0" smtClean="0">
                <a:solidFill>
                  <a:srgbClr val="FF0000"/>
                </a:solidFill>
              </a:rPr>
              <a:t>verbal</a:t>
            </a:r>
            <a:r>
              <a:rPr lang="en-US" sz="2400" i="1" dirty="0" smtClean="0"/>
              <a:t> (</a:t>
            </a:r>
            <a:r>
              <a:rPr lang="el-GR" sz="2400" i="1" dirty="0" smtClean="0"/>
              <a:t>ρῆμα</a:t>
            </a:r>
            <a:r>
              <a:rPr lang="en-US" sz="2400" i="1" dirty="0" smtClean="0"/>
              <a:t>) component</a:t>
            </a:r>
          </a:p>
          <a:p>
            <a:pPr>
              <a:buNone/>
            </a:pPr>
            <a:r>
              <a:rPr lang="en-US" sz="2400" i="1" dirty="0" smtClean="0">
                <a:solidFill>
                  <a:srgbClr val="002060"/>
                </a:solidFill>
              </a:rPr>
              <a:t>Aristotle </a:t>
            </a:r>
          </a:p>
          <a:p>
            <a:pPr>
              <a:buNone/>
            </a:pPr>
            <a:r>
              <a:rPr lang="en-US" sz="2400" i="1" dirty="0" smtClean="0"/>
              <a:t>added a </a:t>
            </a:r>
            <a:r>
              <a:rPr lang="en-US" sz="2400" i="1" dirty="0" smtClean="0">
                <a:solidFill>
                  <a:srgbClr val="FF0000"/>
                </a:solidFill>
              </a:rPr>
              <a:t>third class </a:t>
            </a:r>
            <a:r>
              <a:rPr lang="en-US" sz="2400" i="1" dirty="0" smtClean="0"/>
              <a:t>of syntactic component (</a:t>
            </a:r>
            <a:r>
              <a:rPr lang="el-GR" sz="2400" i="1" dirty="0" smtClean="0"/>
              <a:t>σύνδεσμοι</a:t>
            </a:r>
            <a:r>
              <a:rPr lang="en-US" sz="2400" i="1" dirty="0" smtClean="0"/>
              <a:t>) covering what later became conjunctions, the article and pronouns</a:t>
            </a:r>
          </a:p>
          <a:p>
            <a:pPr>
              <a:buNone/>
            </a:pPr>
            <a:r>
              <a:rPr lang="en-US" sz="2400" i="1" dirty="0" smtClean="0"/>
              <a:t>gave a formal definition of a word as a linguistic unit: a component of a sentence having a meaning of its own but not further divisible  into meaningful units</a:t>
            </a:r>
          </a:p>
          <a:p>
            <a:pPr>
              <a:buNone/>
            </a:pPr>
            <a:endParaRPr lang="en-US" sz="2400" i="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normAutofit/>
          </a:bodyPr>
          <a:lstStyle/>
          <a:p>
            <a:pPr>
              <a:buNone/>
            </a:pPr>
            <a:endParaRPr lang="en-US" sz="2400" dirty="0" smtClean="0">
              <a:solidFill>
                <a:srgbClr val="002060"/>
              </a:solidFill>
            </a:endParaRPr>
          </a:p>
          <a:p>
            <a:pPr>
              <a:buNone/>
            </a:pPr>
            <a:endParaRPr lang="en-US" sz="2400" dirty="0" smtClean="0">
              <a:solidFill>
                <a:srgbClr val="002060"/>
              </a:solidFill>
            </a:endParaRPr>
          </a:p>
          <a:p>
            <a:pPr>
              <a:buNone/>
            </a:pPr>
            <a:r>
              <a:rPr lang="en-US" sz="2400" dirty="0" smtClean="0">
                <a:solidFill>
                  <a:srgbClr val="002060"/>
                </a:solidFill>
              </a:rPr>
              <a:t>The Alexandrians  (4</a:t>
            </a:r>
            <a:r>
              <a:rPr lang="en-US" sz="2400" baseline="30000" dirty="0" smtClean="0">
                <a:solidFill>
                  <a:srgbClr val="002060"/>
                </a:solidFill>
              </a:rPr>
              <a:t>th</a:t>
            </a:r>
            <a:r>
              <a:rPr lang="en-US" sz="2400" dirty="0" smtClean="0">
                <a:solidFill>
                  <a:srgbClr val="002060"/>
                </a:solidFill>
              </a:rPr>
              <a:t> c. BC – 5</a:t>
            </a:r>
            <a:r>
              <a:rPr lang="en-US" sz="2400" baseline="30000" dirty="0" smtClean="0">
                <a:solidFill>
                  <a:srgbClr val="002060"/>
                </a:solidFill>
              </a:rPr>
              <a:t>th</a:t>
            </a:r>
            <a:r>
              <a:rPr lang="en-US" sz="2400" dirty="0" smtClean="0">
                <a:solidFill>
                  <a:srgbClr val="002060"/>
                </a:solidFill>
              </a:rPr>
              <a:t> c. AD)(unlike the Stoics)</a:t>
            </a:r>
          </a:p>
          <a:p>
            <a:r>
              <a:rPr lang="en-US" sz="2400" dirty="0" smtClean="0"/>
              <a:t>were mainly interested in language as a part of literary studies</a:t>
            </a:r>
          </a:p>
          <a:p>
            <a:r>
              <a:rPr lang="en-US" sz="2400" dirty="0" smtClean="0"/>
              <a:t>adhered to the analogist position </a:t>
            </a:r>
          </a:p>
          <a:p>
            <a:r>
              <a:rPr lang="en-US" sz="2400" dirty="0" smtClean="0"/>
              <a:t>devoted special attention to Homeric studies, correcting Homer’s texts and determining standards of acceptability</a:t>
            </a:r>
          </a:p>
          <a:p>
            <a:pPr>
              <a:buNone/>
            </a:pPr>
            <a:endParaRPr lang="en-US" sz="2400" dirty="0" smtClean="0"/>
          </a:p>
          <a:p>
            <a:pPr>
              <a:buNone/>
            </a:pPr>
            <a:endParaRPr lang="en-US" sz="2400" i="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normAutofit lnSpcReduction="10000"/>
          </a:bodyPr>
          <a:lstStyle/>
          <a:p>
            <a:pPr>
              <a:buNone/>
            </a:pPr>
            <a:r>
              <a:rPr lang="en-GB" sz="2400" b="1" dirty="0" smtClean="0">
                <a:solidFill>
                  <a:srgbClr val="002060"/>
                </a:solidFill>
              </a:rPr>
              <a:t>Dionysius </a:t>
            </a:r>
            <a:r>
              <a:rPr lang="en-GB" sz="2400" b="1" dirty="0" err="1" smtClean="0">
                <a:solidFill>
                  <a:srgbClr val="002060"/>
                </a:solidFill>
              </a:rPr>
              <a:t>Thrax</a:t>
            </a:r>
            <a:r>
              <a:rPr lang="en-GB" sz="2400" b="1" dirty="0" smtClean="0">
                <a:solidFill>
                  <a:srgbClr val="002060"/>
                </a:solidFill>
              </a:rPr>
              <a:t>  (170-90 BC)</a:t>
            </a:r>
          </a:p>
          <a:p>
            <a:pPr>
              <a:buNone/>
            </a:pPr>
            <a:r>
              <a:rPr lang="en-GB" sz="2400" dirty="0" smtClean="0"/>
              <a:t>the author of the first surviving description of the Greek language</a:t>
            </a:r>
          </a:p>
          <a:p>
            <a:pPr>
              <a:buNone/>
            </a:pPr>
            <a:r>
              <a:rPr lang="en-US" sz="2400" i="1" dirty="0" smtClean="0"/>
              <a:t>“Grammar is the practical knowledge of the general usages of poets and prose writers. It has six parts: </a:t>
            </a:r>
          </a:p>
          <a:p>
            <a:pPr marL="457200" indent="-457200">
              <a:buAutoNum type="arabicParenR"/>
            </a:pPr>
            <a:r>
              <a:rPr lang="en-US" sz="2400" i="1" dirty="0" smtClean="0"/>
              <a:t>accurate reading (aloud) with due regard to the prosodies </a:t>
            </a:r>
          </a:p>
          <a:p>
            <a:pPr marL="457200" indent="-457200">
              <a:buAutoNum type="arabicParenR"/>
            </a:pPr>
            <a:r>
              <a:rPr lang="en-US" sz="2400" i="1" dirty="0" smtClean="0"/>
              <a:t>explanation of the literary expressions in the works</a:t>
            </a:r>
          </a:p>
          <a:p>
            <a:pPr marL="457200" indent="-457200">
              <a:buAutoNum type="arabicParenR"/>
            </a:pPr>
            <a:r>
              <a:rPr lang="en-US" sz="2400" i="1" dirty="0" smtClean="0"/>
              <a:t>provision of notes on phraseology and subject matter</a:t>
            </a:r>
          </a:p>
          <a:p>
            <a:pPr marL="457200" indent="-457200">
              <a:buAutoNum type="arabicParenR"/>
            </a:pPr>
            <a:r>
              <a:rPr lang="en-US" sz="2400" i="1" dirty="0" smtClean="0"/>
              <a:t>discovery of etymologies</a:t>
            </a:r>
          </a:p>
          <a:p>
            <a:pPr marL="457200" indent="-457200">
              <a:buAutoNum type="arabicParenR"/>
            </a:pPr>
            <a:r>
              <a:rPr lang="en-US" sz="2400" i="1" dirty="0" smtClean="0"/>
              <a:t>working out of analogical regularities</a:t>
            </a:r>
          </a:p>
          <a:p>
            <a:pPr marL="457200" indent="-457200">
              <a:buAutoNum type="arabicParenR"/>
            </a:pPr>
            <a:r>
              <a:rPr lang="en-US" sz="2400" i="1" dirty="0" smtClean="0"/>
              <a:t>appreciation of literary compositions, which is the noblest part of grammar</a:t>
            </a:r>
          </a:p>
          <a:p>
            <a:pPr marL="457200" indent="-457200">
              <a:buAutoNum type="arabicParenR"/>
            </a:pPr>
            <a:endParaRPr lang="en-US" sz="2400" i="1" dirty="0" smtClean="0"/>
          </a:p>
          <a:p>
            <a:pPr marL="457200" indent="-457200">
              <a:buAutoNum type="arabicParenR"/>
            </a:pPr>
            <a:endParaRPr lang="en-US" sz="2400" i="1" dirty="0" smtClean="0"/>
          </a:p>
          <a:p>
            <a:pPr>
              <a:buNone/>
            </a:pPr>
            <a:endParaRPr lang="en-US" sz="2400" i="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normAutofit/>
          </a:bodyPr>
          <a:lstStyle/>
          <a:p>
            <a:pPr>
              <a:buNone/>
            </a:pPr>
            <a:r>
              <a:rPr lang="en-GB" sz="2400" b="1" dirty="0" smtClean="0">
                <a:solidFill>
                  <a:srgbClr val="002060"/>
                </a:solidFill>
              </a:rPr>
              <a:t>Dionysius </a:t>
            </a:r>
            <a:r>
              <a:rPr lang="en-GB" sz="2400" b="1" dirty="0" err="1" smtClean="0">
                <a:solidFill>
                  <a:srgbClr val="002060"/>
                </a:solidFill>
              </a:rPr>
              <a:t>Thrax</a:t>
            </a:r>
            <a:r>
              <a:rPr lang="en-GB" sz="2400" b="1" dirty="0" smtClean="0">
                <a:solidFill>
                  <a:srgbClr val="002060"/>
                </a:solidFill>
              </a:rPr>
              <a:t> ‘s Grammar</a:t>
            </a:r>
          </a:p>
          <a:p>
            <a:r>
              <a:rPr lang="en-GB" sz="2400" dirty="0" smtClean="0"/>
              <a:t>gives an account of the phonetic values of Greek letters</a:t>
            </a:r>
          </a:p>
          <a:p>
            <a:r>
              <a:rPr lang="en-GB" sz="2400" dirty="0" smtClean="0"/>
              <a:t>singles out two basic units of description: the sentence and the word</a:t>
            </a:r>
          </a:p>
          <a:p>
            <a:r>
              <a:rPr lang="en-GB" sz="2400" dirty="0" smtClean="0"/>
              <a:t>distinguishes eight word classes: noun, verb, participle, article, pronoun, preposition, adverb, conjunction</a:t>
            </a:r>
          </a:p>
          <a:p>
            <a:r>
              <a:rPr lang="en-GB" sz="2400" dirty="0" smtClean="0"/>
              <a:t>each word class is followed by the grammatical categories applicable to it</a:t>
            </a:r>
          </a:p>
          <a:p>
            <a:pPr>
              <a:buNone/>
            </a:pPr>
            <a:endParaRPr lang="en-GB" sz="2400" b="1" dirty="0" smtClean="0"/>
          </a:p>
          <a:p>
            <a:pPr marL="457200" indent="-457200">
              <a:buAutoNum type="arabicParenR"/>
            </a:pPr>
            <a:endParaRPr lang="en-US" sz="2400" i="1" dirty="0" smtClean="0"/>
          </a:p>
          <a:p>
            <a:pPr marL="457200" indent="-457200">
              <a:buAutoNum type="arabicParenR"/>
            </a:pPr>
            <a:endParaRPr lang="en-US" sz="2400" i="1" dirty="0" smtClean="0"/>
          </a:p>
          <a:p>
            <a:pPr>
              <a:buNone/>
            </a:pPr>
            <a:endParaRPr lang="en-US" sz="2400" i="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normAutofit/>
          </a:bodyPr>
          <a:lstStyle/>
          <a:p>
            <a:pPr>
              <a:buNone/>
            </a:pPr>
            <a:endParaRPr lang="en-GB" sz="2400" dirty="0" smtClean="0"/>
          </a:p>
          <a:p>
            <a:pPr>
              <a:buNone/>
            </a:pPr>
            <a:endParaRPr lang="en-GB" sz="2400" dirty="0" smtClean="0"/>
          </a:p>
          <a:p>
            <a:pPr>
              <a:buNone/>
            </a:pPr>
            <a:endParaRPr lang="en-GB" sz="2400" dirty="0" smtClean="0"/>
          </a:p>
          <a:p>
            <a:pPr>
              <a:buNone/>
            </a:pPr>
            <a:r>
              <a:rPr lang="en-GB" sz="2400" dirty="0" smtClean="0"/>
              <a:t>Roman linguistics was largely the application of Greek thought, Greek controversies and Greek categories to the Latin language.</a:t>
            </a:r>
          </a:p>
          <a:p>
            <a:pPr marL="457200" indent="-457200">
              <a:buAutoNum type="arabicParenR"/>
            </a:pPr>
            <a:endParaRPr lang="en-US" sz="2400" i="1" dirty="0" smtClean="0"/>
          </a:p>
          <a:p>
            <a:pPr marL="457200" indent="-457200">
              <a:buAutoNum type="arabicParenR"/>
            </a:pPr>
            <a:endParaRPr lang="en-US" sz="2400" i="1" dirty="0" smtClean="0"/>
          </a:p>
          <a:p>
            <a:pPr>
              <a:buNone/>
            </a:pPr>
            <a:endParaRPr lang="en-US" sz="2400" i="1"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980728"/>
            <a:ext cx="8219256" cy="5145435"/>
          </a:xfrm>
        </p:spPr>
        <p:txBody>
          <a:bodyPr>
            <a:normAutofit/>
          </a:bodyPr>
          <a:lstStyle/>
          <a:p>
            <a:pPr>
              <a:buNone/>
            </a:pPr>
            <a:r>
              <a:rPr lang="en-GB" sz="2400" dirty="0" smtClean="0">
                <a:solidFill>
                  <a:srgbClr val="002060"/>
                </a:solidFill>
              </a:rPr>
              <a:t>Varro (116 BC – 27 BC)</a:t>
            </a:r>
          </a:p>
          <a:p>
            <a:pPr>
              <a:buNone/>
            </a:pPr>
            <a:r>
              <a:rPr lang="en-US" sz="2400" i="1" dirty="0" smtClean="0">
                <a:solidFill>
                  <a:srgbClr val="002060"/>
                </a:solidFill>
              </a:rPr>
              <a:t>De lingua </a:t>
            </a:r>
            <a:r>
              <a:rPr lang="en-US" sz="2400" i="1" dirty="0" err="1" smtClean="0">
                <a:solidFill>
                  <a:srgbClr val="002060"/>
                </a:solidFill>
              </a:rPr>
              <a:t>latina</a:t>
            </a:r>
            <a:r>
              <a:rPr lang="en-US" sz="2400" i="1" dirty="0" smtClean="0">
                <a:solidFill>
                  <a:srgbClr val="002060"/>
                </a:solidFill>
              </a:rPr>
              <a:t> </a:t>
            </a:r>
            <a:r>
              <a:rPr lang="en-US" sz="2400" i="1" dirty="0" err="1" smtClean="0">
                <a:solidFill>
                  <a:srgbClr val="002060"/>
                </a:solidFill>
              </a:rPr>
              <a:t>libri</a:t>
            </a:r>
            <a:r>
              <a:rPr lang="en-US" sz="2400" i="1" dirty="0" smtClean="0">
                <a:solidFill>
                  <a:srgbClr val="002060"/>
                </a:solidFill>
              </a:rPr>
              <a:t> XXV</a:t>
            </a:r>
            <a:r>
              <a:rPr lang="en-US" sz="2400" dirty="0" smtClean="0">
                <a:solidFill>
                  <a:srgbClr val="002060"/>
                </a:solidFill>
              </a:rPr>
              <a:t> (or </a:t>
            </a:r>
            <a:r>
              <a:rPr lang="en-US" sz="2400" i="1" dirty="0" smtClean="0">
                <a:solidFill>
                  <a:srgbClr val="002060"/>
                </a:solidFill>
              </a:rPr>
              <a:t>On the Latin Language in 25 Books</a:t>
            </a:r>
            <a:r>
              <a:rPr lang="en-US" sz="2400" dirty="0" smtClean="0">
                <a:solidFill>
                  <a:srgbClr val="002060"/>
                </a:solidFill>
              </a:rPr>
              <a:t>, of which six books survive, partly mutilated)</a:t>
            </a:r>
          </a:p>
          <a:p>
            <a:r>
              <a:rPr lang="en-US" sz="2400" dirty="0" smtClean="0"/>
              <a:t>threefold division of language studies: etymology, morphology and syntax</a:t>
            </a:r>
          </a:p>
          <a:p>
            <a:r>
              <a:rPr lang="en-US" sz="2400" dirty="0" smtClean="0"/>
              <a:t>language developed from an original limited set of primal words imposed on things so as to refer to them; these primal words produced many more other words through change of their form</a:t>
            </a:r>
          </a:p>
          <a:p>
            <a:r>
              <a:rPr lang="en-US" sz="2400" dirty="0" smtClean="0"/>
              <a:t>both analogy </a:t>
            </a:r>
            <a:r>
              <a:rPr lang="en-US" sz="2400" smtClean="0"/>
              <a:t>and anomaly </a:t>
            </a:r>
            <a:r>
              <a:rPr lang="en-US" sz="2400" dirty="0" smtClean="0"/>
              <a:t>work in word formation and in meanings</a:t>
            </a:r>
          </a:p>
          <a:p>
            <a:r>
              <a:rPr lang="en-US" sz="2400" dirty="0" smtClean="0"/>
              <a:t>distinguishes between derivational and </a:t>
            </a:r>
            <a:r>
              <a:rPr lang="en-US" sz="2400" dirty="0" err="1" smtClean="0"/>
              <a:t>inflexional</a:t>
            </a:r>
            <a:r>
              <a:rPr lang="en-US" sz="2400" dirty="0" smtClean="0"/>
              <a:t> formation</a:t>
            </a:r>
          </a:p>
          <a:p>
            <a:pPr>
              <a:buNone/>
            </a:pPr>
            <a:endParaRPr lang="en-GB" sz="2400" dirty="0" smtClean="0">
              <a:solidFill>
                <a:srgbClr val="002060"/>
              </a:solidFill>
            </a:endParaRPr>
          </a:p>
          <a:p>
            <a:pPr>
              <a:buNone/>
            </a:pPr>
            <a:endParaRPr lang="en-GB" sz="2400" dirty="0" smtClean="0"/>
          </a:p>
          <a:p>
            <a:pPr>
              <a:buNone/>
            </a:pPr>
            <a:endParaRPr lang="en-GB" sz="2400" dirty="0" smtClean="0"/>
          </a:p>
          <a:p>
            <a:pPr marL="457200" indent="-457200">
              <a:buAutoNum type="arabicParenR"/>
            </a:pPr>
            <a:endParaRPr lang="en-US" sz="2400" i="1" dirty="0" smtClean="0"/>
          </a:p>
          <a:p>
            <a:pPr marL="457200" indent="-457200">
              <a:buAutoNum type="arabicParenR"/>
            </a:pPr>
            <a:endParaRPr lang="en-US" sz="2400" i="1" dirty="0" smtClean="0"/>
          </a:p>
          <a:p>
            <a:pPr>
              <a:buNone/>
            </a:pPr>
            <a:endParaRPr lang="en-US" sz="2400" i="1"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980728"/>
            <a:ext cx="8219256" cy="5145435"/>
          </a:xfrm>
        </p:spPr>
        <p:txBody>
          <a:bodyPr>
            <a:normAutofit lnSpcReduction="10000"/>
          </a:bodyPr>
          <a:lstStyle/>
          <a:p>
            <a:pPr>
              <a:buNone/>
            </a:pPr>
            <a:r>
              <a:rPr lang="en-GB" sz="2400" dirty="0" smtClean="0">
                <a:solidFill>
                  <a:srgbClr val="002060"/>
                </a:solidFill>
              </a:rPr>
              <a:t>Priscian (5</a:t>
            </a:r>
            <a:r>
              <a:rPr lang="en-GB" sz="2400" baseline="30000" dirty="0" smtClean="0">
                <a:solidFill>
                  <a:srgbClr val="002060"/>
                </a:solidFill>
              </a:rPr>
              <a:t>th</a:t>
            </a:r>
            <a:r>
              <a:rPr lang="en-GB" sz="2400" dirty="0" smtClean="0">
                <a:solidFill>
                  <a:srgbClr val="002060"/>
                </a:solidFill>
              </a:rPr>
              <a:t> c) taught Latin in Constantinople</a:t>
            </a:r>
          </a:p>
          <a:p>
            <a:pPr>
              <a:buNone/>
            </a:pPr>
            <a:r>
              <a:rPr lang="en-GB" sz="2400" dirty="0" smtClean="0"/>
              <a:t> </a:t>
            </a:r>
            <a:r>
              <a:rPr lang="en-GB" sz="2400" i="1" dirty="0" err="1" smtClean="0">
                <a:solidFill>
                  <a:srgbClr val="002060"/>
                </a:solidFill>
              </a:rPr>
              <a:t>Institutiones</a:t>
            </a:r>
            <a:r>
              <a:rPr lang="en-GB" sz="2400" i="1" dirty="0" smtClean="0">
                <a:solidFill>
                  <a:srgbClr val="002060"/>
                </a:solidFill>
              </a:rPr>
              <a:t> </a:t>
            </a:r>
            <a:r>
              <a:rPr lang="en-GB" sz="2400" i="1" dirty="0" err="1" smtClean="0">
                <a:solidFill>
                  <a:srgbClr val="002060"/>
                </a:solidFill>
              </a:rPr>
              <a:t>Grammaticae</a:t>
            </a:r>
            <a:r>
              <a:rPr lang="en-GB" sz="2400" i="1" dirty="0" smtClean="0">
                <a:solidFill>
                  <a:srgbClr val="002060"/>
                </a:solidFill>
              </a:rPr>
              <a:t> </a:t>
            </a:r>
            <a:r>
              <a:rPr lang="en-US" sz="2400" i="1" dirty="0" smtClean="0">
                <a:solidFill>
                  <a:srgbClr val="002060"/>
                </a:solidFill>
              </a:rPr>
              <a:t> (Institutes of Grammar) –</a:t>
            </a:r>
          </a:p>
          <a:p>
            <a:pPr>
              <a:buNone/>
            </a:pPr>
            <a:r>
              <a:rPr lang="en-US" sz="2400" i="1" dirty="0" smtClean="0">
                <a:solidFill>
                  <a:srgbClr val="002060"/>
                </a:solidFill>
              </a:rPr>
              <a:t>extensive, detailed and comprehensive description of the Latin language of the classical authors which served as the basis for grammatical theory for eight centuries and became the foundation of Latin teaching until present day</a:t>
            </a:r>
          </a:p>
          <a:p>
            <a:pPr>
              <a:buNone/>
            </a:pPr>
            <a:r>
              <a:rPr lang="en-US" sz="2400" dirty="0" smtClean="0"/>
              <a:t> was the standard textbook for the study of Latin during the Middle Ages</a:t>
            </a:r>
          </a:p>
          <a:p>
            <a:pPr>
              <a:buNone/>
            </a:pPr>
            <a:r>
              <a:rPr lang="en-US" sz="2400" dirty="0" smtClean="0"/>
              <a:t>The grammar is divided into eighteen books, of which the first sixteen deal mainly with sounds, word-formation and inflexions; the last two deal with syntax.</a:t>
            </a:r>
          </a:p>
          <a:p>
            <a:pPr>
              <a:buNone/>
            </a:pPr>
            <a:r>
              <a:rPr lang="en-GB" sz="2400" dirty="0" smtClean="0"/>
              <a:t>classical system of eight word classes laid down by </a:t>
            </a:r>
            <a:r>
              <a:rPr lang="en-GB" sz="2400" dirty="0" err="1" smtClean="0"/>
              <a:t>Thrax</a:t>
            </a:r>
            <a:r>
              <a:rPr lang="en-GB" sz="2400" dirty="0" smtClean="0"/>
              <a:t>, with the omission of article and separate recognition of interjection</a:t>
            </a:r>
          </a:p>
          <a:p>
            <a:pPr>
              <a:buNone/>
            </a:pPr>
            <a:endParaRPr lang="en-GB" sz="2400" dirty="0" smtClean="0"/>
          </a:p>
          <a:p>
            <a:pPr>
              <a:buNone/>
            </a:pPr>
            <a:endParaRPr lang="en-GB" sz="2400" dirty="0" smtClean="0"/>
          </a:p>
          <a:p>
            <a:pPr marL="457200" indent="-457200">
              <a:buAutoNum type="arabicParenR"/>
            </a:pPr>
            <a:endParaRPr lang="en-US" sz="2400" i="1" dirty="0" smtClean="0"/>
          </a:p>
          <a:p>
            <a:pPr marL="457200" indent="-457200">
              <a:buAutoNum type="arabicParenR"/>
            </a:pPr>
            <a:endParaRPr lang="en-US" sz="2400" i="1" dirty="0" smtClean="0"/>
          </a:p>
          <a:p>
            <a:pPr>
              <a:buNone/>
            </a:pPr>
            <a:endParaRPr lang="en-US" sz="2400" i="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marL="514350" indent="-514350"/>
            <a:r>
              <a:rPr lang="en-US" sz="2400" dirty="0" smtClean="0">
                <a:solidFill>
                  <a:srgbClr val="7030A0"/>
                </a:solidFill>
              </a:rPr>
              <a:t>Language studies in Europe in the Middle Ages and in the Renaissance</a:t>
            </a:r>
            <a:endParaRPr lang="en-US" sz="2400" dirty="0" smtClean="0"/>
          </a:p>
        </p:txBody>
      </p:sp>
      <p:sp>
        <p:nvSpPr>
          <p:cNvPr id="3" name="Содержимое 2"/>
          <p:cNvSpPr>
            <a:spLocks noGrp="1"/>
          </p:cNvSpPr>
          <p:nvPr>
            <p:ph idx="1"/>
          </p:nvPr>
        </p:nvSpPr>
        <p:spPr>
          <a:xfrm>
            <a:off x="457200" y="980728"/>
            <a:ext cx="8219256" cy="5145435"/>
          </a:xfrm>
        </p:spPr>
        <p:txBody>
          <a:bodyPr>
            <a:normAutofit/>
          </a:bodyPr>
          <a:lstStyle/>
          <a:p>
            <a:pPr fontAlgn="base"/>
            <a:r>
              <a:rPr lang="en-US" sz="2400" b="1" dirty="0" smtClean="0">
                <a:solidFill>
                  <a:srgbClr val="002060"/>
                </a:solidFill>
              </a:rPr>
              <a:t>Speculative grammar </a:t>
            </a:r>
            <a:r>
              <a:rPr lang="en-US" sz="2400" dirty="0" smtClean="0">
                <a:solidFill>
                  <a:srgbClr val="002060"/>
                </a:solidFill>
              </a:rPr>
              <a:t> </a:t>
            </a:r>
            <a:r>
              <a:rPr lang="en-US" sz="2400" dirty="0" smtClean="0"/>
              <a:t>(esp. 13th century)</a:t>
            </a:r>
          </a:p>
          <a:p>
            <a:pPr fontAlgn="base">
              <a:buNone/>
            </a:pPr>
            <a:r>
              <a:rPr lang="en-US" sz="2400" dirty="0" smtClean="0"/>
              <a:t>from the Latin </a:t>
            </a:r>
            <a:r>
              <a:rPr lang="en-US" sz="2400" i="1" dirty="0" smtClean="0"/>
              <a:t>speculum</a:t>
            </a:r>
            <a:r>
              <a:rPr lang="en-US" sz="2400" dirty="0" smtClean="0"/>
              <a:t> “mirror”, indicating a belief that language reflects the reality underlying the physical world. </a:t>
            </a:r>
          </a:p>
          <a:p>
            <a:pPr fontAlgn="base">
              <a:buNone/>
            </a:pPr>
            <a:r>
              <a:rPr lang="en-US" sz="2400" dirty="0" smtClean="0"/>
              <a:t>In accordance with this belief, speculative grammarians searched for a universal grammar, valid for all languages despite their differences. </a:t>
            </a:r>
          </a:p>
          <a:p>
            <a:pPr fontAlgn="base">
              <a:buNone/>
            </a:pPr>
            <a:r>
              <a:rPr lang="en-US" sz="2400" dirty="0" smtClean="0"/>
              <a:t>The categories of this grammar would correlate with the categories of logic, epistemology, and metaphysics; </a:t>
            </a:r>
            <a:r>
              <a:rPr lang="en-US" sz="2400" i="1" dirty="0" smtClean="0"/>
              <a:t>e.g.,</a:t>
            </a:r>
            <a:r>
              <a:rPr lang="en-US" sz="2400" dirty="0" smtClean="0"/>
              <a:t> nouns and pronouns were thought to express the metaphysical category of “permanence,” whereas verbs and participles expressed “becoming.”</a:t>
            </a:r>
          </a:p>
          <a:p>
            <a:pPr>
              <a:buNone/>
            </a:pPr>
            <a:endParaRPr lang="en-GB" sz="2400" dirty="0" smtClean="0"/>
          </a:p>
          <a:p>
            <a:pPr>
              <a:buNone/>
            </a:pPr>
            <a:endParaRPr lang="en-GB" sz="2400" dirty="0" smtClean="0"/>
          </a:p>
          <a:p>
            <a:pPr marL="457200" indent="-457200">
              <a:buAutoNum type="arabicParenR"/>
            </a:pPr>
            <a:endParaRPr lang="en-US" sz="2400" i="1" dirty="0" smtClean="0"/>
          </a:p>
          <a:p>
            <a:pPr marL="457200" indent="-457200">
              <a:buAutoNum type="arabicParenR"/>
            </a:pPr>
            <a:endParaRPr lang="en-US" sz="2400" i="1" dirty="0" smtClean="0"/>
          </a:p>
          <a:p>
            <a:pPr>
              <a:buNone/>
            </a:pPr>
            <a:endParaRPr lang="en-US" sz="2400" i="1"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marL="514350" indent="-514350"/>
            <a:r>
              <a:rPr lang="en-US" sz="2400" dirty="0" smtClean="0">
                <a:solidFill>
                  <a:srgbClr val="7030A0"/>
                </a:solidFill>
              </a:rPr>
              <a:t>Language studies in Europe in the Middle Ages and in the Renaissance</a:t>
            </a:r>
            <a:endParaRPr lang="en-US" sz="2400" dirty="0" smtClean="0"/>
          </a:p>
        </p:txBody>
      </p:sp>
      <p:sp>
        <p:nvSpPr>
          <p:cNvPr id="3" name="Содержимое 2"/>
          <p:cNvSpPr>
            <a:spLocks noGrp="1"/>
          </p:cNvSpPr>
          <p:nvPr>
            <p:ph idx="1"/>
          </p:nvPr>
        </p:nvSpPr>
        <p:spPr>
          <a:xfrm>
            <a:off x="457200" y="980728"/>
            <a:ext cx="6419056" cy="5145435"/>
          </a:xfrm>
        </p:spPr>
        <p:txBody>
          <a:bodyPr>
            <a:normAutofit/>
          </a:bodyPr>
          <a:lstStyle/>
          <a:p>
            <a:pPr fontAlgn="base"/>
            <a:r>
              <a:rPr lang="en-US" sz="2400" b="1" dirty="0" smtClean="0">
                <a:solidFill>
                  <a:srgbClr val="002060"/>
                </a:solidFill>
              </a:rPr>
              <a:t>Speculative grammar </a:t>
            </a:r>
            <a:r>
              <a:rPr lang="en-US" sz="2400" dirty="0" smtClean="0">
                <a:solidFill>
                  <a:srgbClr val="002060"/>
                </a:solidFill>
              </a:rPr>
              <a:t> </a:t>
            </a:r>
            <a:r>
              <a:rPr lang="en-US" sz="2400" dirty="0" smtClean="0"/>
              <a:t>(esp. 13th century)</a:t>
            </a:r>
          </a:p>
          <a:p>
            <a:pPr fontAlgn="base">
              <a:buNone/>
            </a:pPr>
            <a:endParaRPr lang="en-US" sz="2400" dirty="0" smtClean="0">
              <a:solidFill>
                <a:srgbClr val="002060"/>
              </a:solidFill>
            </a:endParaRPr>
          </a:p>
          <a:p>
            <a:pPr fontAlgn="base">
              <a:buNone/>
            </a:pPr>
            <a:endParaRPr lang="en-US" sz="2400" dirty="0" smtClean="0">
              <a:solidFill>
                <a:srgbClr val="002060"/>
              </a:solidFill>
            </a:endParaRPr>
          </a:p>
          <a:p>
            <a:pPr fontAlgn="base">
              <a:buNone/>
            </a:pPr>
            <a:r>
              <a:rPr lang="en-US" sz="2400" dirty="0" smtClean="0">
                <a:solidFill>
                  <a:srgbClr val="002060"/>
                </a:solidFill>
              </a:rPr>
              <a:t>Roger Bacon:</a:t>
            </a:r>
          </a:p>
          <a:p>
            <a:pPr fontAlgn="base">
              <a:buNone/>
            </a:pPr>
            <a:r>
              <a:rPr lang="en-US" sz="2400" dirty="0" smtClean="0"/>
              <a:t>grammar is one and the same in all languages in its substance, surface differences between them are merely accidental variations</a:t>
            </a:r>
          </a:p>
          <a:p>
            <a:pPr>
              <a:buNone/>
            </a:pPr>
            <a:endParaRPr lang="en-GB" sz="2400" dirty="0" smtClean="0"/>
          </a:p>
          <a:p>
            <a:pPr>
              <a:buNone/>
            </a:pPr>
            <a:endParaRPr lang="en-GB" sz="2400" dirty="0" smtClean="0"/>
          </a:p>
          <a:p>
            <a:pPr marL="457200" indent="-457200">
              <a:buAutoNum type="arabicParenR"/>
            </a:pPr>
            <a:endParaRPr lang="en-US" sz="2400" i="1" dirty="0" smtClean="0"/>
          </a:p>
          <a:p>
            <a:pPr marL="457200" indent="-457200">
              <a:buAutoNum type="arabicParenR"/>
            </a:pPr>
            <a:endParaRPr lang="en-US" sz="2400" i="1" dirty="0" smtClean="0"/>
          </a:p>
          <a:p>
            <a:pPr>
              <a:buNone/>
            </a:pPr>
            <a:endParaRPr lang="en-US" sz="2400" i="1" dirty="0" smtClean="0"/>
          </a:p>
        </p:txBody>
      </p:sp>
      <p:pic>
        <p:nvPicPr>
          <p:cNvPr id="1026" name="Picture 2" descr="Roger Bacon.jpeg"/>
          <p:cNvPicPr>
            <a:picLocks noChangeAspect="1" noChangeArrowheads="1"/>
          </p:cNvPicPr>
          <p:nvPr/>
        </p:nvPicPr>
        <p:blipFill>
          <a:blip r:embed="rId2" cstate="print"/>
          <a:srcRect/>
          <a:stretch>
            <a:fillRect/>
          </a:stretch>
        </p:blipFill>
        <p:spPr bwMode="auto">
          <a:xfrm>
            <a:off x="6516216" y="2132856"/>
            <a:ext cx="2095500" cy="2171701"/>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marL="514350" indent="-514350"/>
            <a:r>
              <a:rPr lang="en-US" sz="2400" dirty="0" smtClean="0">
                <a:solidFill>
                  <a:srgbClr val="7030A0"/>
                </a:solidFill>
              </a:rPr>
              <a:t>Language studies in Europe in the Middle Ages and in the Renaissance</a:t>
            </a:r>
            <a:endParaRPr lang="en-US" sz="2400" dirty="0" smtClean="0"/>
          </a:p>
        </p:txBody>
      </p:sp>
      <p:sp>
        <p:nvSpPr>
          <p:cNvPr id="3" name="Содержимое 2"/>
          <p:cNvSpPr>
            <a:spLocks noGrp="1"/>
          </p:cNvSpPr>
          <p:nvPr>
            <p:ph idx="1"/>
          </p:nvPr>
        </p:nvSpPr>
        <p:spPr>
          <a:xfrm>
            <a:off x="457200" y="980728"/>
            <a:ext cx="8219256" cy="5145435"/>
          </a:xfrm>
        </p:spPr>
        <p:txBody>
          <a:bodyPr>
            <a:normAutofit/>
          </a:bodyPr>
          <a:lstStyle/>
          <a:p>
            <a:pPr fontAlgn="base"/>
            <a:r>
              <a:rPr lang="en-US" sz="2400" b="1" dirty="0" smtClean="0">
                <a:solidFill>
                  <a:srgbClr val="002060"/>
                </a:solidFill>
              </a:rPr>
              <a:t>Speculative grammar </a:t>
            </a:r>
            <a:r>
              <a:rPr lang="en-US" sz="2400" dirty="0" smtClean="0">
                <a:solidFill>
                  <a:srgbClr val="002060"/>
                </a:solidFill>
              </a:rPr>
              <a:t> </a:t>
            </a:r>
            <a:r>
              <a:rPr lang="en-US" sz="2400" dirty="0" smtClean="0"/>
              <a:t>(esp. 13th century)</a:t>
            </a:r>
          </a:p>
          <a:p>
            <a:pPr fontAlgn="base">
              <a:buNone/>
            </a:pPr>
            <a:endParaRPr lang="en-US" sz="2400" dirty="0" smtClean="0"/>
          </a:p>
          <a:p>
            <a:pPr fontAlgn="base">
              <a:buNone/>
            </a:pPr>
            <a:r>
              <a:rPr lang="en-US" sz="2400" dirty="0" smtClean="0"/>
              <a:t>Speculative grammarians took over Priscian grammar but relabeled the parts of speech to show their “modes of signifying.” </a:t>
            </a:r>
          </a:p>
          <a:p>
            <a:pPr fontAlgn="base">
              <a:buNone/>
            </a:pPr>
            <a:r>
              <a:rPr lang="en-US" sz="2400" dirty="0" smtClean="0"/>
              <a:t>So many of their works were titled </a:t>
            </a:r>
            <a:r>
              <a:rPr lang="en-US" sz="2400" i="1" dirty="0" smtClean="0"/>
              <a:t>De </a:t>
            </a:r>
            <a:r>
              <a:rPr lang="en-US" sz="2400" i="1" dirty="0" err="1" smtClean="0"/>
              <a:t>modis</a:t>
            </a:r>
            <a:r>
              <a:rPr lang="en-US" sz="2400" i="1" dirty="0" smtClean="0"/>
              <a:t> </a:t>
            </a:r>
            <a:r>
              <a:rPr lang="en-US" sz="2400" i="1" dirty="0" err="1" smtClean="0"/>
              <a:t>significandi</a:t>
            </a:r>
            <a:r>
              <a:rPr lang="en-US" sz="2400" dirty="0" smtClean="0"/>
              <a:t> </a:t>
            </a:r>
          </a:p>
          <a:p>
            <a:pPr fontAlgn="base">
              <a:buNone/>
            </a:pPr>
            <a:r>
              <a:rPr lang="en-US" sz="2400" dirty="0" smtClean="0"/>
              <a:t>(“The Modes of Signifying”) that they have come to be called the </a:t>
            </a:r>
            <a:r>
              <a:rPr lang="en-US" sz="2400" dirty="0" err="1" smtClean="0"/>
              <a:t>Modistae</a:t>
            </a:r>
            <a:r>
              <a:rPr lang="en-US" sz="2400" dirty="0" smtClean="0"/>
              <a:t>.</a:t>
            </a:r>
            <a:endParaRPr lang="en-GB" sz="2400" dirty="0" smtClean="0"/>
          </a:p>
          <a:p>
            <a:pPr>
              <a:buNone/>
            </a:pPr>
            <a:endParaRPr lang="en-GB" sz="2400" dirty="0" smtClean="0"/>
          </a:p>
          <a:p>
            <a:pPr marL="457200" indent="-457200">
              <a:buAutoNum type="arabicParenR"/>
            </a:pPr>
            <a:endParaRPr lang="en-US" sz="2400" i="1" dirty="0" smtClean="0"/>
          </a:p>
          <a:p>
            <a:pPr marL="457200" indent="-457200">
              <a:buAutoNum type="arabicParenR"/>
            </a:pPr>
            <a:endParaRPr lang="en-US" sz="2400" i="1" dirty="0" smtClean="0"/>
          </a:p>
          <a:p>
            <a:pPr>
              <a:buNone/>
            </a:pPr>
            <a:endParaRPr lang="en-US" sz="2400" i="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778098"/>
          </a:xfrm>
        </p:spPr>
        <p:txBody>
          <a:bodyPr>
            <a:normAutofit/>
          </a:bodyPr>
          <a:lstStyle/>
          <a:p>
            <a:r>
              <a:rPr lang="en-US" sz="2400" dirty="0" smtClean="0">
                <a:solidFill>
                  <a:srgbClr val="7030A0"/>
                </a:solidFill>
              </a:rPr>
              <a:t>Ancient India</a:t>
            </a:r>
            <a:endParaRPr lang="ru-RU" sz="2400" dirty="0">
              <a:solidFill>
                <a:srgbClr val="7030A0"/>
              </a:solidFill>
            </a:endParaRPr>
          </a:p>
        </p:txBody>
      </p:sp>
      <p:sp>
        <p:nvSpPr>
          <p:cNvPr id="3" name="Содержимое 2"/>
          <p:cNvSpPr>
            <a:spLocks noGrp="1"/>
          </p:cNvSpPr>
          <p:nvPr>
            <p:ph idx="1"/>
          </p:nvPr>
        </p:nvSpPr>
        <p:spPr>
          <a:xfrm>
            <a:off x="457200" y="836712"/>
            <a:ext cx="8229600" cy="4104457"/>
          </a:xfrm>
        </p:spPr>
        <p:txBody>
          <a:bodyPr>
            <a:normAutofit/>
          </a:bodyPr>
          <a:lstStyle/>
          <a:p>
            <a:pPr>
              <a:buNone/>
            </a:pPr>
            <a:r>
              <a:rPr lang="en-US" dirty="0"/>
              <a:t> Indian theory and practice was definitely in advance of anything achieved in Europe or elsewhere before contact had been made with Indian </a:t>
            </a:r>
            <a:r>
              <a:rPr lang="en-US" dirty="0" smtClean="0"/>
              <a:t>work</a:t>
            </a:r>
            <a:r>
              <a:rPr lang="en-US" dirty="0"/>
              <a:t> </a:t>
            </a:r>
            <a:r>
              <a:rPr lang="en-US" dirty="0" smtClean="0"/>
              <a:t>in the 18</a:t>
            </a:r>
            <a:r>
              <a:rPr lang="en-US" baseline="30000" dirty="0" smtClean="0"/>
              <a:t>th</a:t>
            </a:r>
            <a:r>
              <a:rPr lang="en-US" dirty="0" smtClean="0"/>
              <a:t> century.</a:t>
            </a:r>
          </a:p>
          <a:p>
            <a:pPr>
              <a:buNone/>
            </a:pPr>
            <a:r>
              <a:rPr lang="en-US" dirty="0" smtClean="0"/>
              <a:t>The Hindu tradition of linguistics had its origins in the 1</a:t>
            </a:r>
            <a:r>
              <a:rPr lang="en-US" baseline="30000" dirty="0" smtClean="0"/>
              <a:t>st</a:t>
            </a:r>
            <a:r>
              <a:rPr lang="en-US" dirty="0" smtClean="0"/>
              <a:t> millennium BC and was stimulated by changes in Sanskrit, the sacred language of religious texts.</a:t>
            </a:r>
          </a:p>
          <a:p>
            <a:pPr>
              <a:buNone/>
            </a:pPr>
            <a:endParaRPr lang="en-US" dirty="0"/>
          </a:p>
          <a:p>
            <a:pPr>
              <a:buNone/>
            </a:pPr>
            <a:endParaRPr lang="ru-RU" dirty="0"/>
          </a:p>
        </p:txBody>
      </p:sp>
      <p:pic>
        <p:nvPicPr>
          <p:cNvPr id="24580" name="Picture 4" descr="https://upload.wikimedia.org/wikipedia/commons/3/3f/Devimahatmya_Sanskrit_MS_Nepal_11c.jpg"/>
          <p:cNvPicPr>
            <a:picLocks noChangeAspect="1" noChangeArrowheads="1"/>
          </p:cNvPicPr>
          <p:nvPr/>
        </p:nvPicPr>
        <p:blipFill>
          <a:blip r:embed="rId2" cstate="print"/>
          <a:srcRect/>
          <a:stretch>
            <a:fillRect/>
          </a:stretch>
        </p:blipFill>
        <p:spPr bwMode="auto">
          <a:xfrm>
            <a:off x="3275856" y="4867932"/>
            <a:ext cx="5868144" cy="1990067"/>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marL="514350" indent="-514350"/>
            <a:r>
              <a:rPr lang="en-US" sz="2400" dirty="0" smtClean="0">
                <a:solidFill>
                  <a:srgbClr val="7030A0"/>
                </a:solidFill>
              </a:rPr>
              <a:t>Language studies in Europe in the Middle Ages and in the Renaissance</a:t>
            </a:r>
            <a:endParaRPr lang="en-US" sz="2400" dirty="0" smtClean="0"/>
          </a:p>
        </p:txBody>
      </p:sp>
      <p:sp>
        <p:nvSpPr>
          <p:cNvPr id="3" name="Содержимое 2"/>
          <p:cNvSpPr>
            <a:spLocks noGrp="1"/>
          </p:cNvSpPr>
          <p:nvPr>
            <p:ph idx="1"/>
          </p:nvPr>
        </p:nvSpPr>
        <p:spPr>
          <a:xfrm>
            <a:off x="457200" y="980728"/>
            <a:ext cx="8219256" cy="5145435"/>
          </a:xfrm>
        </p:spPr>
        <p:txBody>
          <a:bodyPr>
            <a:normAutofit fontScale="92500" lnSpcReduction="10000"/>
          </a:bodyPr>
          <a:lstStyle/>
          <a:p>
            <a:pPr fontAlgn="base"/>
            <a:r>
              <a:rPr lang="en-US" sz="2400" b="1" dirty="0" smtClean="0">
                <a:solidFill>
                  <a:srgbClr val="002060"/>
                </a:solidFill>
              </a:rPr>
              <a:t>Speculative grammar</a:t>
            </a:r>
            <a:endParaRPr lang="en-GB" sz="2400" dirty="0" smtClean="0"/>
          </a:p>
          <a:p>
            <a:pPr marL="457200" indent="-457200">
              <a:buNone/>
            </a:pPr>
            <a:r>
              <a:rPr lang="en-US" sz="2400" i="1" dirty="0" smtClean="0"/>
              <a:t>                                               </a:t>
            </a:r>
            <a:r>
              <a:rPr lang="en-US" sz="2400" b="1" dirty="0" err="1" smtClean="0"/>
              <a:t>modi</a:t>
            </a:r>
            <a:r>
              <a:rPr lang="en-US" sz="2400" b="1" dirty="0" smtClean="0"/>
              <a:t> </a:t>
            </a:r>
            <a:r>
              <a:rPr lang="en-US" sz="2400" b="1" dirty="0" err="1" smtClean="0"/>
              <a:t>essendi</a:t>
            </a:r>
            <a:endParaRPr lang="en-US" sz="2400" b="1" dirty="0" smtClean="0"/>
          </a:p>
          <a:p>
            <a:pPr marL="457200" indent="-457200">
              <a:buNone/>
            </a:pPr>
            <a:r>
              <a:rPr lang="en-US" sz="2400" dirty="0" smtClean="0"/>
              <a:t>                                           </a:t>
            </a:r>
            <a:r>
              <a:rPr lang="en-US" sz="2000" dirty="0" smtClean="0"/>
              <a:t>(properties of things) </a:t>
            </a:r>
          </a:p>
          <a:p>
            <a:pPr marL="457200" indent="-457200">
              <a:buNone/>
            </a:pPr>
            <a:r>
              <a:rPr lang="en-US" sz="2400" b="1" dirty="0" smtClean="0"/>
              <a:t>              </a:t>
            </a:r>
            <a:r>
              <a:rPr lang="en-US" sz="2400" b="1" dirty="0" err="1" smtClean="0"/>
              <a:t>modi</a:t>
            </a:r>
            <a:r>
              <a:rPr lang="en-US" sz="2400" b="1" dirty="0" smtClean="0"/>
              <a:t> </a:t>
            </a:r>
            <a:r>
              <a:rPr lang="en-US" sz="2400" b="1" dirty="0" err="1" smtClean="0"/>
              <a:t>intelligendi</a:t>
            </a:r>
            <a:r>
              <a:rPr lang="en-US" sz="2400" b="1" dirty="0" smtClean="0"/>
              <a:t> </a:t>
            </a:r>
            <a:r>
              <a:rPr lang="en-US" sz="2400" b="1" dirty="0" err="1" smtClean="0"/>
              <a:t>activi</a:t>
            </a:r>
            <a:r>
              <a:rPr lang="en-US" sz="2400" b="1" dirty="0" smtClean="0"/>
              <a:t>    </a:t>
            </a:r>
            <a:r>
              <a:rPr lang="en-US" sz="2400" b="1" dirty="0" err="1" smtClean="0"/>
              <a:t>modi</a:t>
            </a:r>
            <a:r>
              <a:rPr lang="en-US" sz="2400" b="1" dirty="0" smtClean="0"/>
              <a:t> </a:t>
            </a:r>
            <a:r>
              <a:rPr lang="en-US" sz="2400" b="1" dirty="0" err="1" smtClean="0"/>
              <a:t>intelligendi</a:t>
            </a:r>
            <a:r>
              <a:rPr lang="en-US" sz="2400" b="1" dirty="0" smtClean="0"/>
              <a:t> </a:t>
            </a:r>
            <a:r>
              <a:rPr lang="en-US" sz="2400" b="1" dirty="0" err="1" smtClean="0"/>
              <a:t>passivi</a:t>
            </a:r>
            <a:endParaRPr lang="en-US" sz="2400" b="1" dirty="0" smtClean="0"/>
          </a:p>
          <a:p>
            <a:pPr marL="457200" indent="-457200" algn="r">
              <a:buNone/>
            </a:pPr>
            <a:r>
              <a:rPr lang="en-US" sz="2000" dirty="0" smtClean="0"/>
              <a:t>(active modes of understanding)  (properties of things as understood by the                                                                                         mind)</a:t>
            </a:r>
          </a:p>
          <a:p>
            <a:pPr marL="457200" indent="-457200">
              <a:buNone/>
            </a:pPr>
            <a:r>
              <a:rPr lang="en-US" sz="2400" b="1" dirty="0" smtClean="0"/>
              <a:t>             </a:t>
            </a:r>
            <a:r>
              <a:rPr lang="en-US" sz="2400" b="1" dirty="0" err="1" smtClean="0"/>
              <a:t>modi</a:t>
            </a:r>
            <a:r>
              <a:rPr lang="en-US" sz="2400" b="1" dirty="0" smtClean="0"/>
              <a:t> </a:t>
            </a:r>
            <a:r>
              <a:rPr lang="en-US" sz="2400" b="1" dirty="0" err="1" smtClean="0"/>
              <a:t>significandi</a:t>
            </a:r>
            <a:r>
              <a:rPr lang="en-US" sz="2400" b="1" dirty="0" smtClean="0"/>
              <a:t> </a:t>
            </a:r>
            <a:r>
              <a:rPr lang="en-US" sz="2400" b="1" dirty="0" err="1" smtClean="0"/>
              <a:t>activi</a:t>
            </a:r>
            <a:r>
              <a:rPr lang="en-US" sz="2400" b="1" dirty="0" smtClean="0"/>
              <a:t>    </a:t>
            </a:r>
            <a:r>
              <a:rPr lang="en-US" sz="2400" b="1" dirty="0" err="1" smtClean="0"/>
              <a:t>modi</a:t>
            </a:r>
            <a:r>
              <a:rPr lang="en-US" sz="2400" b="1" dirty="0" smtClean="0"/>
              <a:t> </a:t>
            </a:r>
            <a:r>
              <a:rPr lang="en-US" sz="2400" b="1" dirty="0" err="1" smtClean="0"/>
              <a:t>significandi</a:t>
            </a:r>
            <a:r>
              <a:rPr lang="en-US" sz="2400" b="1" dirty="0" smtClean="0"/>
              <a:t> </a:t>
            </a:r>
            <a:r>
              <a:rPr lang="en-US" sz="2400" b="1" dirty="0" err="1" smtClean="0"/>
              <a:t>passivi</a:t>
            </a:r>
            <a:endParaRPr lang="en-US" sz="2400" b="1" dirty="0" smtClean="0"/>
          </a:p>
          <a:p>
            <a:pPr marL="457200" indent="-457200" algn="r">
              <a:buNone/>
            </a:pPr>
            <a:r>
              <a:rPr lang="en-US" sz="2000" dirty="0" smtClean="0"/>
              <a:t> (active modes of signification)               (properties of things as expressed by language)</a:t>
            </a:r>
          </a:p>
          <a:p>
            <a:pPr marL="457200" indent="-457200" algn="ctr">
              <a:buNone/>
            </a:pPr>
            <a:r>
              <a:rPr lang="uk-UA" sz="2400" i="1" dirty="0" smtClean="0">
                <a:solidFill>
                  <a:srgbClr val="FF0000"/>
                </a:solidFill>
              </a:rPr>
              <a:t>модуси існування – модуси поняття – модуси позначення</a:t>
            </a:r>
            <a:endParaRPr lang="en-US" sz="2400" i="1" dirty="0" smtClean="0">
              <a:solidFill>
                <a:srgbClr val="FF0000"/>
              </a:solidFill>
            </a:endParaRPr>
          </a:p>
          <a:p>
            <a:pPr marL="457200" indent="-457200">
              <a:buNone/>
            </a:pPr>
            <a:r>
              <a:rPr lang="en-US" sz="2400" dirty="0" smtClean="0"/>
              <a:t>Every part of speech represents reality through a certain mode, or from a particular point of view.</a:t>
            </a:r>
          </a:p>
          <a:p>
            <a:pPr marL="457200" indent="-457200">
              <a:buNone/>
            </a:pPr>
            <a:r>
              <a:rPr lang="en-US" sz="2400" dirty="0" smtClean="0"/>
              <a:t>Every category of a part of speech is itself a mode contributing its own semantic component.</a:t>
            </a:r>
          </a:p>
          <a:p>
            <a:pPr>
              <a:buNone/>
            </a:pPr>
            <a:endParaRPr lang="en-US" sz="2400" i="1"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marL="514350" indent="-514350"/>
            <a:r>
              <a:rPr lang="en-US" sz="2400" dirty="0" smtClean="0">
                <a:solidFill>
                  <a:srgbClr val="7030A0"/>
                </a:solidFill>
              </a:rPr>
              <a:t>Language studies in Europe in the Middle Ages and in the Renaissance</a:t>
            </a:r>
            <a:endParaRPr lang="en-US" sz="2400" dirty="0" smtClean="0"/>
          </a:p>
        </p:txBody>
      </p:sp>
      <p:sp>
        <p:nvSpPr>
          <p:cNvPr id="3" name="Содержимое 2"/>
          <p:cNvSpPr>
            <a:spLocks noGrp="1"/>
          </p:cNvSpPr>
          <p:nvPr>
            <p:ph idx="1"/>
          </p:nvPr>
        </p:nvSpPr>
        <p:spPr>
          <a:xfrm>
            <a:off x="457200" y="980728"/>
            <a:ext cx="8219256" cy="5145435"/>
          </a:xfrm>
        </p:spPr>
        <p:txBody>
          <a:bodyPr>
            <a:normAutofit/>
          </a:bodyPr>
          <a:lstStyle/>
          <a:p>
            <a:pPr>
              <a:buNone/>
            </a:pPr>
            <a:r>
              <a:rPr lang="en-GB" sz="2400" dirty="0" smtClean="0">
                <a:solidFill>
                  <a:srgbClr val="002060"/>
                </a:solidFill>
              </a:rPr>
              <a:t>Speculative grammar</a:t>
            </a:r>
          </a:p>
          <a:p>
            <a:pPr>
              <a:buNone/>
            </a:pPr>
            <a:endParaRPr lang="en-GB" sz="2400" dirty="0" smtClean="0">
              <a:solidFill>
                <a:srgbClr val="002060"/>
              </a:solidFill>
            </a:endParaRPr>
          </a:p>
          <a:p>
            <a:pPr>
              <a:buNone/>
            </a:pPr>
            <a:r>
              <a:rPr lang="en-GB" sz="2400" dirty="0" smtClean="0">
                <a:solidFill>
                  <a:srgbClr val="002060"/>
                </a:solidFill>
              </a:rPr>
              <a:t>“Grammar is above all concerned with syntax”</a:t>
            </a:r>
          </a:p>
          <a:p>
            <a:pPr>
              <a:buNone/>
            </a:pPr>
            <a:r>
              <a:rPr lang="en-GB" sz="2400" dirty="0" smtClean="0"/>
              <a:t>An acceptable sentence must  satisfy three conditions:</a:t>
            </a:r>
          </a:p>
          <a:p>
            <a:r>
              <a:rPr lang="en-GB" sz="2400" dirty="0" smtClean="0"/>
              <a:t>the word classes must constitute a syntactic construction </a:t>
            </a:r>
          </a:p>
          <a:p>
            <a:pPr>
              <a:buNone/>
            </a:pPr>
            <a:r>
              <a:rPr lang="en-GB" sz="2400" dirty="0" smtClean="0"/>
              <a:t>      (e.g. N + V)</a:t>
            </a:r>
          </a:p>
          <a:p>
            <a:pPr marL="457200" indent="-457200"/>
            <a:r>
              <a:rPr lang="en-US" sz="2400" dirty="0" smtClean="0"/>
              <a:t>the words must show appropriate inflectional categories</a:t>
            </a:r>
          </a:p>
          <a:p>
            <a:pPr marL="457200" indent="-457200"/>
            <a:r>
              <a:rPr lang="en-US" sz="2400" dirty="0" smtClean="0"/>
              <a:t>the words must collocate as individual lexical items</a:t>
            </a:r>
          </a:p>
          <a:p>
            <a:pPr>
              <a:buNone/>
            </a:pPr>
            <a:r>
              <a:rPr lang="en-US" sz="2400" i="1" dirty="0" smtClean="0"/>
              <a:t>Example:      </a:t>
            </a:r>
            <a:r>
              <a:rPr lang="en-US" sz="2400" i="1" dirty="0" err="1" smtClean="0">
                <a:solidFill>
                  <a:schemeClr val="accent3">
                    <a:lumMod val="50000"/>
                  </a:schemeClr>
                </a:solidFill>
              </a:rPr>
              <a:t>cappa</a:t>
            </a:r>
            <a:r>
              <a:rPr lang="en-US" sz="2400" i="1" dirty="0" smtClean="0">
                <a:solidFill>
                  <a:schemeClr val="accent3">
                    <a:lumMod val="50000"/>
                  </a:schemeClr>
                </a:solidFill>
              </a:rPr>
              <a:t> </a:t>
            </a:r>
            <a:r>
              <a:rPr lang="en-US" sz="2400" i="1" dirty="0" err="1" smtClean="0">
                <a:solidFill>
                  <a:schemeClr val="accent3">
                    <a:lumMod val="50000"/>
                  </a:schemeClr>
                </a:solidFill>
              </a:rPr>
              <a:t>nigra</a:t>
            </a:r>
            <a:r>
              <a:rPr lang="en-US" sz="2400" i="1" dirty="0" smtClean="0"/>
              <a:t>                  </a:t>
            </a:r>
            <a:r>
              <a:rPr lang="uk-UA" sz="2400" i="1" dirty="0" smtClean="0">
                <a:solidFill>
                  <a:srgbClr val="FF0000"/>
                </a:solidFill>
              </a:rPr>
              <a:t>*</a:t>
            </a:r>
            <a:r>
              <a:rPr lang="en-US" sz="2400" i="1" strike="sngStrike" dirty="0" err="1" smtClean="0">
                <a:solidFill>
                  <a:srgbClr val="FF0000"/>
                </a:solidFill>
              </a:rPr>
              <a:t>cappa</a:t>
            </a:r>
            <a:r>
              <a:rPr lang="en-US" sz="2400" i="1" strike="sngStrike" dirty="0" smtClean="0">
                <a:solidFill>
                  <a:srgbClr val="FF0000"/>
                </a:solidFill>
              </a:rPr>
              <a:t> </a:t>
            </a:r>
            <a:r>
              <a:rPr lang="en-US" sz="2400" i="1" strike="sngStrike" dirty="0" err="1" smtClean="0">
                <a:solidFill>
                  <a:srgbClr val="FF0000"/>
                </a:solidFill>
              </a:rPr>
              <a:t>categorica</a:t>
            </a:r>
            <a:endParaRPr lang="en-US" sz="2400" i="1" strike="sngStrike" dirty="0" smtClean="0">
              <a:solidFill>
                <a:srgbClr val="FF0000"/>
              </a:solidFill>
            </a:endParaRPr>
          </a:p>
          <a:p>
            <a:pPr>
              <a:buNone/>
            </a:pPr>
            <a:r>
              <a:rPr lang="en-US" sz="2400" i="1" dirty="0" smtClean="0">
                <a:solidFill>
                  <a:srgbClr val="FF0000"/>
                </a:solidFill>
              </a:rPr>
              <a:t>                     *</a:t>
            </a:r>
            <a:r>
              <a:rPr lang="en-US" sz="2400" i="1" strike="sngStrike" dirty="0" smtClean="0">
                <a:solidFill>
                  <a:srgbClr val="FF0000"/>
                </a:solidFill>
              </a:rPr>
              <a:t>lapis </a:t>
            </a:r>
            <a:r>
              <a:rPr lang="en-US" sz="2400" i="1" strike="sngStrike" dirty="0" err="1" smtClean="0">
                <a:solidFill>
                  <a:srgbClr val="FF0000"/>
                </a:solidFill>
              </a:rPr>
              <a:t>amat</a:t>
            </a:r>
            <a:r>
              <a:rPr lang="en-US" sz="2400" i="1" strike="sngStrike" dirty="0" smtClean="0">
                <a:solidFill>
                  <a:srgbClr val="FF0000"/>
                </a:solidFill>
              </a:rPr>
              <a:t> </a:t>
            </a:r>
            <a:r>
              <a:rPr lang="en-US" sz="2400" i="1" strike="sngStrike" dirty="0" err="1" smtClean="0">
                <a:solidFill>
                  <a:srgbClr val="FF0000"/>
                </a:solidFill>
              </a:rPr>
              <a:t>filium</a:t>
            </a:r>
            <a:endParaRPr lang="en-US" sz="2400" i="1" strike="sngStrike" dirty="0" smtClean="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marL="514350" indent="-514350"/>
            <a:r>
              <a:rPr lang="en-US" sz="2400" dirty="0" smtClean="0">
                <a:solidFill>
                  <a:srgbClr val="7030A0"/>
                </a:solidFill>
              </a:rPr>
              <a:t>Language studies in Europe in the Middle Ages and in the Renaissance</a:t>
            </a:r>
            <a:endParaRPr lang="en-US" sz="2400" dirty="0" smtClean="0"/>
          </a:p>
        </p:txBody>
      </p:sp>
      <p:sp>
        <p:nvSpPr>
          <p:cNvPr id="3" name="Содержимое 2"/>
          <p:cNvSpPr>
            <a:spLocks noGrp="1"/>
          </p:cNvSpPr>
          <p:nvPr>
            <p:ph idx="1"/>
          </p:nvPr>
        </p:nvSpPr>
        <p:spPr>
          <a:xfrm>
            <a:off x="457200" y="980728"/>
            <a:ext cx="8219256" cy="5145435"/>
          </a:xfrm>
        </p:spPr>
        <p:txBody>
          <a:bodyPr>
            <a:normAutofit/>
          </a:bodyPr>
          <a:lstStyle/>
          <a:p>
            <a:pPr>
              <a:buNone/>
            </a:pPr>
            <a:r>
              <a:rPr lang="en-GB" sz="2400" dirty="0" smtClean="0">
                <a:solidFill>
                  <a:srgbClr val="002060"/>
                </a:solidFill>
              </a:rPr>
              <a:t>Speculative grammar</a:t>
            </a:r>
          </a:p>
          <a:p>
            <a:pPr>
              <a:buNone/>
            </a:pPr>
            <a:endParaRPr lang="en-US" sz="2400" dirty="0" smtClean="0">
              <a:solidFill>
                <a:srgbClr val="002060"/>
              </a:solidFill>
            </a:endParaRPr>
          </a:p>
          <a:p>
            <a:pPr>
              <a:buNone/>
            </a:pPr>
            <a:r>
              <a:rPr lang="en-US" sz="2400" dirty="0" smtClean="0">
                <a:solidFill>
                  <a:srgbClr val="002060"/>
                </a:solidFill>
              </a:rPr>
              <a:t>Other syntactic innovations</a:t>
            </a:r>
          </a:p>
          <a:p>
            <a:pPr>
              <a:buNone/>
            </a:pPr>
            <a:r>
              <a:rPr lang="en-US" sz="2400" i="1" dirty="0" smtClean="0"/>
              <a:t>“One part of a construction stands to another either as dependent on it or as satisfying its dependence”</a:t>
            </a:r>
          </a:p>
          <a:p>
            <a:pPr>
              <a:buNone/>
            </a:pPr>
            <a:r>
              <a:rPr lang="en-US" sz="2400" i="1" dirty="0" smtClean="0"/>
              <a:t>transitive and intransitive as categories of syntactic constructions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marL="514350" indent="-514350"/>
            <a:r>
              <a:rPr lang="en-US" sz="2400" dirty="0" smtClean="0">
                <a:solidFill>
                  <a:srgbClr val="7030A0"/>
                </a:solidFill>
              </a:rPr>
              <a:t>Language studies in Europe in the Middle Ages and in the Renaissance</a:t>
            </a:r>
            <a:endParaRPr lang="en-US" sz="2400" dirty="0" smtClean="0"/>
          </a:p>
        </p:txBody>
      </p:sp>
      <p:graphicFrame>
        <p:nvGraphicFramePr>
          <p:cNvPr id="4" name="Содержимое 3"/>
          <p:cNvGraphicFramePr>
            <a:graphicFrameLocks noGrp="1"/>
          </p:cNvGraphicFramePr>
          <p:nvPr>
            <p:ph idx="1"/>
          </p:nvPr>
        </p:nvGraphicFramePr>
        <p:xfrm>
          <a:off x="457200" y="981075"/>
          <a:ext cx="8218488" cy="3566160"/>
        </p:xfrm>
        <a:graphic>
          <a:graphicData uri="http://schemas.openxmlformats.org/drawingml/2006/table">
            <a:tbl>
              <a:tblPr firstRow="1" bandRow="1">
                <a:tableStyleId>{5C22544A-7EE6-4342-B048-85BDC9FD1C3A}</a:tableStyleId>
              </a:tblPr>
              <a:tblGrid>
                <a:gridCol w="4109244"/>
                <a:gridCol w="4109244"/>
              </a:tblGrid>
              <a:tr h="370840">
                <a:tc>
                  <a:txBody>
                    <a:bodyPr/>
                    <a:lstStyle/>
                    <a:p>
                      <a:pPr algn="ctr"/>
                      <a:r>
                        <a:rPr lang="en-US" sz="2400" dirty="0" smtClean="0"/>
                        <a:t>Before speculative grammar</a:t>
                      </a:r>
                      <a:endParaRPr lang="ru-RU" sz="2400" dirty="0"/>
                    </a:p>
                  </a:txBody>
                  <a:tcPr/>
                </a:tc>
                <a:tc>
                  <a:txBody>
                    <a:bodyPr/>
                    <a:lstStyle/>
                    <a:p>
                      <a:pPr algn="ctr"/>
                      <a:r>
                        <a:rPr lang="en-US" sz="2400" dirty="0" smtClean="0"/>
                        <a:t>Speculative</a:t>
                      </a:r>
                      <a:r>
                        <a:rPr lang="en-US" sz="2400" baseline="0" dirty="0" smtClean="0"/>
                        <a:t> grammar</a:t>
                      </a:r>
                      <a:endParaRPr lang="ru-RU" sz="2400" dirty="0"/>
                    </a:p>
                  </a:txBody>
                  <a:tcPr/>
                </a:tc>
              </a:tr>
              <a:tr h="370840">
                <a:tc>
                  <a:txBody>
                    <a:bodyPr/>
                    <a:lstStyle/>
                    <a:p>
                      <a:endParaRPr lang="en-US" sz="2400" dirty="0" smtClean="0"/>
                    </a:p>
                    <a:p>
                      <a:endParaRPr lang="en-US" sz="2400" dirty="0" smtClean="0"/>
                    </a:p>
                    <a:p>
                      <a:r>
                        <a:rPr lang="en-US" sz="2400" dirty="0" smtClean="0"/>
                        <a:t>Grammar was directed towards writers of the classic literature</a:t>
                      </a:r>
                      <a:endParaRPr lang="ru-RU" sz="2400" dirty="0"/>
                    </a:p>
                  </a:txBody>
                  <a:tcPr/>
                </a:tc>
                <a:tc>
                  <a:txBody>
                    <a:bodyPr/>
                    <a:lstStyle/>
                    <a:p>
                      <a:endParaRPr lang="en-US" sz="2400" dirty="0" smtClean="0"/>
                    </a:p>
                    <a:p>
                      <a:endParaRPr lang="en-US" sz="2400" dirty="0" smtClean="0"/>
                    </a:p>
                    <a:p>
                      <a:r>
                        <a:rPr lang="en-US" sz="2400" dirty="0" smtClean="0"/>
                        <a:t>Grammar is exclusively concerned with its place among</a:t>
                      </a:r>
                      <a:r>
                        <a:rPr lang="en-US" sz="2400" baseline="0" dirty="0" smtClean="0"/>
                        <a:t> liberal arts</a:t>
                      </a:r>
                    </a:p>
                    <a:p>
                      <a:endParaRPr lang="en-US" sz="2400" dirty="0" smtClean="0"/>
                    </a:p>
                    <a:p>
                      <a:endParaRPr lang="ru-RU" sz="2400" dirty="0"/>
                    </a:p>
                  </a:txBody>
                  <a:tcPr/>
                </a:tc>
              </a:tr>
              <a:tr h="370840">
                <a:tc gridSpan="2">
                  <a:txBody>
                    <a:bodyPr/>
                    <a:lstStyle/>
                    <a:p>
                      <a:pPr algn="ctr"/>
                      <a:r>
                        <a:rPr lang="en-US" sz="2400" i="1" dirty="0" smtClean="0"/>
                        <a:t>choice of examples</a:t>
                      </a:r>
                      <a:endParaRPr lang="ru-RU" sz="2400" i="1" dirty="0"/>
                    </a:p>
                  </a:txBody>
                  <a:tcPr/>
                </a:tc>
                <a:tc hMerge="1">
                  <a:txBody>
                    <a:bodyPr/>
                    <a:lstStyle/>
                    <a:p>
                      <a:endParaRPr lang="ru-RU" sz="2400"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marL="514350" indent="-514350"/>
            <a:r>
              <a:rPr lang="en-US" sz="2400" dirty="0" smtClean="0">
                <a:solidFill>
                  <a:srgbClr val="7030A0"/>
                </a:solidFill>
              </a:rPr>
              <a:t>Language studies in Europe in the Middle Ages and in the Renaissance</a:t>
            </a:r>
            <a:endParaRPr lang="en-US" sz="2400" dirty="0" smtClean="0"/>
          </a:p>
        </p:txBody>
      </p:sp>
      <p:sp>
        <p:nvSpPr>
          <p:cNvPr id="5" name="Содержимое 4"/>
          <p:cNvSpPr>
            <a:spLocks noGrp="1"/>
          </p:cNvSpPr>
          <p:nvPr>
            <p:ph idx="1"/>
          </p:nvPr>
        </p:nvSpPr>
        <p:spPr>
          <a:xfrm>
            <a:off x="0" y="908720"/>
            <a:ext cx="6156176" cy="5400600"/>
          </a:xfrm>
        </p:spPr>
        <p:txBody>
          <a:bodyPr>
            <a:normAutofit/>
          </a:bodyPr>
          <a:lstStyle/>
          <a:p>
            <a:pPr>
              <a:buNone/>
            </a:pPr>
            <a:r>
              <a:rPr lang="en-US" sz="2400" b="1" dirty="0" smtClean="0">
                <a:solidFill>
                  <a:srgbClr val="002060"/>
                </a:solidFill>
              </a:rPr>
              <a:t>Henry </a:t>
            </a:r>
            <a:r>
              <a:rPr lang="en-US" sz="2400" b="1" dirty="0" err="1" smtClean="0">
                <a:solidFill>
                  <a:srgbClr val="002060"/>
                </a:solidFill>
              </a:rPr>
              <a:t>d'Andeli</a:t>
            </a:r>
            <a:r>
              <a:rPr lang="en-US" sz="2400" dirty="0" smtClean="0">
                <a:solidFill>
                  <a:srgbClr val="002060"/>
                </a:solidFill>
              </a:rPr>
              <a:t>, a 13th-century Norman poet</a:t>
            </a:r>
          </a:p>
          <a:p>
            <a:pPr>
              <a:buNone/>
            </a:pPr>
            <a:r>
              <a:rPr lang="en-US" sz="2400" dirty="0" smtClean="0">
                <a:solidFill>
                  <a:srgbClr val="002060"/>
                </a:solidFill>
              </a:rPr>
              <a:t>“Battle of the Seven Arts</a:t>
            </a:r>
            <a:r>
              <a:rPr lang="en-US" sz="2400" dirty="0" smtClean="0"/>
              <a:t>”</a:t>
            </a:r>
          </a:p>
          <a:p>
            <a:pPr>
              <a:buNone/>
            </a:pPr>
            <a:endParaRPr lang="en-US" sz="2400" dirty="0" smtClean="0"/>
          </a:p>
          <a:p>
            <a:pPr>
              <a:buNone/>
            </a:pPr>
            <a:r>
              <a:rPr lang="en-US" sz="2400" dirty="0" smtClean="0"/>
              <a:t>classical authors (rhetoric) based in Orleans</a:t>
            </a:r>
          </a:p>
          <a:p>
            <a:pPr>
              <a:buNone/>
            </a:pPr>
            <a:r>
              <a:rPr lang="en-US" sz="2400" dirty="0" smtClean="0"/>
              <a:t>battle against the seven arts based in Paris </a:t>
            </a:r>
          </a:p>
          <a:p>
            <a:pPr>
              <a:buNone/>
            </a:pPr>
            <a:r>
              <a:rPr lang="en-US" sz="2400" dirty="0" smtClean="0"/>
              <a:t>( centre of logic and speculative grammar)</a:t>
            </a:r>
          </a:p>
          <a:p>
            <a:pPr>
              <a:buNone/>
            </a:pPr>
            <a:endParaRPr lang="en-US" sz="2400" dirty="0" smtClean="0"/>
          </a:p>
          <a:p>
            <a:pPr algn="ctr">
              <a:buNone/>
            </a:pPr>
            <a:r>
              <a:rPr lang="en-US" sz="2400" dirty="0" smtClean="0"/>
              <a:t>Leaders:</a:t>
            </a:r>
          </a:p>
          <a:p>
            <a:pPr algn="ctr">
              <a:buNone/>
            </a:pPr>
            <a:r>
              <a:rPr lang="en-US" sz="2400" dirty="0" smtClean="0"/>
              <a:t>Priscian     </a:t>
            </a:r>
            <a:r>
              <a:rPr lang="en-US" sz="2400" dirty="0" err="1" smtClean="0"/>
              <a:t>vs</a:t>
            </a:r>
            <a:r>
              <a:rPr lang="en-US" sz="2400" dirty="0" smtClean="0"/>
              <a:t>    Aristotle</a:t>
            </a:r>
          </a:p>
          <a:p>
            <a:pPr algn="ctr">
              <a:buNone/>
            </a:pPr>
            <a:endParaRPr lang="pt-BR" sz="1800" i="1" dirty="0" smtClean="0">
              <a:solidFill>
                <a:srgbClr val="7030A0"/>
              </a:solidFill>
            </a:endParaRPr>
          </a:p>
          <a:p>
            <a:pPr algn="ctr">
              <a:buNone/>
            </a:pPr>
            <a:r>
              <a:rPr lang="pt-BR" sz="1800" i="1" dirty="0" smtClean="0">
                <a:solidFill>
                  <a:srgbClr val="7030A0"/>
                </a:solidFill>
              </a:rPr>
              <a:t>Gram loquitur, Dia vera docet, Rhet verba colorat, Mus canit, </a:t>
            </a:r>
          </a:p>
          <a:p>
            <a:pPr algn="ctr">
              <a:buNone/>
            </a:pPr>
            <a:r>
              <a:rPr lang="pt-BR" sz="1800" i="1" dirty="0" smtClean="0">
                <a:solidFill>
                  <a:srgbClr val="7030A0"/>
                </a:solidFill>
              </a:rPr>
              <a:t>Ar numerat, Geo ponderat, As docet astra</a:t>
            </a:r>
            <a:endParaRPr lang="ru-RU" sz="1800" i="1" dirty="0">
              <a:solidFill>
                <a:srgbClr val="7030A0"/>
              </a:solidFill>
            </a:endParaRPr>
          </a:p>
        </p:txBody>
      </p:sp>
      <p:pic>
        <p:nvPicPr>
          <p:cNvPr id="1026" name="Picture 2" descr="http://www.markchurms.com/mm5/graphics/caesar-l.jpg"/>
          <p:cNvPicPr>
            <a:picLocks noChangeAspect="1" noChangeArrowheads="1"/>
          </p:cNvPicPr>
          <p:nvPr/>
        </p:nvPicPr>
        <p:blipFill>
          <a:blip r:embed="rId2" cstate="print"/>
          <a:srcRect/>
          <a:stretch>
            <a:fillRect/>
          </a:stretch>
        </p:blipFill>
        <p:spPr bwMode="auto">
          <a:xfrm>
            <a:off x="5940152" y="1412776"/>
            <a:ext cx="3203848" cy="400481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marL="514350" indent="-514350"/>
            <a:r>
              <a:rPr lang="en-US" sz="2400" dirty="0" smtClean="0">
                <a:solidFill>
                  <a:srgbClr val="7030A0"/>
                </a:solidFill>
              </a:rPr>
              <a:t>Language studies in Europe in the Middle Ages and in the Renaissance</a:t>
            </a:r>
            <a:endParaRPr lang="en-US" sz="2400" dirty="0" smtClean="0"/>
          </a:p>
        </p:txBody>
      </p:sp>
      <p:sp>
        <p:nvSpPr>
          <p:cNvPr id="5" name="Содержимое 4"/>
          <p:cNvSpPr>
            <a:spLocks noGrp="1"/>
          </p:cNvSpPr>
          <p:nvPr>
            <p:ph idx="1"/>
          </p:nvPr>
        </p:nvSpPr>
        <p:spPr>
          <a:xfrm>
            <a:off x="179512" y="908720"/>
            <a:ext cx="8568952" cy="5400600"/>
          </a:xfrm>
        </p:spPr>
        <p:txBody>
          <a:bodyPr>
            <a:normAutofit lnSpcReduction="10000"/>
          </a:bodyPr>
          <a:lstStyle/>
          <a:p>
            <a:pPr>
              <a:buNone/>
            </a:pPr>
            <a:r>
              <a:rPr lang="en-US" sz="2400" dirty="0" smtClean="0">
                <a:solidFill>
                  <a:srgbClr val="7030A0"/>
                </a:solidFill>
              </a:rPr>
              <a:t>Renaissance</a:t>
            </a:r>
          </a:p>
          <a:p>
            <a:r>
              <a:rPr lang="en-US" sz="2400" dirty="0" smtClean="0"/>
              <a:t>native grammars and dictionaries of European languages were written</a:t>
            </a:r>
          </a:p>
          <a:p>
            <a:r>
              <a:rPr lang="en-US" sz="2400" dirty="0" smtClean="0"/>
              <a:t>the Bible was translated into a number of West European languages</a:t>
            </a:r>
          </a:p>
          <a:p>
            <a:r>
              <a:rPr lang="en-US" sz="2400" dirty="0" smtClean="0"/>
              <a:t>diachronic studies were  stimulated by comparison between classical Latin and contemporary Romance languages &gt; causes of language change were discussed</a:t>
            </a:r>
          </a:p>
          <a:p>
            <a:r>
              <a:rPr lang="en-US" sz="2400" dirty="0" smtClean="0"/>
              <a:t>invention of printing aroused interest in spelling reform</a:t>
            </a:r>
          </a:p>
          <a:p>
            <a:r>
              <a:rPr lang="en-US" sz="2400" dirty="0" smtClean="0"/>
              <a:t>inspirations for a universal language, proposals of a universal grammar</a:t>
            </a:r>
          </a:p>
          <a:p>
            <a:pPr>
              <a:buNone/>
            </a:pPr>
            <a:r>
              <a:rPr lang="en-US" sz="1900" i="1" dirty="0" smtClean="0">
                <a:solidFill>
                  <a:srgbClr val="002060"/>
                </a:solidFill>
              </a:rPr>
              <a:t>Leibniz (1646-1716) looked forward to the day when controversies would be resolved by the mere invitation to sit down and calculate by means of a newly devised  universal symbolization of thought, free from vagueness and uncertainties of a natural language</a:t>
            </a:r>
          </a:p>
          <a:p>
            <a:endParaRPr lang="en-US" sz="2400" dirty="0" smtClean="0"/>
          </a:p>
          <a:p>
            <a:pPr>
              <a:buNone/>
            </a:pPr>
            <a:endParaRPr lang="en-US" sz="2400" i="1" dirty="0" smtClean="0"/>
          </a:p>
          <a:p>
            <a:pPr>
              <a:buNone/>
            </a:pPr>
            <a:endParaRPr lang="en-US" sz="2400" i="1" dirty="0" smtClean="0">
              <a:solidFill>
                <a:srgbClr val="7030A0"/>
              </a:solidFill>
            </a:endParaRPr>
          </a:p>
          <a:p>
            <a:pPr>
              <a:buNone/>
            </a:pPr>
            <a:endParaRPr lang="ru-RU" sz="1800" i="1" dirty="0">
              <a:solidFill>
                <a:srgbClr val="7030A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Port Royal Grammar</a:t>
            </a:r>
            <a:endParaRPr lang="ru-RU" sz="2400" dirty="0">
              <a:solidFill>
                <a:srgbClr val="7030A0"/>
              </a:solidFill>
            </a:endParaRPr>
          </a:p>
        </p:txBody>
      </p:sp>
      <p:sp>
        <p:nvSpPr>
          <p:cNvPr id="3" name="Содержимое 2"/>
          <p:cNvSpPr>
            <a:spLocks noGrp="1"/>
          </p:cNvSpPr>
          <p:nvPr>
            <p:ph idx="1"/>
          </p:nvPr>
        </p:nvSpPr>
        <p:spPr>
          <a:xfrm>
            <a:off x="457200" y="980728"/>
            <a:ext cx="4690864" cy="5544616"/>
          </a:xfrm>
        </p:spPr>
        <p:txBody>
          <a:bodyPr>
            <a:normAutofit fontScale="92500"/>
          </a:bodyPr>
          <a:lstStyle/>
          <a:p>
            <a:pPr>
              <a:buNone/>
            </a:pPr>
            <a:r>
              <a:rPr lang="en-US" sz="2400" dirty="0" smtClean="0"/>
              <a:t>Port Royal Schools in France were religious and educational foundations in the mid-17</a:t>
            </a:r>
            <a:r>
              <a:rPr lang="en-US" sz="2400" baseline="30000" dirty="0" smtClean="0"/>
              <a:t>th</a:t>
            </a:r>
            <a:r>
              <a:rPr lang="en-US" sz="2400" dirty="0" smtClean="0"/>
              <a:t> century.</a:t>
            </a:r>
          </a:p>
          <a:p>
            <a:pPr>
              <a:buNone/>
            </a:pPr>
            <a:r>
              <a:rPr lang="en-US" sz="2400" dirty="0" smtClean="0"/>
              <a:t>Port Royal Grammar (1660):</a:t>
            </a:r>
          </a:p>
          <a:p>
            <a:r>
              <a:rPr lang="en-US" sz="2400" dirty="0" smtClean="0"/>
              <a:t>mainly based on Descartes,  French philosopher, mathematician, and scientist</a:t>
            </a:r>
          </a:p>
          <a:p>
            <a:r>
              <a:rPr lang="en-US" sz="2400" dirty="0" smtClean="0"/>
              <a:t>asserted the supremacy of human reason (rationalist approach)</a:t>
            </a:r>
          </a:p>
          <a:p>
            <a:r>
              <a:rPr lang="en-US" sz="2400" dirty="0" smtClean="0"/>
              <a:t>attempted to reveal the unity of grammar underlying the separate grammars of different languages</a:t>
            </a:r>
          </a:p>
          <a:p>
            <a:pPr>
              <a:buNone/>
            </a:pPr>
            <a:r>
              <a:rPr lang="en-US" sz="2200" i="1" dirty="0" smtClean="0">
                <a:solidFill>
                  <a:srgbClr val="002060"/>
                </a:solidFill>
              </a:rPr>
              <a:t>Grammar is simply mental processes, which are universal; therefore grammar is universal.</a:t>
            </a:r>
            <a:endParaRPr lang="ru-RU" sz="2200" i="1" dirty="0">
              <a:solidFill>
                <a:srgbClr val="002060"/>
              </a:solidFill>
            </a:endParaRPr>
          </a:p>
        </p:txBody>
      </p:sp>
      <p:pic>
        <p:nvPicPr>
          <p:cNvPr id="58370" name="Picture 2" descr="http://languagelog.ldc.upenn.edu/myl/GrammairePortRoyal.png"/>
          <p:cNvPicPr>
            <a:picLocks noChangeAspect="1" noChangeArrowheads="1"/>
          </p:cNvPicPr>
          <p:nvPr/>
        </p:nvPicPr>
        <p:blipFill>
          <a:blip r:embed="rId2" cstate="print"/>
          <a:srcRect/>
          <a:stretch>
            <a:fillRect/>
          </a:stretch>
        </p:blipFill>
        <p:spPr bwMode="auto">
          <a:xfrm>
            <a:off x="5123364" y="1052737"/>
            <a:ext cx="4020636" cy="432048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brainiedeal.files.wordpress.com/2008/05/3.jpg"/>
          <p:cNvPicPr>
            <a:picLocks noChangeAspect="1" noChangeArrowheads="1"/>
          </p:cNvPicPr>
          <p:nvPr/>
        </p:nvPicPr>
        <p:blipFill>
          <a:blip r:embed="rId2" cstate="print"/>
          <a:srcRect/>
          <a:stretch>
            <a:fillRect/>
          </a:stretch>
        </p:blipFill>
        <p:spPr bwMode="auto">
          <a:xfrm>
            <a:off x="4535488" y="1052736"/>
            <a:ext cx="4608512" cy="3433342"/>
          </a:xfrm>
          <a:prstGeom prst="rect">
            <a:avLst/>
          </a:prstGeom>
          <a:noFill/>
        </p:spPr>
      </p:pic>
      <p:sp>
        <p:nvSpPr>
          <p:cNvPr id="2" name="Заголовок 1"/>
          <p:cNvSpPr>
            <a:spLocks noGrp="1"/>
          </p:cNvSpPr>
          <p:nvPr>
            <p:ph type="title"/>
          </p:nvPr>
        </p:nvSpPr>
        <p:spPr/>
        <p:txBody>
          <a:bodyPr>
            <a:normAutofit/>
          </a:bodyPr>
          <a:lstStyle/>
          <a:p>
            <a:r>
              <a:rPr lang="en-US" sz="2400" dirty="0" smtClean="0">
                <a:solidFill>
                  <a:srgbClr val="7030A0"/>
                </a:solidFill>
              </a:rPr>
              <a:t>Ancient India</a:t>
            </a:r>
            <a:endParaRPr lang="ru-RU" sz="2400" dirty="0">
              <a:solidFill>
                <a:srgbClr val="7030A0"/>
              </a:solidFill>
            </a:endParaRPr>
          </a:p>
        </p:txBody>
      </p:sp>
      <p:sp>
        <p:nvSpPr>
          <p:cNvPr id="3" name="Содержимое 2"/>
          <p:cNvSpPr>
            <a:spLocks noGrp="1"/>
          </p:cNvSpPr>
          <p:nvPr>
            <p:ph idx="1"/>
          </p:nvPr>
        </p:nvSpPr>
        <p:spPr>
          <a:xfrm>
            <a:off x="457200" y="1124744"/>
            <a:ext cx="8229600" cy="5184576"/>
          </a:xfrm>
        </p:spPr>
        <p:txBody>
          <a:bodyPr>
            <a:normAutofit/>
          </a:bodyPr>
          <a:lstStyle/>
          <a:p>
            <a:pPr>
              <a:buNone/>
            </a:pPr>
            <a:r>
              <a:rPr lang="en-US" sz="2400" dirty="0" smtClean="0">
                <a:solidFill>
                  <a:srgbClr val="7030A0"/>
                </a:solidFill>
              </a:rPr>
              <a:t>Panini:</a:t>
            </a:r>
            <a:r>
              <a:rPr lang="en-US" sz="2400" dirty="0" smtClean="0"/>
              <a:t> </a:t>
            </a:r>
          </a:p>
          <a:p>
            <a:pPr>
              <a:buNone/>
            </a:pPr>
            <a:r>
              <a:rPr lang="en-US" sz="2400" dirty="0" smtClean="0"/>
              <a:t>wrote a grammar of Sanskrit </a:t>
            </a:r>
          </a:p>
          <a:p>
            <a:pPr>
              <a:buNone/>
            </a:pPr>
            <a:r>
              <a:rPr lang="en-US" sz="2400" dirty="0" smtClean="0"/>
              <a:t>(middle of the 1</a:t>
            </a:r>
            <a:r>
              <a:rPr lang="en-US" sz="2400" baseline="30000" dirty="0" smtClean="0"/>
              <a:t>st</a:t>
            </a:r>
            <a:r>
              <a:rPr lang="en-US" sz="2400" dirty="0" smtClean="0"/>
              <a:t> millennium BC) </a:t>
            </a:r>
          </a:p>
          <a:p>
            <a:pPr>
              <a:buNone/>
            </a:pPr>
            <a:r>
              <a:rPr lang="en-US" sz="2400" dirty="0" smtClean="0"/>
              <a:t>called </a:t>
            </a:r>
            <a:r>
              <a:rPr lang="en-US" sz="2400" i="1" dirty="0" err="1" smtClean="0"/>
              <a:t>Astadhyāyī</a:t>
            </a:r>
            <a:r>
              <a:rPr lang="en-US" sz="2400" i="1" dirty="0" smtClean="0"/>
              <a:t> </a:t>
            </a:r>
          </a:p>
          <a:p>
            <a:pPr>
              <a:buNone/>
            </a:pPr>
            <a:r>
              <a:rPr lang="en-US" sz="2400" dirty="0" smtClean="0"/>
              <a:t>(literally 'eight books').</a:t>
            </a:r>
          </a:p>
          <a:p>
            <a:pPr>
              <a:buNone/>
            </a:pPr>
            <a:endParaRPr lang="en-US" sz="2400" dirty="0" smtClean="0"/>
          </a:p>
          <a:p>
            <a:pPr>
              <a:buNone/>
            </a:pPr>
            <a:endParaRPr lang="en-US" sz="2400" dirty="0" smtClean="0"/>
          </a:p>
          <a:p>
            <a:pPr>
              <a:buNone/>
            </a:pPr>
            <a:r>
              <a:rPr lang="en-US" sz="2400" dirty="0" smtClean="0">
                <a:solidFill>
                  <a:srgbClr val="7030A0"/>
                </a:solidFill>
              </a:rPr>
              <a:t>Panini’s grammar:</a:t>
            </a:r>
          </a:p>
          <a:p>
            <a:pPr>
              <a:buNone/>
            </a:pPr>
            <a:r>
              <a:rPr lang="en-US" sz="2400" dirty="0" smtClean="0"/>
              <a:t>phonetics (including differences between words pronounced in isolation and in connected speech)</a:t>
            </a:r>
          </a:p>
          <a:p>
            <a:pPr>
              <a:buNone/>
            </a:pPr>
            <a:r>
              <a:rPr lang="en-US" sz="2400" dirty="0" smtClean="0"/>
              <a:t>morphology (rules of word formation)</a:t>
            </a:r>
          </a:p>
          <a:p>
            <a:endParaRPr lang="en-US" dirty="0"/>
          </a:p>
          <a:p>
            <a:endParaRPr lang="en-US" dirty="0" smtClean="0"/>
          </a:p>
          <a:p>
            <a:endParaRPr lang="en-US" dirty="0"/>
          </a:p>
          <a:p>
            <a:endParaRPr lang="en-US" dirty="0" smtClean="0"/>
          </a:p>
          <a:p>
            <a:endParaRPr lang="en-US" dirty="0" smtClean="0"/>
          </a:p>
          <a:p>
            <a:endParaRPr lang="en-US" dirty="0"/>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Ancient India</a:t>
            </a:r>
            <a:endParaRPr lang="ru-RU" sz="2400" dirty="0">
              <a:solidFill>
                <a:srgbClr val="7030A0"/>
              </a:solidFill>
            </a:endParaRPr>
          </a:p>
        </p:txBody>
      </p:sp>
      <p:sp>
        <p:nvSpPr>
          <p:cNvPr id="3" name="Содержимое 2"/>
          <p:cNvSpPr>
            <a:spLocks noGrp="1"/>
          </p:cNvSpPr>
          <p:nvPr>
            <p:ph idx="1"/>
          </p:nvPr>
        </p:nvSpPr>
        <p:spPr>
          <a:xfrm>
            <a:off x="457200" y="1196752"/>
            <a:ext cx="5698976" cy="5112568"/>
          </a:xfrm>
        </p:spPr>
        <p:txBody>
          <a:bodyPr>
            <a:normAutofit fontScale="92500" lnSpcReduction="10000"/>
          </a:bodyPr>
          <a:lstStyle/>
          <a:p>
            <a:pPr>
              <a:buNone/>
            </a:pPr>
            <a:r>
              <a:rPr lang="en-GB" b="1" dirty="0" err="1" smtClean="0"/>
              <a:t>Bhartrihari</a:t>
            </a:r>
            <a:r>
              <a:rPr lang="en-GB" b="1" dirty="0" smtClean="0"/>
              <a:t> (5</a:t>
            </a:r>
            <a:r>
              <a:rPr lang="en-GB" b="1" baseline="30000" dirty="0" smtClean="0"/>
              <a:t>th</a:t>
            </a:r>
            <a:r>
              <a:rPr lang="en-GB" b="1" dirty="0" smtClean="0"/>
              <a:t> c.)</a:t>
            </a:r>
          </a:p>
          <a:p>
            <a:pPr>
              <a:buNone/>
            </a:pPr>
            <a:r>
              <a:rPr lang="en-US" sz="2800" i="1" dirty="0" err="1"/>
              <a:t>Vākyapadīya</a:t>
            </a:r>
            <a:r>
              <a:rPr lang="en-US" sz="2800" dirty="0"/>
              <a:t> </a:t>
            </a:r>
            <a:r>
              <a:rPr lang="en-US" sz="2800" dirty="0" smtClean="0"/>
              <a:t> </a:t>
            </a:r>
            <a:r>
              <a:rPr lang="en-US" sz="2800" dirty="0"/>
              <a:t>states that the sentence should be interpreted as a single unit </a:t>
            </a:r>
            <a:r>
              <a:rPr lang="en-US" sz="2800" dirty="0" smtClean="0"/>
              <a:t> </a:t>
            </a:r>
            <a:r>
              <a:rPr lang="en-US" sz="2800" dirty="0"/>
              <a:t>which </a:t>
            </a:r>
            <a:r>
              <a:rPr lang="en-US" sz="2800" dirty="0" smtClean="0"/>
              <a:t>conveys </a:t>
            </a:r>
            <a:r>
              <a:rPr lang="en-US" sz="2800" dirty="0"/>
              <a:t>its meaning 'in a flash', just as a picture is first perceived as a unity, notwithstanding subsequent analysis into its component </a:t>
            </a:r>
            <a:r>
              <a:rPr lang="en-US" sz="2800" dirty="0" err="1"/>
              <a:t>coloured</a:t>
            </a:r>
            <a:r>
              <a:rPr lang="en-US" sz="2800" dirty="0"/>
              <a:t> </a:t>
            </a:r>
            <a:r>
              <a:rPr lang="en-US" sz="2800" dirty="0" smtClean="0"/>
              <a:t>shapes.</a:t>
            </a:r>
          </a:p>
          <a:p>
            <a:pPr>
              <a:buNone/>
            </a:pPr>
            <a:r>
              <a:rPr lang="en-US" sz="2800" dirty="0" smtClean="0"/>
              <a:t> </a:t>
            </a:r>
            <a:r>
              <a:rPr lang="en-US" sz="2800" dirty="0"/>
              <a:t>In other words, the sentence is not understood as a sequence of words put together, but the full meaning of each word is only understood in the context of the other words around it.</a:t>
            </a:r>
          </a:p>
          <a:p>
            <a:endParaRPr lang="en-US" dirty="0" smtClean="0"/>
          </a:p>
          <a:p>
            <a:endParaRPr lang="en-US" dirty="0"/>
          </a:p>
          <a:p>
            <a:endParaRPr lang="en-US" dirty="0" smtClean="0"/>
          </a:p>
          <a:p>
            <a:endParaRPr lang="en-US" dirty="0" smtClean="0"/>
          </a:p>
          <a:p>
            <a:endParaRPr lang="en-US" dirty="0"/>
          </a:p>
          <a:p>
            <a:pPr>
              <a:buNone/>
            </a:pPr>
            <a:endParaRPr lang="ru-RU" dirty="0"/>
          </a:p>
        </p:txBody>
      </p:sp>
      <p:pic>
        <p:nvPicPr>
          <p:cNvPr id="29698" name="Picture 2" descr="http://polyarnik.org/wp-content/uploads/2013/07/bhartrihari.jpg"/>
          <p:cNvPicPr>
            <a:picLocks noChangeAspect="1" noChangeArrowheads="1"/>
          </p:cNvPicPr>
          <p:nvPr/>
        </p:nvPicPr>
        <p:blipFill>
          <a:blip r:embed="rId2" cstate="print"/>
          <a:srcRect/>
          <a:stretch>
            <a:fillRect/>
          </a:stretch>
        </p:blipFill>
        <p:spPr bwMode="auto">
          <a:xfrm>
            <a:off x="6300192" y="1196752"/>
            <a:ext cx="1905000" cy="2667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Ancient India</a:t>
            </a:r>
            <a:endParaRPr lang="ru-RU" sz="2400" dirty="0">
              <a:solidFill>
                <a:srgbClr val="7030A0"/>
              </a:solidFill>
            </a:endParaRPr>
          </a:p>
        </p:txBody>
      </p:sp>
      <p:sp>
        <p:nvSpPr>
          <p:cNvPr id="3" name="Содержимое 2"/>
          <p:cNvSpPr>
            <a:spLocks noGrp="1"/>
          </p:cNvSpPr>
          <p:nvPr>
            <p:ph idx="1"/>
          </p:nvPr>
        </p:nvSpPr>
        <p:spPr>
          <a:xfrm>
            <a:off x="457200" y="1124744"/>
            <a:ext cx="8229600" cy="5184575"/>
          </a:xfrm>
        </p:spPr>
        <p:txBody>
          <a:bodyPr>
            <a:normAutofit/>
          </a:bodyPr>
          <a:lstStyle/>
          <a:p>
            <a:pPr>
              <a:buNone/>
            </a:pPr>
            <a:endParaRPr lang="en-US" sz="2400" dirty="0" smtClean="0"/>
          </a:p>
          <a:p>
            <a:pPr>
              <a:buNone/>
            </a:pPr>
            <a:r>
              <a:rPr lang="en-US" sz="2400" dirty="0" smtClean="0"/>
              <a:t>Indian linguistic theory set out three requirements for a string of words to be considered a sentence: </a:t>
            </a:r>
          </a:p>
          <a:p>
            <a:pPr marL="514350" indent="-514350">
              <a:buAutoNum type="arabicParenBoth"/>
            </a:pPr>
            <a:r>
              <a:rPr lang="en-US" sz="2400" dirty="0" smtClean="0"/>
              <a:t>(</a:t>
            </a:r>
            <a:r>
              <a:rPr lang="en-US" sz="2400" i="1" dirty="0" err="1" smtClean="0"/>
              <a:t>ākānksā</a:t>
            </a:r>
            <a:r>
              <a:rPr lang="en-US" sz="2400" dirty="0" smtClean="0"/>
              <a:t>) the words are members of suitable grammatical categories </a:t>
            </a:r>
            <a:r>
              <a:rPr lang="en-US" sz="2400" i="1" dirty="0" smtClean="0">
                <a:solidFill>
                  <a:srgbClr val="7030A0"/>
                </a:solidFill>
              </a:rPr>
              <a:t>(parts of speech) </a:t>
            </a:r>
            <a:r>
              <a:rPr lang="en-US" sz="2400" dirty="0" smtClean="0"/>
              <a:t>with appropriate morphology (inflection), </a:t>
            </a:r>
          </a:p>
          <a:p>
            <a:pPr marL="514350" indent="-514350">
              <a:buAutoNum type="arabicParenBoth"/>
            </a:pPr>
            <a:r>
              <a:rPr lang="en-US" sz="2400" dirty="0" smtClean="0"/>
              <a:t>(</a:t>
            </a:r>
            <a:r>
              <a:rPr lang="en-US" sz="2400" i="1" dirty="0" err="1" smtClean="0"/>
              <a:t>yogyatā</a:t>
            </a:r>
            <a:r>
              <a:rPr lang="en-US" sz="2400" dirty="0" smtClean="0"/>
              <a:t>) the words must be 'semantically appropriate' to one another, </a:t>
            </a:r>
          </a:p>
          <a:p>
            <a:pPr marL="514350" indent="-514350">
              <a:buAutoNum type="arabicParenBoth"/>
            </a:pPr>
            <a:r>
              <a:rPr lang="en-US" sz="2400" dirty="0" smtClean="0"/>
              <a:t>(</a:t>
            </a:r>
            <a:r>
              <a:rPr lang="en-US" sz="2400" i="1" dirty="0" err="1" smtClean="0"/>
              <a:t>samnidhi</a:t>
            </a:r>
            <a:r>
              <a:rPr lang="en-US" sz="2400" dirty="0" smtClean="0"/>
              <a:t>) the words must be uttered as a concatenation.</a:t>
            </a:r>
          </a:p>
          <a:p>
            <a:endParaRPr lang="en-US" dirty="0"/>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China</a:t>
            </a:r>
            <a:endParaRPr lang="ru-RU" sz="2400" dirty="0">
              <a:solidFill>
                <a:srgbClr val="7030A0"/>
              </a:solidFill>
            </a:endParaRPr>
          </a:p>
        </p:txBody>
      </p:sp>
      <p:sp>
        <p:nvSpPr>
          <p:cNvPr id="3" name="Содержимое 2"/>
          <p:cNvSpPr>
            <a:spLocks noGrp="1"/>
          </p:cNvSpPr>
          <p:nvPr>
            <p:ph idx="1"/>
          </p:nvPr>
        </p:nvSpPr>
        <p:spPr>
          <a:xfrm>
            <a:off x="457200" y="1124744"/>
            <a:ext cx="8229600" cy="5001419"/>
          </a:xfrm>
        </p:spPr>
        <p:txBody>
          <a:bodyPr>
            <a:normAutofit/>
          </a:bodyPr>
          <a:lstStyle/>
          <a:p>
            <a:pPr>
              <a:buNone/>
            </a:pPr>
            <a:r>
              <a:rPr lang="en-US" sz="2400" dirty="0"/>
              <a:t>As in ancient Greece, early Chinese thinkers were concerned with the relationship between names and reality. </a:t>
            </a:r>
            <a:endParaRPr lang="en-US" sz="2400" dirty="0" smtClean="0"/>
          </a:p>
          <a:p>
            <a:pPr>
              <a:buNone/>
            </a:pPr>
            <a:r>
              <a:rPr lang="en-US" sz="2400" dirty="0" smtClean="0">
                <a:solidFill>
                  <a:srgbClr val="7030A0"/>
                </a:solidFill>
              </a:rPr>
              <a:t>Confucius</a:t>
            </a:r>
            <a:r>
              <a:rPr lang="en-US" sz="2400" dirty="0"/>
              <a:t> (6th </a:t>
            </a:r>
            <a:r>
              <a:rPr lang="en-US" sz="2400" dirty="0" smtClean="0"/>
              <a:t>c. </a:t>
            </a:r>
            <a:r>
              <a:rPr lang="en-US" sz="2400" dirty="0"/>
              <a:t>BCE) </a:t>
            </a:r>
            <a:r>
              <a:rPr lang="en-US" sz="2400" dirty="0" smtClean="0"/>
              <a:t>emphasized </a:t>
            </a:r>
            <a:r>
              <a:rPr lang="en-US" sz="2400" dirty="0"/>
              <a:t>the moral commitment implicit in a </a:t>
            </a:r>
            <a:r>
              <a:rPr lang="en-US" sz="2400" dirty="0" smtClean="0"/>
              <a:t>name:</a:t>
            </a:r>
          </a:p>
          <a:p>
            <a:pPr>
              <a:buNone/>
            </a:pPr>
            <a:r>
              <a:rPr lang="en-US" sz="2400" dirty="0" smtClean="0"/>
              <a:t> </a:t>
            </a:r>
            <a:r>
              <a:rPr lang="en-US" sz="2400" dirty="0"/>
              <a:t>"</a:t>
            </a:r>
            <a:r>
              <a:rPr lang="en-US" sz="2400" dirty="0">
                <a:solidFill>
                  <a:srgbClr val="002060"/>
                </a:solidFill>
              </a:rPr>
              <a:t>Good government consists in the ruler being a ruler, the minister being a minister, the father being a father, and the son being a son... If names be not correct, language is not in accordance with the truth of things." </a:t>
            </a:r>
            <a:r>
              <a:rPr lang="en-US" sz="2400" dirty="0"/>
              <a:t>(</a:t>
            </a:r>
            <a:r>
              <a:rPr lang="en-US" sz="2400" i="1" dirty="0"/>
              <a:t>Analects</a:t>
            </a:r>
            <a:r>
              <a:rPr lang="en-US" sz="2400" dirty="0"/>
              <a:t> 12.11,13.3).</a:t>
            </a: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China</a:t>
            </a:r>
            <a:endParaRPr lang="ru-RU" sz="2400" dirty="0">
              <a:solidFill>
                <a:srgbClr val="7030A0"/>
              </a:solidFill>
            </a:endParaRPr>
          </a:p>
        </p:txBody>
      </p:sp>
      <p:sp>
        <p:nvSpPr>
          <p:cNvPr id="3" name="Содержимое 2"/>
          <p:cNvSpPr>
            <a:spLocks noGrp="1"/>
          </p:cNvSpPr>
          <p:nvPr>
            <p:ph idx="1"/>
          </p:nvPr>
        </p:nvSpPr>
        <p:spPr>
          <a:xfrm>
            <a:off x="457200" y="1124745"/>
            <a:ext cx="8229600" cy="1944216"/>
          </a:xfrm>
        </p:spPr>
        <p:txBody>
          <a:bodyPr>
            <a:normAutofit/>
          </a:bodyPr>
          <a:lstStyle/>
          <a:p>
            <a:pPr>
              <a:buNone/>
            </a:pPr>
            <a:r>
              <a:rPr lang="en-US" sz="2400" dirty="0"/>
              <a:t>The various Chinese </a:t>
            </a:r>
            <a:r>
              <a:rPr lang="en-US" sz="2400" dirty="0" smtClean="0"/>
              <a:t>philosophers assigned </a:t>
            </a:r>
            <a:r>
              <a:rPr lang="en-US" sz="2400" dirty="0"/>
              <a:t>to the </a:t>
            </a:r>
            <a:r>
              <a:rPr lang="en-US" sz="2400" dirty="0">
                <a:solidFill>
                  <a:srgbClr val="7030A0"/>
                </a:solidFill>
              </a:rPr>
              <a:t>School of Names </a:t>
            </a:r>
            <a:r>
              <a:rPr lang="en-US" sz="2400" dirty="0" smtClean="0"/>
              <a:t>dedicated themselves to defining </a:t>
            </a:r>
            <a:r>
              <a:rPr lang="en-US" sz="2400" dirty="0"/>
              <a:t>the proper semantic relations between </a:t>
            </a:r>
            <a:r>
              <a:rPr lang="en-US" sz="2400" dirty="0">
                <a:solidFill>
                  <a:srgbClr val="7030A0"/>
                </a:solidFill>
              </a:rPr>
              <a:t>names</a:t>
            </a:r>
            <a:r>
              <a:rPr lang="en-US" sz="2400" dirty="0"/>
              <a:t> (</a:t>
            </a:r>
            <a:r>
              <a:rPr lang="en-US" sz="2400" i="1" dirty="0" err="1"/>
              <a:t>ming</a:t>
            </a:r>
            <a:r>
              <a:rPr lang="en-US" sz="2400" i="1" dirty="0"/>
              <a:t>,</a:t>
            </a:r>
            <a:r>
              <a:rPr lang="en-US" sz="2400" dirty="0"/>
              <a:t> words) and the </a:t>
            </a:r>
            <a:r>
              <a:rPr lang="en-US" sz="2400" dirty="0">
                <a:solidFill>
                  <a:srgbClr val="7030A0"/>
                </a:solidFill>
              </a:rPr>
              <a:t>things</a:t>
            </a:r>
            <a:r>
              <a:rPr lang="en-US" sz="2400" dirty="0"/>
              <a:t> or kinds of things to which they refer (</a:t>
            </a:r>
            <a:r>
              <a:rPr lang="en-US" sz="2400" i="1" dirty="0" err="1"/>
              <a:t>shi</a:t>
            </a:r>
            <a:r>
              <a:rPr lang="en-US" sz="2400" i="1" dirty="0"/>
              <a:t>,</a:t>
            </a:r>
            <a:r>
              <a:rPr lang="en-US" sz="2400" dirty="0"/>
              <a:t> objects, events, situations). </a:t>
            </a:r>
            <a:endParaRPr lang="ru-RU" sz="2400" dirty="0"/>
          </a:p>
        </p:txBody>
      </p:sp>
      <p:pic>
        <p:nvPicPr>
          <p:cNvPr id="30722" name="Picture 2" descr="https://ericgerlachdotcom.files.wordpress.com/2013/10/chinese-debaters.jpg"/>
          <p:cNvPicPr>
            <a:picLocks noChangeAspect="1" noChangeArrowheads="1"/>
          </p:cNvPicPr>
          <p:nvPr/>
        </p:nvPicPr>
        <p:blipFill>
          <a:blip r:embed="rId2" cstate="print"/>
          <a:srcRect/>
          <a:stretch>
            <a:fillRect/>
          </a:stretch>
        </p:blipFill>
        <p:spPr bwMode="auto">
          <a:xfrm>
            <a:off x="3995936" y="2924944"/>
            <a:ext cx="4320480" cy="345638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China</a:t>
            </a:r>
            <a:endParaRPr lang="ru-RU" sz="2400" dirty="0">
              <a:solidFill>
                <a:srgbClr val="7030A0"/>
              </a:solidFill>
            </a:endParaRPr>
          </a:p>
        </p:txBody>
      </p:sp>
      <p:sp>
        <p:nvSpPr>
          <p:cNvPr id="3" name="Содержимое 2"/>
          <p:cNvSpPr>
            <a:spLocks noGrp="1"/>
          </p:cNvSpPr>
          <p:nvPr>
            <p:ph idx="1"/>
          </p:nvPr>
        </p:nvSpPr>
        <p:spPr>
          <a:xfrm>
            <a:off x="457200" y="1124745"/>
            <a:ext cx="8229600" cy="2016224"/>
          </a:xfrm>
        </p:spPr>
        <p:txBody>
          <a:bodyPr>
            <a:normAutofit/>
          </a:bodyPr>
          <a:lstStyle/>
          <a:p>
            <a:pPr>
              <a:buNone/>
            </a:pPr>
            <a:r>
              <a:rPr lang="en-GB" sz="2400" b="1" dirty="0" err="1"/>
              <a:t>Xǔ</a:t>
            </a:r>
            <a:r>
              <a:rPr lang="en-GB" sz="2400" b="1" dirty="0"/>
              <a:t> </a:t>
            </a:r>
            <a:r>
              <a:rPr lang="en-GB" sz="2400" b="1" dirty="0" err="1"/>
              <a:t>Shèn</a:t>
            </a:r>
            <a:r>
              <a:rPr lang="en-GB" sz="2400" dirty="0"/>
              <a:t> </a:t>
            </a:r>
            <a:r>
              <a:rPr lang="en-GB" sz="2400" dirty="0" smtClean="0"/>
              <a:t>(c</a:t>
            </a:r>
            <a:r>
              <a:rPr lang="en-GB" sz="2400" dirty="0"/>
              <a:t>. 58 – c. 147 CE</a:t>
            </a:r>
            <a:r>
              <a:rPr lang="en-GB" sz="2400" dirty="0" smtClean="0"/>
              <a:t>), the </a:t>
            </a:r>
            <a:r>
              <a:rPr lang="en-GB" sz="2400" dirty="0"/>
              <a:t>author of </a:t>
            </a:r>
            <a:r>
              <a:rPr lang="en-GB" sz="2400" dirty="0" smtClean="0"/>
              <a:t> the </a:t>
            </a:r>
            <a:r>
              <a:rPr lang="en-GB" sz="2400" dirty="0"/>
              <a:t>first Chinese dictionary with character analysis, as well as the first to organize the characters by shared components. </a:t>
            </a:r>
            <a:endParaRPr lang="en-GB" sz="2400" dirty="0" smtClean="0"/>
          </a:p>
          <a:p>
            <a:pPr>
              <a:buNone/>
            </a:pPr>
            <a:r>
              <a:rPr lang="en-GB" sz="2400" dirty="0" smtClean="0"/>
              <a:t>The dictionary contains </a:t>
            </a:r>
            <a:r>
              <a:rPr lang="en-GB" sz="2400" dirty="0"/>
              <a:t>over 9,000 character entries under 540 radicals, explaining the origins of the characters </a:t>
            </a:r>
            <a:r>
              <a:rPr lang="en-GB" sz="2400" dirty="0" smtClean="0"/>
              <a:t>.</a:t>
            </a:r>
            <a:endParaRPr lang="ru-RU" sz="2400" dirty="0"/>
          </a:p>
        </p:txBody>
      </p:sp>
      <p:pic>
        <p:nvPicPr>
          <p:cNvPr id="32770" name="Picture 2" descr="https://upload.wikimedia.org/wikipedia/commons/thumb/8/8d/%E5%AA%BD%E9%83%A8%E9%A6%96.svg/260px-%E5%AA%BD%E9%83%A8%E9%A6%96.svg.png"/>
          <p:cNvPicPr>
            <a:picLocks noChangeAspect="1" noChangeArrowheads="1"/>
          </p:cNvPicPr>
          <p:nvPr/>
        </p:nvPicPr>
        <p:blipFill>
          <a:blip r:embed="rId2" cstate="print"/>
          <a:srcRect/>
          <a:stretch>
            <a:fillRect/>
          </a:stretch>
        </p:blipFill>
        <p:spPr bwMode="auto">
          <a:xfrm>
            <a:off x="6084168" y="3933056"/>
            <a:ext cx="2476500" cy="2324101"/>
          </a:xfrm>
          <a:prstGeom prst="rect">
            <a:avLst/>
          </a:prstGeom>
          <a:noFill/>
        </p:spPr>
      </p:pic>
      <p:pic>
        <p:nvPicPr>
          <p:cNvPr id="32772" name="Picture 4" descr="Xu shen.jpg"/>
          <p:cNvPicPr>
            <a:picLocks noChangeAspect="1" noChangeArrowheads="1"/>
          </p:cNvPicPr>
          <p:nvPr/>
        </p:nvPicPr>
        <p:blipFill>
          <a:blip r:embed="rId3" cstate="print"/>
          <a:srcRect/>
          <a:stretch>
            <a:fillRect/>
          </a:stretch>
        </p:blipFill>
        <p:spPr bwMode="auto">
          <a:xfrm>
            <a:off x="971600" y="3573016"/>
            <a:ext cx="1714500" cy="24384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TotalTime>
  <Words>1553</Words>
  <Application>Microsoft Office PowerPoint</Application>
  <PresentationFormat>Экран (4:3)</PresentationFormat>
  <Paragraphs>256</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Тема Office</vt:lpstr>
      <vt:lpstr>General Linguistics</vt:lpstr>
      <vt:lpstr>Study of language before the 19th century</vt:lpstr>
      <vt:lpstr>Ancient India</vt:lpstr>
      <vt:lpstr>Ancient India</vt:lpstr>
      <vt:lpstr>Ancient India</vt:lpstr>
      <vt:lpstr>Ancient India</vt:lpstr>
      <vt:lpstr>Ancient China</vt:lpstr>
      <vt:lpstr>Ancient China</vt:lpstr>
      <vt:lpstr>Ancient China</vt:lpstr>
      <vt:lpstr>Ancient China</vt:lpstr>
      <vt:lpstr>Ancient Greece and Rome</vt:lpstr>
      <vt:lpstr>Ancient Greece and Rome</vt:lpstr>
      <vt:lpstr>Ancient Greece and Rome</vt:lpstr>
      <vt:lpstr>Ancient Greece and Rome</vt:lpstr>
      <vt:lpstr>Ancient Greece and Rome</vt:lpstr>
      <vt:lpstr>Ancient Greece and Rome</vt:lpstr>
      <vt:lpstr>Ancient Greece and Rome</vt:lpstr>
      <vt:lpstr>Ancient Greece and Rome</vt:lpstr>
      <vt:lpstr>Ancient Greece and Rome</vt:lpstr>
      <vt:lpstr>Ancient Greece and Rome</vt:lpstr>
      <vt:lpstr>Ancient Greece and Rome</vt:lpstr>
      <vt:lpstr>Ancient Greece and Rome</vt:lpstr>
      <vt:lpstr>Ancient Greece and Rome</vt:lpstr>
      <vt:lpstr>Ancient Greece and Rome</vt:lpstr>
      <vt:lpstr>Ancient Greece and Rome</vt:lpstr>
      <vt:lpstr>Ancient Greece and Rome</vt:lpstr>
      <vt:lpstr>Language studies in Europe in the Middle Ages and in the Renaissance</vt:lpstr>
      <vt:lpstr>Language studies in Europe in the Middle Ages and in the Renaissance</vt:lpstr>
      <vt:lpstr>Language studies in Europe in the Middle Ages and in the Renaissance</vt:lpstr>
      <vt:lpstr>Language studies in Europe in the Middle Ages and in the Renaissance</vt:lpstr>
      <vt:lpstr>Language studies in Europe in the Middle Ages and in the Renaissance</vt:lpstr>
      <vt:lpstr>Language studies in Europe in the Middle Ages and in the Renaissance</vt:lpstr>
      <vt:lpstr>Language studies in Europe in the Middle Ages and in the Renaissance</vt:lpstr>
      <vt:lpstr>Language studies in Europe in the Middle Ages and in the Renaissance</vt:lpstr>
      <vt:lpstr>Language studies in Europe in the Middle Ages and in the Renaissance</vt:lpstr>
      <vt:lpstr>Port Royal Grammar</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Komp</dc:creator>
  <cp:lastModifiedBy>Komp</cp:lastModifiedBy>
  <cp:revision>106</cp:revision>
  <dcterms:created xsi:type="dcterms:W3CDTF">2016-07-14T06:10:53Z</dcterms:created>
  <dcterms:modified xsi:type="dcterms:W3CDTF">2017-09-22T15:11:48Z</dcterms:modified>
</cp:coreProperties>
</file>