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diagrams/layout3.xml" ContentType="application/vnd.openxmlformats-officedocument.drawingml.diagramLayout+xml"/>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diagrams/colors6.xml" ContentType="application/vnd.openxmlformats-officedocument.drawingml.diagramColors+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colors4.xml" ContentType="application/vnd.openxmlformats-officedocument.drawingml.diagramColors+xml"/>
  <Override PartName="/ppt/diagrams/drawing5.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diagrams/drawing3.xml" ContentType="application/vnd.ms-office.drawingml.diagramDrawing+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diagrams/layout4.xml" ContentType="application/vnd.openxmlformats-officedocument.drawingml.diagram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ppt/diagrams/quickStyle6.xml" ContentType="application/vnd.openxmlformats-officedocument.drawingml.diagramStyl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75" r:id="rId9"/>
    <p:sldId id="276" r:id="rId10"/>
    <p:sldId id="277" r:id="rId11"/>
    <p:sldId id="278" r:id="rId12"/>
    <p:sldId id="279" r:id="rId13"/>
    <p:sldId id="280" r:id="rId14"/>
    <p:sldId id="281" r:id="rId15"/>
    <p:sldId id="282" r:id="rId16"/>
    <p:sldId id="286" r:id="rId17"/>
    <p:sldId id="283" r:id="rId18"/>
    <p:sldId id="284" r:id="rId19"/>
    <p:sldId id="285" r:id="rId20"/>
    <p:sldId id="287" r:id="rId21"/>
    <p:sldId id="288" r:id="rId22"/>
    <p:sldId id="289" r:id="rId23"/>
    <p:sldId id="290" r:id="rId24"/>
    <p:sldId id="291" r:id="rId25"/>
    <p:sldId id="292" r:id="rId26"/>
    <p:sldId id="293" r:id="rId27"/>
    <p:sldId id="294" r:id="rId28"/>
    <p:sldId id="295" r:id="rId29"/>
    <p:sldId id="296" r:id="rId30"/>
    <p:sldId id="297" r:id="rId31"/>
    <p:sldId id="298" r:id="rId32"/>
    <p:sldId id="263" r:id="rId33"/>
    <p:sldId id="264" r:id="rId34"/>
    <p:sldId id="265" r:id="rId35"/>
    <p:sldId id="266" r:id="rId36"/>
    <p:sldId id="267" r:id="rId37"/>
    <p:sldId id="268" r:id="rId38"/>
    <p:sldId id="269" r:id="rId39"/>
    <p:sldId id="270" r:id="rId40"/>
    <p:sldId id="271" r:id="rId41"/>
    <p:sldId id="272" r:id="rId42"/>
    <p:sldId id="273" r:id="rId43"/>
    <p:sldId id="274" r:id="rId4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E17C0D6-70A5-4752-80F1-86EEBE1A95B1}" type="doc">
      <dgm:prSet loTypeId="urn:microsoft.com/office/officeart/2005/8/layout/hProcess11" loCatId="process" qsTypeId="urn:microsoft.com/office/officeart/2005/8/quickstyle/simple1" qsCatId="simple" csTypeId="urn:microsoft.com/office/officeart/2005/8/colors/accent1_2" csCatId="accent1" phldr="1"/>
      <dgm:spPr/>
    </dgm:pt>
    <dgm:pt modelId="{EA589D31-5479-485D-A131-3ED9D9C9D844}">
      <dgm:prSet phldrT="[Текст]"/>
      <dgm:spPr/>
      <dgm:t>
        <a:bodyPr/>
        <a:lstStyle/>
        <a:p>
          <a:r>
            <a:rPr lang="en-US" dirty="0" smtClean="0"/>
            <a:t>psychological subject, idea in the speaker’s mind</a:t>
          </a:r>
        </a:p>
        <a:p>
          <a:r>
            <a:rPr lang="en-US" dirty="0" smtClean="0"/>
            <a:t>(apperceiving element)</a:t>
          </a:r>
          <a:endParaRPr lang="ru-RU" dirty="0"/>
        </a:p>
      </dgm:t>
    </dgm:pt>
    <dgm:pt modelId="{E066C8C6-0B7F-4F68-AC23-DBCF5C652694}" type="parTrans" cxnId="{FDAEA94B-B0C8-43E1-ACD2-C66FD310BB2E}">
      <dgm:prSet/>
      <dgm:spPr/>
      <dgm:t>
        <a:bodyPr/>
        <a:lstStyle/>
        <a:p>
          <a:endParaRPr lang="ru-RU"/>
        </a:p>
      </dgm:t>
    </dgm:pt>
    <dgm:pt modelId="{BA3490AC-CD1B-4FA3-93BA-DACA7281C5FF}" type="sibTrans" cxnId="{FDAEA94B-B0C8-43E1-ACD2-C66FD310BB2E}">
      <dgm:prSet/>
      <dgm:spPr/>
      <dgm:t>
        <a:bodyPr/>
        <a:lstStyle/>
        <a:p>
          <a:endParaRPr lang="ru-RU"/>
        </a:p>
      </dgm:t>
    </dgm:pt>
    <dgm:pt modelId="{52B0F052-8D6B-41F2-BC6F-62A8E2F61555}">
      <dgm:prSet phldrT="[Текст]"/>
      <dgm:spPr/>
      <dgm:t>
        <a:bodyPr/>
        <a:lstStyle/>
        <a:p>
          <a:r>
            <a:rPr lang="en-US" dirty="0" smtClean="0"/>
            <a:t>second idea, psychological predicate</a:t>
          </a:r>
        </a:p>
        <a:p>
          <a:r>
            <a:rPr lang="en-US" dirty="0" smtClean="0"/>
            <a:t> (that which is apperceived)</a:t>
          </a:r>
          <a:endParaRPr lang="ru-RU" dirty="0"/>
        </a:p>
      </dgm:t>
    </dgm:pt>
    <dgm:pt modelId="{33195982-1CA4-4C1F-9931-921D43C0D1D6}" type="parTrans" cxnId="{9ADA8A95-291C-4059-B0ED-F15BAD09C6E1}">
      <dgm:prSet/>
      <dgm:spPr/>
      <dgm:t>
        <a:bodyPr/>
        <a:lstStyle/>
        <a:p>
          <a:endParaRPr lang="ru-RU"/>
        </a:p>
      </dgm:t>
    </dgm:pt>
    <dgm:pt modelId="{6060D891-FB59-437C-8B48-EEB8CD535E11}" type="sibTrans" cxnId="{9ADA8A95-291C-4059-B0ED-F15BAD09C6E1}">
      <dgm:prSet/>
      <dgm:spPr/>
      <dgm:t>
        <a:bodyPr/>
        <a:lstStyle/>
        <a:p>
          <a:endParaRPr lang="ru-RU"/>
        </a:p>
      </dgm:t>
    </dgm:pt>
    <dgm:pt modelId="{FB01D407-2530-4B1F-B28A-C99689DCDFA8}" type="pres">
      <dgm:prSet presAssocID="{3E17C0D6-70A5-4752-80F1-86EEBE1A95B1}" presName="Name0" presStyleCnt="0">
        <dgm:presLayoutVars>
          <dgm:dir/>
          <dgm:resizeHandles val="exact"/>
        </dgm:presLayoutVars>
      </dgm:prSet>
      <dgm:spPr/>
    </dgm:pt>
    <dgm:pt modelId="{3C94223D-4C09-47FA-A37A-7A4A8D69C8FA}" type="pres">
      <dgm:prSet presAssocID="{3E17C0D6-70A5-4752-80F1-86EEBE1A95B1}" presName="arrow" presStyleLbl="bgShp" presStyleIdx="0" presStyleCnt="1"/>
      <dgm:spPr/>
    </dgm:pt>
    <dgm:pt modelId="{C53B7393-89DA-41D0-9468-50057431D6F9}" type="pres">
      <dgm:prSet presAssocID="{3E17C0D6-70A5-4752-80F1-86EEBE1A95B1}" presName="points" presStyleCnt="0"/>
      <dgm:spPr/>
    </dgm:pt>
    <dgm:pt modelId="{B0D2803D-9216-4A6E-9D8B-D43EC18AF3F9}" type="pres">
      <dgm:prSet presAssocID="{EA589D31-5479-485D-A131-3ED9D9C9D844}" presName="compositeA" presStyleCnt="0"/>
      <dgm:spPr/>
    </dgm:pt>
    <dgm:pt modelId="{4439CA58-FEF1-453A-8D9E-5BC854DCD8F4}" type="pres">
      <dgm:prSet presAssocID="{EA589D31-5479-485D-A131-3ED9D9C9D844}" presName="textA" presStyleLbl="revTx" presStyleIdx="0" presStyleCnt="2">
        <dgm:presLayoutVars>
          <dgm:bulletEnabled val="1"/>
        </dgm:presLayoutVars>
      </dgm:prSet>
      <dgm:spPr/>
    </dgm:pt>
    <dgm:pt modelId="{91B0DCB9-2695-4CC1-BF0A-BFC0A0EA482E}" type="pres">
      <dgm:prSet presAssocID="{EA589D31-5479-485D-A131-3ED9D9C9D844}" presName="circleA" presStyleLbl="node1" presStyleIdx="0" presStyleCnt="2"/>
      <dgm:spPr/>
    </dgm:pt>
    <dgm:pt modelId="{BB00EB58-8A9F-4D6A-8F3C-A6CAC58215F6}" type="pres">
      <dgm:prSet presAssocID="{EA589D31-5479-485D-A131-3ED9D9C9D844}" presName="spaceA" presStyleCnt="0"/>
      <dgm:spPr/>
    </dgm:pt>
    <dgm:pt modelId="{776F6565-3F36-4159-BC52-90734B747549}" type="pres">
      <dgm:prSet presAssocID="{BA3490AC-CD1B-4FA3-93BA-DACA7281C5FF}" presName="space" presStyleCnt="0"/>
      <dgm:spPr/>
    </dgm:pt>
    <dgm:pt modelId="{0A3CB8DB-3D25-46B2-BF39-CBD899ED9A32}" type="pres">
      <dgm:prSet presAssocID="{52B0F052-8D6B-41F2-BC6F-62A8E2F61555}" presName="compositeB" presStyleCnt="0"/>
      <dgm:spPr/>
    </dgm:pt>
    <dgm:pt modelId="{EF30928C-E712-4D8D-9F9B-8A7F2A118383}" type="pres">
      <dgm:prSet presAssocID="{52B0F052-8D6B-41F2-BC6F-62A8E2F61555}" presName="textB" presStyleLbl="revTx" presStyleIdx="1" presStyleCnt="2">
        <dgm:presLayoutVars>
          <dgm:bulletEnabled val="1"/>
        </dgm:presLayoutVars>
      </dgm:prSet>
      <dgm:spPr/>
    </dgm:pt>
    <dgm:pt modelId="{708B6605-C745-4377-9C8A-FE87DB63E82C}" type="pres">
      <dgm:prSet presAssocID="{52B0F052-8D6B-41F2-BC6F-62A8E2F61555}" presName="circleB" presStyleLbl="node1" presStyleIdx="1" presStyleCnt="2"/>
      <dgm:spPr/>
    </dgm:pt>
    <dgm:pt modelId="{68F462DB-5DB1-43A6-A7CA-54E47C1A217F}" type="pres">
      <dgm:prSet presAssocID="{52B0F052-8D6B-41F2-BC6F-62A8E2F61555}" presName="spaceB" presStyleCnt="0"/>
      <dgm:spPr/>
    </dgm:pt>
  </dgm:ptLst>
  <dgm:cxnLst>
    <dgm:cxn modelId="{4B142D92-2E11-4B92-B59E-83E089F8DF45}" type="presOf" srcId="{52B0F052-8D6B-41F2-BC6F-62A8E2F61555}" destId="{EF30928C-E712-4D8D-9F9B-8A7F2A118383}" srcOrd="0" destOrd="0" presId="urn:microsoft.com/office/officeart/2005/8/layout/hProcess11"/>
    <dgm:cxn modelId="{F9B913E5-28BD-401E-A77A-926B818F3976}" type="presOf" srcId="{3E17C0D6-70A5-4752-80F1-86EEBE1A95B1}" destId="{FB01D407-2530-4B1F-B28A-C99689DCDFA8}" srcOrd="0" destOrd="0" presId="urn:microsoft.com/office/officeart/2005/8/layout/hProcess11"/>
    <dgm:cxn modelId="{FDAEA94B-B0C8-43E1-ACD2-C66FD310BB2E}" srcId="{3E17C0D6-70A5-4752-80F1-86EEBE1A95B1}" destId="{EA589D31-5479-485D-A131-3ED9D9C9D844}" srcOrd="0" destOrd="0" parTransId="{E066C8C6-0B7F-4F68-AC23-DBCF5C652694}" sibTransId="{BA3490AC-CD1B-4FA3-93BA-DACA7281C5FF}"/>
    <dgm:cxn modelId="{9ADA8A95-291C-4059-B0ED-F15BAD09C6E1}" srcId="{3E17C0D6-70A5-4752-80F1-86EEBE1A95B1}" destId="{52B0F052-8D6B-41F2-BC6F-62A8E2F61555}" srcOrd="1" destOrd="0" parTransId="{33195982-1CA4-4C1F-9931-921D43C0D1D6}" sibTransId="{6060D891-FB59-437C-8B48-EEB8CD535E11}"/>
    <dgm:cxn modelId="{AD316982-F42A-4DC3-BCEB-D2A1E52492AB}" type="presOf" srcId="{EA589D31-5479-485D-A131-3ED9D9C9D844}" destId="{4439CA58-FEF1-453A-8D9E-5BC854DCD8F4}" srcOrd="0" destOrd="0" presId="urn:microsoft.com/office/officeart/2005/8/layout/hProcess11"/>
    <dgm:cxn modelId="{5E1333A9-F097-45E0-B580-3507140911DC}" type="presParOf" srcId="{FB01D407-2530-4B1F-B28A-C99689DCDFA8}" destId="{3C94223D-4C09-47FA-A37A-7A4A8D69C8FA}" srcOrd="0" destOrd="0" presId="urn:microsoft.com/office/officeart/2005/8/layout/hProcess11"/>
    <dgm:cxn modelId="{6DB72945-6233-4981-877F-45885DC221E8}" type="presParOf" srcId="{FB01D407-2530-4B1F-B28A-C99689DCDFA8}" destId="{C53B7393-89DA-41D0-9468-50057431D6F9}" srcOrd="1" destOrd="0" presId="urn:microsoft.com/office/officeart/2005/8/layout/hProcess11"/>
    <dgm:cxn modelId="{6648BA79-4B79-4A44-ABB4-C70BCF9968C9}" type="presParOf" srcId="{C53B7393-89DA-41D0-9468-50057431D6F9}" destId="{B0D2803D-9216-4A6E-9D8B-D43EC18AF3F9}" srcOrd="0" destOrd="0" presId="urn:microsoft.com/office/officeart/2005/8/layout/hProcess11"/>
    <dgm:cxn modelId="{C5BC338E-8115-491C-9792-DAAB5E71520F}" type="presParOf" srcId="{B0D2803D-9216-4A6E-9D8B-D43EC18AF3F9}" destId="{4439CA58-FEF1-453A-8D9E-5BC854DCD8F4}" srcOrd="0" destOrd="0" presId="urn:microsoft.com/office/officeart/2005/8/layout/hProcess11"/>
    <dgm:cxn modelId="{CC7285B0-75F7-4518-9419-CC105426CCC2}" type="presParOf" srcId="{B0D2803D-9216-4A6E-9D8B-D43EC18AF3F9}" destId="{91B0DCB9-2695-4CC1-BF0A-BFC0A0EA482E}" srcOrd="1" destOrd="0" presId="urn:microsoft.com/office/officeart/2005/8/layout/hProcess11"/>
    <dgm:cxn modelId="{A906A363-3B7C-45A3-B194-399978F37D02}" type="presParOf" srcId="{B0D2803D-9216-4A6E-9D8B-D43EC18AF3F9}" destId="{BB00EB58-8A9F-4D6A-8F3C-A6CAC58215F6}" srcOrd="2" destOrd="0" presId="urn:microsoft.com/office/officeart/2005/8/layout/hProcess11"/>
    <dgm:cxn modelId="{63A73BE7-2561-4123-9896-5956137E7044}" type="presParOf" srcId="{C53B7393-89DA-41D0-9468-50057431D6F9}" destId="{776F6565-3F36-4159-BC52-90734B747549}" srcOrd="1" destOrd="0" presId="urn:microsoft.com/office/officeart/2005/8/layout/hProcess11"/>
    <dgm:cxn modelId="{76F45B43-EB58-4FC4-A94E-6A79603128A1}" type="presParOf" srcId="{C53B7393-89DA-41D0-9468-50057431D6F9}" destId="{0A3CB8DB-3D25-46B2-BF39-CBD899ED9A32}" srcOrd="2" destOrd="0" presId="urn:microsoft.com/office/officeart/2005/8/layout/hProcess11"/>
    <dgm:cxn modelId="{83D6CAE0-C1F3-4ACE-92C7-ECCE985C6495}" type="presParOf" srcId="{0A3CB8DB-3D25-46B2-BF39-CBD899ED9A32}" destId="{EF30928C-E712-4D8D-9F9B-8A7F2A118383}" srcOrd="0" destOrd="0" presId="urn:microsoft.com/office/officeart/2005/8/layout/hProcess11"/>
    <dgm:cxn modelId="{693CE0A9-A2B3-4B16-8A30-F1A09AC19A39}" type="presParOf" srcId="{0A3CB8DB-3D25-46B2-BF39-CBD899ED9A32}" destId="{708B6605-C745-4377-9C8A-FE87DB63E82C}" srcOrd="1" destOrd="0" presId="urn:microsoft.com/office/officeart/2005/8/layout/hProcess11"/>
    <dgm:cxn modelId="{A66FF36A-5D1E-4F5C-9EBD-9F4988703B21}" type="presParOf" srcId="{0A3CB8DB-3D25-46B2-BF39-CBD899ED9A32}" destId="{68F462DB-5DB1-43A6-A7CA-54E47C1A217F}" srcOrd="2" destOrd="0" presId="urn:microsoft.com/office/officeart/2005/8/layout/hProcess1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C9159D9-A27A-4903-99C7-D4611154DE22}"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ru-RU"/>
        </a:p>
      </dgm:t>
    </dgm:pt>
    <dgm:pt modelId="{EE97D742-DEBA-45B6-AE81-3466A3D42F8E}">
      <dgm:prSet phldrT="[Текст]"/>
      <dgm:spPr/>
      <dgm:t>
        <a:bodyPr/>
        <a:lstStyle/>
        <a:p>
          <a:r>
            <a:rPr lang="en-US" dirty="0" smtClean="0"/>
            <a:t>unknown</a:t>
          </a:r>
          <a:endParaRPr lang="ru-RU" dirty="0"/>
        </a:p>
      </dgm:t>
    </dgm:pt>
    <dgm:pt modelId="{F4B4518D-ED2C-41AC-91FD-16F2FCDDBFDB}" type="parTrans" cxnId="{B221B88B-717F-4798-B800-F1A504B38071}">
      <dgm:prSet/>
      <dgm:spPr/>
      <dgm:t>
        <a:bodyPr/>
        <a:lstStyle/>
        <a:p>
          <a:endParaRPr lang="ru-RU"/>
        </a:p>
      </dgm:t>
    </dgm:pt>
    <dgm:pt modelId="{9EDDE670-C588-4DD8-80AC-94F43642C66F}" type="sibTrans" cxnId="{B221B88B-717F-4798-B800-F1A504B38071}">
      <dgm:prSet/>
      <dgm:spPr/>
      <dgm:t>
        <a:bodyPr/>
        <a:lstStyle/>
        <a:p>
          <a:endParaRPr lang="ru-RU"/>
        </a:p>
      </dgm:t>
    </dgm:pt>
    <dgm:pt modelId="{3B75DE43-8A21-4EBA-9686-413E04E537D4}">
      <dgm:prSet phldrT="[Текст]"/>
      <dgm:spPr/>
      <dgm:t>
        <a:bodyPr/>
        <a:lstStyle/>
        <a:p>
          <a:r>
            <a:rPr lang="en-US" dirty="0" smtClean="0"/>
            <a:t>known</a:t>
          </a:r>
          <a:endParaRPr lang="ru-RU" dirty="0"/>
        </a:p>
      </dgm:t>
    </dgm:pt>
    <dgm:pt modelId="{13EFD54F-40F3-424B-B3DD-0F03869A42EE}" type="parTrans" cxnId="{D0EB1633-4983-45BE-B8EA-4860DE4A39E3}">
      <dgm:prSet/>
      <dgm:spPr/>
      <dgm:t>
        <a:bodyPr/>
        <a:lstStyle/>
        <a:p>
          <a:endParaRPr lang="ru-RU"/>
        </a:p>
      </dgm:t>
    </dgm:pt>
    <dgm:pt modelId="{9C345520-408C-497E-82BC-2C416BD1F110}" type="sibTrans" cxnId="{D0EB1633-4983-45BE-B8EA-4860DE4A39E3}">
      <dgm:prSet/>
      <dgm:spPr/>
      <dgm:t>
        <a:bodyPr/>
        <a:lstStyle/>
        <a:p>
          <a:endParaRPr lang="ru-RU"/>
        </a:p>
      </dgm:t>
    </dgm:pt>
    <dgm:pt modelId="{C20F6B61-E2D9-4ABD-9041-876F5F358FE0}">
      <dgm:prSet phldrT="[Текст]"/>
      <dgm:spPr/>
      <dgm:t>
        <a:bodyPr/>
        <a:lstStyle/>
        <a:p>
          <a:endParaRPr lang="ru-RU" dirty="0"/>
        </a:p>
      </dgm:t>
    </dgm:pt>
    <dgm:pt modelId="{514BFBF7-FDB4-440F-AEB3-701464652C77}" type="parTrans" cxnId="{6DA61476-7F4A-4960-A5EB-09256CA5DB03}">
      <dgm:prSet/>
      <dgm:spPr/>
      <dgm:t>
        <a:bodyPr/>
        <a:lstStyle/>
        <a:p>
          <a:endParaRPr lang="ru-RU"/>
        </a:p>
      </dgm:t>
    </dgm:pt>
    <dgm:pt modelId="{8188681F-3F03-46E6-B5E0-B183C361E267}" type="sibTrans" cxnId="{6DA61476-7F4A-4960-A5EB-09256CA5DB03}">
      <dgm:prSet/>
      <dgm:spPr/>
      <dgm:t>
        <a:bodyPr/>
        <a:lstStyle/>
        <a:p>
          <a:endParaRPr lang="ru-RU"/>
        </a:p>
      </dgm:t>
    </dgm:pt>
    <dgm:pt modelId="{0F59B695-D2D8-403E-84DC-28F3722750A4}" type="pres">
      <dgm:prSet presAssocID="{4C9159D9-A27A-4903-99C7-D4611154DE22}" presName="cycle" presStyleCnt="0">
        <dgm:presLayoutVars>
          <dgm:dir/>
          <dgm:resizeHandles val="exact"/>
        </dgm:presLayoutVars>
      </dgm:prSet>
      <dgm:spPr/>
    </dgm:pt>
    <dgm:pt modelId="{0BB3CA33-8803-4B13-B8BF-5F3BC2783C22}" type="pres">
      <dgm:prSet presAssocID="{EE97D742-DEBA-45B6-AE81-3466A3D42F8E}" presName="dummy" presStyleCnt="0"/>
      <dgm:spPr/>
    </dgm:pt>
    <dgm:pt modelId="{EE288592-DCED-477B-AF97-C22A4954CF21}" type="pres">
      <dgm:prSet presAssocID="{EE97D742-DEBA-45B6-AE81-3466A3D42F8E}" presName="node" presStyleLbl="revTx" presStyleIdx="0" presStyleCnt="3">
        <dgm:presLayoutVars>
          <dgm:bulletEnabled val="1"/>
        </dgm:presLayoutVars>
      </dgm:prSet>
      <dgm:spPr/>
    </dgm:pt>
    <dgm:pt modelId="{2B1E24CB-9C6C-4459-8380-44016B9C2471}" type="pres">
      <dgm:prSet presAssocID="{9EDDE670-C588-4DD8-80AC-94F43642C66F}" presName="sibTrans" presStyleLbl="node1" presStyleIdx="0" presStyleCnt="3"/>
      <dgm:spPr/>
    </dgm:pt>
    <dgm:pt modelId="{4E083845-95C3-451F-8183-3FF4C825EFB1}" type="pres">
      <dgm:prSet presAssocID="{C20F6B61-E2D9-4ABD-9041-876F5F358FE0}" presName="dummy" presStyleCnt="0"/>
      <dgm:spPr/>
    </dgm:pt>
    <dgm:pt modelId="{2C728394-40C2-4992-81C3-CAEEE53A083B}" type="pres">
      <dgm:prSet presAssocID="{C20F6B61-E2D9-4ABD-9041-876F5F358FE0}" presName="node" presStyleLbl="revTx" presStyleIdx="1" presStyleCnt="3">
        <dgm:presLayoutVars>
          <dgm:bulletEnabled val="1"/>
        </dgm:presLayoutVars>
      </dgm:prSet>
      <dgm:spPr/>
    </dgm:pt>
    <dgm:pt modelId="{A35D6716-B8B4-4018-AB11-54D33B063533}" type="pres">
      <dgm:prSet presAssocID="{8188681F-3F03-46E6-B5E0-B183C361E267}" presName="sibTrans" presStyleLbl="node1" presStyleIdx="1" presStyleCnt="3"/>
      <dgm:spPr/>
    </dgm:pt>
    <dgm:pt modelId="{D52D8EC1-4439-46F8-AC92-DD8534DD8AE6}" type="pres">
      <dgm:prSet presAssocID="{3B75DE43-8A21-4EBA-9686-413E04E537D4}" presName="dummy" presStyleCnt="0"/>
      <dgm:spPr/>
    </dgm:pt>
    <dgm:pt modelId="{58A51438-5909-4C1D-AEB5-38932F8A58AE}" type="pres">
      <dgm:prSet presAssocID="{3B75DE43-8A21-4EBA-9686-413E04E537D4}" presName="node" presStyleLbl="revTx" presStyleIdx="2" presStyleCnt="3">
        <dgm:presLayoutVars>
          <dgm:bulletEnabled val="1"/>
        </dgm:presLayoutVars>
      </dgm:prSet>
      <dgm:spPr/>
      <dgm:t>
        <a:bodyPr/>
        <a:lstStyle/>
        <a:p>
          <a:endParaRPr lang="ru-RU"/>
        </a:p>
      </dgm:t>
    </dgm:pt>
    <dgm:pt modelId="{372924A0-3672-43DF-B2DA-31CF2B647DD3}" type="pres">
      <dgm:prSet presAssocID="{9C345520-408C-497E-82BC-2C416BD1F110}" presName="sibTrans" presStyleLbl="node1" presStyleIdx="2" presStyleCnt="3"/>
      <dgm:spPr/>
    </dgm:pt>
  </dgm:ptLst>
  <dgm:cxnLst>
    <dgm:cxn modelId="{D0EB1633-4983-45BE-B8EA-4860DE4A39E3}" srcId="{4C9159D9-A27A-4903-99C7-D4611154DE22}" destId="{3B75DE43-8A21-4EBA-9686-413E04E537D4}" srcOrd="2" destOrd="0" parTransId="{13EFD54F-40F3-424B-B3DD-0F03869A42EE}" sibTransId="{9C345520-408C-497E-82BC-2C416BD1F110}"/>
    <dgm:cxn modelId="{27CEBD05-EE4B-4430-9E03-6A1E5B2B8E38}" type="presOf" srcId="{8188681F-3F03-46E6-B5E0-B183C361E267}" destId="{A35D6716-B8B4-4018-AB11-54D33B063533}" srcOrd="0" destOrd="0" presId="urn:microsoft.com/office/officeart/2005/8/layout/cycle1"/>
    <dgm:cxn modelId="{B897DBE7-EA06-4921-A390-FAE0AA7DB114}" type="presOf" srcId="{4C9159D9-A27A-4903-99C7-D4611154DE22}" destId="{0F59B695-D2D8-403E-84DC-28F3722750A4}" srcOrd="0" destOrd="0" presId="urn:microsoft.com/office/officeart/2005/8/layout/cycle1"/>
    <dgm:cxn modelId="{B221B88B-717F-4798-B800-F1A504B38071}" srcId="{4C9159D9-A27A-4903-99C7-D4611154DE22}" destId="{EE97D742-DEBA-45B6-AE81-3466A3D42F8E}" srcOrd="0" destOrd="0" parTransId="{F4B4518D-ED2C-41AC-91FD-16F2FCDDBFDB}" sibTransId="{9EDDE670-C588-4DD8-80AC-94F43642C66F}"/>
    <dgm:cxn modelId="{CB44D47C-746F-4949-BCCC-9D5958A71C11}" type="presOf" srcId="{EE97D742-DEBA-45B6-AE81-3466A3D42F8E}" destId="{EE288592-DCED-477B-AF97-C22A4954CF21}" srcOrd="0" destOrd="0" presId="urn:microsoft.com/office/officeart/2005/8/layout/cycle1"/>
    <dgm:cxn modelId="{9B0564D8-81AA-4A8C-970B-3C91898EA6A7}" type="presOf" srcId="{9EDDE670-C588-4DD8-80AC-94F43642C66F}" destId="{2B1E24CB-9C6C-4459-8380-44016B9C2471}" srcOrd="0" destOrd="0" presId="urn:microsoft.com/office/officeart/2005/8/layout/cycle1"/>
    <dgm:cxn modelId="{39D0AB42-8FCB-46C9-99E6-D1EE4D19216B}" type="presOf" srcId="{9C345520-408C-497E-82BC-2C416BD1F110}" destId="{372924A0-3672-43DF-B2DA-31CF2B647DD3}" srcOrd="0" destOrd="0" presId="urn:microsoft.com/office/officeart/2005/8/layout/cycle1"/>
    <dgm:cxn modelId="{046F19BA-BFE7-4DCA-97BD-1B8ACE2F3A9C}" type="presOf" srcId="{3B75DE43-8A21-4EBA-9686-413E04E537D4}" destId="{58A51438-5909-4C1D-AEB5-38932F8A58AE}" srcOrd="0" destOrd="0" presId="urn:microsoft.com/office/officeart/2005/8/layout/cycle1"/>
    <dgm:cxn modelId="{E2064DCD-CCC4-469A-90F6-39C15611A702}" type="presOf" srcId="{C20F6B61-E2D9-4ABD-9041-876F5F358FE0}" destId="{2C728394-40C2-4992-81C3-CAEEE53A083B}" srcOrd="0" destOrd="0" presId="urn:microsoft.com/office/officeart/2005/8/layout/cycle1"/>
    <dgm:cxn modelId="{6DA61476-7F4A-4960-A5EB-09256CA5DB03}" srcId="{4C9159D9-A27A-4903-99C7-D4611154DE22}" destId="{C20F6B61-E2D9-4ABD-9041-876F5F358FE0}" srcOrd="1" destOrd="0" parTransId="{514BFBF7-FDB4-440F-AEB3-701464652C77}" sibTransId="{8188681F-3F03-46E6-B5E0-B183C361E267}"/>
    <dgm:cxn modelId="{E0B6F043-6189-4A40-884B-9F6CF024AF70}" type="presParOf" srcId="{0F59B695-D2D8-403E-84DC-28F3722750A4}" destId="{0BB3CA33-8803-4B13-B8BF-5F3BC2783C22}" srcOrd="0" destOrd="0" presId="urn:microsoft.com/office/officeart/2005/8/layout/cycle1"/>
    <dgm:cxn modelId="{8DE26DA9-126D-4FEE-9781-18EFB983A11E}" type="presParOf" srcId="{0F59B695-D2D8-403E-84DC-28F3722750A4}" destId="{EE288592-DCED-477B-AF97-C22A4954CF21}" srcOrd="1" destOrd="0" presId="urn:microsoft.com/office/officeart/2005/8/layout/cycle1"/>
    <dgm:cxn modelId="{EB41FDAE-1CD0-4731-9B7C-F79D4C88ED0A}" type="presParOf" srcId="{0F59B695-D2D8-403E-84DC-28F3722750A4}" destId="{2B1E24CB-9C6C-4459-8380-44016B9C2471}" srcOrd="2" destOrd="0" presId="urn:microsoft.com/office/officeart/2005/8/layout/cycle1"/>
    <dgm:cxn modelId="{4C7DD2B9-CE6D-4E5C-9BD4-596DF84E6ED7}" type="presParOf" srcId="{0F59B695-D2D8-403E-84DC-28F3722750A4}" destId="{4E083845-95C3-451F-8183-3FF4C825EFB1}" srcOrd="3" destOrd="0" presId="urn:microsoft.com/office/officeart/2005/8/layout/cycle1"/>
    <dgm:cxn modelId="{C5A34B00-983D-4E70-B7A3-99FD6A51C421}" type="presParOf" srcId="{0F59B695-D2D8-403E-84DC-28F3722750A4}" destId="{2C728394-40C2-4992-81C3-CAEEE53A083B}" srcOrd="4" destOrd="0" presId="urn:microsoft.com/office/officeart/2005/8/layout/cycle1"/>
    <dgm:cxn modelId="{D13180CC-9B0A-4BBE-A43C-6E5E378CC542}" type="presParOf" srcId="{0F59B695-D2D8-403E-84DC-28F3722750A4}" destId="{A35D6716-B8B4-4018-AB11-54D33B063533}" srcOrd="5" destOrd="0" presId="urn:microsoft.com/office/officeart/2005/8/layout/cycle1"/>
    <dgm:cxn modelId="{350A3A11-850D-40D0-8661-428BE3668553}" type="presParOf" srcId="{0F59B695-D2D8-403E-84DC-28F3722750A4}" destId="{D52D8EC1-4439-46F8-AC92-DD8534DD8AE6}" srcOrd="6" destOrd="0" presId="urn:microsoft.com/office/officeart/2005/8/layout/cycle1"/>
    <dgm:cxn modelId="{9C045871-8A0C-4BFD-9EA2-23EBABAE393C}" type="presParOf" srcId="{0F59B695-D2D8-403E-84DC-28F3722750A4}" destId="{58A51438-5909-4C1D-AEB5-38932F8A58AE}" srcOrd="7" destOrd="0" presId="urn:microsoft.com/office/officeart/2005/8/layout/cycle1"/>
    <dgm:cxn modelId="{8FD869AA-2070-4E88-9EA5-29E163AF4D0E}" type="presParOf" srcId="{0F59B695-D2D8-403E-84DC-28F3722750A4}" destId="{372924A0-3672-43DF-B2DA-31CF2B647DD3}" srcOrd="8" destOrd="0" presId="urn:microsoft.com/office/officeart/2005/8/layout/cycle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16274E9-8970-4F07-9709-2B0CE1F5B46A}"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ru-RU"/>
        </a:p>
      </dgm:t>
    </dgm:pt>
    <dgm:pt modelId="{369E6844-A6E2-4549-9FB8-D022D4E2DFBC}">
      <dgm:prSet phldrT="[Текст]"/>
      <dgm:spPr/>
      <dgm:t>
        <a:bodyPr/>
        <a:lstStyle/>
        <a:p>
          <a:r>
            <a:rPr lang="ru-RU" dirty="0" smtClean="0"/>
            <a:t>есть внутренняя форма</a:t>
          </a:r>
          <a:endParaRPr lang="ru-RU" dirty="0"/>
        </a:p>
      </dgm:t>
    </dgm:pt>
    <dgm:pt modelId="{45F55A2F-FA1F-43A9-9803-C15BBFB3565C}" type="parTrans" cxnId="{19DEA475-96E0-4A8B-94A2-0B006A731436}">
      <dgm:prSet/>
      <dgm:spPr/>
      <dgm:t>
        <a:bodyPr/>
        <a:lstStyle/>
        <a:p>
          <a:endParaRPr lang="ru-RU"/>
        </a:p>
      </dgm:t>
    </dgm:pt>
    <dgm:pt modelId="{4857A373-2A8E-4A78-B3A1-E0EBF875F6ED}" type="sibTrans" cxnId="{19DEA475-96E0-4A8B-94A2-0B006A731436}">
      <dgm:prSet/>
      <dgm:spPr/>
      <dgm:t>
        <a:bodyPr/>
        <a:lstStyle/>
        <a:p>
          <a:endParaRPr lang="ru-RU"/>
        </a:p>
      </dgm:t>
    </dgm:pt>
    <dgm:pt modelId="{955FA6D0-5675-449A-A19A-4E0D2DF4C0B4}">
      <dgm:prSet phldrT="[Текст]"/>
      <dgm:spPr/>
      <dgm:t>
        <a:bodyPr/>
        <a:lstStyle/>
        <a:p>
          <a:r>
            <a:rPr lang="ru-RU" dirty="0" smtClean="0"/>
            <a:t>темница</a:t>
          </a:r>
          <a:endParaRPr lang="ru-RU" dirty="0"/>
        </a:p>
      </dgm:t>
    </dgm:pt>
    <dgm:pt modelId="{595D0074-4226-4E11-92D7-896936693F53}" type="parTrans" cxnId="{03933975-84B2-4188-B874-1893F976DEBC}">
      <dgm:prSet/>
      <dgm:spPr/>
      <dgm:t>
        <a:bodyPr/>
        <a:lstStyle/>
        <a:p>
          <a:endParaRPr lang="ru-RU"/>
        </a:p>
      </dgm:t>
    </dgm:pt>
    <dgm:pt modelId="{28D8805C-F73B-46BA-BA96-CF4DF2CEDC63}" type="sibTrans" cxnId="{03933975-84B2-4188-B874-1893F976DEBC}">
      <dgm:prSet/>
      <dgm:spPr/>
      <dgm:t>
        <a:bodyPr/>
        <a:lstStyle/>
        <a:p>
          <a:endParaRPr lang="ru-RU"/>
        </a:p>
      </dgm:t>
    </dgm:pt>
    <dgm:pt modelId="{46145EB8-1F73-411A-81BC-165FFF7BDB21}">
      <dgm:prSet phldrT="[Текст]"/>
      <dgm:spPr/>
      <dgm:t>
        <a:bodyPr/>
        <a:lstStyle/>
        <a:p>
          <a:r>
            <a:rPr lang="ru-RU" dirty="0" smtClean="0"/>
            <a:t>светлица</a:t>
          </a:r>
          <a:endParaRPr lang="ru-RU" dirty="0"/>
        </a:p>
      </dgm:t>
    </dgm:pt>
    <dgm:pt modelId="{E63A1127-C69E-453D-A5CF-AC82B3849D51}" type="parTrans" cxnId="{E81614BC-C44D-411D-8B05-F04147163CDC}">
      <dgm:prSet/>
      <dgm:spPr/>
      <dgm:t>
        <a:bodyPr/>
        <a:lstStyle/>
        <a:p>
          <a:endParaRPr lang="ru-RU"/>
        </a:p>
      </dgm:t>
    </dgm:pt>
    <dgm:pt modelId="{04FBBDC2-F78E-451C-9368-71814534C982}" type="sibTrans" cxnId="{E81614BC-C44D-411D-8B05-F04147163CDC}">
      <dgm:prSet/>
      <dgm:spPr/>
      <dgm:t>
        <a:bodyPr/>
        <a:lstStyle/>
        <a:p>
          <a:endParaRPr lang="ru-RU"/>
        </a:p>
      </dgm:t>
    </dgm:pt>
    <dgm:pt modelId="{6C773874-4A7D-4944-BD0B-FA62D8A7A760}">
      <dgm:prSet phldrT="[Текст]"/>
      <dgm:spPr/>
      <dgm:t>
        <a:bodyPr/>
        <a:lstStyle/>
        <a:p>
          <a:r>
            <a:rPr lang="ru-RU" dirty="0" smtClean="0"/>
            <a:t>внутренняя форма утрачена</a:t>
          </a:r>
          <a:endParaRPr lang="ru-RU" dirty="0"/>
        </a:p>
      </dgm:t>
    </dgm:pt>
    <dgm:pt modelId="{D7A172E9-4C99-49F3-901C-1204F5D3570F}" type="parTrans" cxnId="{B656B088-E6DE-479B-B604-ABF194BF09BB}">
      <dgm:prSet/>
      <dgm:spPr/>
      <dgm:t>
        <a:bodyPr/>
        <a:lstStyle/>
        <a:p>
          <a:endParaRPr lang="ru-RU"/>
        </a:p>
      </dgm:t>
    </dgm:pt>
    <dgm:pt modelId="{D265690B-A2F1-4FAA-99A4-05CCAEBDEFB3}" type="sibTrans" cxnId="{B656B088-E6DE-479B-B604-ABF194BF09BB}">
      <dgm:prSet/>
      <dgm:spPr/>
      <dgm:t>
        <a:bodyPr/>
        <a:lstStyle/>
        <a:p>
          <a:endParaRPr lang="ru-RU"/>
        </a:p>
      </dgm:t>
    </dgm:pt>
    <dgm:pt modelId="{AAF1A3FB-1CC0-4565-B442-B2715FE79C81}">
      <dgm:prSet phldrT="[Текст]"/>
      <dgm:spPr/>
      <dgm:t>
        <a:bodyPr/>
        <a:lstStyle/>
        <a:p>
          <a:r>
            <a:rPr lang="ru-RU" dirty="0" smtClean="0"/>
            <a:t>тюрьма</a:t>
          </a:r>
          <a:endParaRPr lang="ru-RU" dirty="0"/>
        </a:p>
      </dgm:t>
    </dgm:pt>
    <dgm:pt modelId="{2C19DE70-DFBF-4141-93E2-5319B4765582}" type="parTrans" cxnId="{CE0735A7-CFA6-42F8-AD26-8F7D0F558742}">
      <dgm:prSet/>
      <dgm:spPr/>
      <dgm:t>
        <a:bodyPr/>
        <a:lstStyle/>
        <a:p>
          <a:endParaRPr lang="ru-RU"/>
        </a:p>
      </dgm:t>
    </dgm:pt>
    <dgm:pt modelId="{AE4FB3C4-73FE-46AE-9E75-9C9D488775B3}" type="sibTrans" cxnId="{CE0735A7-CFA6-42F8-AD26-8F7D0F558742}">
      <dgm:prSet/>
      <dgm:spPr/>
      <dgm:t>
        <a:bodyPr/>
        <a:lstStyle/>
        <a:p>
          <a:endParaRPr lang="ru-RU"/>
        </a:p>
      </dgm:t>
    </dgm:pt>
    <dgm:pt modelId="{6222537C-A514-43EB-B0DE-0F24B799CC8E}">
      <dgm:prSet phldrT="[Текст]"/>
      <dgm:spPr/>
      <dgm:t>
        <a:bodyPr/>
        <a:lstStyle/>
        <a:p>
          <a:r>
            <a:rPr lang="ru-RU" dirty="0" smtClean="0"/>
            <a:t>комната</a:t>
          </a:r>
          <a:endParaRPr lang="ru-RU" dirty="0"/>
        </a:p>
      </dgm:t>
    </dgm:pt>
    <dgm:pt modelId="{D048761C-5718-428A-BEA4-25D4C204777C}" type="sibTrans" cxnId="{93F2998B-125C-4DA5-AC87-298C339AA947}">
      <dgm:prSet/>
      <dgm:spPr/>
      <dgm:t>
        <a:bodyPr/>
        <a:lstStyle/>
        <a:p>
          <a:endParaRPr lang="ru-RU"/>
        </a:p>
      </dgm:t>
    </dgm:pt>
    <dgm:pt modelId="{12A310B1-C3DF-408D-998F-223D5A47BC2E}" type="parTrans" cxnId="{93F2998B-125C-4DA5-AC87-298C339AA947}">
      <dgm:prSet/>
      <dgm:spPr/>
      <dgm:t>
        <a:bodyPr/>
        <a:lstStyle/>
        <a:p>
          <a:endParaRPr lang="ru-RU"/>
        </a:p>
      </dgm:t>
    </dgm:pt>
    <dgm:pt modelId="{EDB46973-2ACF-42C6-8D61-1DFFCE6B058F}" type="pres">
      <dgm:prSet presAssocID="{216274E9-8970-4F07-9709-2B0CE1F5B46A}" presName="theList" presStyleCnt="0">
        <dgm:presLayoutVars>
          <dgm:dir/>
          <dgm:animLvl val="lvl"/>
          <dgm:resizeHandles val="exact"/>
        </dgm:presLayoutVars>
      </dgm:prSet>
      <dgm:spPr/>
    </dgm:pt>
    <dgm:pt modelId="{31DC4C01-1422-4918-8ABF-4F91D40DBB0A}" type="pres">
      <dgm:prSet presAssocID="{369E6844-A6E2-4549-9FB8-D022D4E2DFBC}" presName="compNode" presStyleCnt="0"/>
      <dgm:spPr/>
    </dgm:pt>
    <dgm:pt modelId="{091FFC89-81A9-4FCA-AF25-1DB2F8F16C9A}" type="pres">
      <dgm:prSet presAssocID="{369E6844-A6E2-4549-9FB8-D022D4E2DFBC}" presName="aNode" presStyleLbl="bgShp" presStyleIdx="0" presStyleCnt="2"/>
      <dgm:spPr/>
    </dgm:pt>
    <dgm:pt modelId="{3D9642F8-25C1-489A-939C-C5A4F5266C8A}" type="pres">
      <dgm:prSet presAssocID="{369E6844-A6E2-4549-9FB8-D022D4E2DFBC}" presName="textNode" presStyleLbl="bgShp" presStyleIdx="0" presStyleCnt="2"/>
      <dgm:spPr/>
    </dgm:pt>
    <dgm:pt modelId="{4D729AFA-8014-48F3-A3DC-1334A375D843}" type="pres">
      <dgm:prSet presAssocID="{369E6844-A6E2-4549-9FB8-D022D4E2DFBC}" presName="compChildNode" presStyleCnt="0"/>
      <dgm:spPr/>
    </dgm:pt>
    <dgm:pt modelId="{6D7F7DA4-C16D-4782-9BEE-59D3C4381C09}" type="pres">
      <dgm:prSet presAssocID="{369E6844-A6E2-4549-9FB8-D022D4E2DFBC}" presName="theInnerList" presStyleCnt="0"/>
      <dgm:spPr/>
    </dgm:pt>
    <dgm:pt modelId="{983DC36F-121C-4935-A918-62799A04BF89}" type="pres">
      <dgm:prSet presAssocID="{955FA6D0-5675-449A-A19A-4E0D2DF4C0B4}" presName="childNode" presStyleLbl="node1" presStyleIdx="0" presStyleCnt="4">
        <dgm:presLayoutVars>
          <dgm:bulletEnabled val="1"/>
        </dgm:presLayoutVars>
      </dgm:prSet>
      <dgm:spPr/>
    </dgm:pt>
    <dgm:pt modelId="{E8A245AA-37CB-4D2D-A404-82C9DFC0E951}" type="pres">
      <dgm:prSet presAssocID="{955FA6D0-5675-449A-A19A-4E0D2DF4C0B4}" presName="aSpace2" presStyleCnt="0"/>
      <dgm:spPr/>
    </dgm:pt>
    <dgm:pt modelId="{F601A9C9-EC88-4F16-8852-CAB691B936F5}" type="pres">
      <dgm:prSet presAssocID="{46145EB8-1F73-411A-81BC-165FFF7BDB21}" presName="childNode" presStyleLbl="node1" presStyleIdx="1" presStyleCnt="4">
        <dgm:presLayoutVars>
          <dgm:bulletEnabled val="1"/>
        </dgm:presLayoutVars>
      </dgm:prSet>
      <dgm:spPr/>
      <dgm:t>
        <a:bodyPr/>
        <a:lstStyle/>
        <a:p>
          <a:endParaRPr lang="ru-RU"/>
        </a:p>
      </dgm:t>
    </dgm:pt>
    <dgm:pt modelId="{491380D7-4854-4477-A83C-A5D99079CB5A}" type="pres">
      <dgm:prSet presAssocID="{369E6844-A6E2-4549-9FB8-D022D4E2DFBC}" presName="aSpace" presStyleCnt="0"/>
      <dgm:spPr/>
    </dgm:pt>
    <dgm:pt modelId="{E515AFA7-C718-43AF-8E60-D7DE55C7D4C5}" type="pres">
      <dgm:prSet presAssocID="{6C773874-4A7D-4944-BD0B-FA62D8A7A760}" presName="compNode" presStyleCnt="0"/>
      <dgm:spPr/>
    </dgm:pt>
    <dgm:pt modelId="{F8657711-02B9-4BA4-B656-C2BCC4D25AE7}" type="pres">
      <dgm:prSet presAssocID="{6C773874-4A7D-4944-BD0B-FA62D8A7A760}" presName="aNode" presStyleLbl="bgShp" presStyleIdx="1" presStyleCnt="2"/>
      <dgm:spPr/>
    </dgm:pt>
    <dgm:pt modelId="{26D44BBF-9F11-42B5-BFC9-AAB230EE6695}" type="pres">
      <dgm:prSet presAssocID="{6C773874-4A7D-4944-BD0B-FA62D8A7A760}" presName="textNode" presStyleLbl="bgShp" presStyleIdx="1" presStyleCnt="2"/>
      <dgm:spPr/>
    </dgm:pt>
    <dgm:pt modelId="{17AC0C6E-B96A-49BC-94D5-CF25BF38D6ED}" type="pres">
      <dgm:prSet presAssocID="{6C773874-4A7D-4944-BD0B-FA62D8A7A760}" presName="compChildNode" presStyleCnt="0"/>
      <dgm:spPr/>
    </dgm:pt>
    <dgm:pt modelId="{0E965989-BA13-417B-AA42-A53D7FC8AA28}" type="pres">
      <dgm:prSet presAssocID="{6C773874-4A7D-4944-BD0B-FA62D8A7A760}" presName="theInnerList" presStyleCnt="0"/>
      <dgm:spPr/>
    </dgm:pt>
    <dgm:pt modelId="{D5E6759A-B988-46ED-827C-0EF7451E69C7}" type="pres">
      <dgm:prSet presAssocID="{AAF1A3FB-1CC0-4565-B442-B2715FE79C81}" presName="childNode" presStyleLbl="node1" presStyleIdx="2" presStyleCnt="4">
        <dgm:presLayoutVars>
          <dgm:bulletEnabled val="1"/>
        </dgm:presLayoutVars>
      </dgm:prSet>
      <dgm:spPr/>
    </dgm:pt>
    <dgm:pt modelId="{76A3E976-6FA2-4102-B0CC-2C3AFBCC57AB}" type="pres">
      <dgm:prSet presAssocID="{AAF1A3FB-1CC0-4565-B442-B2715FE79C81}" presName="aSpace2" presStyleCnt="0"/>
      <dgm:spPr/>
    </dgm:pt>
    <dgm:pt modelId="{8EF706E7-153F-4986-9DE8-128E8CEA8470}" type="pres">
      <dgm:prSet presAssocID="{6222537C-A514-43EB-B0DE-0F24B799CC8E}" presName="childNode" presStyleLbl="node1" presStyleIdx="3" presStyleCnt="4">
        <dgm:presLayoutVars>
          <dgm:bulletEnabled val="1"/>
        </dgm:presLayoutVars>
      </dgm:prSet>
      <dgm:spPr/>
      <dgm:t>
        <a:bodyPr/>
        <a:lstStyle/>
        <a:p>
          <a:endParaRPr lang="ru-RU"/>
        </a:p>
      </dgm:t>
    </dgm:pt>
  </dgm:ptLst>
  <dgm:cxnLst>
    <dgm:cxn modelId="{4A9C484A-A3B1-413B-95E2-03D857601D4E}" type="presOf" srcId="{369E6844-A6E2-4549-9FB8-D022D4E2DFBC}" destId="{091FFC89-81A9-4FCA-AF25-1DB2F8F16C9A}" srcOrd="0" destOrd="0" presId="urn:microsoft.com/office/officeart/2005/8/layout/lProcess2"/>
    <dgm:cxn modelId="{03933975-84B2-4188-B874-1893F976DEBC}" srcId="{369E6844-A6E2-4549-9FB8-D022D4E2DFBC}" destId="{955FA6D0-5675-449A-A19A-4E0D2DF4C0B4}" srcOrd="0" destOrd="0" parTransId="{595D0074-4226-4E11-92D7-896936693F53}" sibTransId="{28D8805C-F73B-46BA-BA96-CF4DF2CEDC63}"/>
    <dgm:cxn modelId="{14B17880-5D3C-4656-A46A-63B815FC40D5}" type="presOf" srcId="{6C773874-4A7D-4944-BD0B-FA62D8A7A760}" destId="{26D44BBF-9F11-42B5-BFC9-AAB230EE6695}" srcOrd="1" destOrd="0" presId="urn:microsoft.com/office/officeart/2005/8/layout/lProcess2"/>
    <dgm:cxn modelId="{17245101-8B9F-45C1-BA03-830577F29CD4}" type="presOf" srcId="{AAF1A3FB-1CC0-4565-B442-B2715FE79C81}" destId="{D5E6759A-B988-46ED-827C-0EF7451E69C7}" srcOrd="0" destOrd="0" presId="urn:microsoft.com/office/officeart/2005/8/layout/lProcess2"/>
    <dgm:cxn modelId="{E81614BC-C44D-411D-8B05-F04147163CDC}" srcId="{369E6844-A6E2-4549-9FB8-D022D4E2DFBC}" destId="{46145EB8-1F73-411A-81BC-165FFF7BDB21}" srcOrd="1" destOrd="0" parTransId="{E63A1127-C69E-453D-A5CF-AC82B3849D51}" sibTransId="{04FBBDC2-F78E-451C-9368-71814534C982}"/>
    <dgm:cxn modelId="{B656B088-E6DE-479B-B604-ABF194BF09BB}" srcId="{216274E9-8970-4F07-9709-2B0CE1F5B46A}" destId="{6C773874-4A7D-4944-BD0B-FA62D8A7A760}" srcOrd="1" destOrd="0" parTransId="{D7A172E9-4C99-49F3-901C-1204F5D3570F}" sibTransId="{D265690B-A2F1-4FAA-99A4-05CCAEBDEFB3}"/>
    <dgm:cxn modelId="{8262F9FB-9F23-4009-84F0-625DB3176D76}" type="presOf" srcId="{955FA6D0-5675-449A-A19A-4E0D2DF4C0B4}" destId="{983DC36F-121C-4935-A918-62799A04BF89}" srcOrd="0" destOrd="0" presId="urn:microsoft.com/office/officeart/2005/8/layout/lProcess2"/>
    <dgm:cxn modelId="{CE0735A7-CFA6-42F8-AD26-8F7D0F558742}" srcId="{6C773874-4A7D-4944-BD0B-FA62D8A7A760}" destId="{AAF1A3FB-1CC0-4565-B442-B2715FE79C81}" srcOrd="0" destOrd="0" parTransId="{2C19DE70-DFBF-4141-93E2-5319B4765582}" sibTransId="{AE4FB3C4-73FE-46AE-9E75-9C9D488775B3}"/>
    <dgm:cxn modelId="{4E0A35A3-0B34-4E4F-863C-FF98EF78A983}" type="presOf" srcId="{46145EB8-1F73-411A-81BC-165FFF7BDB21}" destId="{F601A9C9-EC88-4F16-8852-CAB691B936F5}" srcOrd="0" destOrd="0" presId="urn:microsoft.com/office/officeart/2005/8/layout/lProcess2"/>
    <dgm:cxn modelId="{19DEA475-96E0-4A8B-94A2-0B006A731436}" srcId="{216274E9-8970-4F07-9709-2B0CE1F5B46A}" destId="{369E6844-A6E2-4549-9FB8-D022D4E2DFBC}" srcOrd="0" destOrd="0" parTransId="{45F55A2F-FA1F-43A9-9803-C15BBFB3565C}" sibTransId="{4857A373-2A8E-4A78-B3A1-E0EBF875F6ED}"/>
    <dgm:cxn modelId="{C9750D48-EE7C-4FB5-A0E4-02AEA60E2B35}" type="presOf" srcId="{6C773874-4A7D-4944-BD0B-FA62D8A7A760}" destId="{F8657711-02B9-4BA4-B656-C2BCC4D25AE7}" srcOrd="0" destOrd="0" presId="urn:microsoft.com/office/officeart/2005/8/layout/lProcess2"/>
    <dgm:cxn modelId="{018B4836-22CE-4963-9CDD-09DFEE8B8949}" type="presOf" srcId="{216274E9-8970-4F07-9709-2B0CE1F5B46A}" destId="{EDB46973-2ACF-42C6-8D61-1DFFCE6B058F}" srcOrd="0" destOrd="0" presId="urn:microsoft.com/office/officeart/2005/8/layout/lProcess2"/>
    <dgm:cxn modelId="{9A644BB8-A4F5-4FD9-86DC-67C67505C5C4}" type="presOf" srcId="{369E6844-A6E2-4549-9FB8-D022D4E2DFBC}" destId="{3D9642F8-25C1-489A-939C-C5A4F5266C8A}" srcOrd="1" destOrd="0" presId="urn:microsoft.com/office/officeart/2005/8/layout/lProcess2"/>
    <dgm:cxn modelId="{821656A0-6FBA-4A86-89BD-0F0EBD20D07F}" type="presOf" srcId="{6222537C-A514-43EB-B0DE-0F24B799CC8E}" destId="{8EF706E7-153F-4986-9DE8-128E8CEA8470}" srcOrd="0" destOrd="0" presId="urn:microsoft.com/office/officeart/2005/8/layout/lProcess2"/>
    <dgm:cxn modelId="{93F2998B-125C-4DA5-AC87-298C339AA947}" srcId="{6C773874-4A7D-4944-BD0B-FA62D8A7A760}" destId="{6222537C-A514-43EB-B0DE-0F24B799CC8E}" srcOrd="1" destOrd="0" parTransId="{12A310B1-C3DF-408D-998F-223D5A47BC2E}" sibTransId="{D048761C-5718-428A-BEA4-25D4C204777C}"/>
    <dgm:cxn modelId="{4CB5ABC4-3581-4A61-B6F7-5B4FAECEC660}" type="presParOf" srcId="{EDB46973-2ACF-42C6-8D61-1DFFCE6B058F}" destId="{31DC4C01-1422-4918-8ABF-4F91D40DBB0A}" srcOrd="0" destOrd="0" presId="urn:microsoft.com/office/officeart/2005/8/layout/lProcess2"/>
    <dgm:cxn modelId="{D781F8EE-FCC2-478A-AA84-8EAB07B9CEA4}" type="presParOf" srcId="{31DC4C01-1422-4918-8ABF-4F91D40DBB0A}" destId="{091FFC89-81A9-4FCA-AF25-1DB2F8F16C9A}" srcOrd="0" destOrd="0" presId="urn:microsoft.com/office/officeart/2005/8/layout/lProcess2"/>
    <dgm:cxn modelId="{5BACB3F0-8115-427D-99E4-5D8842D77ED1}" type="presParOf" srcId="{31DC4C01-1422-4918-8ABF-4F91D40DBB0A}" destId="{3D9642F8-25C1-489A-939C-C5A4F5266C8A}" srcOrd="1" destOrd="0" presId="urn:microsoft.com/office/officeart/2005/8/layout/lProcess2"/>
    <dgm:cxn modelId="{ABEF8BE1-3761-42E9-80C9-6CEBEDB2A990}" type="presParOf" srcId="{31DC4C01-1422-4918-8ABF-4F91D40DBB0A}" destId="{4D729AFA-8014-48F3-A3DC-1334A375D843}" srcOrd="2" destOrd="0" presId="urn:microsoft.com/office/officeart/2005/8/layout/lProcess2"/>
    <dgm:cxn modelId="{9DF49190-7F6B-4402-AD32-18448FA26F8D}" type="presParOf" srcId="{4D729AFA-8014-48F3-A3DC-1334A375D843}" destId="{6D7F7DA4-C16D-4782-9BEE-59D3C4381C09}" srcOrd="0" destOrd="0" presId="urn:microsoft.com/office/officeart/2005/8/layout/lProcess2"/>
    <dgm:cxn modelId="{87EF65A1-703B-4C46-A61F-16124D0D2581}" type="presParOf" srcId="{6D7F7DA4-C16D-4782-9BEE-59D3C4381C09}" destId="{983DC36F-121C-4935-A918-62799A04BF89}" srcOrd="0" destOrd="0" presId="urn:microsoft.com/office/officeart/2005/8/layout/lProcess2"/>
    <dgm:cxn modelId="{FD88A758-15E4-4DEC-A38F-8EEC2C1DA8ED}" type="presParOf" srcId="{6D7F7DA4-C16D-4782-9BEE-59D3C4381C09}" destId="{E8A245AA-37CB-4D2D-A404-82C9DFC0E951}" srcOrd="1" destOrd="0" presId="urn:microsoft.com/office/officeart/2005/8/layout/lProcess2"/>
    <dgm:cxn modelId="{5C6A0018-406C-4879-A4CF-95624A421395}" type="presParOf" srcId="{6D7F7DA4-C16D-4782-9BEE-59D3C4381C09}" destId="{F601A9C9-EC88-4F16-8852-CAB691B936F5}" srcOrd="2" destOrd="0" presId="urn:microsoft.com/office/officeart/2005/8/layout/lProcess2"/>
    <dgm:cxn modelId="{9C985ED1-C241-463A-B6D0-972E35288510}" type="presParOf" srcId="{EDB46973-2ACF-42C6-8D61-1DFFCE6B058F}" destId="{491380D7-4854-4477-A83C-A5D99079CB5A}" srcOrd="1" destOrd="0" presId="urn:microsoft.com/office/officeart/2005/8/layout/lProcess2"/>
    <dgm:cxn modelId="{89AB685A-BD4A-402B-B123-F4C49BEE431A}" type="presParOf" srcId="{EDB46973-2ACF-42C6-8D61-1DFFCE6B058F}" destId="{E515AFA7-C718-43AF-8E60-D7DE55C7D4C5}" srcOrd="2" destOrd="0" presId="urn:microsoft.com/office/officeart/2005/8/layout/lProcess2"/>
    <dgm:cxn modelId="{26F967EA-5D3D-432E-92A0-167ADC9E0A27}" type="presParOf" srcId="{E515AFA7-C718-43AF-8E60-D7DE55C7D4C5}" destId="{F8657711-02B9-4BA4-B656-C2BCC4D25AE7}" srcOrd="0" destOrd="0" presId="urn:microsoft.com/office/officeart/2005/8/layout/lProcess2"/>
    <dgm:cxn modelId="{1E4FA9AB-6495-4CEC-8544-A67C4479076D}" type="presParOf" srcId="{E515AFA7-C718-43AF-8E60-D7DE55C7D4C5}" destId="{26D44BBF-9F11-42B5-BFC9-AAB230EE6695}" srcOrd="1" destOrd="0" presId="urn:microsoft.com/office/officeart/2005/8/layout/lProcess2"/>
    <dgm:cxn modelId="{ED1FC975-FB55-44DC-87AD-570F11968B58}" type="presParOf" srcId="{E515AFA7-C718-43AF-8E60-D7DE55C7D4C5}" destId="{17AC0C6E-B96A-49BC-94D5-CF25BF38D6ED}" srcOrd="2" destOrd="0" presId="urn:microsoft.com/office/officeart/2005/8/layout/lProcess2"/>
    <dgm:cxn modelId="{6929C84E-BCAE-45B2-9D01-4E6E6456DCBE}" type="presParOf" srcId="{17AC0C6E-B96A-49BC-94D5-CF25BF38D6ED}" destId="{0E965989-BA13-417B-AA42-A53D7FC8AA28}" srcOrd="0" destOrd="0" presId="urn:microsoft.com/office/officeart/2005/8/layout/lProcess2"/>
    <dgm:cxn modelId="{17B32A35-C880-4E30-AB03-D826CA6D553C}" type="presParOf" srcId="{0E965989-BA13-417B-AA42-A53D7FC8AA28}" destId="{D5E6759A-B988-46ED-827C-0EF7451E69C7}" srcOrd="0" destOrd="0" presId="urn:microsoft.com/office/officeart/2005/8/layout/lProcess2"/>
    <dgm:cxn modelId="{BFDAE282-3AD4-4D13-92EC-32322507838A}" type="presParOf" srcId="{0E965989-BA13-417B-AA42-A53D7FC8AA28}" destId="{76A3E976-6FA2-4102-B0CC-2C3AFBCC57AB}" srcOrd="1" destOrd="0" presId="urn:microsoft.com/office/officeart/2005/8/layout/lProcess2"/>
    <dgm:cxn modelId="{CCECAB0A-C883-44B0-B665-1E81C6261ABE}" type="presParOf" srcId="{0E965989-BA13-417B-AA42-A53D7FC8AA28}" destId="{8EF706E7-153F-4986-9DE8-128E8CEA8470}" srcOrd="2" destOrd="0" presId="urn:microsoft.com/office/officeart/2005/8/layout/lProcess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1C39F72-1354-4C5F-B357-682C994EC8C9}"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ru-RU"/>
        </a:p>
      </dgm:t>
    </dgm:pt>
    <dgm:pt modelId="{604822C6-AAF0-4998-8418-ECB7B9AFDFB0}">
      <dgm:prSet phldrT="[Текст]" custT="1"/>
      <dgm:spPr/>
      <dgm:t>
        <a:bodyPr/>
        <a:lstStyle/>
        <a:p>
          <a:r>
            <a:rPr lang="en-US" sz="3200" dirty="0" smtClean="0"/>
            <a:t>Psychological linguistics</a:t>
          </a:r>
          <a:endParaRPr lang="ru-RU" sz="3200" dirty="0"/>
        </a:p>
      </dgm:t>
    </dgm:pt>
    <dgm:pt modelId="{5DDA2D6F-45DE-4AA3-8F38-30EBB8ED204E}" type="parTrans" cxnId="{E263BD3C-F53D-42D6-ADDE-30BCF8E44349}">
      <dgm:prSet/>
      <dgm:spPr/>
      <dgm:t>
        <a:bodyPr/>
        <a:lstStyle/>
        <a:p>
          <a:endParaRPr lang="ru-RU"/>
        </a:p>
      </dgm:t>
    </dgm:pt>
    <dgm:pt modelId="{F319E0E1-D8AC-4B48-A826-CFE8910DA8E6}" type="sibTrans" cxnId="{E263BD3C-F53D-42D6-ADDE-30BCF8E44349}">
      <dgm:prSet/>
      <dgm:spPr/>
      <dgm:t>
        <a:bodyPr/>
        <a:lstStyle/>
        <a:p>
          <a:endParaRPr lang="ru-RU"/>
        </a:p>
      </dgm:t>
    </dgm:pt>
    <dgm:pt modelId="{AE56CDD7-7006-400D-838E-52CA8756E87B}">
      <dgm:prSet phldrT="[Текст]" custT="1"/>
      <dgm:spPr/>
      <dgm:t>
        <a:bodyPr/>
        <a:lstStyle/>
        <a:p>
          <a:r>
            <a:rPr lang="en-US" sz="3200" dirty="0" smtClean="0"/>
            <a:t>Germans focused on psychological aspects </a:t>
          </a:r>
          <a:r>
            <a:rPr lang="en-US" sz="3200" dirty="0" smtClean="0">
              <a:solidFill>
                <a:srgbClr val="FF0000"/>
              </a:solidFill>
            </a:rPr>
            <a:t>(language in psychology)</a:t>
          </a:r>
          <a:endParaRPr lang="ru-RU" sz="3200" dirty="0">
            <a:solidFill>
              <a:srgbClr val="FF0000"/>
            </a:solidFill>
          </a:endParaRPr>
        </a:p>
      </dgm:t>
    </dgm:pt>
    <dgm:pt modelId="{2751ACDB-1292-4EBD-9EF9-908CF2248A81}" type="parTrans" cxnId="{6FCFEE08-A6BF-4A2D-A3FF-2F0BA60B2116}">
      <dgm:prSet/>
      <dgm:spPr/>
      <dgm:t>
        <a:bodyPr/>
        <a:lstStyle/>
        <a:p>
          <a:endParaRPr lang="ru-RU"/>
        </a:p>
      </dgm:t>
    </dgm:pt>
    <dgm:pt modelId="{5024C691-9149-406E-9648-6B0BDC7BDFB6}" type="sibTrans" cxnId="{6FCFEE08-A6BF-4A2D-A3FF-2F0BA60B2116}">
      <dgm:prSet/>
      <dgm:spPr/>
      <dgm:t>
        <a:bodyPr/>
        <a:lstStyle/>
        <a:p>
          <a:endParaRPr lang="ru-RU"/>
        </a:p>
      </dgm:t>
    </dgm:pt>
    <dgm:pt modelId="{8EE34DCD-85E4-415D-80B1-59AA004C2F2E}">
      <dgm:prSet phldrT="[Текст]" custT="1"/>
      <dgm:spPr/>
      <dgm:t>
        <a:bodyPr/>
        <a:lstStyle/>
        <a:p>
          <a:r>
            <a:rPr lang="en-US" sz="3200" dirty="0" err="1" smtClean="0"/>
            <a:t>Potebnja</a:t>
          </a:r>
          <a:r>
            <a:rPr lang="en-US" sz="3200" dirty="0" smtClean="0"/>
            <a:t> focused on grammatical aspects, language categories and their formal expression</a:t>
          </a:r>
        </a:p>
        <a:p>
          <a:r>
            <a:rPr lang="en-US" sz="3200" dirty="0" smtClean="0">
              <a:solidFill>
                <a:srgbClr val="FF0000"/>
              </a:solidFill>
            </a:rPr>
            <a:t>(psychology in language)</a:t>
          </a:r>
          <a:endParaRPr lang="ru-RU" sz="3200" dirty="0">
            <a:solidFill>
              <a:srgbClr val="FF0000"/>
            </a:solidFill>
          </a:endParaRPr>
        </a:p>
      </dgm:t>
    </dgm:pt>
    <dgm:pt modelId="{5882D4AA-58AF-4148-8A22-5A22DF8F4895}" type="parTrans" cxnId="{65116E8D-CC6A-4D39-8166-E991E154F569}">
      <dgm:prSet/>
      <dgm:spPr/>
      <dgm:t>
        <a:bodyPr/>
        <a:lstStyle/>
        <a:p>
          <a:endParaRPr lang="ru-RU"/>
        </a:p>
      </dgm:t>
    </dgm:pt>
    <dgm:pt modelId="{4A2A3CDB-0302-4B33-9608-2F072B5006F1}" type="sibTrans" cxnId="{65116E8D-CC6A-4D39-8166-E991E154F569}">
      <dgm:prSet/>
      <dgm:spPr/>
      <dgm:t>
        <a:bodyPr/>
        <a:lstStyle/>
        <a:p>
          <a:endParaRPr lang="ru-RU"/>
        </a:p>
      </dgm:t>
    </dgm:pt>
    <dgm:pt modelId="{F4C2A7E0-FA61-42C0-B0F2-920F0892431E}">
      <dgm:prSet phldrT="[Текст]"/>
      <dgm:spPr/>
      <dgm:t>
        <a:bodyPr/>
        <a:lstStyle/>
        <a:p>
          <a:endParaRPr lang="ru-RU" dirty="0"/>
        </a:p>
      </dgm:t>
    </dgm:pt>
    <dgm:pt modelId="{BC255D89-CE01-490F-B8CF-FF93B05608A6}" type="parTrans" cxnId="{A20EB761-FAF1-4308-8EC3-79760BD440B9}">
      <dgm:prSet/>
      <dgm:spPr/>
      <dgm:t>
        <a:bodyPr/>
        <a:lstStyle/>
        <a:p>
          <a:endParaRPr lang="ru-RU"/>
        </a:p>
      </dgm:t>
    </dgm:pt>
    <dgm:pt modelId="{D4BB9366-2CC9-4547-99C3-DA695936B908}" type="sibTrans" cxnId="{A20EB761-FAF1-4308-8EC3-79760BD440B9}">
      <dgm:prSet/>
      <dgm:spPr/>
      <dgm:t>
        <a:bodyPr/>
        <a:lstStyle/>
        <a:p>
          <a:endParaRPr lang="ru-RU"/>
        </a:p>
      </dgm:t>
    </dgm:pt>
    <dgm:pt modelId="{EF64DE2E-388F-472A-90DA-0C600F8E3A8C}" type="pres">
      <dgm:prSet presAssocID="{F1C39F72-1354-4C5F-B357-682C994EC8C9}" presName="composite" presStyleCnt="0">
        <dgm:presLayoutVars>
          <dgm:chMax val="1"/>
          <dgm:dir/>
          <dgm:resizeHandles val="exact"/>
        </dgm:presLayoutVars>
      </dgm:prSet>
      <dgm:spPr/>
    </dgm:pt>
    <dgm:pt modelId="{7E091D35-0649-4A04-BB28-14BD93118AD6}" type="pres">
      <dgm:prSet presAssocID="{604822C6-AAF0-4998-8418-ECB7B9AFDFB0}" presName="roof" presStyleLbl="dkBgShp" presStyleIdx="0" presStyleCnt="2"/>
      <dgm:spPr/>
    </dgm:pt>
    <dgm:pt modelId="{8B49829B-241C-4305-BE55-235C69D2DBB9}" type="pres">
      <dgm:prSet presAssocID="{604822C6-AAF0-4998-8418-ECB7B9AFDFB0}" presName="pillars" presStyleCnt="0"/>
      <dgm:spPr/>
    </dgm:pt>
    <dgm:pt modelId="{3CF2D1AC-45F3-4960-AF74-6DB68A5916D9}" type="pres">
      <dgm:prSet presAssocID="{604822C6-AAF0-4998-8418-ECB7B9AFDFB0}" presName="pillar1" presStyleLbl="node1" presStyleIdx="0" presStyleCnt="2" custScaleY="113143" custLinFactNeighborX="-1499" custLinFactNeighborY="591">
        <dgm:presLayoutVars>
          <dgm:bulletEnabled val="1"/>
        </dgm:presLayoutVars>
      </dgm:prSet>
      <dgm:spPr/>
      <dgm:t>
        <a:bodyPr/>
        <a:lstStyle/>
        <a:p>
          <a:endParaRPr lang="ru-RU"/>
        </a:p>
      </dgm:t>
    </dgm:pt>
    <dgm:pt modelId="{C6F7CCD2-B4F8-41EF-A1FB-F82865F2A57A}" type="pres">
      <dgm:prSet presAssocID="{8EE34DCD-85E4-415D-80B1-59AA004C2F2E}" presName="pillarX" presStyleLbl="node1" presStyleIdx="1" presStyleCnt="2" custScaleY="111961">
        <dgm:presLayoutVars>
          <dgm:bulletEnabled val="1"/>
        </dgm:presLayoutVars>
      </dgm:prSet>
      <dgm:spPr/>
      <dgm:t>
        <a:bodyPr/>
        <a:lstStyle/>
        <a:p>
          <a:endParaRPr lang="ru-RU"/>
        </a:p>
      </dgm:t>
    </dgm:pt>
    <dgm:pt modelId="{DCD4BC3B-7A4D-4B16-B9D1-52138CB09E75}" type="pres">
      <dgm:prSet presAssocID="{604822C6-AAF0-4998-8418-ECB7B9AFDFB0}" presName="base" presStyleLbl="dkBgShp" presStyleIdx="1" presStyleCnt="2"/>
      <dgm:spPr/>
    </dgm:pt>
  </dgm:ptLst>
  <dgm:cxnLst>
    <dgm:cxn modelId="{03178CED-FDD7-418A-9099-F0920A9626AF}" type="presOf" srcId="{8EE34DCD-85E4-415D-80B1-59AA004C2F2E}" destId="{C6F7CCD2-B4F8-41EF-A1FB-F82865F2A57A}" srcOrd="0" destOrd="0" presId="urn:microsoft.com/office/officeart/2005/8/layout/hList3"/>
    <dgm:cxn modelId="{12A2FF1F-EF89-40B6-B7FA-8E56E00BFD2D}" type="presOf" srcId="{F1C39F72-1354-4C5F-B357-682C994EC8C9}" destId="{EF64DE2E-388F-472A-90DA-0C600F8E3A8C}" srcOrd="0" destOrd="0" presId="urn:microsoft.com/office/officeart/2005/8/layout/hList3"/>
    <dgm:cxn modelId="{E263BD3C-F53D-42D6-ADDE-30BCF8E44349}" srcId="{F1C39F72-1354-4C5F-B357-682C994EC8C9}" destId="{604822C6-AAF0-4998-8418-ECB7B9AFDFB0}" srcOrd="0" destOrd="0" parTransId="{5DDA2D6F-45DE-4AA3-8F38-30EBB8ED204E}" sibTransId="{F319E0E1-D8AC-4B48-A826-CFE8910DA8E6}"/>
    <dgm:cxn modelId="{6FCFEE08-A6BF-4A2D-A3FF-2F0BA60B2116}" srcId="{604822C6-AAF0-4998-8418-ECB7B9AFDFB0}" destId="{AE56CDD7-7006-400D-838E-52CA8756E87B}" srcOrd="0" destOrd="0" parTransId="{2751ACDB-1292-4EBD-9EF9-908CF2248A81}" sibTransId="{5024C691-9149-406E-9648-6B0BDC7BDFB6}"/>
    <dgm:cxn modelId="{65116E8D-CC6A-4D39-8166-E991E154F569}" srcId="{604822C6-AAF0-4998-8418-ECB7B9AFDFB0}" destId="{8EE34DCD-85E4-415D-80B1-59AA004C2F2E}" srcOrd="1" destOrd="0" parTransId="{5882D4AA-58AF-4148-8A22-5A22DF8F4895}" sibTransId="{4A2A3CDB-0302-4B33-9608-2F072B5006F1}"/>
    <dgm:cxn modelId="{A20EB761-FAF1-4308-8EC3-79760BD440B9}" srcId="{F1C39F72-1354-4C5F-B357-682C994EC8C9}" destId="{F4C2A7E0-FA61-42C0-B0F2-920F0892431E}" srcOrd="1" destOrd="0" parTransId="{BC255D89-CE01-490F-B8CF-FF93B05608A6}" sibTransId="{D4BB9366-2CC9-4547-99C3-DA695936B908}"/>
    <dgm:cxn modelId="{5C742077-463E-4F36-928B-DBD0FE34A4C3}" type="presOf" srcId="{604822C6-AAF0-4998-8418-ECB7B9AFDFB0}" destId="{7E091D35-0649-4A04-BB28-14BD93118AD6}" srcOrd="0" destOrd="0" presId="urn:microsoft.com/office/officeart/2005/8/layout/hList3"/>
    <dgm:cxn modelId="{6BE19F93-AF40-43CE-B520-3B64D91C87C3}" type="presOf" srcId="{AE56CDD7-7006-400D-838E-52CA8756E87B}" destId="{3CF2D1AC-45F3-4960-AF74-6DB68A5916D9}" srcOrd="0" destOrd="0" presId="urn:microsoft.com/office/officeart/2005/8/layout/hList3"/>
    <dgm:cxn modelId="{15C1D22D-5E69-4507-9B42-9A1CF1EDC6BC}" type="presParOf" srcId="{EF64DE2E-388F-472A-90DA-0C600F8E3A8C}" destId="{7E091D35-0649-4A04-BB28-14BD93118AD6}" srcOrd="0" destOrd="0" presId="urn:microsoft.com/office/officeart/2005/8/layout/hList3"/>
    <dgm:cxn modelId="{0089B9C1-7D42-46B1-A891-CD677D3957BA}" type="presParOf" srcId="{EF64DE2E-388F-472A-90DA-0C600F8E3A8C}" destId="{8B49829B-241C-4305-BE55-235C69D2DBB9}" srcOrd="1" destOrd="0" presId="urn:microsoft.com/office/officeart/2005/8/layout/hList3"/>
    <dgm:cxn modelId="{F8EB9789-36E3-4813-A7EC-691BCC41E221}" type="presParOf" srcId="{8B49829B-241C-4305-BE55-235C69D2DBB9}" destId="{3CF2D1AC-45F3-4960-AF74-6DB68A5916D9}" srcOrd="0" destOrd="0" presId="urn:microsoft.com/office/officeart/2005/8/layout/hList3"/>
    <dgm:cxn modelId="{E617EA2F-FEEF-472C-9043-0B6550E6EE77}" type="presParOf" srcId="{8B49829B-241C-4305-BE55-235C69D2DBB9}" destId="{C6F7CCD2-B4F8-41EF-A1FB-F82865F2A57A}" srcOrd="1" destOrd="0" presId="urn:microsoft.com/office/officeart/2005/8/layout/hList3"/>
    <dgm:cxn modelId="{9134692A-613C-498E-B4B5-9DFDE5ECBAD1}" type="presParOf" srcId="{EF64DE2E-388F-472A-90DA-0C600F8E3A8C}" destId="{DCD4BC3B-7A4D-4B16-B9D1-52138CB09E75}" srcOrd="2" destOrd="0" presId="urn:microsoft.com/office/officeart/2005/8/layout/hList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8FB0828-632A-415B-AD11-A82268F51166}" type="doc">
      <dgm:prSet loTypeId="urn:microsoft.com/office/officeart/2005/8/layout/target3" loCatId="relationship" qsTypeId="urn:microsoft.com/office/officeart/2005/8/quickstyle/simple1" qsCatId="simple" csTypeId="urn:microsoft.com/office/officeart/2005/8/colors/accent2_1" csCatId="accent2" phldr="1"/>
      <dgm:spPr/>
      <dgm:t>
        <a:bodyPr/>
        <a:lstStyle/>
        <a:p>
          <a:endParaRPr lang="ru-RU"/>
        </a:p>
      </dgm:t>
    </dgm:pt>
    <dgm:pt modelId="{B060DBEE-BEC0-4770-8664-F8D84306211C}">
      <dgm:prSet phldrT="[Текст]"/>
      <dgm:spPr/>
      <dgm:t>
        <a:bodyPr/>
        <a:lstStyle/>
        <a:p>
          <a:r>
            <a:rPr lang="en-US" b="1" dirty="0" smtClean="0">
              <a:solidFill>
                <a:srgbClr val="C00000"/>
              </a:solidFill>
            </a:rPr>
            <a:t>Grimm and contemporaries</a:t>
          </a:r>
          <a:endParaRPr lang="ru-RU" b="1" dirty="0">
            <a:solidFill>
              <a:srgbClr val="C00000"/>
            </a:solidFill>
          </a:endParaRPr>
        </a:p>
      </dgm:t>
    </dgm:pt>
    <dgm:pt modelId="{11EF8CC6-DEF3-414B-9126-76700532ECBF}" type="parTrans" cxnId="{7D64B436-83D0-4A54-8996-773B2FAE380B}">
      <dgm:prSet/>
      <dgm:spPr/>
      <dgm:t>
        <a:bodyPr/>
        <a:lstStyle/>
        <a:p>
          <a:endParaRPr lang="ru-RU"/>
        </a:p>
      </dgm:t>
    </dgm:pt>
    <dgm:pt modelId="{34E2BBA2-F13D-4AB2-8DBA-85B391109991}" type="sibTrans" cxnId="{7D64B436-83D0-4A54-8996-773B2FAE380B}">
      <dgm:prSet/>
      <dgm:spPr/>
      <dgm:t>
        <a:bodyPr/>
        <a:lstStyle/>
        <a:p>
          <a:endParaRPr lang="ru-RU"/>
        </a:p>
      </dgm:t>
    </dgm:pt>
    <dgm:pt modelId="{ADC6222C-337D-489A-965E-158456A0A340}">
      <dgm:prSet phldrT="[Текст]"/>
      <dgm:spPr/>
      <dgm:t>
        <a:bodyPr/>
        <a:lstStyle/>
        <a:p>
          <a:r>
            <a:rPr lang="en-US" dirty="0" smtClean="0"/>
            <a:t>German Romanticism</a:t>
          </a:r>
          <a:endParaRPr lang="ru-RU" dirty="0"/>
        </a:p>
      </dgm:t>
    </dgm:pt>
    <dgm:pt modelId="{DBE625E6-4CDB-4C12-8A5B-C96DD124B510}" type="parTrans" cxnId="{6D79C066-E63E-4693-8D20-E84BEDF523FF}">
      <dgm:prSet/>
      <dgm:spPr/>
      <dgm:t>
        <a:bodyPr/>
        <a:lstStyle/>
        <a:p>
          <a:endParaRPr lang="ru-RU"/>
        </a:p>
      </dgm:t>
    </dgm:pt>
    <dgm:pt modelId="{6F8CB1FE-BCB4-4C70-AD88-B84292DD92BD}" type="sibTrans" cxnId="{6D79C066-E63E-4693-8D20-E84BEDF523FF}">
      <dgm:prSet/>
      <dgm:spPr/>
      <dgm:t>
        <a:bodyPr/>
        <a:lstStyle/>
        <a:p>
          <a:endParaRPr lang="ru-RU"/>
        </a:p>
      </dgm:t>
    </dgm:pt>
    <dgm:pt modelId="{22F47794-A2C5-4B9C-B536-F3B6CF8FFBC0}">
      <dgm:prSet phldrT="[Текст]"/>
      <dgm:spPr/>
      <dgm:t>
        <a:bodyPr/>
        <a:lstStyle/>
        <a:p>
          <a:r>
            <a:rPr lang="en-US" b="1" dirty="0" smtClean="0">
              <a:solidFill>
                <a:srgbClr val="C00000"/>
              </a:solidFill>
            </a:rPr>
            <a:t>Schleicher</a:t>
          </a:r>
          <a:endParaRPr lang="ru-RU" b="1" dirty="0">
            <a:solidFill>
              <a:srgbClr val="C00000"/>
            </a:solidFill>
          </a:endParaRPr>
        </a:p>
      </dgm:t>
    </dgm:pt>
    <dgm:pt modelId="{683A088D-F44D-4BD2-B1D1-C2D906499EDE}" type="parTrans" cxnId="{3F4B871B-D963-425E-BA67-88F76F2EFCFB}">
      <dgm:prSet/>
      <dgm:spPr/>
      <dgm:t>
        <a:bodyPr/>
        <a:lstStyle/>
        <a:p>
          <a:endParaRPr lang="ru-RU"/>
        </a:p>
      </dgm:t>
    </dgm:pt>
    <dgm:pt modelId="{24FCAF6C-F6DC-48FE-B0C7-6D6A7ABFE000}" type="sibTrans" cxnId="{3F4B871B-D963-425E-BA67-88F76F2EFCFB}">
      <dgm:prSet/>
      <dgm:spPr/>
      <dgm:t>
        <a:bodyPr/>
        <a:lstStyle/>
        <a:p>
          <a:endParaRPr lang="ru-RU"/>
        </a:p>
      </dgm:t>
    </dgm:pt>
    <dgm:pt modelId="{76DEAAC4-F661-414A-8AD4-9622D26A7458}">
      <dgm:prSet phldrT="[Текст]"/>
      <dgm:spPr/>
      <dgm:t>
        <a:bodyPr/>
        <a:lstStyle/>
        <a:p>
          <a:r>
            <a:rPr lang="en-US" dirty="0" smtClean="0"/>
            <a:t>Darwinian theory</a:t>
          </a:r>
          <a:endParaRPr lang="ru-RU" dirty="0"/>
        </a:p>
      </dgm:t>
    </dgm:pt>
    <dgm:pt modelId="{27EF935D-E271-4F31-8DED-4CF0E3A3C5BB}" type="parTrans" cxnId="{0C66D4E8-E15A-41FC-BD89-FAD7D46C1364}">
      <dgm:prSet/>
      <dgm:spPr/>
      <dgm:t>
        <a:bodyPr/>
        <a:lstStyle/>
        <a:p>
          <a:endParaRPr lang="ru-RU"/>
        </a:p>
      </dgm:t>
    </dgm:pt>
    <dgm:pt modelId="{FA396237-639C-4558-9E7E-A304D0965F8A}" type="sibTrans" cxnId="{0C66D4E8-E15A-41FC-BD89-FAD7D46C1364}">
      <dgm:prSet/>
      <dgm:spPr/>
      <dgm:t>
        <a:bodyPr/>
        <a:lstStyle/>
        <a:p>
          <a:endParaRPr lang="ru-RU"/>
        </a:p>
      </dgm:t>
    </dgm:pt>
    <dgm:pt modelId="{3514CBE4-DD00-4598-9D77-12D66FBCF4D9}">
      <dgm:prSet phldrT="[Текст]"/>
      <dgm:spPr/>
      <dgm:t>
        <a:bodyPr/>
        <a:lstStyle/>
        <a:p>
          <a:r>
            <a:rPr lang="en-US" b="1" dirty="0" err="1" smtClean="0">
              <a:solidFill>
                <a:srgbClr val="C00000"/>
              </a:solidFill>
            </a:rPr>
            <a:t>Neogrammarians</a:t>
          </a:r>
          <a:endParaRPr lang="ru-RU" b="1" dirty="0">
            <a:solidFill>
              <a:srgbClr val="C00000"/>
            </a:solidFill>
          </a:endParaRPr>
        </a:p>
      </dgm:t>
    </dgm:pt>
    <dgm:pt modelId="{E7A3906C-9B3B-401F-9634-131F097A33BB}" type="parTrans" cxnId="{E7630558-4397-4EC7-A285-D03FEBD37839}">
      <dgm:prSet/>
      <dgm:spPr/>
      <dgm:t>
        <a:bodyPr/>
        <a:lstStyle/>
        <a:p>
          <a:endParaRPr lang="ru-RU"/>
        </a:p>
      </dgm:t>
    </dgm:pt>
    <dgm:pt modelId="{1534E255-79E1-4364-AA23-AE04E2E2683B}" type="sibTrans" cxnId="{E7630558-4397-4EC7-A285-D03FEBD37839}">
      <dgm:prSet/>
      <dgm:spPr/>
      <dgm:t>
        <a:bodyPr/>
        <a:lstStyle/>
        <a:p>
          <a:endParaRPr lang="ru-RU"/>
        </a:p>
      </dgm:t>
    </dgm:pt>
    <dgm:pt modelId="{CF3268DD-C030-47A9-BD58-E9C25AF326DD}">
      <dgm:prSet phldrT="[Текст]"/>
      <dgm:spPr/>
      <dgm:t>
        <a:bodyPr/>
        <a:lstStyle/>
        <a:p>
          <a:r>
            <a:rPr lang="en-US" dirty="0" smtClean="0"/>
            <a:t>historical linguistics is an exact science with methods to match natural science</a:t>
          </a:r>
          <a:endParaRPr lang="ru-RU" dirty="0"/>
        </a:p>
      </dgm:t>
    </dgm:pt>
    <dgm:pt modelId="{65E7B44C-7546-4330-BFAE-8227F1BD44E2}" type="parTrans" cxnId="{1433A2F8-C104-41F0-BE29-6A495E882FD2}">
      <dgm:prSet/>
      <dgm:spPr/>
      <dgm:t>
        <a:bodyPr/>
        <a:lstStyle/>
        <a:p>
          <a:endParaRPr lang="ru-RU"/>
        </a:p>
      </dgm:t>
    </dgm:pt>
    <dgm:pt modelId="{2C027CE3-A559-4904-B1BB-AE733256C8BE}" type="sibTrans" cxnId="{1433A2F8-C104-41F0-BE29-6A495E882FD2}">
      <dgm:prSet/>
      <dgm:spPr/>
      <dgm:t>
        <a:bodyPr/>
        <a:lstStyle/>
        <a:p>
          <a:endParaRPr lang="ru-RU"/>
        </a:p>
      </dgm:t>
    </dgm:pt>
    <dgm:pt modelId="{35716EDF-76AF-40EE-94EA-157B12D78E02}" type="pres">
      <dgm:prSet presAssocID="{18FB0828-632A-415B-AD11-A82268F51166}" presName="Name0" presStyleCnt="0">
        <dgm:presLayoutVars>
          <dgm:chMax val="7"/>
          <dgm:dir/>
          <dgm:animLvl val="lvl"/>
          <dgm:resizeHandles val="exact"/>
        </dgm:presLayoutVars>
      </dgm:prSet>
      <dgm:spPr/>
      <dgm:t>
        <a:bodyPr/>
        <a:lstStyle/>
        <a:p>
          <a:endParaRPr lang="ru-RU"/>
        </a:p>
      </dgm:t>
    </dgm:pt>
    <dgm:pt modelId="{1A185A66-C2E4-4AAD-9526-41E4695B2C2A}" type="pres">
      <dgm:prSet presAssocID="{B060DBEE-BEC0-4770-8664-F8D84306211C}" presName="circle1" presStyleLbl="node1" presStyleIdx="0" presStyleCnt="3"/>
      <dgm:spPr/>
    </dgm:pt>
    <dgm:pt modelId="{7F52331B-7F2B-4644-B7A9-90499C0574A2}" type="pres">
      <dgm:prSet presAssocID="{B060DBEE-BEC0-4770-8664-F8D84306211C}" presName="space" presStyleCnt="0"/>
      <dgm:spPr/>
    </dgm:pt>
    <dgm:pt modelId="{1D5F6CF9-2CF3-469C-BED3-CFB6A5FF4782}" type="pres">
      <dgm:prSet presAssocID="{B060DBEE-BEC0-4770-8664-F8D84306211C}" presName="rect1" presStyleLbl="alignAcc1" presStyleIdx="0" presStyleCnt="3"/>
      <dgm:spPr/>
      <dgm:t>
        <a:bodyPr/>
        <a:lstStyle/>
        <a:p>
          <a:endParaRPr lang="ru-RU"/>
        </a:p>
      </dgm:t>
    </dgm:pt>
    <dgm:pt modelId="{3EBDED14-98AE-41C6-9595-4E053B4ADE57}" type="pres">
      <dgm:prSet presAssocID="{22F47794-A2C5-4B9C-B536-F3B6CF8FFBC0}" presName="vertSpace2" presStyleLbl="node1" presStyleIdx="0" presStyleCnt="3"/>
      <dgm:spPr/>
    </dgm:pt>
    <dgm:pt modelId="{9AA6607C-FD0D-4DA9-A900-812ECF778A17}" type="pres">
      <dgm:prSet presAssocID="{22F47794-A2C5-4B9C-B536-F3B6CF8FFBC0}" presName="circle2" presStyleLbl="node1" presStyleIdx="1" presStyleCnt="3"/>
      <dgm:spPr/>
    </dgm:pt>
    <dgm:pt modelId="{F3175595-E7ED-4C25-A833-5EFFE29D3224}" type="pres">
      <dgm:prSet presAssocID="{22F47794-A2C5-4B9C-B536-F3B6CF8FFBC0}" presName="rect2" presStyleLbl="alignAcc1" presStyleIdx="1" presStyleCnt="3"/>
      <dgm:spPr/>
      <dgm:t>
        <a:bodyPr/>
        <a:lstStyle/>
        <a:p>
          <a:endParaRPr lang="ru-RU"/>
        </a:p>
      </dgm:t>
    </dgm:pt>
    <dgm:pt modelId="{57C99A6A-DE74-4AA6-A0AD-B24828A4E27D}" type="pres">
      <dgm:prSet presAssocID="{3514CBE4-DD00-4598-9D77-12D66FBCF4D9}" presName="vertSpace3" presStyleLbl="node1" presStyleIdx="1" presStyleCnt="3"/>
      <dgm:spPr/>
    </dgm:pt>
    <dgm:pt modelId="{31403053-2F47-4F53-91A5-DD9DAAD07CC9}" type="pres">
      <dgm:prSet presAssocID="{3514CBE4-DD00-4598-9D77-12D66FBCF4D9}" presName="circle3" presStyleLbl="node1" presStyleIdx="2" presStyleCnt="3"/>
      <dgm:spPr/>
    </dgm:pt>
    <dgm:pt modelId="{91EF10CF-2479-4B6E-A899-CB2AD1182FBE}" type="pres">
      <dgm:prSet presAssocID="{3514CBE4-DD00-4598-9D77-12D66FBCF4D9}" presName="rect3" presStyleLbl="alignAcc1" presStyleIdx="2" presStyleCnt="3"/>
      <dgm:spPr/>
      <dgm:t>
        <a:bodyPr/>
        <a:lstStyle/>
        <a:p>
          <a:endParaRPr lang="ru-RU"/>
        </a:p>
      </dgm:t>
    </dgm:pt>
    <dgm:pt modelId="{D09DDFDF-3DB8-4CD2-A1FC-CEBB91EFD552}" type="pres">
      <dgm:prSet presAssocID="{B060DBEE-BEC0-4770-8664-F8D84306211C}" presName="rect1ParTx" presStyleLbl="alignAcc1" presStyleIdx="2" presStyleCnt="3">
        <dgm:presLayoutVars>
          <dgm:chMax val="1"/>
          <dgm:bulletEnabled val="1"/>
        </dgm:presLayoutVars>
      </dgm:prSet>
      <dgm:spPr/>
      <dgm:t>
        <a:bodyPr/>
        <a:lstStyle/>
        <a:p>
          <a:endParaRPr lang="ru-RU"/>
        </a:p>
      </dgm:t>
    </dgm:pt>
    <dgm:pt modelId="{EA659361-C473-4C81-B575-7150D359552C}" type="pres">
      <dgm:prSet presAssocID="{B060DBEE-BEC0-4770-8664-F8D84306211C}" presName="rect1ChTx" presStyleLbl="alignAcc1" presStyleIdx="2" presStyleCnt="3">
        <dgm:presLayoutVars>
          <dgm:bulletEnabled val="1"/>
        </dgm:presLayoutVars>
      </dgm:prSet>
      <dgm:spPr/>
      <dgm:t>
        <a:bodyPr/>
        <a:lstStyle/>
        <a:p>
          <a:endParaRPr lang="ru-RU"/>
        </a:p>
      </dgm:t>
    </dgm:pt>
    <dgm:pt modelId="{37BF0D3E-4197-458D-A6BB-0BCAD8BBC88B}" type="pres">
      <dgm:prSet presAssocID="{22F47794-A2C5-4B9C-B536-F3B6CF8FFBC0}" presName="rect2ParTx" presStyleLbl="alignAcc1" presStyleIdx="2" presStyleCnt="3">
        <dgm:presLayoutVars>
          <dgm:chMax val="1"/>
          <dgm:bulletEnabled val="1"/>
        </dgm:presLayoutVars>
      </dgm:prSet>
      <dgm:spPr/>
      <dgm:t>
        <a:bodyPr/>
        <a:lstStyle/>
        <a:p>
          <a:endParaRPr lang="ru-RU"/>
        </a:p>
      </dgm:t>
    </dgm:pt>
    <dgm:pt modelId="{8AB625C2-E6B5-4361-B480-2121AEDDFECC}" type="pres">
      <dgm:prSet presAssocID="{22F47794-A2C5-4B9C-B536-F3B6CF8FFBC0}" presName="rect2ChTx" presStyleLbl="alignAcc1" presStyleIdx="2" presStyleCnt="3">
        <dgm:presLayoutVars>
          <dgm:bulletEnabled val="1"/>
        </dgm:presLayoutVars>
      </dgm:prSet>
      <dgm:spPr/>
      <dgm:t>
        <a:bodyPr/>
        <a:lstStyle/>
        <a:p>
          <a:endParaRPr lang="ru-RU"/>
        </a:p>
      </dgm:t>
    </dgm:pt>
    <dgm:pt modelId="{7757A04D-F2E3-4460-96DE-C161D37D1300}" type="pres">
      <dgm:prSet presAssocID="{3514CBE4-DD00-4598-9D77-12D66FBCF4D9}" presName="rect3ParTx" presStyleLbl="alignAcc1" presStyleIdx="2" presStyleCnt="3">
        <dgm:presLayoutVars>
          <dgm:chMax val="1"/>
          <dgm:bulletEnabled val="1"/>
        </dgm:presLayoutVars>
      </dgm:prSet>
      <dgm:spPr/>
      <dgm:t>
        <a:bodyPr/>
        <a:lstStyle/>
        <a:p>
          <a:endParaRPr lang="ru-RU"/>
        </a:p>
      </dgm:t>
    </dgm:pt>
    <dgm:pt modelId="{3C0B466C-2604-40CF-999E-5027B15BBD6E}" type="pres">
      <dgm:prSet presAssocID="{3514CBE4-DD00-4598-9D77-12D66FBCF4D9}" presName="rect3ChTx" presStyleLbl="alignAcc1" presStyleIdx="2" presStyleCnt="3">
        <dgm:presLayoutVars>
          <dgm:bulletEnabled val="1"/>
        </dgm:presLayoutVars>
      </dgm:prSet>
      <dgm:spPr/>
      <dgm:t>
        <a:bodyPr/>
        <a:lstStyle/>
        <a:p>
          <a:endParaRPr lang="ru-RU"/>
        </a:p>
      </dgm:t>
    </dgm:pt>
  </dgm:ptLst>
  <dgm:cxnLst>
    <dgm:cxn modelId="{78703FE8-66C4-41CD-9FF8-6BBA29DCACCE}" type="presOf" srcId="{76DEAAC4-F661-414A-8AD4-9622D26A7458}" destId="{8AB625C2-E6B5-4361-B480-2121AEDDFECC}" srcOrd="0" destOrd="0" presId="urn:microsoft.com/office/officeart/2005/8/layout/target3"/>
    <dgm:cxn modelId="{3F4B871B-D963-425E-BA67-88F76F2EFCFB}" srcId="{18FB0828-632A-415B-AD11-A82268F51166}" destId="{22F47794-A2C5-4B9C-B536-F3B6CF8FFBC0}" srcOrd="1" destOrd="0" parTransId="{683A088D-F44D-4BD2-B1D1-C2D906499EDE}" sibTransId="{24FCAF6C-F6DC-48FE-B0C7-6D6A7ABFE000}"/>
    <dgm:cxn modelId="{4E90BEA9-5CD5-4344-A54A-A8F0FC81CB7C}" type="presOf" srcId="{22F47794-A2C5-4B9C-B536-F3B6CF8FFBC0}" destId="{37BF0D3E-4197-458D-A6BB-0BCAD8BBC88B}" srcOrd="1" destOrd="0" presId="urn:microsoft.com/office/officeart/2005/8/layout/target3"/>
    <dgm:cxn modelId="{2221432D-BAA2-4EAA-B1EC-4064F6C7F779}" type="presOf" srcId="{ADC6222C-337D-489A-965E-158456A0A340}" destId="{EA659361-C473-4C81-B575-7150D359552C}" srcOrd="0" destOrd="0" presId="urn:microsoft.com/office/officeart/2005/8/layout/target3"/>
    <dgm:cxn modelId="{C46ECDBC-4FB0-418A-A24A-7216BF899074}" type="presOf" srcId="{3514CBE4-DD00-4598-9D77-12D66FBCF4D9}" destId="{91EF10CF-2479-4B6E-A899-CB2AD1182FBE}" srcOrd="0" destOrd="0" presId="urn:microsoft.com/office/officeart/2005/8/layout/target3"/>
    <dgm:cxn modelId="{604425A5-C418-4DA3-8F85-BEA17E2A90E7}" type="presOf" srcId="{CF3268DD-C030-47A9-BD58-E9C25AF326DD}" destId="{3C0B466C-2604-40CF-999E-5027B15BBD6E}" srcOrd="0" destOrd="0" presId="urn:microsoft.com/office/officeart/2005/8/layout/target3"/>
    <dgm:cxn modelId="{5DBE6DAF-425C-4687-A157-C06FA98E10E4}" type="presOf" srcId="{22F47794-A2C5-4B9C-B536-F3B6CF8FFBC0}" destId="{F3175595-E7ED-4C25-A833-5EFFE29D3224}" srcOrd="0" destOrd="0" presId="urn:microsoft.com/office/officeart/2005/8/layout/target3"/>
    <dgm:cxn modelId="{7918CC56-5B15-4521-ADFF-2C5DBD456173}" type="presOf" srcId="{18FB0828-632A-415B-AD11-A82268F51166}" destId="{35716EDF-76AF-40EE-94EA-157B12D78E02}" srcOrd="0" destOrd="0" presId="urn:microsoft.com/office/officeart/2005/8/layout/target3"/>
    <dgm:cxn modelId="{31A5CB42-1442-4972-BBBD-2A06B81EA153}" type="presOf" srcId="{B060DBEE-BEC0-4770-8664-F8D84306211C}" destId="{D09DDFDF-3DB8-4CD2-A1FC-CEBB91EFD552}" srcOrd="1" destOrd="0" presId="urn:microsoft.com/office/officeart/2005/8/layout/target3"/>
    <dgm:cxn modelId="{9457DEBF-AE61-4BE3-843A-A0B0C6C3F911}" type="presOf" srcId="{3514CBE4-DD00-4598-9D77-12D66FBCF4D9}" destId="{7757A04D-F2E3-4460-96DE-C161D37D1300}" srcOrd="1" destOrd="0" presId="urn:microsoft.com/office/officeart/2005/8/layout/target3"/>
    <dgm:cxn modelId="{1433A2F8-C104-41F0-BE29-6A495E882FD2}" srcId="{3514CBE4-DD00-4598-9D77-12D66FBCF4D9}" destId="{CF3268DD-C030-47A9-BD58-E9C25AF326DD}" srcOrd="0" destOrd="0" parTransId="{65E7B44C-7546-4330-BFAE-8227F1BD44E2}" sibTransId="{2C027CE3-A559-4904-B1BB-AE733256C8BE}"/>
    <dgm:cxn modelId="{60AE8C21-0E45-4920-901A-91742CABFB9A}" type="presOf" srcId="{B060DBEE-BEC0-4770-8664-F8D84306211C}" destId="{1D5F6CF9-2CF3-469C-BED3-CFB6A5FF4782}" srcOrd="0" destOrd="0" presId="urn:microsoft.com/office/officeart/2005/8/layout/target3"/>
    <dgm:cxn modelId="{0C66D4E8-E15A-41FC-BD89-FAD7D46C1364}" srcId="{22F47794-A2C5-4B9C-B536-F3B6CF8FFBC0}" destId="{76DEAAC4-F661-414A-8AD4-9622D26A7458}" srcOrd="0" destOrd="0" parTransId="{27EF935D-E271-4F31-8DED-4CF0E3A3C5BB}" sibTransId="{FA396237-639C-4558-9E7E-A304D0965F8A}"/>
    <dgm:cxn modelId="{7D64B436-83D0-4A54-8996-773B2FAE380B}" srcId="{18FB0828-632A-415B-AD11-A82268F51166}" destId="{B060DBEE-BEC0-4770-8664-F8D84306211C}" srcOrd="0" destOrd="0" parTransId="{11EF8CC6-DEF3-414B-9126-76700532ECBF}" sibTransId="{34E2BBA2-F13D-4AB2-8DBA-85B391109991}"/>
    <dgm:cxn modelId="{E7630558-4397-4EC7-A285-D03FEBD37839}" srcId="{18FB0828-632A-415B-AD11-A82268F51166}" destId="{3514CBE4-DD00-4598-9D77-12D66FBCF4D9}" srcOrd="2" destOrd="0" parTransId="{E7A3906C-9B3B-401F-9634-131F097A33BB}" sibTransId="{1534E255-79E1-4364-AA23-AE04E2E2683B}"/>
    <dgm:cxn modelId="{6D79C066-E63E-4693-8D20-E84BEDF523FF}" srcId="{B060DBEE-BEC0-4770-8664-F8D84306211C}" destId="{ADC6222C-337D-489A-965E-158456A0A340}" srcOrd="0" destOrd="0" parTransId="{DBE625E6-4CDB-4C12-8A5B-C96DD124B510}" sibTransId="{6F8CB1FE-BCB4-4C70-AD88-B84292DD92BD}"/>
    <dgm:cxn modelId="{83914C5B-5A4E-4F61-8764-348A6EDE0179}" type="presParOf" srcId="{35716EDF-76AF-40EE-94EA-157B12D78E02}" destId="{1A185A66-C2E4-4AAD-9526-41E4695B2C2A}" srcOrd="0" destOrd="0" presId="urn:microsoft.com/office/officeart/2005/8/layout/target3"/>
    <dgm:cxn modelId="{5E2D1863-820F-47A0-BB22-E16027AE39EE}" type="presParOf" srcId="{35716EDF-76AF-40EE-94EA-157B12D78E02}" destId="{7F52331B-7F2B-4644-B7A9-90499C0574A2}" srcOrd="1" destOrd="0" presId="urn:microsoft.com/office/officeart/2005/8/layout/target3"/>
    <dgm:cxn modelId="{B87CFB5A-DF2C-474A-813C-75C2D8EA0D49}" type="presParOf" srcId="{35716EDF-76AF-40EE-94EA-157B12D78E02}" destId="{1D5F6CF9-2CF3-469C-BED3-CFB6A5FF4782}" srcOrd="2" destOrd="0" presId="urn:microsoft.com/office/officeart/2005/8/layout/target3"/>
    <dgm:cxn modelId="{53488041-244C-4FED-94FC-3F71260FC703}" type="presParOf" srcId="{35716EDF-76AF-40EE-94EA-157B12D78E02}" destId="{3EBDED14-98AE-41C6-9595-4E053B4ADE57}" srcOrd="3" destOrd="0" presId="urn:microsoft.com/office/officeart/2005/8/layout/target3"/>
    <dgm:cxn modelId="{A63D909C-273B-4DB5-A490-82BE3FE80C1C}" type="presParOf" srcId="{35716EDF-76AF-40EE-94EA-157B12D78E02}" destId="{9AA6607C-FD0D-4DA9-A900-812ECF778A17}" srcOrd="4" destOrd="0" presId="urn:microsoft.com/office/officeart/2005/8/layout/target3"/>
    <dgm:cxn modelId="{580BA3B9-BB22-4826-B9AE-C4E2A7949BDE}" type="presParOf" srcId="{35716EDF-76AF-40EE-94EA-157B12D78E02}" destId="{F3175595-E7ED-4C25-A833-5EFFE29D3224}" srcOrd="5" destOrd="0" presId="urn:microsoft.com/office/officeart/2005/8/layout/target3"/>
    <dgm:cxn modelId="{CDE3C269-DF67-4B62-87E3-29CB7D800E72}" type="presParOf" srcId="{35716EDF-76AF-40EE-94EA-157B12D78E02}" destId="{57C99A6A-DE74-4AA6-A0AD-B24828A4E27D}" srcOrd="6" destOrd="0" presId="urn:microsoft.com/office/officeart/2005/8/layout/target3"/>
    <dgm:cxn modelId="{56899E7A-4683-4C66-88F6-386136DA63E1}" type="presParOf" srcId="{35716EDF-76AF-40EE-94EA-157B12D78E02}" destId="{31403053-2F47-4F53-91A5-DD9DAAD07CC9}" srcOrd="7" destOrd="0" presId="urn:microsoft.com/office/officeart/2005/8/layout/target3"/>
    <dgm:cxn modelId="{4EBE9735-31AF-4B3E-A3D2-3F69591DA3BD}" type="presParOf" srcId="{35716EDF-76AF-40EE-94EA-157B12D78E02}" destId="{91EF10CF-2479-4B6E-A899-CB2AD1182FBE}" srcOrd="8" destOrd="0" presId="urn:microsoft.com/office/officeart/2005/8/layout/target3"/>
    <dgm:cxn modelId="{200E0755-96F8-4E1A-88F7-41AAEBAF11E9}" type="presParOf" srcId="{35716EDF-76AF-40EE-94EA-157B12D78E02}" destId="{D09DDFDF-3DB8-4CD2-A1FC-CEBB91EFD552}" srcOrd="9" destOrd="0" presId="urn:microsoft.com/office/officeart/2005/8/layout/target3"/>
    <dgm:cxn modelId="{C5FD1EEA-317B-4DF4-B8BA-1481C655FDA7}" type="presParOf" srcId="{35716EDF-76AF-40EE-94EA-157B12D78E02}" destId="{EA659361-C473-4C81-B575-7150D359552C}" srcOrd="10" destOrd="0" presId="urn:microsoft.com/office/officeart/2005/8/layout/target3"/>
    <dgm:cxn modelId="{9617B10D-145D-4CAC-A569-3DD711DC0C2D}" type="presParOf" srcId="{35716EDF-76AF-40EE-94EA-157B12D78E02}" destId="{37BF0D3E-4197-458D-A6BB-0BCAD8BBC88B}" srcOrd="11" destOrd="0" presId="urn:microsoft.com/office/officeart/2005/8/layout/target3"/>
    <dgm:cxn modelId="{AE588B3D-B2DC-4CCA-A134-7D7C91FB43A6}" type="presParOf" srcId="{35716EDF-76AF-40EE-94EA-157B12D78E02}" destId="{8AB625C2-E6B5-4361-B480-2121AEDDFECC}" srcOrd="12" destOrd="0" presId="urn:microsoft.com/office/officeart/2005/8/layout/target3"/>
    <dgm:cxn modelId="{727BE245-04B3-4CEE-80C4-218738CBDA4B}" type="presParOf" srcId="{35716EDF-76AF-40EE-94EA-157B12D78E02}" destId="{7757A04D-F2E3-4460-96DE-C161D37D1300}" srcOrd="13" destOrd="0" presId="urn:microsoft.com/office/officeart/2005/8/layout/target3"/>
    <dgm:cxn modelId="{D6E2F768-7E0A-4B36-8CC4-F1FA94BA62E2}" type="presParOf" srcId="{35716EDF-76AF-40EE-94EA-157B12D78E02}" destId="{3C0B466C-2604-40CF-999E-5027B15BBD6E}" srcOrd="14" destOrd="0" presId="urn:microsoft.com/office/officeart/2005/8/layout/target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BC81327-58CC-4798-8987-0E6773AAED69}" type="doc">
      <dgm:prSet loTypeId="urn:microsoft.com/office/officeart/2005/8/layout/arrow5" loCatId="relationship" qsTypeId="urn:microsoft.com/office/officeart/2005/8/quickstyle/simple1" qsCatId="simple" csTypeId="urn:microsoft.com/office/officeart/2005/8/colors/accent1_2" csCatId="accent1" phldr="1"/>
      <dgm:spPr/>
      <dgm:t>
        <a:bodyPr/>
        <a:lstStyle/>
        <a:p>
          <a:endParaRPr lang="ru-RU"/>
        </a:p>
      </dgm:t>
    </dgm:pt>
    <dgm:pt modelId="{880BC116-57D9-4D03-A0E8-AB981449C394}">
      <dgm:prSet phldrT="[Текст]"/>
      <dgm:spPr/>
      <dgm:t>
        <a:bodyPr/>
        <a:lstStyle/>
        <a:p>
          <a:r>
            <a:rPr lang="en-US" dirty="0" smtClean="0"/>
            <a:t>Before </a:t>
          </a:r>
          <a:r>
            <a:rPr lang="en-US" dirty="0" err="1" smtClean="0"/>
            <a:t>neogrammarians</a:t>
          </a:r>
          <a:r>
            <a:rPr lang="en-US" dirty="0" smtClean="0"/>
            <a:t>:</a:t>
          </a:r>
        </a:p>
        <a:p>
          <a:r>
            <a:rPr lang="en-US" dirty="0" smtClean="0"/>
            <a:t>THEORY ORIENTATION</a:t>
          </a:r>
          <a:endParaRPr lang="ru-RU" dirty="0"/>
        </a:p>
      </dgm:t>
    </dgm:pt>
    <dgm:pt modelId="{74203849-5D9D-4EFF-A129-B954CC7B4115}" type="parTrans" cxnId="{298CC113-17BF-4129-AC50-1D68B1F3B0ED}">
      <dgm:prSet/>
      <dgm:spPr/>
      <dgm:t>
        <a:bodyPr/>
        <a:lstStyle/>
        <a:p>
          <a:endParaRPr lang="ru-RU"/>
        </a:p>
      </dgm:t>
    </dgm:pt>
    <dgm:pt modelId="{FEC28111-5EB0-4337-B4EE-F21E8FE1954D}" type="sibTrans" cxnId="{298CC113-17BF-4129-AC50-1D68B1F3B0ED}">
      <dgm:prSet/>
      <dgm:spPr/>
      <dgm:t>
        <a:bodyPr/>
        <a:lstStyle/>
        <a:p>
          <a:endParaRPr lang="ru-RU"/>
        </a:p>
      </dgm:t>
    </dgm:pt>
    <dgm:pt modelId="{CD317036-9B1C-43A7-A73F-FBF524879FE2}">
      <dgm:prSet phldrT="[Текст]"/>
      <dgm:spPr/>
      <dgm:t>
        <a:bodyPr/>
        <a:lstStyle/>
        <a:p>
          <a:r>
            <a:rPr lang="en-US" dirty="0" err="1" smtClean="0"/>
            <a:t>Neogrammarians</a:t>
          </a:r>
          <a:r>
            <a:rPr lang="en-US" dirty="0" smtClean="0"/>
            <a:t>: DATA ORIENTATION</a:t>
          </a:r>
          <a:endParaRPr lang="ru-RU" dirty="0"/>
        </a:p>
      </dgm:t>
    </dgm:pt>
    <dgm:pt modelId="{9F8F206E-4FD4-4425-8CEF-32FC8FEA347E}" type="parTrans" cxnId="{FADD166E-4D24-4845-BE80-190D321BCB8B}">
      <dgm:prSet/>
      <dgm:spPr/>
      <dgm:t>
        <a:bodyPr/>
        <a:lstStyle/>
        <a:p>
          <a:endParaRPr lang="ru-RU"/>
        </a:p>
      </dgm:t>
    </dgm:pt>
    <dgm:pt modelId="{558493EE-2A5D-41D9-925B-E162D360DBCB}" type="sibTrans" cxnId="{FADD166E-4D24-4845-BE80-190D321BCB8B}">
      <dgm:prSet/>
      <dgm:spPr/>
      <dgm:t>
        <a:bodyPr/>
        <a:lstStyle/>
        <a:p>
          <a:endParaRPr lang="ru-RU"/>
        </a:p>
      </dgm:t>
    </dgm:pt>
    <dgm:pt modelId="{996B2530-17D8-430F-AA13-ABB4C011CA81}" type="pres">
      <dgm:prSet presAssocID="{8BC81327-58CC-4798-8987-0E6773AAED69}" presName="diagram" presStyleCnt="0">
        <dgm:presLayoutVars>
          <dgm:dir/>
          <dgm:resizeHandles val="exact"/>
        </dgm:presLayoutVars>
      </dgm:prSet>
      <dgm:spPr/>
      <dgm:t>
        <a:bodyPr/>
        <a:lstStyle/>
        <a:p>
          <a:endParaRPr lang="ru-RU"/>
        </a:p>
      </dgm:t>
    </dgm:pt>
    <dgm:pt modelId="{5C10BC22-3888-4BF2-A8EC-A683829083A9}" type="pres">
      <dgm:prSet presAssocID="{880BC116-57D9-4D03-A0E8-AB981449C394}" presName="arrow" presStyleLbl="node1" presStyleIdx="0" presStyleCnt="2">
        <dgm:presLayoutVars>
          <dgm:bulletEnabled val="1"/>
        </dgm:presLayoutVars>
      </dgm:prSet>
      <dgm:spPr/>
      <dgm:t>
        <a:bodyPr/>
        <a:lstStyle/>
        <a:p>
          <a:endParaRPr lang="ru-RU"/>
        </a:p>
      </dgm:t>
    </dgm:pt>
    <dgm:pt modelId="{8FC14AD2-825D-4C0E-B2B0-7EFD7B174E74}" type="pres">
      <dgm:prSet presAssocID="{CD317036-9B1C-43A7-A73F-FBF524879FE2}" presName="arrow" presStyleLbl="node1" presStyleIdx="1" presStyleCnt="2">
        <dgm:presLayoutVars>
          <dgm:bulletEnabled val="1"/>
        </dgm:presLayoutVars>
      </dgm:prSet>
      <dgm:spPr/>
      <dgm:t>
        <a:bodyPr/>
        <a:lstStyle/>
        <a:p>
          <a:endParaRPr lang="ru-RU"/>
        </a:p>
      </dgm:t>
    </dgm:pt>
  </dgm:ptLst>
  <dgm:cxnLst>
    <dgm:cxn modelId="{FADD166E-4D24-4845-BE80-190D321BCB8B}" srcId="{8BC81327-58CC-4798-8987-0E6773AAED69}" destId="{CD317036-9B1C-43A7-A73F-FBF524879FE2}" srcOrd="1" destOrd="0" parTransId="{9F8F206E-4FD4-4425-8CEF-32FC8FEA347E}" sibTransId="{558493EE-2A5D-41D9-925B-E162D360DBCB}"/>
    <dgm:cxn modelId="{2C9E671C-85AB-4F9F-B2C0-55502E3AB05F}" type="presOf" srcId="{880BC116-57D9-4D03-A0E8-AB981449C394}" destId="{5C10BC22-3888-4BF2-A8EC-A683829083A9}" srcOrd="0" destOrd="0" presId="urn:microsoft.com/office/officeart/2005/8/layout/arrow5"/>
    <dgm:cxn modelId="{F9EAE446-4164-45E4-9E0D-B2E92569388A}" type="presOf" srcId="{CD317036-9B1C-43A7-A73F-FBF524879FE2}" destId="{8FC14AD2-825D-4C0E-B2B0-7EFD7B174E74}" srcOrd="0" destOrd="0" presId="urn:microsoft.com/office/officeart/2005/8/layout/arrow5"/>
    <dgm:cxn modelId="{72E80431-AC70-479D-88FA-731B8BD7230A}" type="presOf" srcId="{8BC81327-58CC-4798-8987-0E6773AAED69}" destId="{996B2530-17D8-430F-AA13-ABB4C011CA81}" srcOrd="0" destOrd="0" presId="urn:microsoft.com/office/officeart/2005/8/layout/arrow5"/>
    <dgm:cxn modelId="{298CC113-17BF-4129-AC50-1D68B1F3B0ED}" srcId="{8BC81327-58CC-4798-8987-0E6773AAED69}" destId="{880BC116-57D9-4D03-A0E8-AB981449C394}" srcOrd="0" destOrd="0" parTransId="{74203849-5D9D-4EFF-A129-B954CC7B4115}" sibTransId="{FEC28111-5EB0-4337-B4EE-F21E8FE1954D}"/>
    <dgm:cxn modelId="{A701A957-C4F2-4851-B2BB-777F42B2D45B}" type="presParOf" srcId="{996B2530-17D8-430F-AA13-ABB4C011CA81}" destId="{5C10BC22-3888-4BF2-A8EC-A683829083A9}" srcOrd="0" destOrd="0" presId="urn:microsoft.com/office/officeart/2005/8/layout/arrow5"/>
    <dgm:cxn modelId="{2129730C-42CE-4F4A-A231-BD5545EE3EA3}" type="presParOf" srcId="{996B2530-17D8-430F-AA13-ABB4C011CA81}" destId="{8FC14AD2-825D-4C0E-B2B0-7EFD7B174E74}" srcOrd="1" destOrd="0" presId="urn:microsoft.com/office/officeart/2005/8/layout/arrow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C94223D-4C09-47FA-A37A-7A4A8D69C8FA}">
      <dsp:nvSpPr>
        <dsp:cNvPr id="0" name=""/>
        <dsp:cNvSpPr/>
      </dsp:nvSpPr>
      <dsp:spPr>
        <a:xfrm>
          <a:off x="0" y="1219199"/>
          <a:ext cx="6096000" cy="1625600"/>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439CA58-FEF1-453A-8D9E-5BC854DCD8F4}">
      <dsp:nvSpPr>
        <dsp:cNvPr id="0" name=""/>
        <dsp:cNvSpPr/>
      </dsp:nvSpPr>
      <dsp:spPr>
        <a:xfrm>
          <a:off x="66" y="0"/>
          <a:ext cx="2676227" cy="1625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135128" rIns="135128" bIns="135128" numCol="1" spcCol="1270" anchor="b" anchorCtr="0">
          <a:noAutofit/>
        </a:bodyPr>
        <a:lstStyle/>
        <a:p>
          <a:pPr lvl="0" algn="ctr" defTabSz="844550">
            <a:lnSpc>
              <a:spcPct val="90000"/>
            </a:lnSpc>
            <a:spcBef>
              <a:spcPct val="0"/>
            </a:spcBef>
            <a:spcAft>
              <a:spcPct val="35000"/>
            </a:spcAft>
          </a:pPr>
          <a:r>
            <a:rPr lang="en-US" sz="1900" kern="1200" dirty="0" smtClean="0"/>
            <a:t>psychological subject, idea in the speaker’s mind</a:t>
          </a:r>
        </a:p>
        <a:p>
          <a:pPr lvl="0" algn="ctr" defTabSz="844550">
            <a:lnSpc>
              <a:spcPct val="90000"/>
            </a:lnSpc>
            <a:spcBef>
              <a:spcPct val="0"/>
            </a:spcBef>
            <a:spcAft>
              <a:spcPct val="35000"/>
            </a:spcAft>
          </a:pPr>
          <a:r>
            <a:rPr lang="en-US" sz="1900" kern="1200" dirty="0" smtClean="0"/>
            <a:t>(apperceiving element)</a:t>
          </a:r>
          <a:endParaRPr lang="ru-RU" sz="1900" kern="1200" dirty="0"/>
        </a:p>
      </dsp:txBody>
      <dsp:txXfrm>
        <a:off x="66" y="0"/>
        <a:ext cx="2676227" cy="1625600"/>
      </dsp:txXfrm>
    </dsp:sp>
    <dsp:sp modelId="{91B0DCB9-2695-4CC1-BF0A-BFC0A0EA482E}">
      <dsp:nvSpPr>
        <dsp:cNvPr id="0" name=""/>
        <dsp:cNvSpPr/>
      </dsp:nvSpPr>
      <dsp:spPr>
        <a:xfrm>
          <a:off x="1134980" y="1828800"/>
          <a:ext cx="406400" cy="40640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F30928C-E712-4D8D-9F9B-8A7F2A118383}">
      <dsp:nvSpPr>
        <dsp:cNvPr id="0" name=""/>
        <dsp:cNvSpPr/>
      </dsp:nvSpPr>
      <dsp:spPr>
        <a:xfrm>
          <a:off x="2810105" y="2438399"/>
          <a:ext cx="2676227" cy="1625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135128" rIns="135128" bIns="135128" numCol="1" spcCol="1270" anchor="t" anchorCtr="0">
          <a:noAutofit/>
        </a:bodyPr>
        <a:lstStyle/>
        <a:p>
          <a:pPr lvl="0" algn="ctr" defTabSz="844550">
            <a:lnSpc>
              <a:spcPct val="90000"/>
            </a:lnSpc>
            <a:spcBef>
              <a:spcPct val="0"/>
            </a:spcBef>
            <a:spcAft>
              <a:spcPct val="35000"/>
            </a:spcAft>
          </a:pPr>
          <a:r>
            <a:rPr lang="en-US" sz="1900" kern="1200" dirty="0" smtClean="0"/>
            <a:t>second idea, psychological predicate</a:t>
          </a:r>
        </a:p>
        <a:p>
          <a:pPr lvl="0" algn="ctr" defTabSz="844550">
            <a:lnSpc>
              <a:spcPct val="90000"/>
            </a:lnSpc>
            <a:spcBef>
              <a:spcPct val="0"/>
            </a:spcBef>
            <a:spcAft>
              <a:spcPct val="35000"/>
            </a:spcAft>
          </a:pPr>
          <a:r>
            <a:rPr lang="en-US" sz="1900" kern="1200" dirty="0" smtClean="0"/>
            <a:t> (that which is apperceived)</a:t>
          </a:r>
          <a:endParaRPr lang="ru-RU" sz="1900" kern="1200" dirty="0"/>
        </a:p>
      </dsp:txBody>
      <dsp:txXfrm>
        <a:off x="2810105" y="2438399"/>
        <a:ext cx="2676227" cy="1625600"/>
      </dsp:txXfrm>
    </dsp:sp>
    <dsp:sp modelId="{708B6605-C745-4377-9C8A-FE87DB63E82C}">
      <dsp:nvSpPr>
        <dsp:cNvPr id="0" name=""/>
        <dsp:cNvSpPr/>
      </dsp:nvSpPr>
      <dsp:spPr>
        <a:xfrm>
          <a:off x="3945019" y="1828800"/>
          <a:ext cx="406400" cy="40640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E288592-DCED-477B-AF97-C22A4954CF21}">
      <dsp:nvSpPr>
        <dsp:cNvPr id="0" name=""/>
        <dsp:cNvSpPr/>
      </dsp:nvSpPr>
      <dsp:spPr>
        <a:xfrm>
          <a:off x="3484629" y="251567"/>
          <a:ext cx="1281410" cy="12814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r>
            <a:rPr lang="en-US" sz="2500" kern="1200" dirty="0" smtClean="0"/>
            <a:t>unknown</a:t>
          </a:r>
          <a:endParaRPr lang="ru-RU" sz="2500" kern="1200" dirty="0"/>
        </a:p>
      </dsp:txBody>
      <dsp:txXfrm>
        <a:off x="3484629" y="251567"/>
        <a:ext cx="1281410" cy="1281410"/>
      </dsp:txXfrm>
    </dsp:sp>
    <dsp:sp modelId="{2B1E24CB-9C6C-4459-8380-44016B9C2471}">
      <dsp:nvSpPr>
        <dsp:cNvPr id="0" name=""/>
        <dsp:cNvSpPr/>
      </dsp:nvSpPr>
      <dsp:spPr>
        <a:xfrm>
          <a:off x="1533303" y="-425"/>
          <a:ext cx="3029393" cy="3029393"/>
        </a:xfrm>
        <a:prstGeom prst="circularArrow">
          <a:avLst>
            <a:gd name="adj1" fmla="val 8248"/>
            <a:gd name="adj2" fmla="val 576108"/>
            <a:gd name="adj3" fmla="val 2963897"/>
            <a:gd name="adj4" fmla="val 51695"/>
            <a:gd name="adj5" fmla="val 9623"/>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C728394-40C2-4992-81C3-CAEEE53A083B}">
      <dsp:nvSpPr>
        <dsp:cNvPr id="0" name=""/>
        <dsp:cNvSpPr/>
      </dsp:nvSpPr>
      <dsp:spPr>
        <a:xfrm>
          <a:off x="2407294" y="2117565"/>
          <a:ext cx="1281410" cy="12814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endParaRPr lang="ru-RU" sz="2500" kern="1200" dirty="0"/>
        </a:p>
      </dsp:txBody>
      <dsp:txXfrm>
        <a:off x="2407294" y="2117565"/>
        <a:ext cx="1281410" cy="1281410"/>
      </dsp:txXfrm>
    </dsp:sp>
    <dsp:sp modelId="{A35D6716-B8B4-4018-AB11-54D33B063533}">
      <dsp:nvSpPr>
        <dsp:cNvPr id="0" name=""/>
        <dsp:cNvSpPr/>
      </dsp:nvSpPr>
      <dsp:spPr>
        <a:xfrm>
          <a:off x="1533303" y="-425"/>
          <a:ext cx="3029393" cy="3029393"/>
        </a:xfrm>
        <a:prstGeom prst="circularArrow">
          <a:avLst>
            <a:gd name="adj1" fmla="val 8248"/>
            <a:gd name="adj2" fmla="val 576108"/>
            <a:gd name="adj3" fmla="val 10172197"/>
            <a:gd name="adj4" fmla="val 7259995"/>
            <a:gd name="adj5" fmla="val 9623"/>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8A51438-5909-4C1D-AEB5-38932F8A58AE}">
      <dsp:nvSpPr>
        <dsp:cNvPr id="0" name=""/>
        <dsp:cNvSpPr/>
      </dsp:nvSpPr>
      <dsp:spPr>
        <a:xfrm>
          <a:off x="1329960" y="251567"/>
          <a:ext cx="1281410" cy="12814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r>
            <a:rPr lang="en-US" sz="2500" kern="1200" dirty="0" smtClean="0"/>
            <a:t>known</a:t>
          </a:r>
          <a:endParaRPr lang="ru-RU" sz="2500" kern="1200" dirty="0"/>
        </a:p>
      </dsp:txBody>
      <dsp:txXfrm>
        <a:off x="1329960" y="251567"/>
        <a:ext cx="1281410" cy="1281410"/>
      </dsp:txXfrm>
    </dsp:sp>
    <dsp:sp modelId="{372924A0-3672-43DF-B2DA-31CF2B647DD3}">
      <dsp:nvSpPr>
        <dsp:cNvPr id="0" name=""/>
        <dsp:cNvSpPr/>
      </dsp:nvSpPr>
      <dsp:spPr>
        <a:xfrm>
          <a:off x="1533303" y="-425"/>
          <a:ext cx="3029393" cy="3029393"/>
        </a:xfrm>
        <a:prstGeom prst="circularArrow">
          <a:avLst>
            <a:gd name="adj1" fmla="val 8248"/>
            <a:gd name="adj2" fmla="val 576108"/>
            <a:gd name="adj3" fmla="val 16856760"/>
            <a:gd name="adj4" fmla="val 14967132"/>
            <a:gd name="adj5" fmla="val 9623"/>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91FFC89-81A9-4FCA-AF25-1DB2F8F16C9A}">
      <dsp:nvSpPr>
        <dsp:cNvPr id="0" name=""/>
        <dsp:cNvSpPr/>
      </dsp:nvSpPr>
      <dsp:spPr>
        <a:xfrm>
          <a:off x="3050" y="0"/>
          <a:ext cx="2934890" cy="406400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ru-RU" sz="3000" kern="1200" dirty="0" smtClean="0"/>
            <a:t>есть внутренняя форма</a:t>
          </a:r>
          <a:endParaRPr lang="ru-RU" sz="3000" kern="1200" dirty="0"/>
        </a:p>
      </dsp:txBody>
      <dsp:txXfrm>
        <a:off x="3050" y="0"/>
        <a:ext cx="2934890" cy="1219200"/>
      </dsp:txXfrm>
    </dsp:sp>
    <dsp:sp modelId="{983DC36F-121C-4935-A918-62799A04BF89}">
      <dsp:nvSpPr>
        <dsp:cNvPr id="0" name=""/>
        <dsp:cNvSpPr/>
      </dsp:nvSpPr>
      <dsp:spPr>
        <a:xfrm>
          <a:off x="296540" y="1220390"/>
          <a:ext cx="2347912" cy="122535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80010" rIns="106680" bIns="80010" numCol="1" spcCol="1270" anchor="ctr" anchorCtr="0">
          <a:noAutofit/>
        </a:bodyPr>
        <a:lstStyle/>
        <a:p>
          <a:pPr lvl="0" algn="ctr" defTabSz="1866900">
            <a:lnSpc>
              <a:spcPct val="90000"/>
            </a:lnSpc>
            <a:spcBef>
              <a:spcPct val="0"/>
            </a:spcBef>
            <a:spcAft>
              <a:spcPct val="35000"/>
            </a:spcAft>
          </a:pPr>
          <a:r>
            <a:rPr lang="ru-RU" sz="4200" kern="1200" dirty="0" smtClean="0"/>
            <a:t>темница</a:t>
          </a:r>
          <a:endParaRPr lang="ru-RU" sz="4200" kern="1200" dirty="0"/>
        </a:p>
      </dsp:txBody>
      <dsp:txXfrm>
        <a:off x="296540" y="1220390"/>
        <a:ext cx="2347912" cy="1225351"/>
      </dsp:txXfrm>
    </dsp:sp>
    <dsp:sp modelId="{F601A9C9-EC88-4F16-8852-CAB691B936F5}">
      <dsp:nvSpPr>
        <dsp:cNvPr id="0" name=""/>
        <dsp:cNvSpPr/>
      </dsp:nvSpPr>
      <dsp:spPr>
        <a:xfrm>
          <a:off x="296540" y="2634257"/>
          <a:ext cx="2347912" cy="122535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80010" rIns="106680" bIns="80010" numCol="1" spcCol="1270" anchor="ctr" anchorCtr="0">
          <a:noAutofit/>
        </a:bodyPr>
        <a:lstStyle/>
        <a:p>
          <a:pPr lvl="0" algn="ctr" defTabSz="1866900">
            <a:lnSpc>
              <a:spcPct val="90000"/>
            </a:lnSpc>
            <a:spcBef>
              <a:spcPct val="0"/>
            </a:spcBef>
            <a:spcAft>
              <a:spcPct val="35000"/>
            </a:spcAft>
          </a:pPr>
          <a:r>
            <a:rPr lang="ru-RU" sz="4200" kern="1200" dirty="0" smtClean="0"/>
            <a:t>светлица</a:t>
          </a:r>
          <a:endParaRPr lang="ru-RU" sz="4200" kern="1200" dirty="0"/>
        </a:p>
      </dsp:txBody>
      <dsp:txXfrm>
        <a:off x="296540" y="2634257"/>
        <a:ext cx="2347912" cy="1225351"/>
      </dsp:txXfrm>
    </dsp:sp>
    <dsp:sp modelId="{F8657711-02B9-4BA4-B656-C2BCC4D25AE7}">
      <dsp:nvSpPr>
        <dsp:cNvPr id="0" name=""/>
        <dsp:cNvSpPr/>
      </dsp:nvSpPr>
      <dsp:spPr>
        <a:xfrm>
          <a:off x="3158058" y="0"/>
          <a:ext cx="2934890" cy="406400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ru-RU" sz="3000" kern="1200" dirty="0" smtClean="0"/>
            <a:t>внутренняя форма утрачена</a:t>
          </a:r>
          <a:endParaRPr lang="ru-RU" sz="3000" kern="1200" dirty="0"/>
        </a:p>
      </dsp:txBody>
      <dsp:txXfrm>
        <a:off x="3158058" y="0"/>
        <a:ext cx="2934890" cy="1219200"/>
      </dsp:txXfrm>
    </dsp:sp>
    <dsp:sp modelId="{D5E6759A-B988-46ED-827C-0EF7451E69C7}">
      <dsp:nvSpPr>
        <dsp:cNvPr id="0" name=""/>
        <dsp:cNvSpPr/>
      </dsp:nvSpPr>
      <dsp:spPr>
        <a:xfrm>
          <a:off x="3451547" y="1220390"/>
          <a:ext cx="2347912" cy="122535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80010" rIns="106680" bIns="80010" numCol="1" spcCol="1270" anchor="ctr" anchorCtr="0">
          <a:noAutofit/>
        </a:bodyPr>
        <a:lstStyle/>
        <a:p>
          <a:pPr lvl="0" algn="ctr" defTabSz="1866900">
            <a:lnSpc>
              <a:spcPct val="90000"/>
            </a:lnSpc>
            <a:spcBef>
              <a:spcPct val="0"/>
            </a:spcBef>
            <a:spcAft>
              <a:spcPct val="35000"/>
            </a:spcAft>
          </a:pPr>
          <a:r>
            <a:rPr lang="ru-RU" sz="4200" kern="1200" dirty="0" smtClean="0"/>
            <a:t>тюрьма</a:t>
          </a:r>
          <a:endParaRPr lang="ru-RU" sz="4200" kern="1200" dirty="0"/>
        </a:p>
      </dsp:txBody>
      <dsp:txXfrm>
        <a:off x="3451547" y="1220390"/>
        <a:ext cx="2347912" cy="1225351"/>
      </dsp:txXfrm>
    </dsp:sp>
    <dsp:sp modelId="{8EF706E7-153F-4986-9DE8-128E8CEA8470}">
      <dsp:nvSpPr>
        <dsp:cNvPr id="0" name=""/>
        <dsp:cNvSpPr/>
      </dsp:nvSpPr>
      <dsp:spPr>
        <a:xfrm>
          <a:off x="3451547" y="2634257"/>
          <a:ext cx="2347912" cy="122535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80010" rIns="106680" bIns="80010" numCol="1" spcCol="1270" anchor="ctr" anchorCtr="0">
          <a:noAutofit/>
        </a:bodyPr>
        <a:lstStyle/>
        <a:p>
          <a:pPr lvl="0" algn="ctr" defTabSz="1866900">
            <a:lnSpc>
              <a:spcPct val="90000"/>
            </a:lnSpc>
            <a:spcBef>
              <a:spcPct val="0"/>
            </a:spcBef>
            <a:spcAft>
              <a:spcPct val="35000"/>
            </a:spcAft>
          </a:pPr>
          <a:r>
            <a:rPr lang="ru-RU" sz="4200" kern="1200" dirty="0" smtClean="0"/>
            <a:t>комната</a:t>
          </a:r>
          <a:endParaRPr lang="ru-RU" sz="4200" kern="1200" dirty="0"/>
        </a:p>
      </dsp:txBody>
      <dsp:txXfrm>
        <a:off x="3451547" y="2634257"/>
        <a:ext cx="2347912" cy="1225351"/>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E091D35-0649-4A04-BB28-14BD93118AD6}">
      <dsp:nvSpPr>
        <dsp:cNvPr id="0" name=""/>
        <dsp:cNvSpPr/>
      </dsp:nvSpPr>
      <dsp:spPr>
        <a:xfrm>
          <a:off x="0" y="0"/>
          <a:ext cx="8229600" cy="1565433"/>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dirty="0" smtClean="0"/>
            <a:t>Psychological linguistics</a:t>
          </a:r>
          <a:endParaRPr lang="ru-RU" sz="3200" kern="1200" dirty="0"/>
        </a:p>
      </dsp:txBody>
      <dsp:txXfrm>
        <a:off x="0" y="0"/>
        <a:ext cx="8229600" cy="1565433"/>
      </dsp:txXfrm>
    </dsp:sp>
    <dsp:sp modelId="{3CF2D1AC-45F3-4960-AF74-6DB68A5916D9}">
      <dsp:nvSpPr>
        <dsp:cNvPr id="0" name=""/>
        <dsp:cNvSpPr/>
      </dsp:nvSpPr>
      <dsp:spPr>
        <a:xfrm>
          <a:off x="0" y="1368830"/>
          <a:ext cx="4114799" cy="371947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dirty="0" smtClean="0"/>
            <a:t>Germans focused on psychological aspects </a:t>
          </a:r>
          <a:r>
            <a:rPr lang="en-US" sz="3200" kern="1200" dirty="0" smtClean="0">
              <a:solidFill>
                <a:srgbClr val="FF0000"/>
              </a:solidFill>
            </a:rPr>
            <a:t>(language in psychology)</a:t>
          </a:r>
          <a:endParaRPr lang="ru-RU" sz="3200" kern="1200" dirty="0">
            <a:solidFill>
              <a:srgbClr val="FF0000"/>
            </a:solidFill>
          </a:endParaRPr>
        </a:p>
      </dsp:txBody>
      <dsp:txXfrm>
        <a:off x="0" y="1368830"/>
        <a:ext cx="4114799" cy="3719475"/>
      </dsp:txXfrm>
    </dsp:sp>
    <dsp:sp modelId="{C6F7CCD2-B4F8-41EF-A1FB-F82865F2A57A}">
      <dsp:nvSpPr>
        <dsp:cNvPr id="0" name=""/>
        <dsp:cNvSpPr/>
      </dsp:nvSpPr>
      <dsp:spPr>
        <a:xfrm>
          <a:off x="4114800" y="1368830"/>
          <a:ext cx="4114799" cy="368061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dirty="0" err="1" smtClean="0"/>
            <a:t>Potebnja</a:t>
          </a:r>
          <a:r>
            <a:rPr lang="en-US" sz="3200" kern="1200" dirty="0" smtClean="0"/>
            <a:t> focused on grammatical aspects, language categories and their formal expression</a:t>
          </a:r>
        </a:p>
        <a:p>
          <a:pPr lvl="0" algn="ctr" defTabSz="1422400">
            <a:lnSpc>
              <a:spcPct val="90000"/>
            </a:lnSpc>
            <a:spcBef>
              <a:spcPct val="0"/>
            </a:spcBef>
            <a:spcAft>
              <a:spcPct val="35000"/>
            </a:spcAft>
          </a:pPr>
          <a:r>
            <a:rPr lang="en-US" sz="3200" kern="1200" dirty="0" smtClean="0">
              <a:solidFill>
                <a:srgbClr val="FF0000"/>
              </a:solidFill>
            </a:rPr>
            <a:t>(psychology in language)</a:t>
          </a:r>
          <a:endParaRPr lang="ru-RU" sz="3200" kern="1200" dirty="0">
            <a:solidFill>
              <a:srgbClr val="FF0000"/>
            </a:solidFill>
          </a:endParaRPr>
        </a:p>
      </dsp:txBody>
      <dsp:txXfrm>
        <a:off x="4114800" y="1368830"/>
        <a:ext cx="4114799" cy="3680618"/>
      </dsp:txXfrm>
    </dsp:sp>
    <dsp:sp modelId="{DCD4BC3B-7A4D-4B16-B9D1-52138CB09E75}">
      <dsp:nvSpPr>
        <dsp:cNvPr id="0" name=""/>
        <dsp:cNvSpPr/>
      </dsp:nvSpPr>
      <dsp:spPr>
        <a:xfrm>
          <a:off x="0" y="4852845"/>
          <a:ext cx="8229600" cy="365267"/>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A185A66-C2E4-4AAD-9526-41E4695B2C2A}">
      <dsp:nvSpPr>
        <dsp:cNvPr id="0" name=""/>
        <dsp:cNvSpPr/>
      </dsp:nvSpPr>
      <dsp:spPr>
        <a:xfrm>
          <a:off x="0" y="108699"/>
          <a:ext cx="4622913" cy="4622913"/>
        </a:xfrm>
        <a:prstGeom prst="pie">
          <a:avLst>
            <a:gd name="adj1" fmla="val 5400000"/>
            <a:gd name="adj2" fmla="val 1620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D5F6CF9-2CF3-469C-BED3-CFB6A5FF4782}">
      <dsp:nvSpPr>
        <dsp:cNvPr id="0" name=""/>
        <dsp:cNvSpPr/>
      </dsp:nvSpPr>
      <dsp:spPr>
        <a:xfrm>
          <a:off x="2311456" y="108699"/>
          <a:ext cx="5393399" cy="4622913"/>
        </a:xfrm>
        <a:prstGeom prst="rect">
          <a:avLst/>
        </a:prstGeom>
        <a:solidFill>
          <a:schemeClr val="accent2">
            <a:alpha val="90000"/>
            <a:tint val="4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b="1" kern="1200" dirty="0" smtClean="0">
              <a:solidFill>
                <a:srgbClr val="C00000"/>
              </a:solidFill>
            </a:rPr>
            <a:t>Grimm and contemporaries</a:t>
          </a:r>
          <a:endParaRPr lang="ru-RU" sz="2700" b="1" kern="1200" dirty="0">
            <a:solidFill>
              <a:srgbClr val="C00000"/>
            </a:solidFill>
          </a:endParaRPr>
        </a:p>
      </dsp:txBody>
      <dsp:txXfrm>
        <a:off x="2311456" y="108699"/>
        <a:ext cx="2696699" cy="1386877"/>
      </dsp:txXfrm>
    </dsp:sp>
    <dsp:sp modelId="{9AA6607C-FD0D-4DA9-A900-812ECF778A17}">
      <dsp:nvSpPr>
        <dsp:cNvPr id="0" name=""/>
        <dsp:cNvSpPr/>
      </dsp:nvSpPr>
      <dsp:spPr>
        <a:xfrm>
          <a:off x="809011" y="1495576"/>
          <a:ext cx="3004890" cy="3004890"/>
        </a:xfrm>
        <a:prstGeom prst="pie">
          <a:avLst>
            <a:gd name="adj1" fmla="val 5400000"/>
            <a:gd name="adj2" fmla="val 1620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3175595-E7ED-4C25-A833-5EFFE29D3224}">
      <dsp:nvSpPr>
        <dsp:cNvPr id="0" name=""/>
        <dsp:cNvSpPr/>
      </dsp:nvSpPr>
      <dsp:spPr>
        <a:xfrm>
          <a:off x="2311456" y="1495576"/>
          <a:ext cx="5393399" cy="3004890"/>
        </a:xfrm>
        <a:prstGeom prst="rect">
          <a:avLst/>
        </a:prstGeom>
        <a:solidFill>
          <a:schemeClr val="accent2">
            <a:alpha val="90000"/>
            <a:tint val="4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b="1" kern="1200" dirty="0" smtClean="0">
              <a:solidFill>
                <a:srgbClr val="C00000"/>
              </a:solidFill>
            </a:rPr>
            <a:t>Schleicher</a:t>
          </a:r>
          <a:endParaRPr lang="ru-RU" sz="2700" b="1" kern="1200" dirty="0">
            <a:solidFill>
              <a:srgbClr val="C00000"/>
            </a:solidFill>
          </a:endParaRPr>
        </a:p>
      </dsp:txBody>
      <dsp:txXfrm>
        <a:off x="2311456" y="1495576"/>
        <a:ext cx="2696699" cy="1386872"/>
      </dsp:txXfrm>
    </dsp:sp>
    <dsp:sp modelId="{31403053-2F47-4F53-91A5-DD9DAAD07CC9}">
      <dsp:nvSpPr>
        <dsp:cNvPr id="0" name=""/>
        <dsp:cNvSpPr/>
      </dsp:nvSpPr>
      <dsp:spPr>
        <a:xfrm>
          <a:off x="1618020" y="2882448"/>
          <a:ext cx="1386872" cy="1386872"/>
        </a:xfrm>
        <a:prstGeom prst="pie">
          <a:avLst>
            <a:gd name="adj1" fmla="val 5400000"/>
            <a:gd name="adj2" fmla="val 1620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1EF10CF-2479-4B6E-A899-CB2AD1182FBE}">
      <dsp:nvSpPr>
        <dsp:cNvPr id="0" name=""/>
        <dsp:cNvSpPr/>
      </dsp:nvSpPr>
      <dsp:spPr>
        <a:xfrm>
          <a:off x="2311456" y="2882448"/>
          <a:ext cx="5393399" cy="1386872"/>
        </a:xfrm>
        <a:prstGeom prst="rect">
          <a:avLst/>
        </a:prstGeom>
        <a:solidFill>
          <a:schemeClr val="accent2">
            <a:alpha val="90000"/>
            <a:tint val="4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b="1" kern="1200" dirty="0" err="1" smtClean="0">
              <a:solidFill>
                <a:srgbClr val="C00000"/>
              </a:solidFill>
            </a:rPr>
            <a:t>Neogrammarians</a:t>
          </a:r>
          <a:endParaRPr lang="ru-RU" sz="2700" b="1" kern="1200" dirty="0">
            <a:solidFill>
              <a:srgbClr val="C00000"/>
            </a:solidFill>
          </a:endParaRPr>
        </a:p>
      </dsp:txBody>
      <dsp:txXfrm>
        <a:off x="2311456" y="2882448"/>
        <a:ext cx="2696699" cy="1386872"/>
      </dsp:txXfrm>
    </dsp:sp>
    <dsp:sp modelId="{EA659361-C473-4C81-B575-7150D359552C}">
      <dsp:nvSpPr>
        <dsp:cNvPr id="0" name=""/>
        <dsp:cNvSpPr/>
      </dsp:nvSpPr>
      <dsp:spPr>
        <a:xfrm>
          <a:off x="5008156" y="108699"/>
          <a:ext cx="2696699" cy="1386877"/>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smtClean="0"/>
            <a:t>German Romanticism</a:t>
          </a:r>
          <a:endParaRPr lang="ru-RU" sz="2000" kern="1200" dirty="0"/>
        </a:p>
      </dsp:txBody>
      <dsp:txXfrm>
        <a:off x="5008156" y="108699"/>
        <a:ext cx="2696699" cy="1386877"/>
      </dsp:txXfrm>
    </dsp:sp>
    <dsp:sp modelId="{8AB625C2-E6B5-4361-B480-2121AEDDFECC}">
      <dsp:nvSpPr>
        <dsp:cNvPr id="0" name=""/>
        <dsp:cNvSpPr/>
      </dsp:nvSpPr>
      <dsp:spPr>
        <a:xfrm>
          <a:off x="5008156" y="1495576"/>
          <a:ext cx="2696699" cy="1386872"/>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smtClean="0"/>
            <a:t>Darwinian theory</a:t>
          </a:r>
          <a:endParaRPr lang="ru-RU" sz="2000" kern="1200" dirty="0"/>
        </a:p>
      </dsp:txBody>
      <dsp:txXfrm>
        <a:off x="5008156" y="1495576"/>
        <a:ext cx="2696699" cy="1386872"/>
      </dsp:txXfrm>
    </dsp:sp>
    <dsp:sp modelId="{3C0B466C-2604-40CF-999E-5027B15BBD6E}">
      <dsp:nvSpPr>
        <dsp:cNvPr id="0" name=""/>
        <dsp:cNvSpPr/>
      </dsp:nvSpPr>
      <dsp:spPr>
        <a:xfrm>
          <a:off x="5008156" y="2882448"/>
          <a:ext cx="2696699" cy="1386872"/>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smtClean="0"/>
            <a:t>historical linguistics is an exact science with methods to match natural science</a:t>
          </a:r>
          <a:endParaRPr lang="ru-RU" sz="2000" kern="1200" dirty="0"/>
        </a:p>
      </dsp:txBody>
      <dsp:txXfrm>
        <a:off x="5008156" y="2882448"/>
        <a:ext cx="2696699" cy="1386872"/>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C10BC22-3888-4BF2-A8EC-A683829083A9}">
      <dsp:nvSpPr>
        <dsp:cNvPr id="0" name=""/>
        <dsp:cNvSpPr/>
      </dsp:nvSpPr>
      <dsp:spPr>
        <a:xfrm rot="16200000">
          <a:off x="1546" y="801458"/>
          <a:ext cx="3581659" cy="3581659"/>
        </a:xfrm>
        <a:prstGeom prst="downArrow">
          <a:avLst>
            <a:gd name="adj1" fmla="val 50000"/>
            <a:gd name="adj2" fmla="val 3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en-US" sz="2300" kern="1200" dirty="0" smtClean="0"/>
            <a:t>Before </a:t>
          </a:r>
          <a:r>
            <a:rPr lang="en-US" sz="2300" kern="1200" dirty="0" err="1" smtClean="0"/>
            <a:t>neogrammarians</a:t>
          </a:r>
          <a:r>
            <a:rPr lang="en-US" sz="2300" kern="1200" dirty="0" smtClean="0"/>
            <a:t>:</a:t>
          </a:r>
        </a:p>
        <a:p>
          <a:pPr lvl="0" algn="ctr" defTabSz="1022350">
            <a:lnSpc>
              <a:spcPct val="90000"/>
            </a:lnSpc>
            <a:spcBef>
              <a:spcPct val="0"/>
            </a:spcBef>
            <a:spcAft>
              <a:spcPct val="35000"/>
            </a:spcAft>
          </a:pPr>
          <a:r>
            <a:rPr lang="en-US" sz="2300" kern="1200" dirty="0" smtClean="0"/>
            <a:t>THEORY ORIENTATION</a:t>
          </a:r>
          <a:endParaRPr lang="ru-RU" sz="2300" kern="1200" dirty="0"/>
        </a:p>
      </dsp:txBody>
      <dsp:txXfrm rot="16200000">
        <a:off x="1546" y="801458"/>
        <a:ext cx="3581659" cy="3581659"/>
      </dsp:txXfrm>
    </dsp:sp>
    <dsp:sp modelId="{8FC14AD2-825D-4C0E-B2B0-7EFD7B174E74}">
      <dsp:nvSpPr>
        <dsp:cNvPr id="0" name=""/>
        <dsp:cNvSpPr/>
      </dsp:nvSpPr>
      <dsp:spPr>
        <a:xfrm rot="5400000">
          <a:off x="3833617" y="801458"/>
          <a:ext cx="3581659" cy="3581659"/>
        </a:xfrm>
        <a:prstGeom prst="downArrow">
          <a:avLst>
            <a:gd name="adj1" fmla="val 50000"/>
            <a:gd name="adj2" fmla="val 3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en-US" sz="2300" kern="1200" dirty="0" err="1" smtClean="0"/>
            <a:t>Neogrammarians</a:t>
          </a:r>
          <a:r>
            <a:rPr lang="en-US" sz="2300" kern="1200" dirty="0" smtClean="0"/>
            <a:t>: DATA ORIENTATION</a:t>
          </a:r>
          <a:endParaRPr lang="ru-RU" sz="2300" kern="1200" dirty="0"/>
        </a:p>
      </dsp:txBody>
      <dsp:txXfrm rot="5400000">
        <a:off x="3833617" y="801458"/>
        <a:ext cx="3581659" cy="3581659"/>
      </dsp:txXfrm>
    </dsp:sp>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D10E80C-E65C-4C98-95D7-9621E9CBEF14}" type="datetimeFigureOut">
              <a:rPr lang="ru-RU" smtClean="0"/>
              <a:pPr/>
              <a:t>20.07.2016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646A2B4-43E0-46F2-B1F5-655A4AFDA461}"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D10E80C-E65C-4C98-95D7-9621E9CBEF14}" type="datetimeFigureOut">
              <a:rPr lang="ru-RU" smtClean="0"/>
              <a:pPr/>
              <a:t>20.07.2016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646A2B4-43E0-46F2-B1F5-655A4AFDA461}"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D10E80C-E65C-4C98-95D7-9621E9CBEF14}" type="datetimeFigureOut">
              <a:rPr lang="ru-RU" smtClean="0"/>
              <a:pPr/>
              <a:t>20.07.2016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646A2B4-43E0-46F2-B1F5-655A4AFDA461}"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D10E80C-E65C-4C98-95D7-9621E9CBEF14}" type="datetimeFigureOut">
              <a:rPr lang="ru-RU" smtClean="0"/>
              <a:pPr/>
              <a:t>20.07.2016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646A2B4-43E0-46F2-B1F5-655A4AFDA461}"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D10E80C-E65C-4C98-95D7-9621E9CBEF14}" type="datetimeFigureOut">
              <a:rPr lang="ru-RU" smtClean="0"/>
              <a:pPr/>
              <a:t>20.07.2016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646A2B4-43E0-46F2-B1F5-655A4AFDA461}"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D10E80C-E65C-4C98-95D7-9621E9CBEF14}" type="datetimeFigureOut">
              <a:rPr lang="ru-RU" smtClean="0"/>
              <a:pPr/>
              <a:t>20.07.2016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646A2B4-43E0-46F2-B1F5-655A4AFDA461}"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D10E80C-E65C-4C98-95D7-9621E9CBEF14}" type="datetimeFigureOut">
              <a:rPr lang="ru-RU" smtClean="0"/>
              <a:pPr/>
              <a:t>20.07.2016</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0646A2B4-43E0-46F2-B1F5-655A4AFDA461}"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D10E80C-E65C-4C98-95D7-9621E9CBEF14}" type="datetimeFigureOut">
              <a:rPr lang="ru-RU" smtClean="0"/>
              <a:pPr/>
              <a:t>20.07.2016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0646A2B4-43E0-46F2-B1F5-655A4AFDA461}"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D10E80C-E65C-4C98-95D7-9621E9CBEF14}" type="datetimeFigureOut">
              <a:rPr lang="ru-RU" smtClean="0"/>
              <a:pPr/>
              <a:t>20.07.2016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0646A2B4-43E0-46F2-B1F5-655A4AFDA461}"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D10E80C-E65C-4C98-95D7-9621E9CBEF14}" type="datetimeFigureOut">
              <a:rPr lang="ru-RU" smtClean="0"/>
              <a:pPr/>
              <a:t>20.07.2016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646A2B4-43E0-46F2-B1F5-655A4AFDA461}"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D10E80C-E65C-4C98-95D7-9621E9CBEF14}" type="datetimeFigureOut">
              <a:rPr lang="ru-RU" smtClean="0"/>
              <a:pPr/>
              <a:t>20.07.2016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646A2B4-43E0-46F2-B1F5-655A4AFDA461}"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10E80C-E65C-4C98-95D7-9621E9CBEF14}" type="datetimeFigureOut">
              <a:rPr lang="ru-RU" smtClean="0"/>
              <a:pPr/>
              <a:t>20.07.2016</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46A2B4-43E0-46F2-B1F5-655A4AFDA461}"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en-US" dirty="0" smtClean="0"/>
              <a:t>Linguistics in the second half of the 19</a:t>
            </a:r>
            <a:r>
              <a:rPr lang="en-US" baseline="30000" dirty="0" smtClean="0"/>
              <a:t>th</a:t>
            </a:r>
            <a:r>
              <a:rPr lang="en-US" dirty="0" smtClean="0"/>
              <a:t> century</a:t>
            </a:r>
            <a:endParaRPr lang="ru-RU" dirty="0"/>
          </a:p>
        </p:txBody>
      </p:sp>
      <p:sp>
        <p:nvSpPr>
          <p:cNvPr id="3" name="Подзаголовок 2"/>
          <p:cNvSpPr>
            <a:spLocks noGrp="1"/>
          </p:cNvSpPr>
          <p:nvPr>
            <p:ph type="subTitle" idx="1"/>
          </p:nvPr>
        </p:nvSpPr>
        <p:spPr/>
        <p:txBody>
          <a:bodyPr/>
          <a:lstStyle/>
          <a:p>
            <a:endParaRPr lang="ru-RU"/>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06090"/>
          </a:xfrm>
        </p:spPr>
        <p:txBody>
          <a:bodyPr>
            <a:normAutofit/>
          </a:bodyPr>
          <a:lstStyle/>
          <a:p>
            <a:r>
              <a:rPr lang="en-US" sz="2400" dirty="0" smtClean="0">
                <a:solidFill>
                  <a:srgbClr val="7030A0"/>
                </a:solidFill>
              </a:rPr>
              <a:t>Origins of psycholinguistics</a:t>
            </a:r>
            <a:endParaRPr lang="ru-RU" sz="2400" dirty="0">
              <a:solidFill>
                <a:srgbClr val="7030A0"/>
              </a:solidFill>
            </a:endParaRPr>
          </a:p>
        </p:txBody>
      </p:sp>
      <p:sp>
        <p:nvSpPr>
          <p:cNvPr id="3" name="Содержимое 2"/>
          <p:cNvSpPr>
            <a:spLocks noGrp="1"/>
          </p:cNvSpPr>
          <p:nvPr>
            <p:ph idx="1"/>
          </p:nvPr>
        </p:nvSpPr>
        <p:spPr>
          <a:xfrm>
            <a:off x="457200" y="836712"/>
            <a:ext cx="8435280" cy="5289451"/>
          </a:xfrm>
        </p:spPr>
        <p:txBody>
          <a:bodyPr>
            <a:normAutofit lnSpcReduction="10000"/>
          </a:bodyPr>
          <a:lstStyle/>
          <a:p>
            <a:pPr>
              <a:buNone/>
            </a:pPr>
            <a:r>
              <a:rPr lang="en-GB" sz="2400" dirty="0" err="1" smtClean="0">
                <a:solidFill>
                  <a:srgbClr val="7030A0"/>
                </a:solidFill>
              </a:rPr>
              <a:t>Heymann</a:t>
            </a:r>
            <a:r>
              <a:rPr lang="en-GB" sz="2400" dirty="0" smtClean="0">
                <a:solidFill>
                  <a:srgbClr val="7030A0"/>
                </a:solidFill>
              </a:rPr>
              <a:t> </a:t>
            </a:r>
            <a:r>
              <a:rPr lang="en-GB" sz="2400" dirty="0" err="1" smtClean="0">
                <a:solidFill>
                  <a:srgbClr val="7030A0"/>
                </a:solidFill>
              </a:rPr>
              <a:t>Steinthal</a:t>
            </a:r>
            <a:r>
              <a:rPr lang="en-GB" sz="2400" dirty="0" smtClean="0">
                <a:solidFill>
                  <a:srgbClr val="7030A0"/>
                </a:solidFill>
              </a:rPr>
              <a:t>: The study of apperception is the main task of psychology.</a:t>
            </a:r>
          </a:p>
          <a:p>
            <a:pPr algn="r">
              <a:buNone/>
            </a:pPr>
            <a:endParaRPr lang="en-US" sz="2400" dirty="0" smtClean="0"/>
          </a:p>
          <a:p>
            <a:pPr algn="r">
              <a:buNone/>
            </a:pPr>
            <a:r>
              <a:rPr lang="en-US" sz="2400" b="1" dirty="0" smtClean="0">
                <a:solidFill>
                  <a:srgbClr val="002060"/>
                </a:solidFill>
              </a:rPr>
              <a:t>Apperception</a:t>
            </a:r>
            <a:r>
              <a:rPr lang="en-US" sz="2400" dirty="0" smtClean="0"/>
              <a:t> is a two-sided process: </a:t>
            </a:r>
          </a:p>
          <a:p>
            <a:pPr>
              <a:buNone/>
            </a:pPr>
            <a:endParaRPr lang="en-US" sz="2400" dirty="0" smtClean="0"/>
          </a:p>
          <a:p>
            <a:pPr>
              <a:buNone/>
            </a:pPr>
            <a:endParaRPr lang="en-US" sz="2400" dirty="0" smtClean="0"/>
          </a:p>
          <a:p>
            <a:pPr>
              <a:buNone/>
            </a:pPr>
            <a:endParaRPr lang="en-US" sz="2400" dirty="0" smtClean="0"/>
          </a:p>
          <a:p>
            <a:pPr>
              <a:buNone/>
            </a:pPr>
            <a:endParaRPr lang="en-US" sz="2400" dirty="0" smtClean="0"/>
          </a:p>
          <a:p>
            <a:pPr algn="r">
              <a:buNone/>
            </a:pPr>
            <a:endParaRPr lang="en-US" sz="1800" dirty="0" smtClean="0">
              <a:solidFill>
                <a:srgbClr val="002060"/>
              </a:solidFill>
            </a:endParaRPr>
          </a:p>
          <a:p>
            <a:pPr algn="r">
              <a:buNone/>
            </a:pPr>
            <a:endParaRPr lang="en-US" sz="1800" dirty="0" smtClean="0">
              <a:solidFill>
                <a:srgbClr val="002060"/>
              </a:solidFill>
            </a:endParaRPr>
          </a:p>
          <a:p>
            <a:pPr algn="r">
              <a:buNone/>
            </a:pPr>
            <a:endParaRPr lang="en-US" sz="1800" dirty="0" smtClean="0">
              <a:solidFill>
                <a:srgbClr val="002060"/>
              </a:solidFill>
            </a:endParaRPr>
          </a:p>
          <a:p>
            <a:pPr algn="r">
              <a:buNone/>
            </a:pPr>
            <a:endParaRPr lang="en-US" sz="1800" dirty="0" smtClean="0">
              <a:solidFill>
                <a:srgbClr val="002060"/>
              </a:solidFill>
            </a:endParaRPr>
          </a:p>
          <a:p>
            <a:pPr algn="r">
              <a:buNone/>
            </a:pPr>
            <a:endParaRPr lang="en-US" sz="1800" dirty="0" smtClean="0">
              <a:solidFill>
                <a:srgbClr val="002060"/>
              </a:solidFill>
            </a:endParaRPr>
          </a:p>
          <a:p>
            <a:pPr algn="r">
              <a:buNone/>
            </a:pPr>
            <a:r>
              <a:rPr lang="en-US" sz="1800" dirty="0" smtClean="0">
                <a:solidFill>
                  <a:srgbClr val="002060"/>
                </a:solidFill>
              </a:rPr>
              <a:t>Apperception</a:t>
            </a:r>
            <a:r>
              <a:rPr lang="en-US" sz="1800" dirty="0" smtClean="0"/>
              <a:t> - comprehending</a:t>
            </a:r>
            <a:r>
              <a:rPr lang="en-US" sz="1800" dirty="0" smtClean="0"/>
              <a:t> (a new idea) </a:t>
            </a:r>
            <a:r>
              <a:rPr lang="en-US" sz="1800" dirty="0" smtClean="0"/>
              <a:t>by</a:t>
            </a:r>
            <a:r>
              <a:rPr lang="en-US" sz="1800" dirty="0" smtClean="0"/>
              <a:t> assimilation </a:t>
            </a:r>
            <a:endParaRPr lang="en-US" sz="1800" dirty="0" smtClean="0"/>
          </a:p>
          <a:p>
            <a:pPr algn="r">
              <a:buNone/>
            </a:pPr>
            <a:r>
              <a:rPr lang="en-US" sz="1800" dirty="0" smtClean="0"/>
              <a:t>with</a:t>
            </a:r>
            <a:r>
              <a:rPr lang="en-US" sz="1800" dirty="0" smtClean="0"/>
              <a:t> the sum of </a:t>
            </a:r>
            <a:r>
              <a:rPr lang="en-US" sz="1800" dirty="0" smtClean="0"/>
              <a:t>one's previous</a:t>
            </a:r>
            <a:r>
              <a:rPr lang="en-US" sz="1800" dirty="0" smtClean="0"/>
              <a:t> knowledge and experience.</a:t>
            </a:r>
            <a:endParaRPr lang="en-US" sz="1800" dirty="0" smtClean="0"/>
          </a:p>
          <a:p>
            <a:pPr algn="r">
              <a:buNone/>
            </a:pPr>
            <a:endParaRPr lang="en-GB" sz="1800" dirty="0" smtClean="0">
              <a:solidFill>
                <a:srgbClr val="7030A0"/>
              </a:solidFill>
            </a:endParaRPr>
          </a:p>
        </p:txBody>
      </p:sp>
      <p:graphicFrame>
        <p:nvGraphicFramePr>
          <p:cNvPr id="6" name="Схема 5"/>
          <p:cNvGraphicFramePr/>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06090"/>
          </a:xfrm>
        </p:spPr>
        <p:txBody>
          <a:bodyPr>
            <a:normAutofit/>
          </a:bodyPr>
          <a:lstStyle/>
          <a:p>
            <a:r>
              <a:rPr lang="en-US" sz="2400" dirty="0" smtClean="0">
                <a:solidFill>
                  <a:srgbClr val="7030A0"/>
                </a:solidFill>
              </a:rPr>
              <a:t>Origins of psycholinguistics</a:t>
            </a:r>
            <a:endParaRPr lang="ru-RU" sz="2400" dirty="0">
              <a:solidFill>
                <a:srgbClr val="7030A0"/>
              </a:solidFill>
            </a:endParaRPr>
          </a:p>
        </p:txBody>
      </p:sp>
      <p:sp>
        <p:nvSpPr>
          <p:cNvPr id="3" name="Содержимое 2"/>
          <p:cNvSpPr>
            <a:spLocks noGrp="1"/>
          </p:cNvSpPr>
          <p:nvPr>
            <p:ph idx="1"/>
          </p:nvPr>
        </p:nvSpPr>
        <p:spPr>
          <a:xfrm>
            <a:off x="457200" y="836712"/>
            <a:ext cx="8435280" cy="5289451"/>
          </a:xfrm>
        </p:spPr>
        <p:txBody>
          <a:bodyPr>
            <a:normAutofit/>
          </a:bodyPr>
          <a:lstStyle/>
          <a:p>
            <a:pPr>
              <a:buNone/>
            </a:pPr>
            <a:r>
              <a:rPr lang="en-GB" sz="2400" dirty="0" err="1" smtClean="0">
                <a:solidFill>
                  <a:srgbClr val="7030A0"/>
                </a:solidFill>
              </a:rPr>
              <a:t>Heymann</a:t>
            </a:r>
            <a:r>
              <a:rPr lang="en-GB" sz="2400" dirty="0" smtClean="0">
                <a:solidFill>
                  <a:srgbClr val="7030A0"/>
                </a:solidFill>
              </a:rPr>
              <a:t> </a:t>
            </a:r>
            <a:r>
              <a:rPr lang="en-GB" sz="2400" dirty="0" err="1" smtClean="0">
                <a:solidFill>
                  <a:srgbClr val="7030A0"/>
                </a:solidFill>
              </a:rPr>
              <a:t>Steinthal</a:t>
            </a:r>
            <a:endParaRPr lang="en-GB" sz="2400" dirty="0" smtClean="0">
              <a:solidFill>
                <a:srgbClr val="7030A0"/>
              </a:solidFill>
            </a:endParaRPr>
          </a:p>
          <a:p>
            <a:pPr>
              <a:buNone/>
            </a:pPr>
            <a:endParaRPr lang="en-GB" sz="2400" dirty="0" smtClean="0">
              <a:solidFill>
                <a:srgbClr val="7030A0"/>
              </a:solidFill>
            </a:endParaRPr>
          </a:p>
          <a:p>
            <a:pPr>
              <a:buNone/>
            </a:pPr>
            <a:endParaRPr lang="en-GB" sz="2400" dirty="0" smtClean="0">
              <a:solidFill>
                <a:srgbClr val="7030A0"/>
              </a:solidFill>
            </a:endParaRPr>
          </a:p>
          <a:p>
            <a:pPr>
              <a:buNone/>
            </a:pPr>
            <a:endParaRPr lang="en-GB" sz="2400" dirty="0" smtClean="0">
              <a:solidFill>
                <a:srgbClr val="7030A0"/>
              </a:solidFill>
            </a:endParaRPr>
          </a:p>
          <a:p>
            <a:pPr>
              <a:buNone/>
            </a:pPr>
            <a:endParaRPr lang="en-GB" sz="2400" dirty="0" smtClean="0">
              <a:solidFill>
                <a:srgbClr val="7030A0"/>
              </a:solidFill>
            </a:endParaRPr>
          </a:p>
          <a:p>
            <a:pPr>
              <a:buNone/>
            </a:pPr>
            <a:endParaRPr lang="en-GB" sz="2400" dirty="0" smtClean="0">
              <a:solidFill>
                <a:srgbClr val="7030A0"/>
              </a:solidFill>
            </a:endParaRPr>
          </a:p>
          <a:p>
            <a:pPr>
              <a:buNone/>
            </a:pPr>
            <a:endParaRPr lang="en-GB" sz="2400" dirty="0" smtClean="0">
              <a:solidFill>
                <a:srgbClr val="7030A0"/>
              </a:solidFill>
            </a:endParaRPr>
          </a:p>
          <a:p>
            <a:pPr>
              <a:buNone/>
            </a:pPr>
            <a:endParaRPr lang="en-GB" sz="2400" dirty="0" smtClean="0">
              <a:solidFill>
                <a:srgbClr val="7030A0"/>
              </a:solidFill>
            </a:endParaRPr>
          </a:p>
          <a:p>
            <a:pPr>
              <a:buNone/>
            </a:pPr>
            <a:r>
              <a:rPr lang="en-GB" sz="2400" dirty="0" smtClean="0"/>
              <a:t>The unknown is interpreted in terms of the known and the known is sometimes given a new interpretation in the light of the new information.</a:t>
            </a:r>
          </a:p>
          <a:p>
            <a:pPr>
              <a:buNone/>
            </a:pPr>
            <a:endParaRPr lang="en-US" sz="2400" dirty="0" smtClean="0"/>
          </a:p>
          <a:p>
            <a:pPr>
              <a:buNone/>
            </a:pPr>
            <a:endParaRPr lang="en-US" sz="2400" dirty="0" smtClean="0"/>
          </a:p>
          <a:p>
            <a:pPr>
              <a:buNone/>
            </a:pPr>
            <a:endParaRPr lang="en-US" sz="2400" dirty="0" smtClean="0"/>
          </a:p>
          <a:p>
            <a:pPr>
              <a:buNone/>
            </a:pPr>
            <a:endParaRPr lang="en-US" sz="2400" dirty="0" smtClean="0"/>
          </a:p>
          <a:p>
            <a:pPr algn="r">
              <a:buNone/>
            </a:pPr>
            <a:endParaRPr lang="en-US" sz="1800" dirty="0" smtClean="0">
              <a:solidFill>
                <a:srgbClr val="002060"/>
              </a:solidFill>
            </a:endParaRPr>
          </a:p>
          <a:p>
            <a:pPr algn="r">
              <a:buNone/>
            </a:pPr>
            <a:endParaRPr lang="en-US" sz="1800" dirty="0" smtClean="0">
              <a:solidFill>
                <a:srgbClr val="002060"/>
              </a:solidFill>
            </a:endParaRPr>
          </a:p>
          <a:p>
            <a:pPr algn="r">
              <a:buNone/>
            </a:pPr>
            <a:endParaRPr lang="en-US" sz="1800" dirty="0" smtClean="0">
              <a:solidFill>
                <a:srgbClr val="002060"/>
              </a:solidFill>
            </a:endParaRPr>
          </a:p>
          <a:p>
            <a:pPr algn="r">
              <a:buNone/>
            </a:pPr>
            <a:endParaRPr lang="en-US" sz="1800" dirty="0" smtClean="0">
              <a:solidFill>
                <a:srgbClr val="002060"/>
              </a:solidFill>
            </a:endParaRPr>
          </a:p>
          <a:p>
            <a:pPr algn="r">
              <a:buNone/>
            </a:pPr>
            <a:endParaRPr lang="en-US" sz="1800" dirty="0" smtClean="0">
              <a:solidFill>
                <a:srgbClr val="002060"/>
              </a:solidFill>
            </a:endParaRPr>
          </a:p>
          <a:p>
            <a:pPr algn="r">
              <a:buNone/>
            </a:pPr>
            <a:endParaRPr lang="en-GB" sz="1800" dirty="0" smtClean="0">
              <a:solidFill>
                <a:srgbClr val="7030A0"/>
              </a:solidFill>
            </a:endParaRPr>
          </a:p>
        </p:txBody>
      </p:sp>
      <p:graphicFrame>
        <p:nvGraphicFramePr>
          <p:cNvPr id="5" name="Схема 4"/>
          <p:cNvGraphicFramePr/>
          <p:nvPr/>
        </p:nvGraphicFramePr>
        <p:xfrm>
          <a:off x="1524000" y="1397000"/>
          <a:ext cx="6096000" cy="34001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06090"/>
          </a:xfrm>
        </p:spPr>
        <p:txBody>
          <a:bodyPr>
            <a:normAutofit/>
          </a:bodyPr>
          <a:lstStyle/>
          <a:p>
            <a:r>
              <a:rPr lang="en-US" sz="2400" dirty="0" smtClean="0">
                <a:solidFill>
                  <a:srgbClr val="7030A0"/>
                </a:solidFill>
              </a:rPr>
              <a:t>Origins of psycholinguistics</a:t>
            </a:r>
            <a:endParaRPr lang="ru-RU" sz="2400" dirty="0">
              <a:solidFill>
                <a:srgbClr val="7030A0"/>
              </a:solidFill>
            </a:endParaRPr>
          </a:p>
        </p:txBody>
      </p:sp>
      <p:sp>
        <p:nvSpPr>
          <p:cNvPr id="3" name="Содержимое 2"/>
          <p:cNvSpPr>
            <a:spLocks noGrp="1"/>
          </p:cNvSpPr>
          <p:nvPr>
            <p:ph idx="1"/>
          </p:nvPr>
        </p:nvSpPr>
        <p:spPr>
          <a:xfrm>
            <a:off x="457200" y="836712"/>
            <a:ext cx="8435280" cy="5289451"/>
          </a:xfrm>
          <a:noFill/>
        </p:spPr>
        <p:txBody>
          <a:bodyPr>
            <a:normAutofit/>
          </a:bodyPr>
          <a:lstStyle/>
          <a:p>
            <a:pPr>
              <a:buNone/>
            </a:pPr>
            <a:r>
              <a:rPr lang="en-GB" sz="2400" dirty="0" err="1" smtClean="0">
                <a:solidFill>
                  <a:srgbClr val="7030A0"/>
                </a:solidFill>
              </a:rPr>
              <a:t>Heymann</a:t>
            </a:r>
            <a:r>
              <a:rPr lang="en-GB" sz="2400" dirty="0" smtClean="0">
                <a:solidFill>
                  <a:srgbClr val="7030A0"/>
                </a:solidFill>
              </a:rPr>
              <a:t> </a:t>
            </a:r>
            <a:r>
              <a:rPr lang="en-GB" sz="2400" dirty="0" err="1" smtClean="0">
                <a:solidFill>
                  <a:srgbClr val="7030A0"/>
                </a:solidFill>
              </a:rPr>
              <a:t>Steinthal</a:t>
            </a:r>
            <a:endParaRPr lang="en-GB" sz="2400" dirty="0" smtClean="0">
              <a:solidFill>
                <a:srgbClr val="7030A0"/>
              </a:solidFill>
            </a:endParaRPr>
          </a:p>
          <a:p>
            <a:pPr>
              <a:buNone/>
            </a:pPr>
            <a:r>
              <a:rPr lang="en-GB" sz="2400" dirty="0" smtClean="0"/>
              <a:t>specified the notion of Humboldt’s inner language form:</a:t>
            </a:r>
          </a:p>
          <a:p>
            <a:pPr>
              <a:buNone/>
            </a:pPr>
            <a:r>
              <a:rPr lang="en-GB" sz="2400" dirty="0" smtClean="0"/>
              <a:t>it is the bond between speech sound and signified.</a:t>
            </a:r>
          </a:p>
          <a:p>
            <a:pPr algn="r">
              <a:buNone/>
            </a:pPr>
            <a:r>
              <a:rPr lang="en-GB" sz="2400" dirty="0" smtClean="0">
                <a:solidFill>
                  <a:srgbClr val="002060"/>
                </a:solidFill>
              </a:rPr>
              <a:t>How does sound become bound to the signified?</a:t>
            </a:r>
            <a:endParaRPr lang="en-GB" sz="2400" dirty="0" smtClean="0">
              <a:solidFill>
                <a:srgbClr val="002060"/>
              </a:solidFill>
            </a:endParaRPr>
          </a:p>
          <a:p>
            <a:pPr>
              <a:buNone/>
            </a:pPr>
            <a:r>
              <a:rPr lang="en-GB" sz="2400" dirty="0" smtClean="0"/>
              <a:t>It is possible because some members of the mass of old perceptions hold something  in common with the new perception. This common element  unites the new with the old and as inner language form becomes  the actual content of the sound complex.</a:t>
            </a:r>
          </a:p>
          <a:p>
            <a:pPr algn="ctr">
              <a:buNone/>
            </a:pPr>
            <a:r>
              <a:rPr lang="en-GB" sz="2400" dirty="0" smtClean="0">
                <a:solidFill>
                  <a:srgbClr val="002060"/>
                </a:solidFill>
              </a:rPr>
              <a:t>Thus:</a:t>
            </a:r>
          </a:p>
          <a:p>
            <a:pPr algn="ctr">
              <a:buNone/>
            </a:pPr>
            <a:r>
              <a:rPr lang="en-GB" sz="2400" dirty="0" smtClean="0">
                <a:solidFill>
                  <a:srgbClr val="002060"/>
                </a:solidFill>
              </a:rPr>
              <a:t>sound</a:t>
            </a:r>
            <a:r>
              <a:rPr lang="en-GB" sz="2400" dirty="0" smtClean="0"/>
              <a:t>  - embodiment of thought</a:t>
            </a:r>
          </a:p>
          <a:p>
            <a:pPr algn="ctr">
              <a:buNone/>
            </a:pPr>
            <a:r>
              <a:rPr lang="en-GB" sz="2400" dirty="0" smtClean="0">
                <a:solidFill>
                  <a:srgbClr val="002060"/>
                </a:solidFill>
              </a:rPr>
              <a:t>inner language form </a:t>
            </a:r>
            <a:r>
              <a:rPr lang="en-GB" sz="2400" dirty="0" smtClean="0"/>
              <a:t>– manner of embodiment</a:t>
            </a:r>
            <a:endParaRPr lang="en-GB" sz="2400" dirty="0" smtClean="0"/>
          </a:p>
          <a:p>
            <a:pPr>
              <a:buNone/>
            </a:pPr>
            <a:endParaRPr lang="en-GB" sz="2400" dirty="0" smtClean="0"/>
          </a:p>
          <a:p>
            <a:pPr>
              <a:buNone/>
            </a:pPr>
            <a:endParaRPr lang="en-GB" sz="2400" dirty="0" smtClean="0">
              <a:solidFill>
                <a:srgbClr val="7030A0"/>
              </a:solidFill>
            </a:endParaRPr>
          </a:p>
          <a:p>
            <a:pPr>
              <a:buNone/>
            </a:pPr>
            <a:endParaRPr lang="en-GB" sz="2400" dirty="0" smtClean="0">
              <a:solidFill>
                <a:srgbClr val="7030A0"/>
              </a:solidFill>
            </a:endParaRPr>
          </a:p>
          <a:p>
            <a:pPr>
              <a:buNone/>
            </a:pPr>
            <a:endParaRPr lang="en-GB" sz="2400" dirty="0" smtClean="0">
              <a:solidFill>
                <a:srgbClr val="7030A0"/>
              </a:solidFill>
            </a:endParaRPr>
          </a:p>
          <a:p>
            <a:pPr>
              <a:buNone/>
            </a:pPr>
            <a:endParaRPr lang="en-GB" sz="2400" dirty="0" smtClean="0">
              <a:solidFill>
                <a:srgbClr val="7030A0"/>
              </a:solidFill>
            </a:endParaRPr>
          </a:p>
          <a:p>
            <a:pPr>
              <a:buNone/>
            </a:pPr>
            <a:endParaRPr lang="en-GB" sz="2400" dirty="0" smtClean="0">
              <a:solidFill>
                <a:srgbClr val="7030A0"/>
              </a:solidFill>
            </a:endParaRPr>
          </a:p>
          <a:p>
            <a:pPr>
              <a:buNone/>
            </a:pPr>
            <a:endParaRPr lang="en-US" sz="2400" dirty="0" smtClean="0"/>
          </a:p>
          <a:p>
            <a:pPr>
              <a:buNone/>
            </a:pPr>
            <a:endParaRPr lang="en-US" sz="2400" dirty="0" smtClean="0"/>
          </a:p>
          <a:p>
            <a:pPr>
              <a:buNone/>
            </a:pPr>
            <a:endParaRPr lang="en-US" sz="2400" dirty="0" smtClean="0"/>
          </a:p>
          <a:p>
            <a:pPr>
              <a:buNone/>
            </a:pPr>
            <a:endParaRPr lang="en-US" sz="2400" dirty="0" smtClean="0"/>
          </a:p>
          <a:p>
            <a:pPr algn="r">
              <a:buNone/>
            </a:pPr>
            <a:endParaRPr lang="en-US" sz="1800" dirty="0" smtClean="0">
              <a:solidFill>
                <a:srgbClr val="002060"/>
              </a:solidFill>
            </a:endParaRPr>
          </a:p>
          <a:p>
            <a:pPr algn="r">
              <a:buNone/>
            </a:pPr>
            <a:endParaRPr lang="en-US" sz="1800" dirty="0" smtClean="0">
              <a:solidFill>
                <a:srgbClr val="002060"/>
              </a:solidFill>
            </a:endParaRPr>
          </a:p>
          <a:p>
            <a:pPr algn="r">
              <a:buNone/>
            </a:pPr>
            <a:endParaRPr lang="en-US" sz="1800" dirty="0" smtClean="0">
              <a:solidFill>
                <a:srgbClr val="002060"/>
              </a:solidFill>
            </a:endParaRPr>
          </a:p>
          <a:p>
            <a:pPr algn="r">
              <a:buNone/>
            </a:pPr>
            <a:endParaRPr lang="en-US" sz="1800" dirty="0" smtClean="0">
              <a:solidFill>
                <a:srgbClr val="002060"/>
              </a:solidFill>
            </a:endParaRPr>
          </a:p>
          <a:p>
            <a:pPr algn="r">
              <a:buNone/>
            </a:pPr>
            <a:endParaRPr lang="en-US" sz="1800" dirty="0" smtClean="0">
              <a:solidFill>
                <a:srgbClr val="002060"/>
              </a:solidFill>
            </a:endParaRPr>
          </a:p>
          <a:p>
            <a:pPr algn="r">
              <a:buNone/>
            </a:pPr>
            <a:endParaRPr lang="en-GB" sz="1800" dirty="0" smtClean="0">
              <a:solidFill>
                <a:srgbClr val="7030A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06090"/>
          </a:xfrm>
        </p:spPr>
        <p:txBody>
          <a:bodyPr>
            <a:normAutofit/>
          </a:bodyPr>
          <a:lstStyle/>
          <a:p>
            <a:r>
              <a:rPr lang="en-US" sz="2400" dirty="0" smtClean="0">
                <a:solidFill>
                  <a:srgbClr val="7030A0"/>
                </a:solidFill>
              </a:rPr>
              <a:t>Origins of psycholinguistics</a:t>
            </a:r>
            <a:endParaRPr lang="ru-RU" sz="2400" dirty="0">
              <a:solidFill>
                <a:srgbClr val="7030A0"/>
              </a:solidFill>
            </a:endParaRPr>
          </a:p>
        </p:txBody>
      </p:sp>
      <p:sp>
        <p:nvSpPr>
          <p:cNvPr id="3" name="Содержимое 2"/>
          <p:cNvSpPr>
            <a:spLocks noGrp="1"/>
          </p:cNvSpPr>
          <p:nvPr>
            <p:ph idx="1"/>
          </p:nvPr>
        </p:nvSpPr>
        <p:spPr>
          <a:xfrm>
            <a:off x="457200" y="836712"/>
            <a:ext cx="8435280" cy="5289451"/>
          </a:xfrm>
          <a:noFill/>
        </p:spPr>
        <p:txBody>
          <a:bodyPr>
            <a:normAutofit/>
          </a:bodyPr>
          <a:lstStyle/>
          <a:p>
            <a:pPr>
              <a:buNone/>
            </a:pPr>
            <a:r>
              <a:rPr lang="en-GB" sz="2400" dirty="0" err="1" smtClean="0">
                <a:solidFill>
                  <a:srgbClr val="7030A0"/>
                </a:solidFill>
              </a:rPr>
              <a:t>Heymann</a:t>
            </a:r>
            <a:r>
              <a:rPr lang="en-GB" sz="2400" dirty="0" smtClean="0">
                <a:solidFill>
                  <a:srgbClr val="7030A0"/>
                </a:solidFill>
              </a:rPr>
              <a:t> </a:t>
            </a:r>
            <a:r>
              <a:rPr lang="en-GB" sz="2400" dirty="0" err="1" smtClean="0">
                <a:solidFill>
                  <a:srgbClr val="7030A0"/>
                </a:solidFill>
              </a:rPr>
              <a:t>Steinthal</a:t>
            </a:r>
            <a:endParaRPr lang="en-GB" sz="2400" dirty="0" smtClean="0">
              <a:solidFill>
                <a:srgbClr val="7030A0"/>
              </a:solidFill>
            </a:endParaRPr>
          </a:p>
          <a:p>
            <a:pPr>
              <a:buNone/>
            </a:pPr>
            <a:r>
              <a:rPr lang="en-US" sz="2400" dirty="0" smtClean="0"/>
              <a:t>In the civilized language user practically any idea is a word-idea. Any </a:t>
            </a:r>
            <a:r>
              <a:rPr lang="en-US" sz="2400" dirty="0" smtClean="0"/>
              <a:t>idea in </a:t>
            </a:r>
            <a:r>
              <a:rPr lang="en-US" sz="2400" dirty="0" smtClean="0"/>
              <a:t>consciousness is just the abstract reference of a word to its unconscious </a:t>
            </a:r>
            <a:r>
              <a:rPr lang="en-US" sz="2400" dirty="0" smtClean="0"/>
              <a:t>meaning complex</a:t>
            </a:r>
            <a:r>
              <a:rPr lang="en-US" sz="2400" dirty="0" smtClean="0"/>
              <a:t>. This internal speech form has little or no content. </a:t>
            </a:r>
            <a:endParaRPr lang="en-US" sz="2400" dirty="0" smtClean="0"/>
          </a:p>
          <a:p>
            <a:pPr>
              <a:buNone/>
            </a:pPr>
            <a:r>
              <a:rPr lang="en-US" sz="2400" dirty="0" smtClean="0"/>
              <a:t>For </a:t>
            </a:r>
            <a:r>
              <a:rPr lang="en-US" sz="2400" dirty="0" smtClean="0"/>
              <a:t>the speaker it is no </a:t>
            </a:r>
            <a:r>
              <a:rPr lang="en-US" sz="2400" dirty="0" smtClean="0"/>
              <a:t>more than </a:t>
            </a:r>
            <a:r>
              <a:rPr lang="en-US" sz="2400" dirty="0" smtClean="0"/>
              <a:t>a sign in consciousness, which got there through activation by the always </a:t>
            </a:r>
            <a:r>
              <a:rPr lang="en-US" sz="2400" dirty="0" smtClean="0"/>
              <a:t>active underlying</a:t>
            </a:r>
            <a:r>
              <a:rPr lang="en-US" sz="2400" dirty="0" smtClean="0"/>
              <a:t>, unconscious meaning complex. </a:t>
            </a:r>
            <a:endParaRPr lang="en-US" sz="2400" dirty="0" smtClean="0"/>
          </a:p>
          <a:p>
            <a:pPr>
              <a:buNone/>
            </a:pPr>
            <a:r>
              <a:rPr lang="en-US" sz="2400" dirty="0" smtClean="0"/>
              <a:t>For </a:t>
            </a:r>
            <a:r>
              <a:rPr lang="en-US" sz="2400" dirty="0" smtClean="0"/>
              <a:t>the hearer it is also the conscious </a:t>
            </a:r>
            <a:r>
              <a:rPr lang="en-US" sz="2400" dirty="0" smtClean="0"/>
              <a:t>word</a:t>
            </a:r>
            <a:r>
              <a:rPr lang="en-US" sz="2400" dirty="0" smtClean="0"/>
              <a:t> sign, which can activate the same underlying </a:t>
            </a:r>
            <a:r>
              <a:rPr lang="en-US" sz="2400" dirty="0" err="1" smtClean="0"/>
              <a:t>apperceptive</a:t>
            </a:r>
            <a:r>
              <a:rPr lang="en-US" sz="2400" dirty="0" smtClean="0"/>
              <a:t> mass, which is, psychologically</a:t>
            </a:r>
            <a:r>
              <a:rPr lang="en-US" sz="2400" dirty="0" smtClean="0"/>
              <a:t>, </a:t>
            </a:r>
            <a:r>
              <a:rPr lang="en-GB" sz="2400" dirty="0" smtClean="0"/>
              <a:t>the </a:t>
            </a:r>
            <a:r>
              <a:rPr lang="en-GB" sz="2400" dirty="0" smtClean="0"/>
              <a:t>word’s meaning.</a:t>
            </a:r>
            <a:endParaRPr lang="en-GB" sz="2400" dirty="0" smtClean="0">
              <a:solidFill>
                <a:srgbClr val="7030A0"/>
              </a:solidFill>
            </a:endParaRPr>
          </a:p>
          <a:p>
            <a:pPr>
              <a:buNone/>
            </a:pPr>
            <a:endParaRPr lang="en-GB" sz="2400" dirty="0" smtClean="0"/>
          </a:p>
          <a:p>
            <a:pPr>
              <a:buNone/>
            </a:pPr>
            <a:endParaRPr lang="en-GB" sz="2400" dirty="0" smtClean="0"/>
          </a:p>
          <a:p>
            <a:pPr>
              <a:buNone/>
            </a:pPr>
            <a:endParaRPr lang="en-GB" sz="2400" dirty="0" smtClean="0">
              <a:solidFill>
                <a:srgbClr val="7030A0"/>
              </a:solidFill>
            </a:endParaRPr>
          </a:p>
          <a:p>
            <a:pPr>
              <a:buNone/>
            </a:pPr>
            <a:endParaRPr lang="en-GB" sz="2400" dirty="0" smtClean="0">
              <a:solidFill>
                <a:srgbClr val="7030A0"/>
              </a:solidFill>
            </a:endParaRPr>
          </a:p>
          <a:p>
            <a:pPr>
              <a:buNone/>
            </a:pPr>
            <a:endParaRPr lang="en-GB" sz="2400" dirty="0" smtClean="0">
              <a:solidFill>
                <a:srgbClr val="7030A0"/>
              </a:solidFill>
            </a:endParaRPr>
          </a:p>
          <a:p>
            <a:pPr>
              <a:buNone/>
            </a:pPr>
            <a:endParaRPr lang="en-GB" sz="2400" dirty="0" smtClean="0">
              <a:solidFill>
                <a:srgbClr val="7030A0"/>
              </a:solidFill>
            </a:endParaRPr>
          </a:p>
          <a:p>
            <a:pPr>
              <a:buNone/>
            </a:pPr>
            <a:endParaRPr lang="en-GB" sz="2400" dirty="0" smtClean="0">
              <a:solidFill>
                <a:srgbClr val="7030A0"/>
              </a:solidFill>
            </a:endParaRPr>
          </a:p>
          <a:p>
            <a:pPr>
              <a:buNone/>
            </a:pPr>
            <a:endParaRPr lang="en-US" sz="2400" dirty="0" smtClean="0"/>
          </a:p>
          <a:p>
            <a:pPr>
              <a:buNone/>
            </a:pPr>
            <a:endParaRPr lang="en-US" sz="2400" dirty="0" smtClean="0"/>
          </a:p>
          <a:p>
            <a:pPr>
              <a:buNone/>
            </a:pPr>
            <a:endParaRPr lang="en-US" sz="2400" dirty="0" smtClean="0"/>
          </a:p>
          <a:p>
            <a:pPr>
              <a:buNone/>
            </a:pPr>
            <a:endParaRPr lang="en-US" sz="2400" dirty="0" smtClean="0"/>
          </a:p>
          <a:p>
            <a:pPr algn="r">
              <a:buNone/>
            </a:pPr>
            <a:endParaRPr lang="en-US" sz="1800" dirty="0" smtClean="0">
              <a:solidFill>
                <a:srgbClr val="002060"/>
              </a:solidFill>
            </a:endParaRPr>
          </a:p>
          <a:p>
            <a:pPr algn="r">
              <a:buNone/>
            </a:pPr>
            <a:endParaRPr lang="en-US" sz="1800" dirty="0" smtClean="0">
              <a:solidFill>
                <a:srgbClr val="002060"/>
              </a:solidFill>
            </a:endParaRPr>
          </a:p>
          <a:p>
            <a:pPr algn="r">
              <a:buNone/>
            </a:pPr>
            <a:endParaRPr lang="en-US" sz="1800" dirty="0" smtClean="0">
              <a:solidFill>
                <a:srgbClr val="002060"/>
              </a:solidFill>
            </a:endParaRPr>
          </a:p>
          <a:p>
            <a:pPr algn="r">
              <a:buNone/>
            </a:pPr>
            <a:endParaRPr lang="en-US" sz="1800" dirty="0" smtClean="0">
              <a:solidFill>
                <a:srgbClr val="002060"/>
              </a:solidFill>
            </a:endParaRPr>
          </a:p>
          <a:p>
            <a:pPr algn="r">
              <a:buNone/>
            </a:pPr>
            <a:endParaRPr lang="en-US" sz="1800" dirty="0" smtClean="0">
              <a:solidFill>
                <a:srgbClr val="002060"/>
              </a:solidFill>
            </a:endParaRPr>
          </a:p>
          <a:p>
            <a:pPr algn="r">
              <a:buNone/>
            </a:pPr>
            <a:endParaRPr lang="en-GB" sz="1800" dirty="0" smtClean="0">
              <a:solidFill>
                <a:srgbClr val="7030A0"/>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06090"/>
          </a:xfrm>
        </p:spPr>
        <p:txBody>
          <a:bodyPr>
            <a:normAutofit/>
          </a:bodyPr>
          <a:lstStyle/>
          <a:p>
            <a:r>
              <a:rPr lang="en-US" sz="2400" dirty="0" smtClean="0">
                <a:solidFill>
                  <a:srgbClr val="7030A0"/>
                </a:solidFill>
              </a:rPr>
              <a:t>Origins of psycholinguistics</a:t>
            </a:r>
            <a:endParaRPr lang="ru-RU" sz="2400" dirty="0">
              <a:solidFill>
                <a:srgbClr val="7030A0"/>
              </a:solidFill>
            </a:endParaRPr>
          </a:p>
        </p:txBody>
      </p:sp>
      <p:sp>
        <p:nvSpPr>
          <p:cNvPr id="3" name="Содержимое 2"/>
          <p:cNvSpPr>
            <a:spLocks noGrp="1"/>
          </p:cNvSpPr>
          <p:nvPr>
            <p:ph idx="1"/>
          </p:nvPr>
        </p:nvSpPr>
        <p:spPr>
          <a:xfrm>
            <a:off x="457200" y="836712"/>
            <a:ext cx="5266928" cy="5289451"/>
          </a:xfrm>
          <a:noFill/>
        </p:spPr>
        <p:txBody>
          <a:bodyPr>
            <a:normAutofit/>
          </a:bodyPr>
          <a:lstStyle/>
          <a:p>
            <a:pPr>
              <a:buNone/>
            </a:pPr>
            <a:r>
              <a:rPr lang="en-GB" sz="2400" dirty="0" err="1" smtClean="0">
                <a:solidFill>
                  <a:srgbClr val="7030A0"/>
                </a:solidFill>
              </a:rPr>
              <a:t>Heymann</a:t>
            </a:r>
            <a:r>
              <a:rPr lang="en-GB" sz="2400" dirty="0" smtClean="0">
                <a:solidFill>
                  <a:srgbClr val="7030A0"/>
                </a:solidFill>
              </a:rPr>
              <a:t> </a:t>
            </a:r>
            <a:r>
              <a:rPr lang="en-GB" sz="2400" dirty="0" err="1" smtClean="0">
                <a:solidFill>
                  <a:srgbClr val="7030A0"/>
                </a:solidFill>
              </a:rPr>
              <a:t>Steinthal</a:t>
            </a:r>
            <a:endParaRPr lang="en-GB" sz="2400" dirty="0" smtClean="0">
              <a:solidFill>
                <a:srgbClr val="7030A0"/>
              </a:solidFill>
            </a:endParaRPr>
          </a:p>
          <a:p>
            <a:r>
              <a:rPr lang="en-US" sz="2400" dirty="0" smtClean="0"/>
              <a:t>Any thinking, any creative mental process is </a:t>
            </a:r>
            <a:r>
              <a:rPr lang="en-US" sz="2400" dirty="0" smtClean="0"/>
              <a:t>unconscious.</a:t>
            </a:r>
          </a:p>
          <a:p>
            <a:r>
              <a:rPr lang="en-US" sz="2400" dirty="0" smtClean="0"/>
              <a:t> It </a:t>
            </a:r>
            <a:r>
              <a:rPr lang="en-US" sz="2400" dirty="0" smtClean="0"/>
              <a:t>is </a:t>
            </a:r>
            <a:r>
              <a:rPr lang="en-US" sz="2400" dirty="0" smtClean="0"/>
              <a:t>the never </a:t>
            </a:r>
            <a:r>
              <a:rPr lang="en-US" sz="2400" dirty="0" smtClean="0"/>
              <a:t>ending </a:t>
            </a:r>
            <a:r>
              <a:rPr lang="en-US" sz="2400" dirty="0" err="1" smtClean="0"/>
              <a:t>apperceptive</a:t>
            </a:r>
            <a:r>
              <a:rPr lang="en-US" sz="2400" dirty="0" smtClean="0"/>
              <a:t> interaction of association and </a:t>
            </a:r>
            <a:r>
              <a:rPr lang="en-US" sz="2400" dirty="0" smtClean="0"/>
              <a:t>dissociation. </a:t>
            </a:r>
          </a:p>
          <a:p>
            <a:r>
              <a:rPr lang="en-US" sz="2400" dirty="0" smtClean="0"/>
              <a:t>These </a:t>
            </a:r>
            <a:r>
              <a:rPr lang="en-US" sz="2400" dirty="0" smtClean="0"/>
              <a:t>highly complex events are consciously represented as words </a:t>
            </a:r>
            <a:r>
              <a:rPr lang="en-US" sz="2400" dirty="0" smtClean="0"/>
              <a:t>and sentences</a:t>
            </a:r>
            <a:r>
              <a:rPr lang="en-US" sz="2400" dirty="0" smtClean="0"/>
              <a:t>. </a:t>
            </a:r>
            <a:endParaRPr lang="en-US" sz="2400" dirty="0" smtClean="0"/>
          </a:p>
          <a:p>
            <a:r>
              <a:rPr lang="en-US" sz="2400" dirty="0" smtClean="0"/>
              <a:t>Consciousness </a:t>
            </a:r>
            <a:r>
              <a:rPr lang="en-US" sz="2400" dirty="0" smtClean="0"/>
              <a:t>need not carry the weight of mental content, but it </a:t>
            </a:r>
            <a:r>
              <a:rPr lang="en-US" sz="2400" i="1" dirty="0" smtClean="0"/>
              <a:t>represents it.</a:t>
            </a:r>
            <a:endParaRPr lang="en-GB" sz="2400" dirty="0" smtClean="0"/>
          </a:p>
          <a:p>
            <a:pPr>
              <a:buNone/>
            </a:pPr>
            <a:endParaRPr lang="en-GB" sz="2400" dirty="0" smtClean="0"/>
          </a:p>
          <a:p>
            <a:pPr>
              <a:buNone/>
            </a:pPr>
            <a:endParaRPr lang="en-GB" sz="2400" dirty="0" smtClean="0">
              <a:solidFill>
                <a:srgbClr val="7030A0"/>
              </a:solidFill>
            </a:endParaRPr>
          </a:p>
          <a:p>
            <a:pPr>
              <a:buNone/>
            </a:pPr>
            <a:endParaRPr lang="en-GB" sz="2400" dirty="0" smtClean="0">
              <a:solidFill>
                <a:srgbClr val="7030A0"/>
              </a:solidFill>
            </a:endParaRPr>
          </a:p>
          <a:p>
            <a:pPr>
              <a:buNone/>
            </a:pPr>
            <a:endParaRPr lang="en-GB" sz="2400" dirty="0" smtClean="0">
              <a:solidFill>
                <a:srgbClr val="7030A0"/>
              </a:solidFill>
            </a:endParaRPr>
          </a:p>
          <a:p>
            <a:pPr>
              <a:buNone/>
            </a:pPr>
            <a:endParaRPr lang="en-GB" sz="2400" dirty="0" smtClean="0">
              <a:solidFill>
                <a:srgbClr val="7030A0"/>
              </a:solidFill>
            </a:endParaRPr>
          </a:p>
          <a:p>
            <a:pPr>
              <a:buNone/>
            </a:pPr>
            <a:endParaRPr lang="en-GB" sz="2400" dirty="0" smtClean="0">
              <a:solidFill>
                <a:srgbClr val="7030A0"/>
              </a:solidFill>
            </a:endParaRPr>
          </a:p>
          <a:p>
            <a:pPr>
              <a:buNone/>
            </a:pPr>
            <a:endParaRPr lang="en-US" sz="2400" dirty="0" smtClean="0"/>
          </a:p>
          <a:p>
            <a:pPr>
              <a:buNone/>
            </a:pPr>
            <a:endParaRPr lang="en-US" sz="2400" dirty="0" smtClean="0"/>
          </a:p>
          <a:p>
            <a:pPr>
              <a:buNone/>
            </a:pPr>
            <a:endParaRPr lang="en-US" sz="2400" dirty="0" smtClean="0"/>
          </a:p>
          <a:p>
            <a:pPr>
              <a:buNone/>
            </a:pPr>
            <a:endParaRPr lang="en-US" sz="2400" dirty="0" smtClean="0"/>
          </a:p>
          <a:p>
            <a:pPr algn="r">
              <a:buNone/>
            </a:pPr>
            <a:endParaRPr lang="en-US" sz="1800" dirty="0" smtClean="0">
              <a:solidFill>
                <a:srgbClr val="002060"/>
              </a:solidFill>
            </a:endParaRPr>
          </a:p>
          <a:p>
            <a:pPr algn="r">
              <a:buNone/>
            </a:pPr>
            <a:endParaRPr lang="en-US" sz="1800" dirty="0" smtClean="0">
              <a:solidFill>
                <a:srgbClr val="002060"/>
              </a:solidFill>
            </a:endParaRPr>
          </a:p>
          <a:p>
            <a:pPr algn="r">
              <a:buNone/>
            </a:pPr>
            <a:endParaRPr lang="en-US" sz="1800" dirty="0" smtClean="0">
              <a:solidFill>
                <a:srgbClr val="002060"/>
              </a:solidFill>
            </a:endParaRPr>
          </a:p>
          <a:p>
            <a:pPr algn="r">
              <a:buNone/>
            </a:pPr>
            <a:endParaRPr lang="en-US" sz="1800" dirty="0" smtClean="0">
              <a:solidFill>
                <a:srgbClr val="002060"/>
              </a:solidFill>
            </a:endParaRPr>
          </a:p>
          <a:p>
            <a:pPr algn="r">
              <a:buNone/>
            </a:pPr>
            <a:endParaRPr lang="en-US" sz="1800" dirty="0" smtClean="0">
              <a:solidFill>
                <a:srgbClr val="002060"/>
              </a:solidFill>
            </a:endParaRPr>
          </a:p>
          <a:p>
            <a:pPr algn="r">
              <a:buNone/>
            </a:pPr>
            <a:endParaRPr lang="en-GB" sz="1800" dirty="0" smtClean="0">
              <a:solidFill>
                <a:srgbClr val="7030A0"/>
              </a:solidFill>
            </a:endParaRPr>
          </a:p>
        </p:txBody>
      </p:sp>
      <p:pic>
        <p:nvPicPr>
          <p:cNvPr id="2050" name="Picture 2" descr="http://www.holohoax101.org/202/sheep_herd.jpg"/>
          <p:cNvPicPr>
            <a:picLocks noChangeAspect="1" noChangeArrowheads="1"/>
          </p:cNvPicPr>
          <p:nvPr/>
        </p:nvPicPr>
        <p:blipFill>
          <a:blip r:embed="rId2" cstate="print"/>
          <a:srcRect/>
          <a:stretch>
            <a:fillRect/>
          </a:stretch>
        </p:blipFill>
        <p:spPr bwMode="auto">
          <a:xfrm>
            <a:off x="6084168" y="1340768"/>
            <a:ext cx="2857500" cy="2143125"/>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06090"/>
          </a:xfrm>
        </p:spPr>
        <p:txBody>
          <a:bodyPr>
            <a:normAutofit/>
          </a:bodyPr>
          <a:lstStyle/>
          <a:p>
            <a:r>
              <a:rPr lang="en-US" sz="2400" dirty="0" smtClean="0">
                <a:solidFill>
                  <a:srgbClr val="7030A0"/>
                </a:solidFill>
              </a:rPr>
              <a:t>Origins of psycholinguistics</a:t>
            </a:r>
            <a:endParaRPr lang="ru-RU" sz="2400" dirty="0">
              <a:solidFill>
                <a:srgbClr val="7030A0"/>
              </a:solidFill>
            </a:endParaRPr>
          </a:p>
        </p:txBody>
      </p:sp>
      <p:sp>
        <p:nvSpPr>
          <p:cNvPr id="3" name="Содержимое 2"/>
          <p:cNvSpPr>
            <a:spLocks noGrp="1"/>
          </p:cNvSpPr>
          <p:nvPr>
            <p:ph idx="1"/>
          </p:nvPr>
        </p:nvSpPr>
        <p:spPr>
          <a:xfrm>
            <a:off x="457200" y="836712"/>
            <a:ext cx="5626968" cy="5289451"/>
          </a:xfrm>
          <a:noFill/>
        </p:spPr>
        <p:txBody>
          <a:bodyPr>
            <a:normAutofit/>
          </a:bodyPr>
          <a:lstStyle/>
          <a:p>
            <a:pPr>
              <a:buNone/>
            </a:pPr>
            <a:r>
              <a:rPr lang="en-GB" sz="2400" dirty="0" smtClean="0">
                <a:solidFill>
                  <a:srgbClr val="7030A0"/>
                </a:solidFill>
              </a:rPr>
              <a:t>Wilhelm </a:t>
            </a:r>
            <a:r>
              <a:rPr lang="en-GB" sz="2400" dirty="0" smtClean="0">
                <a:solidFill>
                  <a:srgbClr val="7030A0"/>
                </a:solidFill>
              </a:rPr>
              <a:t>Wundt’s </a:t>
            </a:r>
            <a:r>
              <a:rPr lang="en-GB" sz="2400" dirty="0" smtClean="0">
                <a:solidFill>
                  <a:srgbClr val="7030A0"/>
                </a:solidFill>
              </a:rPr>
              <a:t>(1832– </a:t>
            </a:r>
            <a:r>
              <a:rPr lang="en-GB" sz="2400" dirty="0" smtClean="0">
                <a:solidFill>
                  <a:srgbClr val="7030A0"/>
                </a:solidFill>
              </a:rPr>
              <a:t>1920) ethnic psychology</a:t>
            </a:r>
          </a:p>
          <a:p>
            <a:pPr>
              <a:buNone/>
            </a:pPr>
            <a:r>
              <a:rPr lang="en-GB" sz="2400" dirty="0" smtClean="0">
                <a:solidFill>
                  <a:srgbClr val="7030A0"/>
                </a:solidFill>
              </a:rPr>
              <a:t>“</a:t>
            </a:r>
            <a:r>
              <a:rPr lang="en-GB" sz="2400" i="1" dirty="0" err="1" smtClean="0">
                <a:solidFill>
                  <a:srgbClr val="7030A0"/>
                </a:solidFill>
              </a:rPr>
              <a:t>Volkerpsychologie</a:t>
            </a:r>
            <a:r>
              <a:rPr lang="en-GB" sz="2400" dirty="0" smtClean="0">
                <a:solidFill>
                  <a:srgbClr val="7030A0"/>
                </a:solidFill>
              </a:rPr>
              <a:t>”</a:t>
            </a:r>
          </a:p>
          <a:p>
            <a:pPr>
              <a:buNone/>
            </a:pPr>
            <a:r>
              <a:rPr lang="en-GB" sz="2400" dirty="0" smtClean="0"/>
              <a:t>addresses </a:t>
            </a:r>
            <a:r>
              <a:rPr lang="en-US" sz="2400" dirty="0" smtClean="0"/>
              <a:t>the </a:t>
            </a:r>
            <a:r>
              <a:rPr lang="en-US" sz="2400" dirty="0" smtClean="0"/>
              <a:t>“higher” mental processes from the point of view of their cultural products, such </a:t>
            </a:r>
            <a:r>
              <a:rPr lang="en-US" sz="2400" dirty="0" smtClean="0"/>
              <a:t>as </a:t>
            </a:r>
            <a:r>
              <a:rPr lang="en-US" sz="2400" dirty="0" smtClean="0">
                <a:solidFill>
                  <a:srgbClr val="002060"/>
                </a:solidFill>
              </a:rPr>
              <a:t>language</a:t>
            </a:r>
            <a:r>
              <a:rPr lang="en-US" sz="2400" dirty="0" smtClean="0">
                <a:solidFill>
                  <a:srgbClr val="002060"/>
                </a:solidFill>
              </a:rPr>
              <a:t>, myth, and custom. </a:t>
            </a:r>
            <a:endParaRPr lang="en-US" sz="2400" dirty="0" smtClean="0">
              <a:solidFill>
                <a:srgbClr val="002060"/>
              </a:solidFill>
            </a:endParaRPr>
          </a:p>
          <a:p>
            <a:pPr>
              <a:buNone/>
            </a:pPr>
            <a:r>
              <a:rPr lang="en-US" sz="2400" dirty="0" smtClean="0"/>
              <a:t>The </a:t>
            </a:r>
            <a:r>
              <a:rPr lang="en-US" sz="2400" dirty="0" smtClean="0"/>
              <a:t>evolution of these complex cultural phenomena</a:t>
            </a:r>
            <a:r>
              <a:rPr lang="en-US" sz="2400" dirty="0" smtClean="0"/>
              <a:t>, according </a:t>
            </a:r>
            <a:r>
              <a:rPr lang="en-US" sz="2400" dirty="0" smtClean="0"/>
              <a:t>to Wundt, reflects the evolution of human consciousness.</a:t>
            </a:r>
            <a:endParaRPr lang="en-GB" sz="2400" dirty="0" smtClean="0">
              <a:solidFill>
                <a:srgbClr val="7030A0"/>
              </a:solidFill>
            </a:endParaRPr>
          </a:p>
          <a:p>
            <a:pPr>
              <a:buNone/>
            </a:pPr>
            <a:endParaRPr lang="en-GB" sz="2400" dirty="0" smtClean="0">
              <a:solidFill>
                <a:srgbClr val="7030A0"/>
              </a:solidFill>
            </a:endParaRPr>
          </a:p>
          <a:p>
            <a:pPr>
              <a:buNone/>
            </a:pPr>
            <a:endParaRPr lang="en-GB" sz="2400" dirty="0" smtClean="0">
              <a:solidFill>
                <a:srgbClr val="7030A0"/>
              </a:solidFill>
            </a:endParaRPr>
          </a:p>
          <a:p>
            <a:pPr>
              <a:buNone/>
            </a:pPr>
            <a:endParaRPr lang="en-GB" sz="2400" dirty="0" smtClean="0">
              <a:solidFill>
                <a:srgbClr val="7030A0"/>
              </a:solidFill>
            </a:endParaRPr>
          </a:p>
          <a:p>
            <a:pPr>
              <a:buNone/>
            </a:pPr>
            <a:endParaRPr lang="en-GB" sz="2400" dirty="0" smtClean="0">
              <a:solidFill>
                <a:srgbClr val="7030A0"/>
              </a:solidFill>
            </a:endParaRPr>
          </a:p>
          <a:p>
            <a:pPr>
              <a:buNone/>
            </a:pPr>
            <a:endParaRPr lang="en-US" sz="2400" dirty="0" smtClean="0"/>
          </a:p>
          <a:p>
            <a:pPr>
              <a:buNone/>
            </a:pPr>
            <a:endParaRPr lang="en-US" sz="2400" dirty="0" smtClean="0"/>
          </a:p>
          <a:p>
            <a:pPr>
              <a:buNone/>
            </a:pPr>
            <a:endParaRPr lang="en-US" sz="2400" dirty="0" smtClean="0"/>
          </a:p>
          <a:p>
            <a:pPr>
              <a:buNone/>
            </a:pPr>
            <a:endParaRPr lang="en-US" sz="2400" dirty="0" smtClean="0"/>
          </a:p>
          <a:p>
            <a:pPr algn="r">
              <a:buNone/>
            </a:pPr>
            <a:endParaRPr lang="en-US" sz="1800" dirty="0" smtClean="0">
              <a:solidFill>
                <a:srgbClr val="002060"/>
              </a:solidFill>
            </a:endParaRPr>
          </a:p>
          <a:p>
            <a:pPr algn="r">
              <a:buNone/>
            </a:pPr>
            <a:endParaRPr lang="en-US" sz="1800" dirty="0" smtClean="0">
              <a:solidFill>
                <a:srgbClr val="002060"/>
              </a:solidFill>
            </a:endParaRPr>
          </a:p>
          <a:p>
            <a:pPr algn="r">
              <a:buNone/>
            </a:pPr>
            <a:endParaRPr lang="en-US" sz="1800" dirty="0" smtClean="0">
              <a:solidFill>
                <a:srgbClr val="002060"/>
              </a:solidFill>
            </a:endParaRPr>
          </a:p>
          <a:p>
            <a:pPr algn="r">
              <a:buNone/>
            </a:pPr>
            <a:endParaRPr lang="en-US" sz="1800" dirty="0" smtClean="0">
              <a:solidFill>
                <a:srgbClr val="002060"/>
              </a:solidFill>
            </a:endParaRPr>
          </a:p>
          <a:p>
            <a:pPr algn="r">
              <a:buNone/>
            </a:pPr>
            <a:endParaRPr lang="en-US" sz="1800" dirty="0" smtClean="0">
              <a:solidFill>
                <a:srgbClr val="002060"/>
              </a:solidFill>
            </a:endParaRPr>
          </a:p>
          <a:p>
            <a:pPr algn="r">
              <a:buNone/>
            </a:pPr>
            <a:endParaRPr lang="en-GB" sz="1800" dirty="0" smtClean="0">
              <a:solidFill>
                <a:srgbClr val="7030A0"/>
              </a:solidFill>
            </a:endParaRPr>
          </a:p>
        </p:txBody>
      </p:sp>
      <p:pic>
        <p:nvPicPr>
          <p:cNvPr id="39938" name="Picture 2"/>
          <p:cNvPicPr>
            <a:picLocks noChangeAspect="1" noChangeArrowheads="1"/>
          </p:cNvPicPr>
          <p:nvPr/>
        </p:nvPicPr>
        <p:blipFill>
          <a:blip r:embed="rId2" cstate="print"/>
          <a:srcRect/>
          <a:stretch>
            <a:fillRect/>
          </a:stretch>
        </p:blipFill>
        <p:spPr bwMode="auto">
          <a:xfrm>
            <a:off x="6136848" y="2060848"/>
            <a:ext cx="3007152" cy="3024336"/>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06090"/>
          </a:xfrm>
        </p:spPr>
        <p:txBody>
          <a:bodyPr>
            <a:normAutofit/>
          </a:bodyPr>
          <a:lstStyle/>
          <a:p>
            <a:r>
              <a:rPr lang="en-US" sz="2400" dirty="0" smtClean="0">
                <a:solidFill>
                  <a:srgbClr val="7030A0"/>
                </a:solidFill>
              </a:rPr>
              <a:t>Origins of psycholinguistics</a:t>
            </a:r>
            <a:endParaRPr lang="ru-RU" sz="2400" dirty="0">
              <a:solidFill>
                <a:srgbClr val="7030A0"/>
              </a:solidFill>
            </a:endParaRPr>
          </a:p>
        </p:txBody>
      </p:sp>
      <p:sp>
        <p:nvSpPr>
          <p:cNvPr id="3" name="Содержимое 2"/>
          <p:cNvSpPr>
            <a:spLocks noGrp="1"/>
          </p:cNvSpPr>
          <p:nvPr>
            <p:ph idx="1"/>
          </p:nvPr>
        </p:nvSpPr>
        <p:spPr>
          <a:xfrm>
            <a:off x="457200" y="836712"/>
            <a:ext cx="6419056" cy="5289451"/>
          </a:xfrm>
          <a:noFill/>
        </p:spPr>
        <p:txBody>
          <a:bodyPr>
            <a:normAutofit/>
          </a:bodyPr>
          <a:lstStyle/>
          <a:p>
            <a:pPr>
              <a:buNone/>
            </a:pPr>
            <a:r>
              <a:rPr lang="en-GB" sz="2400" dirty="0" smtClean="0">
                <a:solidFill>
                  <a:srgbClr val="7030A0"/>
                </a:solidFill>
              </a:rPr>
              <a:t>Wilhelm </a:t>
            </a:r>
            <a:r>
              <a:rPr lang="en-GB" sz="2400" dirty="0" smtClean="0">
                <a:solidFill>
                  <a:srgbClr val="7030A0"/>
                </a:solidFill>
              </a:rPr>
              <a:t>Wundt</a:t>
            </a:r>
          </a:p>
          <a:p>
            <a:pPr>
              <a:buNone/>
            </a:pPr>
            <a:r>
              <a:rPr lang="en-US" sz="2400" dirty="0" smtClean="0"/>
              <a:t>the </a:t>
            </a:r>
            <a:r>
              <a:rPr lang="en-US" sz="2400" dirty="0" smtClean="0"/>
              <a:t>history of human consciousness, the evolution of thought, </a:t>
            </a:r>
            <a:r>
              <a:rPr lang="en-US" sz="2400" dirty="0" smtClean="0"/>
              <a:t>can be read </a:t>
            </a:r>
            <a:r>
              <a:rPr lang="en-US" sz="2400" dirty="0" smtClean="0"/>
              <a:t>from the linguistic phenomena at hand, somewhat like the astronomer who </a:t>
            </a:r>
            <a:r>
              <a:rPr lang="en-US" sz="2400" dirty="0" smtClean="0"/>
              <a:t>can today </a:t>
            </a:r>
            <a:r>
              <a:rPr lang="en-US" sz="2400" dirty="0" smtClean="0"/>
              <a:t>observe what happened billions of years ago in the universe. </a:t>
            </a:r>
            <a:endParaRPr lang="en-US" sz="2400" dirty="0" smtClean="0"/>
          </a:p>
          <a:p>
            <a:pPr>
              <a:buNone/>
            </a:pPr>
            <a:r>
              <a:rPr lang="en-US" sz="2400" dirty="0" err="1" smtClean="0"/>
              <a:t>Analysing</a:t>
            </a:r>
            <a:r>
              <a:rPr lang="en-US" sz="2400" dirty="0" smtClean="0"/>
              <a:t> </a:t>
            </a:r>
            <a:r>
              <a:rPr lang="en-US" sz="2400" dirty="0" smtClean="0"/>
              <a:t>these </a:t>
            </a:r>
            <a:r>
              <a:rPr lang="en-US" sz="2400" dirty="0" smtClean="0"/>
              <a:t>still available phenomena </a:t>
            </a:r>
            <a:r>
              <a:rPr lang="en-US" sz="2400" dirty="0" smtClean="0"/>
              <a:t>is Wundt’s road into understanding the “higher” </a:t>
            </a:r>
            <a:r>
              <a:rPr lang="en-US" sz="2400" dirty="0" smtClean="0"/>
              <a:t>psychological mechanisms</a:t>
            </a:r>
            <a:r>
              <a:rPr lang="en-US" sz="2400" dirty="0" smtClean="0"/>
              <a:t>, the structure of mind. </a:t>
            </a:r>
            <a:endParaRPr lang="en-US" sz="2400" dirty="0" smtClean="0"/>
          </a:p>
          <a:p>
            <a:pPr>
              <a:buNone/>
            </a:pPr>
            <a:r>
              <a:rPr lang="en-US" sz="2400" dirty="0" smtClean="0"/>
              <a:t>The </a:t>
            </a:r>
            <a:r>
              <a:rPr lang="en-US" sz="2400" dirty="0" smtClean="0"/>
              <a:t>structure of a language reflects the level of </a:t>
            </a:r>
            <a:r>
              <a:rPr lang="en-US" sz="2400" dirty="0" smtClean="0"/>
              <a:t>intellectual development </a:t>
            </a:r>
            <a:r>
              <a:rPr lang="en-US" sz="2400" dirty="0" smtClean="0"/>
              <a:t>of its users. </a:t>
            </a:r>
            <a:endParaRPr lang="en-GB" sz="2400" dirty="0" smtClean="0">
              <a:solidFill>
                <a:srgbClr val="7030A0"/>
              </a:solidFill>
            </a:endParaRPr>
          </a:p>
          <a:p>
            <a:pPr>
              <a:buNone/>
            </a:pPr>
            <a:endParaRPr lang="en-GB" sz="2400" dirty="0" smtClean="0">
              <a:solidFill>
                <a:srgbClr val="7030A0"/>
              </a:solidFill>
            </a:endParaRPr>
          </a:p>
          <a:p>
            <a:pPr>
              <a:buNone/>
            </a:pPr>
            <a:endParaRPr lang="en-GB" sz="2400" dirty="0" smtClean="0">
              <a:solidFill>
                <a:srgbClr val="7030A0"/>
              </a:solidFill>
            </a:endParaRPr>
          </a:p>
          <a:p>
            <a:pPr>
              <a:buNone/>
            </a:pPr>
            <a:endParaRPr lang="en-GB" sz="2400" dirty="0" smtClean="0">
              <a:solidFill>
                <a:srgbClr val="7030A0"/>
              </a:solidFill>
            </a:endParaRPr>
          </a:p>
          <a:p>
            <a:pPr>
              <a:buNone/>
            </a:pPr>
            <a:endParaRPr lang="en-US" sz="2400" dirty="0" smtClean="0"/>
          </a:p>
          <a:p>
            <a:pPr>
              <a:buNone/>
            </a:pPr>
            <a:endParaRPr lang="en-US" sz="2400" dirty="0" smtClean="0"/>
          </a:p>
          <a:p>
            <a:pPr>
              <a:buNone/>
            </a:pPr>
            <a:endParaRPr lang="en-US" sz="2400" dirty="0" smtClean="0"/>
          </a:p>
          <a:p>
            <a:pPr>
              <a:buNone/>
            </a:pPr>
            <a:endParaRPr lang="en-US" sz="2400" dirty="0" smtClean="0"/>
          </a:p>
          <a:p>
            <a:pPr algn="r">
              <a:buNone/>
            </a:pPr>
            <a:endParaRPr lang="en-US" sz="1800" dirty="0" smtClean="0">
              <a:solidFill>
                <a:srgbClr val="002060"/>
              </a:solidFill>
            </a:endParaRPr>
          </a:p>
          <a:p>
            <a:pPr algn="r">
              <a:buNone/>
            </a:pPr>
            <a:endParaRPr lang="en-US" sz="1800" dirty="0" smtClean="0">
              <a:solidFill>
                <a:srgbClr val="002060"/>
              </a:solidFill>
            </a:endParaRPr>
          </a:p>
          <a:p>
            <a:pPr algn="r">
              <a:buNone/>
            </a:pPr>
            <a:endParaRPr lang="en-US" sz="1800" dirty="0" smtClean="0">
              <a:solidFill>
                <a:srgbClr val="002060"/>
              </a:solidFill>
            </a:endParaRPr>
          </a:p>
          <a:p>
            <a:pPr algn="r">
              <a:buNone/>
            </a:pPr>
            <a:endParaRPr lang="en-US" sz="1800" dirty="0" smtClean="0">
              <a:solidFill>
                <a:srgbClr val="002060"/>
              </a:solidFill>
            </a:endParaRPr>
          </a:p>
          <a:p>
            <a:pPr algn="r">
              <a:buNone/>
            </a:pPr>
            <a:endParaRPr lang="en-US" sz="1800" dirty="0" smtClean="0">
              <a:solidFill>
                <a:srgbClr val="002060"/>
              </a:solidFill>
            </a:endParaRPr>
          </a:p>
          <a:p>
            <a:pPr algn="r">
              <a:buNone/>
            </a:pPr>
            <a:endParaRPr lang="en-GB" sz="1800" dirty="0" smtClean="0">
              <a:solidFill>
                <a:srgbClr val="7030A0"/>
              </a:solidFill>
            </a:endParaRPr>
          </a:p>
        </p:txBody>
      </p:sp>
      <p:sp>
        <p:nvSpPr>
          <p:cNvPr id="40962" name="AutoShape 2" descr="http://images.clipartpanda.com/astronomer-clipart-amateur-astronomer.sv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40964" name="AutoShape 4" descr="http://images.clipartpanda.com/astronomer-clipart-amateur-astronomer.sv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40966" name="AutoShape 6" descr="http://images.clipartpanda.com/astronomer-clipart-amateur-astronomer.sv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40968" name="AutoShape 8" descr="http://images.clipartpanda.com/astronomer-clipart-amateur-astronomer.sv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40970" name="AutoShape 10" descr="astronomer%20clipar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40972" name="Picture 12" descr="http://img.tfd.com/wn/E7/68BB1-astronomer.png"/>
          <p:cNvPicPr>
            <a:picLocks noChangeAspect="1" noChangeArrowheads="1"/>
          </p:cNvPicPr>
          <p:nvPr/>
        </p:nvPicPr>
        <p:blipFill>
          <a:blip r:embed="rId2" cstate="print"/>
          <a:srcRect/>
          <a:stretch>
            <a:fillRect/>
          </a:stretch>
        </p:blipFill>
        <p:spPr bwMode="auto">
          <a:xfrm>
            <a:off x="7308304" y="2492896"/>
            <a:ext cx="1530927" cy="1861940"/>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06090"/>
          </a:xfrm>
        </p:spPr>
        <p:txBody>
          <a:bodyPr>
            <a:normAutofit/>
          </a:bodyPr>
          <a:lstStyle/>
          <a:p>
            <a:r>
              <a:rPr lang="en-US" sz="2400" dirty="0" smtClean="0">
                <a:solidFill>
                  <a:srgbClr val="7030A0"/>
                </a:solidFill>
              </a:rPr>
              <a:t>Origins of psycholinguistics</a:t>
            </a:r>
            <a:endParaRPr lang="ru-RU" sz="2400" dirty="0">
              <a:solidFill>
                <a:srgbClr val="7030A0"/>
              </a:solidFill>
            </a:endParaRPr>
          </a:p>
        </p:txBody>
      </p:sp>
      <p:sp>
        <p:nvSpPr>
          <p:cNvPr id="3" name="Содержимое 2"/>
          <p:cNvSpPr>
            <a:spLocks noGrp="1"/>
          </p:cNvSpPr>
          <p:nvPr>
            <p:ph idx="1"/>
          </p:nvPr>
        </p:nvSpPr>
        <p:spPr>
          <a:xfrm>
            <a:off x="457200" y="836712"/>
            <a:ext cx="8147248" cy="5289451"/>
          </a:xfrm>
          <a:noFill/>
        </p:spPr>
        <p:txBody>
          <a:bodyPr>
            <a:normAutofit/>
          </a:bodyPr>
          <a:lstStyle/>
          <a:p>
            <a:pPr>
              <a:buNone/>
            </a:pPr>
            <a:r>
              <a:rPr lang="en-GB" sz="2400" dirty="0" smtClean="0">
                <a:solidFill>
                  <a:srgbClr val="7030A0"/>
                </a:solidFill>
              </a:rPr>
              <a:t>Wilhelm </a:t>
            </a:r>
            <a:r>
              <a:rPr lang="en-GB" sz="2400" dirty="0" smtClean="0">
                <a:solidFill>
                  <a:srgbClr val="7030A0"/>
                </a:solidFill>
              </a:rPr>
              <a:t>Wundt</a:t>
            </a:r>
          </a:p>
          <a:p>
            <a:r>
              <a:rPr lang="en-US" sz="2400" dirty="0" smtClean="0"/>
              <a:t>Language, whether spoken, gestural, or written, is an expressive movement, which </a:t>
            </a:r>
            <a:r>
              <a:rPr lang="en-US" sz="2400" dirty="0" smtClean="0"/>
              <a:t>can serve </a:t>
            </a:r>
            <a:r>
              <a:rPr lang="en-US" sz="2400" dirty="0" smtClean="0"/>
              <a:t>the intention of communicating thoughts, </a:t>
            </a:r>
            <a:r>
              <a:rPr lang="en-US" sz="2400" dirty="0" smtClean="0"/>
              <a:t>feelings </a:t>
            </a:r>
            <a:r>
              <a:rPr lang="en-US" sz="2400" dirty="0" smtClean="0"/>
              <a:t>and inner </a:t>
            </a:r>
            <a:r>
              <a:rPr lang="en-US" sz="2400" dirty="0" smtClean="0"/>
              <a:t>states.</a:t>
            </a:r>
          </a:p>
          <a:p>
            <a:r>
              <a:rPr lang="en-US" sz="2400" dirty="0" smtClean="0">
                <a:solidFill>
                  <a:srgbClr val="002060"/>
                </a:solidFill>
              </a:rPr>
              <a:t>Children’s acquisition of the language:</a:t>
            </a:r>
          </a:p>
          <a:p>
            <a:pPr>
              <a:buNone/>
            </a:pPr>
            <a:r>
              <a:rPr lang="en-US" sz="2400" dirty="0" smtClean="0"/>
              <a:t>Not </a:t>
            </a:r>
            <a:r>
              <a:rPr lang="en-US" sz="2400" dirty="0" smtClean="0"/>
              <a:t>a single word could be identified as independently invented by </a:t>
            </a:r>
            <a:r>
              <a:rPr lang="en-US" sz="2400" dirty="0" smtClean="0"/>
              <a:t>the child. A </a:t>
            </a:r>
            <a:r>
              <a:rPr lang="en-US" sz="2400" dirty="0" smtClean="0"/>
              <a:t>child </a:t>
            </a:r>
            <a:r>
              <a:rPr lang="en-US" sz="2400" dirty="0" smtClean="0"/>
              <a:t>“</a:t>
            </a:r>
            <a:r>
              <a:rPr lang="en-US" sz="2400" dirty="0" smtClean="0"/>
              <a:t>ignorantly” </a:t>
            </a:r>
            <a:r>
              <a:rPr lang="en-US" sz="2400" dirty="0" smtClean="0"/>
              <a:t>imitates words </a:t>
            </a:r>
            <a:r>
              <a:rPr lang="en-US" sz="2400" dirty="0" smtClean="0"/>
              <a:t>from his environment before he attaches any meaning to </a:t>
            </a:r>
            <a:r>
              <a:rPr lang="en-US" sz="2400" dirty="0" smtClean="0"/>
              <a:t>them (“</a:t>
            </a:r>
            <a:r>
              <a:rPr lang="en-US" sz="2400" dirty="0" smtClean="0"/>
              <a:t>echo </a:t>
            </a:r>
            <a:r>
              <a:rPr lang="en-US" sz="2400" dirty="0" smtClean="0"/>
              <a:t>speech” ). </a:t>
            </a:r>
            <a:endParaRPr lang="en-GB" sz="2400" dirty="0" smtClean="0">
              <a:solidFill>
                <a:srgbClr val="7030A0"/>
              </a:solidFill>
            </a:endParaRPr>
          </a:p>
          <a:p>
            <a:pPr>
              <a:buNone/>
            </a:pPr>
            <a:r>
              <a:rPr lang="en-US" sz="2400" i="1" dirty="0" smtClean="0"/>
              <a:t>“After all, children’s speech is a product of the child’s</a:t>
            </a:r>
          </a:p>
          <a:p>
            <a:pPr>
              <a:buNone/>
            </a:pPr>
            <a:r>
              <a:rPr lang="en-US" sz="2400" i="1" dirty="0" smtClean="0"/>
              <a:t>environment, in which the child itself is, essentially, only passively involved.”</a:t>
            </a:r>
            <a:endParaRPr lang="en-GB" sz="2400" i="1" dirty="0" smtClean="0">
              <a:solidFill>
                <a:srgbClr val="7030A0"/>
              </a:solidFill>
            </a:endParaRPr>
          </a:p>
          <a:p>
            <a:pPr>
              <a:buNone/>
            </a:pPr>
            <a:endParaRPr lang="en-GB" sz="2400" dirty="0" smtClean="0">
              <a:solidFill>
                <a:srgbClr val="7030A0"/>
              </a:solidFill>
            </a:endParaRPr>
          </a:p>
          <a:p>
            <a:pPr>
              <a:buNone/>
            </a:pPr>
            <a:endParaRPr lang="en-US" sz="2400" dirty="0" smtClean="0"/>
          </a:p>
          <a:p>
            <a:pPr>
              <a:buNone/>
            </a:pPr>
            <a:endParaRPr lang="en-US" sz="2400" dirty="0" smtClean="0"/>
          </a:p>
          <a:p>
            <a:pPr>
              <a:buNone/>
            </a:pPr>
            <a:endParaRPr lang="en-US" sz="2400" dirty="0" smtClean="0"/>
          </a:p>
          <a:p>
            <a:pPr>
              <a:buNone/>
            </a:pPr>
            <a:endParaRPr lang="en-US" sz="2400" dirty="0" smtClean="0"/>
          </a:p>
          <a:p>
            <a:pPr algn="r">
              <a:buNone/>
            </a:pPr>
            <a:endParaRPr lang="en-US" sz="1800" dirty="0" smtClean="0">
              <a:solidFill>
                <a:srgbClr val="002060"/>
              </a:solidFill>
            </a:endParaRPr>
          </a:p>
          <a:p>
            <a:pPr algn="r">
              <a:buNone/>
            </a:pPr>
            <a:endParaRPr lang="en-US" sz="1800" dirty="0" smtClean="0">
              <a:solidFill>
                <a:srgbClr val="002060"/>
              </a:solidFill>
            </a:endParaRPr>
          </a:p>
          <a:p>
            <a:pPr algn="r">
              <a:buNone/>
            </a:pPr>
            <a:endParaRPr lang="en-US" sz="1800" dirty="0" smtClean="0">
              <a:solidFill>
                <a:srgbClr val="002060"/>
              </a:solidFill>
            </a:endParaRPr>
          </a:p>
          <a:p>
            <a:pPr algn="r">
              <a:buNone/>
            </a:pPr>
            <a:endParaRPr lang="en-US" sz="1800" dirty="0" smtClean="0">
              <a:solidFill>
                <a:srgbClr val="002060"/>
              </a:solidFill>
            </a:endParaRPr>
          </a:p>
          <a:p>
            <a:pPr algn="r">
              <a:buNone/>
            </a:pPr>
            <a:endParaRPr lang="en-US" sz="1800" dirty="0" smtClean="0">
              <a:solidFill>
                <a:srgbClr val="002060"/>
              </a:solidFill>
            </a:endParaRPr>
          </a:p>
          <a:p>
            <a:pPr algn="r">
              <a:buNone/>
            </a:pPr>
            <a:endParaRPr lang="en-GB" sz="1800" dirty="0" smtClean="0">
              <a:solidFill>
                <a:srgbClr val="7030A0"/>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06090"/>
          </a:xfrm>
        </p:spPr>
        <p:txBody>
          <a:bodyPr>
            <a:normAutofit/>
          </a:bodyPr>
          <a:lstStyle/>
          <a:p>
            <a:r>
              <a:rPr lang="en-US" sz="2400" dirty="0" smtClean="0">
                <a:solidFill>
                  <a:srgbClr val="7030A0"/>
                </a:solidFill>
              </a:rPr>
              <a:t>Origins of psycholinguistics</a:t>
            </a:r>
            <a:endParaRPr lang="ru-RU" sz="2400" dirty="0">
              <a:solidFill>
                <a:srgbClr val="7030A0"/>
              </a:solidFill>
            </a:endParaRPr>
          </a:p>
        </p:txBody>
      </p:sp>
      <p:sp>
        <p:nvSpPr>
          <p:cNvPr id="3" name="Содержимое 2"/>
          <p:cNvSpPr>
            <a:spLocks noGrp="1"/>
          </p:cNvSpPr>
          <p:nvPr>
            <p:ph idx="1"/>
          </p:nvPr>
        </p:nvSpPr>
        <p:spPr>
          <a:xfrm>
            <a:off x="457200" y="836712"/>
            <a:ext cx="8147248" cy="5289451"/>
          </a:xfrm>
          <a:noFill/>
        </p:spPr>
        <p:txBody>
          <a:bodyPr>
            <a:normAutofit/>
          </a:bodyPr>
          <a:lstStyle/>
          <a:p>
            <a:pPr>
              <a:buNone/>
            </a:pPr>
            <a:r>
              <a:rPr lang="en-GB" sz="2400" dirty="0" smtClean="0">
                <a:solidFill>
                  <a:srgbClr val="7030A0"/>
                </a:solidFill>
              </a:rPr>
              <a:t>Wilhelm </a:t>
            </a:r>
            <a:r>
              <a:rPr lang="en-GB" sz="2400" dirty="0" smtClean="0">
                <a:solidFill>
                  <a:srgbClr val="7030A0"/>
                </a:solidFill>
              </a:rPr>
              <a:t>Wundt</a:t>
            </a:r>
          </a:p>
          <a:p>
            <a:pPr>
              <a:buNone/>
            </a:pPr>
            <a:endParaRPr lang="en-US" sz="2400" dirty="0" smtClean="0">
              <a:solidFill>
                <a:srgbClr val="002060"/>
              </a:solidFill>
            </a:endParaRPr>
          </a:p>
          <a:p>
            <a:pPr>
              <a:buNone/>
            </a:pPr>
            <a:r>
              <a:rPr lang="en-US" sz="2400" dirty="0" smtClean="0">
                <a:solidFill>
                  <a:srgbClr val="002060"/>
                </a:solidFill>
              </a:rPr>
              <a:t>Sound changes:</a:t>
            </a:r>
          </a:p>
          <a:p>
            <a:r>
              <a:rPr lang="en-US" sz="2400" dirty="0" smtClean="0"/>
              <a:t>contact effects (assimilation and dissimilation)</a:t>
            </a:r>
          </a:p>
          <a:p>
            <a:r>
              <a:rPr lang="en-US" sz="2400" dirty="0" smtClean="0"/>
              <a:t>distant effects (analogy)</a:t>
            </a:r>
          </a:p>
          <a:p>
            <a:r>
              <a:rPr lang="en-US" sz="2400" dirty="0" smtClean="0"/>
              <a:t>regular sound change (i.e. Grimm’s law)</a:t>
            </a:r>
          </a:p>
          <a:p>
            <a:pPr>
              <a:buNone/>
            </a:pPr>
            <a:endParaRPr lang="en-GB" sz="2400" dirty="0" smtClean="0">
              <a:solidFill>
                <a:srgbClr val="7030A0"/>
              </a:solidFill>
            </a:endParaRPr>
          </a:p>
          <a:p>
            <a:pPr>
              <a:buNone/>
            </a:pPr>
            <a:endParaRPr lang="en-US" sz="2400" dirty="0" smtClean="0"/>
          </a:p>
          <a:p>
            <a:pPr>
              <a:buNone/>
            </a:pPr>
            <a:endParaRPr lang="en-US" sz="2400" dirty="0" smtClean="0"/>
          </a:p>
          <a:p>
            <a:pPr>
              <a:buNone/>
            </a:pPr>
            <a:endParaRPr lang="en-US" sz="2400" dirty="0" smtClean="0"/>
          </a:p>
          <a:p>
            <a:pPr>
              <a:buNone/>
            </a:pPr>
            <a:endParaRPr lang="en-US" sz="2400" dirty="0" smtClean="0"/>
          </a:p>
          <a:p>
            <a:pPr algn="r">
              <a:buNone/>
            </a:pPr>
            <a:endParaRPr lang="en-US" sz="1800" dirty="0" smtClean="0">
              <a:solidFill>
                <a:srgbClr val="002060"/>
              </a:solidFill>
            </a:endParaRPr>
          </a:p>
          <a:p>
            <a:pPr algn="r">
              <a:buNone/>
            </a:pPr>
            <a:endParaRPr lang="en-US" sz="1800" dirty="0" smtClean="0">
              <a:solidFill>
                <a:srgbClr val="002060"/>
              </a:solidFill>
            </a:endParaRPr>
          </a:p>
          <a:p>
            <a:pPr algn="r">
              <a:buNone/>
            </a:pPr>
            <a:endParaRPr lang="en-US" sz="1800" dirty="0" smtClean="0">
              <a:solidFill>
                <a:srgbClr val="002060"/>
              </a:solidFill>
            </a:endParaRPr>
          </a:p>
          <a:p>
            <a:pPr algn="r">
              <a:buNone/>
            </a:pPr>
            <a:endParaRPr lang="en-US" sz="1800" dirty="0" smtClean="0">
              <a:solidFill>
                <a:srgbClr val="002060"/>
              </a:solidFill>
            </a:endParaRPr>
          </a:p>
          <a:p>
            <a:pPr algn="r">
              <a:buNone/>
            </a:pPr>
            <a:endParaRPr lang="en-US" sz="1800" dirty="0" smtClean="0">
              <a:solidFill>
                <a:srgbClr val="002060"/>
              </a:solidFill>
            </a:endParaRPr>
          </a:p>
          <a:p>
            <a:pPr algn="r">
              <a:buNone/>
            </a:pPr>
            <a:endParaRPr lang="en-GB" sz="1800" dirty="0" smtClean="0">
              <a:solidFill>
                <a:srgbClr val="7030A0"/>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06090"/>
          </a:xfrm>
        </p:spPr>
        <p:txBody>
          <a:bodyPr>
            <a:normAutofit/>
          </a:bodyPr>
          <a:lstStyle/>
          <a:p>
            <a:r>
              <a:rPr lang="en-US" sz="2400" dirty="0" smtClean="0">
                <a:solidFill>
                  <a:srgbClr val="7030A0"/>
                </a:solidFill>
              </a:rPr>
              <a:t>Origins of psycholinguistics</a:t>
            </a:r>
            <a:endParaRPr lang="ru-RU" sz="2400" dirty="0">
              <a:solidFill>
                <a:srgbClr val="7030A0"/>
              </a:solidFill>
            </a:endParaRPr>
          </a:p>
        </p:txBody>
      </p:sp>
      <p:sp>
        <p:nvSpPr>
          <p:cNvPr id="3" name="Содержимое 2"/>
          <p:cNvSpPr>
            <a:spLocks noGrp="1"/>
          </p:cNvSpPr>
          <p:nvPr>
            <p:ph idx="1"/>
          </p:nvPr>
        </p:nvSpPr>
        <p:spPr>
          <a:xfrm>
            <a:off x="457200" y="836712"/>
            <a:ext cx="8147248" cy="5289451"/>
          </a:xfrm>
          <a:noFill/>
        </p:spPr>
        <p:txBody>
          <a:bodyPr>
            <a:normAutofit/>
          </a:bodyPr>
          <a:lstStyle/>
          <a:p>
            <a:pPr>
              <a:buNone/>
            </a:pPr>
            <a:r>
              <a:rPr lang="en-GB" sz="2400" dirty="0" smtClean="0">
                <a:solidFill>
                  <a:srgbClr val="7030A0"/>
                </a:solidFill>
              </a:rPr>
              <a:t>Wilhelm Wundt</a:t>
            </a:r>
          </a:p>
          <a:p>
            <a:pPr>
              <a:buNone/>
            </a:pPr>
            <a:r>
              <a:rPr lang="en-GB" sz="2400" dirty="0" smtClean="0">
                <a:solidFill>
                  <a:srgbClr val="002060"/>
                </a:solidFill>
              </a:rPr>
              <a:t>Origins of ongoing new word formations:</a:t>
            </a:r>
          </a:p>
          <a:p>
            <a:r>
              <a:rPr lang="en-US" sz="2400" dirty="0" smtClean="0"/>
              <a:t>the slang of students, </a:t>
            </a:r>
            <a:endParaRPr lang="en-US" sz="2400" dirty="0" smtClean="0"/>
          </a:p>
          <a:p>
            <a:r>
              <a:rPr lang="en-US" sz="2400" dirty="0" smtClean="0"/>
              <a:t>the </a:t>
            </a:r>
            <a:r>
              <a:rPr lang="en-US" sz="2400" dirty="0" smtClean="0"/>
              <a:t>technical terms </a:t>
            </a:r>
            <a:r>
              <a:rPr lang="en-US" sz="2400" dirty="0" smtClean="0"/>
              <a:t>of scholars</a:t>
            </a:r>
            <a:r>
              <a:rPr lang="en-US" sz="2400" dirty="0" smtClean="0"/>
              <a:t>, </a:t>
            </a:r>
            <a:endParaRPr lang="en-US" sz="2400" dirty="0" smtClean="0"/>
          </a:p>
          <a:p>
            <a:r>
              <a:rPr lang="en-US" sz="2400" dirty="0" smtClean="0"/>
              <a:t>sound </a:t>
            </a:r>
            <a:r>
              <a:rPr lang="en-US" sz="2400" dirty="0" smtClean="0"/>
              <a:t>and word reduplication ( </a:t>
            </a:r>
            <a:r>
              <a:rPr lang="en-US" sz="2400" i="1" dirty="0" smtClean="0"/>
              <a:t>mama , bonbon ) </a:t>
            </a:r>
            <a:endParaRPr lang="en-US" sz="2400" i="1" dirty="0" smtClean="0"/>
          </a:p>
          <a:p>
            <a:r>
              <a:rPr lang="en-US" sz="2400" dirty="0" smtClean="0"/>
              <a:t>word </a:t>
            </a:r>
            <a:r>
              <a:rPr lang="en-US" sz="2400" dirty="0" smtClean="0"/>
              <a:t>compounding ( </a:t>
            </a:r>
            <a:r>
              <a:rPr lang="en-US" sz="2400" i="1" dirty="0" smtClean="0"/>
              <a:t>household</a:t>
            </a:r>
            <a:r>
              <a:rPr lang="en-US" sz="2400" dirty="0" smtClean="0"/>
              <a:t> </a:t>
            </a:r>
            <a:r>
              <a:rPr lang="en-US" sz="2400" dirty="0" smtClean="0"/>
              <a:t>).</a:t>
            </a:r>
          </a:p>
          <a:p>
            <a:pPr>
              <a:buNone/>
            </a:pPr>
            <a:r>
              <a:rPr lang="en-US" sz="2400" dirty="0" smtClean="0"/>
              <a:t>NO AFFIXATION</a:t>
            </a:r>
          </a:p>
          <a:p>
            <a:pPr>
              <a:buNone/>
            </a:pPr>
            <a:r>
              <a:rPr lang="en-US" sz="2400" dirty="0" smtClean="0">
                <a:solidFill>
                  <a:srgbClr val="002060"/>
                </a:solidFill>
              </a:rPr>
              <a:t>Innovative syntactic perspective:</a:t>
            </a:r>
          </a:p>
          <a:p>
            <a:pPr>
              <a:buNone/>
            </a:pPr>
            <a:r>
              <a:rPr lang="en-GB" sz="2400" dirty="0" smtClean="0"/>
              <a:t>When </a:t>
            </a:r>
            <a:r>
              <a:rPr lang="en-US" sz="2400" dirty="0" smtClean="0"/>
              <a:t>you </a:t>
            </a:r>
            <a:r>
              <a:rPr lang="en-US" sz="2400" dirty="0" smtClean="0"/>
              <a:t>speak, you start building a sentence from a “total image” ( </a:t>
            </a:r>
            <a:r>
              <a:rPr lang="en-US" sz="2400" i="1" dirty="0" err="1" smtClean="0"/>
              <a:t>Gesamtvorstellung</a:t>
            </a:r>
            <a:r>
              <a:rPr lang="en-US" sz="2400" i="1" dirty="0" smtClean="0"/>
              <a:t> ), </a:t>
            </a:r>
            <a:r>
              <a:rPr lang="en-US" sz="2400" dirty="0" smtClean="0"/>
              <a:t>which</a:t>
            </a:r>
            <a:r>
              <a:rPr lang="en-US" sz="2400" i="1" dirty="0" smtClean="0"/>
              <a:t> </a:t>
            </a:r>
            <a:r>
              <a:rPr lang="en-US" sz="2400" dirty="0" smtClean="0"/>
              <a:t>you </a:t>
            </a:r>
            <a:r>
              <a:rPr lang="en-US" sz="2400" dirty="0" smtClean="0"/>
              <a:t>then successively analyze into smaller images or concepts that go with words.</a:t>
            </a:r>
            <a:endParaRPr lang="en-US" sz="2400" dirty="0" smtClean="0">
              <a:solidFill>
                <a:srgbClr val="002060"/>
              </a:solidFill>
            </a:endParaRPr>
          </a:p>
          <a:p>
            <a:pPr>
              <a:buNone/>
            </a:pPr>
            <a:endParaRPr lang="en-GB" sz="2400" dirty="0" smtClean="0"/>
          </a:p>
          <a:p>
            <a:pPr>
              <a:buNone/>
            </a:pPr>
            <a:endParaRPr lang="en-US" sz="2400" dirty="0" smtClean="0">
              <a:solidFill>
                <a:srgbClr val="002060"/>
              </a:solidFill>
            </a:endParaRPr>
          </a:p>
          <a:p>
            <a:pPr>
              <a:buNone/>
            </a:pPr>
            <a:endParaRPr lang="en-GB" sz="2400" dirty="0" smtClean="0">
              <a:solidFill>
                <a:srgbClr val="7030A0"/>
              </a:solidFill>
            </a:endParaRPr>
          </a:p>
          <a:p>
            <a:pPr>
              <a:buNone/>
            </a:pPr>
            <a:endParaRPr lang="en-US" sz="2400" dirty="0" smtClean="0"/>
          </a:p>
          <a:p>
            <a:pPr>
              <a:buNone/>
            </a:pPr>
            <a:endParaRPr lang="en-US" sz="2400" dirty="0" smtClean="0"/>
          </a:p>
          <a:p>
            <a:pPr>
              <a:buNone/>
            </a:pPr>
            <a:endParaRPr lang="en-US" sz="2400" dirty="0" smtClean="0"/>
          </a:p>
          <a:p>
            <a:pPr>
              <a:buNone/>
            </a:pPr>
            <a:endParaRPr lang="en-US" sz="2400" dirty="0" smtClean="0"/>
          </a:p>
          <a:p>
            <a:pPr algn="r">
              <a:buNone/>
            </a:pPr>
            <a:endParaRPr lang="en-US" sz="1800" dirty="0" smtClean="0">
              <a:solidFill>
                <a:srgbClr val="002060"/>
              </a:solidFill>
            </a:endParaRPr>
          </a:p>
          <a:p>
            <a:pPr algn="r">
              <a:buNone/>
            </a:pPr>
            <a:endParaRPr lang="en-US" sz="1800" dirty="0" smtClean="0">
              <a:solidFill>
                <a:srgbClr val="002060"/>
              </a:solidFill>
            </a:endParaRPr>
          </a:p>
          <a:p>
            <a:pPr algn="r">
              <a:buNone/>
            </a:pPr>
            <a:endParaRPr lang="en-US" sz="1800" dirty="0" smtClean="0">
              <a:solidFill>
                <a:srgbClr val="002060"/>
              </a:solidFill>
            </a:endParaRPr>
          </a:p>
          <a:p>
            <a:pPr algn="r">
              <a:buNone/>
            </a:pPr>
            <a:endParaRPr lang="en-US" sz="1800" dirty="0" smtClean="0">
              <a:solidFill>
                <a:srgbClr val="002060"/>
              </a:solidFill>
            </a:endParaRPr>
          </a:p>
          <a:p>
            <a:pPr algn="r">
              <a:buNone/>
            </a:pPr>
            <a:endParaRPr lang="en-US" sz="1800" dirty="0" smtClean="0">
              <a:solidFill>
                <a:srgbClr val="002060"/>
              </a:solidFill>
            </a:endParaRPr>
          </a:p>
          <a:p>
            <a:pPr algn="r">
              <a:buNone/>
            </a:pPr>
            <a:endParaRPr lang="en-GB" sz="1800" dirty="0" smtClean="0">
              <a:solidFill>
                <a:srgbClr val="7030A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sz="2400" dirty="0" smtClean="0">
                <a:solidFill>
                  <a:srgbClr val="7030A0"/>
                </a:solidFill>
              </a:rPr>
              <a:t>Linguistics in the second half of the 19</a:t>
            </a:r>
            <a:r>
              <a:rPr lang="en-US" sz="2400" baseline="30000" dirty="0" smtClean="0">
                <a:solidFill>
                  <a:srgbClr val="7030A0"/>
                </a:solidFill>
              </a:rPr>
              <a:t>th</a:t>
            </a:r>
            <a:r>
              <a:rPr lang="en-US" sz="2400" dirty="0" smtClean="0">
                <a:solidFill>
                  <a:srgbClr val="7030A0"/>
                </a:solidFill>
              </a:rPr>
              <a:t> century</a:t>
            </a:r>
            <a:endParaRPr lang="ru-RU" sz="2400" dirty="0">
              <a:solidFill>
                <a:srgbClr val="7030A0"/>
              </a:solidFill>
            </a:endParaRPr>
          </a:p>
        </p:txBody>
      </p:sp>
      <p:sp>
        <p:nvSpPr>
          <p:cNvPr id="3" name="Содержимое 2"/>
          <p:cNvSpPr>
            <a:spLocks noGrp="1"/>
          </p:cNvSpPr>
          <p:nvPr>
            <p:ph idx="1"/>
          </p:nvPr>
        </p:nvSpPr>
        <p:spPr/>
        <p:txBody>
          <a:bodyPr/>
          <a:lstStyle/>
          <a:p>
            <a:pPr marL="514350" indent="-514350">
              <a:buAutoNum type="arabicPeriod"/>
            </a:pPr>
            <a:r>
              <a:rPr lang="en-US" dirty="0" smtClean="0"/>
              <a:t>August </a:t>
            </a:r>
            <a:r>
              <a:rPr lang="en-US" dirty="0" err="1" smtClean="0"/>
              <a:t>Schleicher’s</a:t>
            </a:r>
            <a:r>
              <a:rPr lang="en-US" dirty="0" smtClean="0"/>
              <a:t> biological approach to language.</a:t>
            </a:r>
          </a:p>
          <a:p>
            <a:pPr marL="514350" indent="-514350">
              <a:buAutoNum type="arabicPeriod"/>
            </a:pPr>
            <a:r>
              <a:rPr lang="en-US" dirty="0" smtClean="0"/>
              <a:t>Origins of psycholinguistics.</a:t>
            </a:r>
          </a:p>
          <a:p>
            <a:pPr marL="514350" indent="-514350">
              <a:buAutoNum type="arabicPeriod"/>
            </a:pPr>
            <a:r>
              <a:rPr lang="en-US" dirty="0" smtClean="0"/>
              <a:t>Alexander </a:t>
            </a:r>
            <a:r>
              <a:rPr lang="en-US" dirty="0" err="1" smtClean="0"/>
              <a:t>Potebnja’s</a:t>
            </a:r>
            <a:r>
              <a:rPr lang="en-US" dirty="0" smtClean="0"/>
              <a:t> philosophy of language.</a:t>
            </a:r>
          </a:p>
          <a:p>
            <a:pPr marL="514350" indent="-514350">
              <a:buAutoNum type="arabicPeriod"/>
            </a:pPr>
            <a:r>
              <a:rPr lang="en-US" dirty="0" err="1" smtClean="0"/>
              <a:t>Neogrammarian</a:t>
            </a:r>
            <a:r>
              <a:rPr lang="en-US" dirty="0" smtClean="0"/>
              <a:t> theories.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34082"/>
          </a:xfrm>
        </p:spPr>
        <p:txBody>
          <a:bodyPr>
            <a:normAutofit fontScale="90000"/>
          </a:bodyPr>
          <a:lstStyle/>
          <a:p>
            <a:r>
              <a:rPr lang="en-US" sz="2700" dirty="0" smtClean="0">
                <a:solidFill>
                  <a:srgbClr val="7030A0"/>
                </a:solidFill>
              </a:rPr>
              <a:t>Alexander </a:t>
            </a:r>
            <a:r>
              <a:rPr lang="en-US" sz="2700" dirty="0" err="1" smtClean="0">
                <a:solidFill>
                  <a:srgbClr val="7030A0"/>
                </a:solidFill>
              </a:rPr>
              <a:t>Potebnja’s</a:t>
            </a:r>
            <a:r>
              <a:rPr lang="en-US" sz="2700" dirty="0" smtClean="0">
                <a:solidFill>
                  <a:srgbClr val="7030A0"/>
                </a:solidFill>
              </a:rPr>
              <a:t> philosophy of language.</a:t>
            </a:r>
            <a:r>
              <a:rPr lang="en-US" dirty="0" smtClean="0"/>
              <a:t/>
            </a:r>
            <a:br>
              <a:rPr lang="en-US" dirty="0" smtClean="0"/>
            </a:br>
            <a:endParaRPr lang="ru-RU" dirty="0"/>
          </a:p>
        </p:txBody>
      </p:sp>
      <p:sp>
        <p:nvSpPr>
          <p:cNvPr id="3" name="Содержимое 2"/>
          <p:cNvSpPr>
            <a:spLocks noGrp="1"/>
          </p:cNvSpPr>
          <p:nvPr>
            <p:ph idx="1"/>
          </p:nvPr>
        </p:nvSpPr>
        <p:spPr>
          <a:xfrm>
            <a:off x="457200" y="692696"/>
            <a:ext cx="6563072" cy="5433467"/>
          </a:xfrm>
        </p:spPr>
        <p:txBody>
          <a:bodyPr>
            <a:normAutofit fontScale="92500"/>
          </a:bodyPr>
          <a:lstStyle/>
          <a:p>
            <a:pPr>
              <a:buNone/>
            </a:pPr>
            <a:r>
              <a:rPr lang="en-GB" sz="2400" dirty="0" smtClean="0">
                <a:solidFill>
                  <a:srgbClr val="7030A0"/>
                </a:solidFill>
              </a:rPr>
              <a:t>Alexander </a:t>
            </a:r>
            <a:r>
              <a:rPr lang="en-GB" sz="2400" dirty="0" err="1" smtClean="0">
                <a:solidFill>
                  <a:srgbClr val="7030A0"/>
                </a:solidFill>
              </a:rPr>
              <a:t>Potebnja</a:t>
            </a:r>
            <a:r>
              <a:rPr lang="uk-UA" sz="2400" dirty="0" smtClean="0">
                <a:solidFill>
                  <a:srgbClr val="7030A0"/>
                </a:solidFill>
              </a:rPr>
              <a:t> </a:t>
            </a:r>
            <a:r>
              <a:rPr lang="vi-VN" sz="2400" dirty="0" smtClean="0">
                <a:latin typeface="Calibri" pitchFamily="34" charset="0"/>
                <a:cs typeface="Calibri" pitchFamily="34" charset="0"/>
              </a:rPr>
              <a:t> </a:t>
            </a:r>
            <a:r>
              <a:rPr lang="uk-UA" sz="2400" dirty="0" smtClean="0">
                <a:solidFill>
                  <a:srgbClr val="7030A0"/>
                </a:solidFill>
                <a:latin typeface="Calibri" pitchFamily="34" charset="0"/>
                <a:cs typeface="Calibri" pitchFamily="34" charset="0"/>
              </a:rPr>
              <a:t>(1835-1891</a:t>
            </a:r>
            <a:r>
              <a:rPr lang="vi-VN" sz="2400" dirty="0" smtClean="0">
                <a:solidFill>
                  <a:srgbClr val="7030A0"/>
                </a:solidFill>
                <a:latin typeface="Calibri" pitchFamily="34" charset="0"/>
                <a:cs typeface="Calibri" pitchFamily="34" charset="0"/>
              </a:rPr>
              <a:t>)</a:t>
            </a:r>
            <a:r>
              <a:rPr lang="vi-VN" sz="2400" dirty="0" smtClean="0">
                <a:solidFill>
                  <a:srgbClr val="7030A0"/>
                </a:solidFill>
                <a:latin typeface="Calibri" pitchFamily="34" charset="0"/>
                <a:cs typeface="Calibri" pitchFamily="34" charset="0"/>
              </a:rPr>
              <a:t> </a:t>
            </a:r>
            <a:r>
              <a:rPr lang="en-US" sz="2400" dirty="0" smtClean="0">
                <a:solidFill>
                  <a:srgbClr val="7030A0"/>
                </a:solidFill>
                <a:latin typeface="Calibri" pitchFamily="34" charset="0"/>
                <a:cs typeface="Calibri" pitchFamily="34" charset="0"/>
              </a:rPr>
              <a:t>-</a:t>
            </a:r>
            <a:r>
              <a:rPr lang="vi-VN" sz="2400" dirty="0" smtClean="0">
                <a:solidFill>
                  <a:srgbClr val="7030A0"/>
                </a:solidFill>
                <a:latin typeface="Calibri" pitchFamily="34" charset="0"/>
                <a:cs typeface="Calibri" pitchFamily="34" charset="0"/>
              </a:rPr>
              <a:t> </a:t>
            </a:r>
            <a:r>
              <a:rPr lang="en-US" sz="2400" dirty="0" smtClean="0">
                <a:solidFill>
                  <a:srgbClr val="7030A0"/>
                </a:solidFill>
                <a:latin typeface="Calibri" pitchFamily="34" charset="0"/>
                <a:cs typeface="Calibri" pitchFamily="34" charset="0"/>
              </a:rPr>
              <a:t>Ukrainian philosopher and linguist, </a:t>
            </a:r>
            <a:r>
              <a:rPr lang="en-US" sz="2400" dirty="0" smtClean="0">
                <a:solidFill>
                  <a:srgbClr val="7030A0"/>
                </a:solidFill>
              </a:rPr>
              <a:t>professor of linguistics at the University of </a:t>
            </a:r>
            <a:r>
              <a:rPr lang="en-US" sz="2400" dirty="0" smtClean="0">
                <a:solidFill>
                  <a:srgbClr val="7030A0"/>
                </a:solidFill>
              </a:rPr>
              <a:t>Kharkov</a:t>
            </a:r>
          </a:p>
          <a:p>
            <a:pPr>
              <a:buNone/>
            </a:pPr>
            <a:r>
              <a:rPr lang="ru-RU" sz="2400" i="1" dirty="0" smtClean="0">
                <a:solidFill>
                  <a:srgbClr val="002060"/>
                </a:solidFill>
                <a:latin typeface="Calibri" pitchFamily="34" charset="0"/>
                <a:cs typeface="Calibri" pitchFamily="34" charset="0"/>
              </a:rPr>
              <a:t>«Мысль и язык» (1862)</a:t>
            </a:r>
            <a:endParaRPr lang="en-US" sz="2400" i="1" dirty="0" smtClean="0">
              <a:solidFill>
                <a:srgbClr val="002060"/>
              </a:solidFill>
              <a:latin typeface="Calibri" pitchFamily="34" charset="0"/>
              <a:cs typeface="Calibri" pitchFamily="34" charset="0"/>
            </a:endParaRPr>
          </a:p>
          <a:p>
            <a:pPr>
              <a:buNone/>
            </a:pPr>
            <a:r>
              <a:rPr lang="ru-RU" sz="2400" i="1" dirty="0" smtClean="0">
                <a:solidFill>
                  <a:srgbClr val="002060"/>
                </a:solidFill>
                <a:latin typeface="Calibri" pitchFamily="34" charset="0"/>
                <a:cs typeface="Calibri" pitchFamily="34" charset="0"/>
              </a:rPr>
              <a:t>«О связи некоторых представлений в языке» (1864)</a:t>
            </a:r>
          </a:p>
          <a:p>
            <a:pPr>
              <a:buNone/>
            </a:pPr>
            <a:r>
              <a:rPr lang="ru-RU" sz="2400" i="1" dirty="0" smtClean="0">
                <a:solidFill>
                  <a:srgbClr val="002060"/>
                </a:solidFill>
                <a:latin typeface="Calibri" pitchFamily="34" charset="0"/>
                <a:cs typeface="Calibri" pitchFamily="34" charset="0"/>
              </a:rPr>
              <a:t>«Из записок по русской грамматике» (1874)</a:t>
            </a:r>
          </a:p>
          <a:p>
            <a:pPr>
              <a:buNone/>
            </a:pPr>
            <a:r>
              <a:rPr lang="ru-RU" sz="2400" i="1" dirty="0" smtClean="0">
                <a:solidFill>
                  <a:srgbClr val="002060"/>
                </a:solidFill>
                <a:latin typeface="Calibri" pitchFamily="34" charset="0"/>
                <a:cs typeface="Calibri" pitchFamily="34" charset="0"/>
              </a:rPr>
              <a:t>«Язык и народность» (1895)</a:t>
            </a:r>
          </a:p>
          <a:p>
            <a:pPr>
              <a:buNone/>
            </a:pPr>
            <a:endParaRPr lang="ru-RU" sz="2400" i="1" dirty="0" smtClean="0">
              <a:solidFill>
                <a:srgbClr val="002060"/>
              </a:solidFill>
              <a:latin typeface="Calibri" pitchFamily="34" charset="0"/>
              <a:cs typeface="Calibri" pitchFamily="34" charset="0"/>
            </a:endParaRPr>
          </a:p>
          <a:p>
            <a:pPr>
              <a:buNone/>
            </a:pPr>
            <a:r>
              <a:rPr lang="en-US" sz="2400" i="1" dirty="0" smtClean="0">
                <a:solidFill>
                  <a:srgbClr val="002060"/>
                </a:solidFill>
                <a:latin typeface="Calibri" pitchFamily="34" charset="0"/>
                <a:cs typeface="Calibri" pitchFamily="34" charset="0"/>
              </a:rPr>
              <a:t>Major fields of linguistic work:</a:t>
            </a:r>
          </a:p>
          <a:p>
            <a:r>
              <a:rPr lang="en-US" sz="2400" dirty="0" smtClean="0"/>
              <a:t>the philosophy of </a:t>
            </a:r>
            <a:r>
              <a:rPr lang="en-US" sz="2400" dirty="0" smtClean="0"/>
              <a:t>language </a:t>
            </a:r>
          </a:p>
          <a:p>
            <a:r>
              <a:rPr lang="en-US" sz="2400" dirty="0" smtClean="0"/>
              <a:t>the </a:t>
            </a:r>
            <a:r>
              <a:rPr lang="en-US" sz="2400" dirty="0" smtClean="0"/>
              <a:t>historical phonetics of the East Slavic languages</a:t>
            </a:r>
            <a:r>
              <a:rPr lang="en-US" sz="2400" dirty="0" smtClean="0"/>
              <a:t>,</a:t>
            </a:r>
          </a:p>
          <a:p>
            <a:r>
              <a:rPr lang="en-US" sz="2400" dirty="0" smtClean="0"/>
              <a:t>etymology </a:t>
            </a:r>
          </a:p>
          <a:p>
            <a:r>
              <a:rPr lang="en-US" sz="2400" dirty="0" smtClean="0"/>
              <a:t>Slavic </a:t>
            </a:r>
            <a:r>
              <a:rPr lang="en-US" sz="2400" dirty="0" smtClean="0"/>
              <a:t>historical syntax</a:t>
            </a:r>
            <a:r>
              <a:rPr lang="en-US" sz="2400" dirty="0" smtClean="0"/>
              <a:t>.</a:t>
            </a:r>
            <a:endParaRPr lang="en-US" sz="2400" i="1" dirty="0" smtClean="0">
              <a:solidFill>
                <a:srgbClr val="002060"/>
              </a:solidFill>
              <a:latin typeface="Calibri" pitchFamily="34" charset="0"/>
              <a:cs typeface="Calibri" pitchFamily="34" charset="0"/>
            </a:endParaRPr>
          </a:p>
          <a:p>
            <a:pPr>
              <a:buNone/>
            </a:pPr>
            <a:endParaRPr lang="ru-RU" sz="2400" dirty="0">
              <a:latin typeface="Calibri" pitchFamily="34" charset="0"/>
              <a:cs typeface="Calibri" pitchFamily="34" charset="0"/>
            </a:endParaRPr>
          </a:p>
        </p:txBody>
      </p:sp>
      <p:pic>
        <p:nvPicPr>
          <p:cNvPr id="45058" name="Picture 2" descr="Alexander Potebnja 1892.jpg"/>
          <p:cNvPicPr>
            <a:picLocks noChangeAspect="1" noChangeArrowheads="1"/>
          </p:cNvPicPr>
          <p:nvPr/>
        </p:nvPicPr>
        <p:blipFill>
          <a:blip r:embed="rId2" cstate="print"/>
          <a:srcRect/>
          <a:stretch>
            <a:fillRect/>
          </a:stretch>
        </p:blipFill>
        <p:spPr bwMode="auto">
          <a:xfrm>
            <a:off x="6906766" y="1412776"/>
            <a:ext cx="2237234" cy="3257550"/>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34082"/>
          </a:xfrm>
        </p:spPr>
        <p:txBody>
          <a:bodyPr>
            <a:normAutofit fontScale="90000"/>
          </a:bodyPr>
          <a:lstStyle/>
          <a:p>
            <a:r>
              <a:rPr lang="en-US" sz="2700" dirty="0" smtClean="0">
                <a:solidFill>
                  <a:srgbClr val="7030A0"/>
                </a:solidFill>
              </a:rPr>
              <a:t>Alexander </a:t>
            </a:r>
            <a:r>
              <a:rPr lang="en-US" sz="2700" dirty="0" err="1" smtClean="0">
                <a:solidFill>
                  <a:srgbClr val="7030A0"/>
                </a:solidFill>
              </a:rPr>
              <a:t>Potebnja’s</a:t>
            </a:r>
            <a:r>
              <a:rPr lang="en-US" sz="2700" dirty="0" smtClean="0">
                <a:solidFill>
                  <a:srgbClr val="7030A0"/>
                </a:solidFill>
              </a:rPr>
              <a:t> philosophy of language.</a:t>
            </a:r>
            <a:r>
              <a:rPr lang="en-US" dirty="0" smtClean="0"/>
              <a:t/>
            </a:r>
            <a:br>
              <a:rPr lang="en-US" dirty="0" smtClean="0"/>
            </a:br>
            <a:endParaRPr lang="ru-RU" dirty="0"/>
          </a:p>
        </p:txBody>
      </p:sp>
      <p:sp>
        <p:nvSpPr>
          <p:cNvPr id="3" name="Содержимое 2"/>
          <p:cNvSpPr>
            <a:spLocks noGrp="1"/>
          </p:cNvSpPr>
          <p:nvPr>
            <p:ph idx="1"/>
          </p:nvPr>
        </p:nvSpPr>
        <p:spPr>
          <a:xfrm>
            <a:off x="457200" y="692696"/>
            <a:ext cx="8219256" cy="5433467"/>
          </a:xfrm>
        </p:spPr>
        <p:txBody>
          <a:bodyPr>
            <a:normAutofit/>
          </a:bodyPr>
          <a:lstStyle/>
          <a:p>
            <a:pPr>
              <a:buNone/>
            </a:pPr>
            <a:r>
              <a:rPr lang="en-GB" sz="2400" dirty="0" smtClean="0">
                <a:solidFill>
                  <a:srgbClr val="7030A0"/>
                </a:solidFill>
              </a:rPr>
              <a:t>Alexander </a:t>
            </a:r>
            <a:r>
              <a:rPr lang="en-GB" sz="2400" dirty="0" err="1" smtClean="0">
                <a:solidFill>
                  <a:srgbClr val="7030A0"/>
                </a:solidFill>
              </a:rPr>
              <a:t>Potebnja</a:t>
            </a:r>
            <a:endParaRPr lang="ru-RU" sz="2400" dirty="0" smtClean="0">
              <a:solidFill>
                <a:srgbClr val="7030A0"/>
              </a:solidFill>
            </a:endParaRPr>
          </a:p>
          <a:p>
            <a:r>
              <a:rPr lang="uk-UA" sz="2400" dirty="0" smtClean="0">
                <a:solidFill>
                  <a:srgbClr val="7030A0"/>
                </a:solidFill>
              </a:rPr>
              <a:t> </a:t>
            </a:r>
            <a:r>
              <a:rPr lang="en-US" sz="2400" dirty="0" smtClean="0"/>
              <a:t>Language is the </a:t>
            </a:r>
            <a:r>
              <a:rPr lang="en-US" sz="2400" dirty="0" smtClean="0"/>
              <a:t>means by which the mind </a:t>
            </a:r>
            <a:r>
              <a:rPr lang="en-US" sz="2400" dirty="0" smtClean="0"/>
              <a:t>orders </a:t>
            </a:r>
            <a:r>
              <a:rPr lang="en-US" sz="2400" dirty="0" smtClean="0"/>
              <a:t>the influx of impressions and stimuli. </a:t>
            </a:r>
            <a:endParaRPr lang="en-US" sz="2400" dirty="0" smtClean="0"/>
          </a:p>
          <a:p>
            <a:r>
              <a:rPr lang="en-US" sz="2400" dirty="0" smtClean="0"/>
              <a:t>Words </a:t>
            </a:r>
            <a:r>
              <a:rPr lang="en-US" sz="2400" dirty="0" smtClean="0"/>
              <a:t>carry not only a meaning, but also the past experience of the individual and the nation, through which all new experience is filtered. </a:t>
            </a:r>
            <a:endParaRPr lang="en-US" sz="2400" dirty="0" smtClean="0"/>
          </a:p>
          <a:p>
            <a:r>
              <a:rPr lang="en-US" sz="2400" dirty="0" smtClean="0"/>
              <a:t>Thus </a:t>
            </a:r>
            <a:r>
              <a:rPr lang="en-US" sz="2400" dirty="0" smtClean="0"/>
              <a:t>a word usually has three aspects: an external form, a meaning, and an internal form. It is through the internal form that the objective world is </a:t>
            </a:r>
            <a:r>
              <a:rPr lang="en-US" sz="2400" dirty="0" err="1" smtClean="0"/>
              <a:t>subjectivized</a:t>
            </a:r>
            <a:r>
              <a:rPr lang="en-US" sz="2400" dirty="0" smtClean="0"/>
              <a:t>. In many cases the internal form is rooted in myth and, hence, acts as a bridge between language and folklore (with its symbols).</a:t>
            </a:r>
            <a:endParaRPr lang="en-US" sz="2400" dirty="0" smtClean="0">
              <a:latin typeface="Calibri" pitchFamily="34" charset="0"/>
              <a:cs typeface="Calibri" pitchFamily="34" charset="0"/>
            </a:endParaRPr>
          </a:p>
          <a:p>
            <a:pPr>
              <a:buNone/>
            </a:pPr>
            <a:endParaRPr lang="ru-RU" sz="2400" dirty="0">
              <a:latin typeface="Calibri" pitchFamily="34" charset="0"/>
              <a:cs typeface="Calibri"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34082"/>
          </a:xfrm>
        </p:spPr>
        <p:txBody>
          <a:bodyPr>
            <a:normAutofit fontScale="90000"/>
          </a:bodyPr>
          <a:lstStyle/>
          <a:p>
            <a:r>
              <a:rPr lang="en-US" sz="2700" dirty="0" smtClean="0">
                <a:solidFill>
                  <a:srgbClr val="7030A0"/>
                </a:solidFill>
              </a:rPr>
              <a:t>Alexander </a:t>
            </a:r>
            <a:r>
              <a:rPr lang="en-US" sz="2700" dirty="0" err="1" smtClean="0">
                <a:solidFill>
                  <a:srgbClr val="7030A0"/>
                </a:solidFill>
              </a:rPr>
              <a:t>Potebnja’s</a:t>
            </a:r>
            <a:r>
              <a:rPr lang="en-US" sz="2700" dirty="0" smtClean="0">
                <a:solidFill>
                  <a:srgbClr val="7030A0"/>
                </a:solidFill>
              </a:rPr>
              <a:t> philosophy of language.</a:t>
            </a:r>
            <a:r>
              <a:rPr lang="en-US" dirty="0" smtClean="0"/>
              <a:t/>
            </a:r>
            <a:br>
              <a:rPr lang="en-US" dirty="0" smtClean="0"/>
            </a:br>
            <a:endParaRPr lang="ru-RU" dirty="0"/>
          </a:p>
        </p:txBody>
      </p:sp>
      <p:sp>
        <p:nvSpPr>
          <p:cNvPr id="3" name="Содержимое 2"/>
          <p:cNvSpPr>
            <a:spLocks noGrp="1"/>
          </p:cNvSpPr>
          <p:nvPr>
            <p:ph idx="1"/>
          </p:nvPr>
        </p:nvSpPr>
        <p:spPr>
          <a:xfrm>
            <a:off x="457200" y="692696"/>
            <a:ext cx="8219256" cy="5433467"/>
          </a:xfrm>
        </p:spPr>
        <p:txBody>
          <a:bodyPr>
            <a:normAutofit fontScale="70000" lnSpcReduction="20000"/>
          </a:bodyPr>
          <a:lstStyle/>
          <a:p>
            <a:pPr>
              <a:buNone/>
            </a:pPr>
            <a:r>
              <a:rPr lang="en-GB" sz="2400" dirty="0" smtClean="0">
                <a:solidFill>
                  <a:srgbClr val="7030A0"/>
                </a:solidFill>
              </a:rPr>
              <a:t>Alexander </a:t>
            </a:r>
            <a:r>
              <a:rPr lang="en-GB" sz="2400" dirty="0" err="1" smtClean="0">
                <a:solidFill>
                  <a:srgbClr val="7030A0"/>
                </a:solidFill>
              </a:rPr>
              <a:t>Potebnja</a:t>
            </a:r>
            <a:endParaRPr lang="en-GB" sz="2400" dirty="0" smtClean="0">
              <a:solidFill>
                <a:srgbClr val="7030A0"/>
              </a:solidFill>
            </a:endParaRPr>
          </a:p>
          <a:p>
            <a:pPr>
              <a:buNone/>
            </a:pPr>
            <a:r>
              <a:rPr lang="ru-RU" sz="2400" dirty="0" smtClean="0"/>
              <a:t>1862</a:t>
            </a:r>
            <a:r>
              <a:rPr lang="ru-RU" sz="2400" dirty="0" smtClean="0"/>
              <a:t> </a:t>
            </a:r>
            <a:r>
              <a:rPr lang="ru-RU" sz="2400" i="1" dirty="0" smtClean="0"/>
              <a:t>Мысль и </a:t>
            </a:r>
            <a:r>
              <a:rPr lang="ru-RU" sz="2400" i="1" dirty="0" smtClean="0"/>
              <a:t>язык</a:t>
            </a:r>
            <a:r>
              <a:rPr lang="en-US" sz="2400" i="1" dirty="0" smtClean="0"/>
              <a:t>:</a:t>
            </a:r>
            <a:r>
              <a:rPr lang="ru-RU" sz="2400" dirty="0" smtClean="0"/>
              <a:t> </a:t>
            </a:r>
            <a:endParaRPr lang="en-US" sz="2400" dirty="0" smtClean="0"/>
          </a:p>
          <a:p>
            <a:pPr>
              <a:buNone/>
            </a:pPr>
            <a:r>
              <a:rPr lang="ru-RU" sz="2400" dirty="0" smtClean="0"/>
              <a:t> «</a:t>
            </a:r>
            <a:r>
              <a:rPr lang="ru-RU" sz="2400" dirty="0" smtClean="0"/>
              <a:t>В слове мы различаем</a:t>
            </a:r>
            <a:r>
              <a:rPr lang="ru-RU" sz="2400" b="1" dirty="0" smtClean="0"/>
              <a:t>:</a:t>
            </a:r>
            <a:r>
              <a:rPr lang="en-US" sz="2400" b="1" dirty="0" smtClean="0"/>
              <a:t> </a:t>
            </a:r>
            <a:r>
              <a:rPr lang="ru-RU" sz="2400" b="1" i="1" dirty="0" smtClean="0"/>
              <a:t>внешнюю </a:t>
            </a:r>
            <a:r>
              <a:rPr lang="ru-RU" sz="2400" b="1" i="1" dirty="0" smtClean="0"/>
              <a:t>форму</a:t>
            </a:r>
            <a:r>
              <a:rPr lang="ru-RU" sz="2400" dirty="0" smtClean="0"/>
              <a:t>, т.е. членораздельный звук, </a:t>
            </a:r>
            <a:r>
              <a:rPr lang="ru-RU" sz="2400" b="1" i="1" dirty="0" smtClean="0"/>
              <a:t>содержание</a:t>
            </a:r>
            <a:r>
              <a:rPr lang="ru-RU" sz="2400" dirty="0" smtClean="0"/>
              <a:t>, объективируемое посредством звука, и </a:t>
            </a:r>
            <a:r>
              <a:rPr lang="ru-RU" sz="2400" b="1" i="1" dirty="0" smtClean="0"/>
              <a:t>внутреннюю форму</a:t>
            </a:r>
            <a:r>
              <a:rPr lang="ru-RU" sz="2400" dirty="0" smtClean="0"/>
              <a:t>, или ближайшее этимологическое значение слова, тот способ, каким выражается содержание. При некотором внимании нет возможности смешать содержание с внутреннею формою. Например, различное содержание, мыслимое при словах </a:t>
            </a:r>
            <a:r>
              <a:rPr lang="ru-RU" sz="2400" i="1" dirty="0" smtClean="0"/>
              <a:t>жалованье</a:t>
            </a:r>
            <a:r>
              <a:rPr lang="ru-RU" sz="2400" dirty="0" smtClean="0"/>
              <a:t>, </a:t>
            </a:r>
            <a:r>
              <a:rPr lang="ru-RU" sz="2400" dirty="0" err="1" smtClean="0"/>
              <a:t>лат.</a:t>
            </a:r>
            <a:r>
              <a:rPr lang="ru-RU" sz="2400" i="1" dirty="0" err="1" smtClean="0"/>
              <a:t>annuum</a:t>
            </a:r>
            <a:r>
              <a:rPr lang="ru-RU" sz="2400" dirty="0" smtClean="0"/>
              <a:t>, </a:t>
            </a:r>
            <a:r>
              <a:rPr lang="ru-RU" sz="2400" i="1" dirty="0" err="1" smtClean="0"/>
              <a:t>pensio</a:t>
            </a:r>
            <a:r>
              <a:rPr lang="ru-RU" sz="2400" dirty="0" smtClean="0"/>
              <a:t>, франц. </a:t>
            </a:r>
            <a:r>
              <a:rPr lang="ru-RU" sz="2400" i="1" dirty="0" err="1" smtClean="0"/>
              <a:t>gage</a:t>
            </a:r>
            <a:r>
              <a:rPr lang="ru-RU" sz="2400" dirty="0" smtClean="0"/>
              <a:t>, может быть подведено под общее понятие платы; но нет сходства в том, как изображается это содержание в упомянутых словах: </a:t>
            </a:r>
            <a:r>
              <a:rPr lang="ru-RU" sz="2400" dirty="0" err="1" smtClean="0"/>
              <a:t>annuum</a:t>
            </a:r>
            <a:r>
              <a:rPr lang="ru-RU" sz="2400" dirty="0" smtClean="0"/>
              <a:t> – то, что отпускается на год, </a:t>
            </a:r>
            <a:r>
              <a:rPr lang="ru-RU" sz="2400" dirty="0" err="1" smtClean="0"/>
              <a:t>pensio</a:t>
            </a:r>
            <a:r>
              <a:rPr lang="ru-RU" sz="2400" dirty="0" smtClean="0"/>
              <a:t> – то, что отвешивается, </a:t>
            </a:r>
            <a:r>
              <a:rPr lang="ru-RU" sz="2400" dirty="0" err="1" smtClean="0"/>
              <a:t>gage</a:t>
            </a:r>
            <a:r>
              <a:rPr lang="ru-RU" sz="2400" dirty="0" smtClean="0"/>
              <a:t> первоначально – залог, ручательство, вознаграждение и проч., вообще результат взаимных обязательств, тогда как </a:t>
            </a:r>
            <a:r>
              <a:rPr lang="ru-RU" sz="2400" i="1" dirty="0" smtClean="0"/>
              <a:t>жалованье</a:t>
            </a:r>
            <a:r>
              <a:rPr lang="ru-RU" sz="2400" dirty="0" smtClean="0"/>
              <a:t> – действие любви, подарок, но никак не законное вознаграждение, не следствие договора двух лиц».</a:t>
            </a:r>
          </a:p>
          <a:p>
            <a:pPr>
              <a:buNone/>
            </a:pPr>
            <a:r>
              <a:rPr lang="ru-RU" sz="2400" dirty="0" smtClean="0"/>
              <a:t>Таким образом, </a:t>
            </a:r>
            <a:r>
              <a:rPr lang="ru-RU" sz="2400" b="1" dirty="0" smtClean="0"/>
              <a:t>внутренняя форма </a:t>
            </a:r>
            <a:r>
              <a:rPr lang="ru-RU" sz="2400" dirty="0" smtClean="0"/>
              <a:t>– это след того процесса, при помощи которого языком было создано данное слово, </a:t>
            </a:r>
            <a:r>
              <a:rPr lang="ru-RU" sz="2400" dirty="0" smtClean="0"/>
              <a:t>«</a:t>
            </a:r>
            <a:r>
              <a:rPr lang="ru-RU" sz="2400" dirty="0" smtClean="0"/>
              <a:t>сохраняющийся в слове отпечаток того движения мысли, которое имело место в момент возникновения слова</a:t>
            </a:r>
            <a:r>
              <a:rPr lang="ru-RU" sz="2400" dirty="0" smtClean="0"/>
              <a:t>»</a:t>
            </a:r>
            <a:r>
              <a:rPr lang="en-US" sz="2400" dirty="0" smtClean="0"/>
              <a:t> </a:t>
            </a:r>
            <a:endParaRPr lang="ru-RU" sz="2400" dirty="0" smtClean="0"/>
          </a:p>
          <a:p>
            <a:pPr algn="r">
              <a:buNone/>
            </a:pPr>
            <a:r>
              <a:rPr lang="en-US" sz="2400" dirty="0" smtClean="0"/>
              <a:t>(</a:t>
            </a:r>
            <a:r>
              <a:rPr lang="ru-RU" sz="2400" dirty="0" smtClean="0"/>
              <a:t>Ю.С. Маслов)</a:t>
            </a:r>
            <a:endParaRPr lang="en-US" sz="2400" dirty="0" smtClean="0"/>
          </a:p>
          <a:p>
            <a:pPr>
              <a:buNone/>
            </a:pPr>
            <a:r>
              <a:rPr lang="ru-RU" sz="2400" dirty="0" smtClean="0"/>
              <a:t>Кукушка - </a:t>
            </a:r>
            <a:r>
              <a:rPr lang="ru-RU" sz="2400" dirty="0" smtClean="0"/>
              <a:t>потому что она кричит «ку-ку!», </a:t>
            </a:r>
            <a:endParaRPr lang="ru-RU" sz="2400" dirty="0" smtClean="0"/>
          </a:p>
          <a:p>
            <a:pPr>
              <a:buNone/>
            </a:pPr>
            <a:r>
              <a:rPr lang="ru-RU" sz="2400" dirty="0" smtClean="0"/>
              <a:t>Окно – око, </a:t>
            </a:r>
            <a:r>
              <a:rPr lang="ru-RU" sz="2400" dirty="0" smtClean="0"/>
              <a:t>(«окна у дома – как глаза у человека») </a:t>
            </a:r>
            <a:endParaRPr lang="ru-RU" sz="2400" dirty="0" smtClean="0"/>
          </a:p>
          <a:p>
            <a:pPr>
              <a:buNone/>
            </a:pPr>
            <a:r>
              <a:rPr lang="ru-RU" sz="2400" dirty="0" smtClean="0"/>
              <a:t>Черника – цвет ягоды</a:t>
            </a:r>
          </a:p>
          <a:p>
            <a:pPr>
              <a:buNone/>
            </a:pPr>
            <a:r>
              <a:rPr lang="ru-RU" sz="2400" dirty="0" smtClean="0"/>
              <a:t>Воспитание – питание ребенка как составная часть его воспитания</a:t>
            </a:r>
          </a:p>
          <a:p>
            <a:pPr>
              <a:buNone/>
            </a:pPr>
            <a:endParaRPr lang="en-US" sz="2400" dirty="0" smtClean="0"/>
          </a:p>
          <a:p>
            <a:pPr>
              <a:buNone/>
            </a:pPr>
            <a:endParaRPr lang="ru-RU" sz="2400" dirty="0" smtClean="0">
              <a:solidFill>
                <a:srgbClr val="7030A0"/>
              </a:solidFill>
            </a:endParaRPr>
          </a:p>
          <a:p>
            <a:pPr>
              <a:buNone/>
            </a:pPr>
            <a:endParaRPr lang="ru-RU" sz="2400" dirty="0">
              <a:latin typeface="Calibri" pitchFamily="34" charset="0"/>
              <a:cs typeface="Calibri"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34082"/>
          </a:xfrm>
        </p:spPr>
        <p:txBody>
          <a:bodyPr>
            <a:normAutofit fontScale="90000"/>
          </a:bodyPr>
          <a:lstStyle/>
          <a:p>
            <a:r>
              <a:rPr lang="en-US" sz="2700" dirty="0" smtClean="0">
                <a:solidFill>
                  <a:srgbClr val="7030A0"/>
                </a:solidFill>
              </a:rPr>
              <a:t>Alexander </a:t>
            </a:r>
            <a:r>
              <a:rPr lang="en-US" sz="2700" dirty="0" err="1" smtClean="0">
                <a:solidFill>
                  <a:srgbClr val="7030A0"/>
                </a:solidFill>
              </a:rPr>
              <a:t>Potebnja’s</a:t>
            </a:r>
            <a:r>
              <a:rPr lang="en-US" sz="2700" dirty="0" smtClean="0">
                <a:solidFill>
                  <a:srgbClr val="7030A0"/>
                </a:solidFill>
              </a:rPr>
              <a:t> philosophy of language.</a:t>
            </a:r>
            <a:r>
              <a:rPr lang="en-US" dirty="0" smtClean="0"/>
              <a:t/>
            </a:r>
            <a:br>
              <a:rPr lang="en-US" dirty="0" smtClean="0"/>
            </a:br>
            <a:endParaRPr lang="ru-RU" dirty="0"/>
          </a:p>
        </p:txBody>
      </p:sp>
      <p:sp>
        <p:nvSpPr>
          <p:cNvPr id="3" name="Содержимое 2"/>
          <p:cNvSpPr>
            <a:spLocks noGrp="1"/>
          </p:cNvSpPr>
          <p:nvPr>
            <p:ph idx="1"/>
          </p:nvPr>
        </p:nvSpPr>
        <p:spPr>
          <a:xfrm>
            <a:off x="457200" y="692696"/>
            <a:ext cx="8219256" cy="5433467"/>
          </a:xfrm>
        </p:spPr>
        <p:txBody>
          <a:bodyPr>
            <a:normAutofit/>
          </a:bodyPr>
          <a:lstStyle/>
          <a:p>
            <a:pPr>
              <a:buNone/>
            </a:pPr>
            <a:endParaRPr lang="en-US" sz="2400" dirty="0" smtClean="0"/>
          </a:p>
          <a:p>
            <a:pPr>
              <a:buNone/>
            </a:pPr>
            <a:endParaRPr lang="ru-RU" sz="2400" dirty="0" smtClean="0">
              <a:solidFill>
                <a:srgbClr val="7030A0"/>
              </a:solidFill>
            </a:endParaRPr>
          </a:p>
          <a:p>
            <a:pPr>
              <a:buNone/>
            </a:pPr>
            <a:endParaRPr lang="ru-RU" sz="2400" dirty="0">
              <a:latin typeface="Calibri" pitchFamily="34" charset="0"/>
              <a:cs typeface="Calibri" pitchFamily="34" charset="0"/>
            </a:endParaRPr>
          </a:p>
        </p:txBody>
      </p:sp>
      <p:graphicFrame>
        <p:nvGraphicFramePr>
          <p:cNvPr id="4" name="Схема 3"/>
          <p:cNvGraphicFramePr/>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34082"/>
          </a:xfrm>
        </p:spPr>
        <p:txBody>
          <a:bodyPr>
            <a:normAutofit fontScale="90000"/>
          </a:bodyPr>
          <a:lstStyle/>
          <a:p>
            <a:r>
              <a:rPr lang="en-US" sz="2700" dirty="0" smtClean="0">
                <a:solidFill>
                  <a:srgbClr val="7030A0"/>
                </a:solidFill>
              </a:rPr>
              <a:t>Alexander </a:t>
            </a:r>
            <a:r>
              <a:rPr lang="en-US" sz="2700" dirty="0" err="1" smtClean="0">
                <a:solidFill>
                  <a:srgbClr val="7030A0"/>
                </a:solidFill>
              </a:rPr>
              <a:t>Potebnja’s</a:t>
            </a:r>
            <a:r>
              <a:rPr lang="en-US" sz="2700" dirty="0" smtClean="0">
                <a:solidFill>
                  <a:srgbClr val="7030A0"/>
                </a:solidFill>
              </a:rPr>
              <a:t> philosophy of language.</a:t>
            </a:r>
            <a:r>
              <a:rPr lang="en-US" dirty="0" smtClean="0"/>
              <a:t/>
            </a:r>
            <a:br>
              <a:rPr lang="en-US" dirty="0" smtClean="0"/>
            </a:br>
            <a:endParaRPr lang="ru-RU" dirty="0"/>
          </a:p>
        </p:txBody>
      </p:sp>
      <p:sp>
        <p:nvSpPr>
          <p:cNvPr id="3" name="Содержимое 2"/>
          <p:cNvSpPr>
            <a:spLocks noGrp="1"/>
          </p:cNvSpPr>
          <p:nvPr>
            <p:ph idx="1"/>
          </p:nvPr>
        </p:nvSpPr>
        <p:spPr>
          <a:xfrm>
            <a:off x="457200" y="692696"/>
            <a:ext cx="8219256" cy="5433467"/>
          </a:xfrm>
        </p:spPr>
        <p:txBody>
          <a:bodyPr>
            <a:normAutofit/>
          </a:bodyPr>
          <a:lstStyle/>
          <a:p>
            <a:pPr>
              <a:buNone/>
            </a:pPr>
            <a:r>
              <a:rPr lang="en-US" sz="2400" dirty="0" smtClean="0">
                <a:solidFill>
                  <a:srgbClr val="7030A0"/>
                </a:solidFill>
              </a:rPr>
              <a:t>Language and nation</a:t>
            </a:r>
            <a:endParaRPr lang="en-US" sz="2400" dirty="0" smtClean="0">
              <a:solidFill>
                <a:srgbClr val="7030A0"/>
              </a:solidFill>
            </a:endParaRPr>
          </a:p>
          <a:p>
            <a:pPr>
              <a:buNone/>
            </a:pPr>
            <a:endParaRPr lang="en-US" sz="2400" dirty="0" smtClean="0"/>
          </a:p>
          <a:p>
            <a:pPr>
              <a:buNone/>
            </a:pPr>
            <a:r>
              <a:rPr lang="en-US" sz="2400" dirty="0" smtClean="0"/>
              <a:t>Regarding </a:t>
            </a:r>
            <a:r>
              <a:rPr lang="en-US" sz="2400" dirty="0" smtClean="0"/>
              <a:t>language as an individual's or a nation's only possible means of perceiving the world and of thinking, </a:t>
            </a:r>
            <a:r>
              <a:rPr lang="en-US" sz="2400" dirty="0" err="1" smtClean="0"/>
              <a:t>Potebnja</a:t>
            </a:r>
            <a:r>
              <a:rPr lang="en-US" sz="2400" dirty="0" smtClean="0"/>
              <a:t> protested </a:t>
            </a:r>
            <a:r>
              <a:rPr lang="ru-RU" sz="2400" dirty="0" smtClean="0"/>
              <a:t> </a:t>
            </a:r>
            <a:r>
              <a:rPr lang="en-US" sz="2400" dirty="0" smtClean="0"/>
              <a:t>against </a:t>
            </a:r>
            <a:r>
              <a:rPr lang="en-US" sz="2400" dirty="0" smtClean="0"/>
              <a:t>denationalization in general and the </a:t>
            </a:r>
            <a:r>
              <a:rPr lang="en-US" sz="2400" dirty="0" err="1" smtClean="0"/>
              <a:t>Russification</a:t>
            </a:r>
            <a:r>
              <a:rPr lang="en-US" sz="2400" dirty="0" smtClean="0"/>
              <a:t> of Ukrainians in particular, and equated this process with spiritual and intellectual </a:t>
            </a:r>
            <a:r>
              <a:rPr lang="en-US" sz="2400" dirty="0" smtClean="0"/>
              <a:t>disintegration.</a:t>
            </a:r>
          </a:p>
          <a:p>
            <a:pPr>
              <a:buNone/>
            </a:pPr>
            <a:endParaRPr lang="ru-RU" sz="2400" dirty="0" smtClean="0"/>
          </a:p>
          <a:p>
            <a:pPr>
              <a:buNone/>
            </a:pPr>
            <a:endParaRPr lang="ru-RU" sz="2400" dirty="0">
              <a:latin typeface="Calibri" pitchFamily="34" charset="0"/>
              <a:cs typeface="Calibri"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34082"/>
          </a:xfrm>
        </p:spPr>
        <p:txBody>
          <a:bodyPr>
            <a:normAutofit fontScale="90000"/>
          </a:bodyPr>
          <a:lstStyle/>
          <a:p>
            <a:r>
              <a:rPr lang="en-US" sz="2700" dirty="0" smtClean="0">
                <a:solidFill>
                  <a:srgbClr val="7030A0"/>
                </a:solidFill>
              </a:rPr>
              <a:t>Alexander </a:t>
            </a:r>
            <a:r>
              <a:rPr lang="en-US" sz="2700" dirty="0" err="1" smtClean="0">
                <a:solidFill>
                  <a:srgbClr val="7030A0"/>
                </a:solidFill>
              </a:rPr>
              <a:t>Potebnja’s</a:t>
            </a:r>
            <a:r>
              <a:rPr lang="en-US" sz="2700" dirty="0" smtClean="0">
                <a:solidFill>
                  <a:srgbClr val="7030A0"/>
                </a:solidFill>
              </a:rPr>
              <a:t> philosophy of language.</a:t>
            </a:r>
            <a:r>
              <a:rPr lang="en-US" dirty="0" smtClean="0"/>
              <a:t/>
            </a:r>
            <a:br>
              <a:rPr lang="en-US" dirty="0" smtClean="0"/>
            </a:br>
            <a:endParaRPr lang="ru-RU" dirty="0"/>
          </a:p>
        </p:txBody>
      </p:sp>
      <p:sp>
        <p:nvSpPr>
          <p:cNvPr id="3" name="Содержимое 2"/>
          <p:cNvSpPr>
            <a:spLocks noGrp="1"/>
          </p:cNvSpPr>
          <p:nvPr>
            <p:ph idx="1"/>
          </p:nvPr>
        </p:nvSpPr>
        <p:spPr>
          <a:xfrm>
            <a:off x="457200" y="692696"/>
            <a:ext cx="8219256" cy="5433467"/>
          </a:xfrm>
        </p:spPr>
        <p:txBody>
          <a:bodyPr>
            <a:normAutofit/>
          </a:bodyPr>
          <a:lstStyle/>
          <a:p>
            <a:pPr>
              <a:buNone/>
            </a:pPr>
            <a:r>
              <a:rPr lang="en-US" sz="2400" dirty="0" smtClean="0">
                <a:solidFill>
                  <a:srgbClr val="7030A0"/>
                </a:solidFill>
              </a:rPr>
              <a:t>Creative nature of language</a:t>
            </a:r>
            <a:endParaRPr lang="en-US" sz="2400" dirty="0" smtClean="0">
              <a:solidFill>
                <a:srgbClr val="7030A0"/>
              </a:solidFill>
            </a:endParaRPr>
          </a:p>
          <a:p>
            <a:pPr>
              <a:buNone/>
            </a:pPr>
            <a:r>
              <a:rPr lang="ru-RU" sz="2400" i="1" dirty="0" err="1" smtClean="0"/>
              <a:t>Показати</a:t>
            </a:r>
            <a:r>
              <a:rPr lang="ru-RU" sz="2400" i="1" dirty="0" smtClean="0"/>
              <a:t> </a:t>
            </a:r>
            <a:r>
              <a:rPr lang="ru-RU" sz="2400" i="1" dirty="0" err="1" smtClean="0"/>
              <a:t>справжню</a:t>
            </a:r>
            <a:r>
              <a:rPr lang="ru-RU" sz="2400" i="1" dirty="0" smtClean="0"/>
              <a:t> участь слова в </a:t>
            </a:r>
            <a:r>
              <a:rPr lang="ru-RU" sz="2400" i="1" dirty="0" err="1" smtClean="0"/>
              <a:t>утворенні</a:t>
            </a:r>
            <a:r>
              <a:rPr lang="ru-RU" sz="2400" i="1" dirty="0" smtClean="0"/>
              <a:t> </a:t>
            </a:r>
            <a:r>
              <a:rPr lang="ru-RU" sz="2400" i="1" dirty="0" err="1" smtClean="0"/>
              <a:t>послідовного</a:t>
            </a:r>
            <a:r>
              <a:rPr lang="ru-RU" sz="2400" i="1" dirty="0" smtClean="0"/>
              <a:t> ряду систем, </a:t>
            </a:r>
            <a:r>
              <a:rPr lang="ru-RU" sz="2400" i="1" dirty="0" err="1" smtClean="0"/>
              <a:t>які</a:t>
            </a:r>
            <a:r>
              <a:rPr lang="ru-RU" sz="2400" i="1" dirty="0" smtClean="0"/>
              <a:t> </a:t>
            </a:r>
            <a:r>
              <a:rPr lang="ru-RU" sz="2400" i="1" dirty="0" err="1" smtClean="0"/>
              <a:t>обіймають</a:t>
            </a:r>
            <a:r>
              <a:rPr lang="ru-RU" sz="2400" i="1" dirty="0" smtClean="0"/>
              <a:t> собою </a:t>
            </a:r>
            <a:r>
              <a:rPr lang="ru-RU" sz="2400" i="1" dirty="0" err="1" smtClean="0"/>
              <a:t>відношення</a:t>
            </a:r>
            <a:r>
              <a:rPr lang="ru-RU" sz="2400" i="1" dirty="0" smtClean="0"/>
              <a:t> </a:t>
            </a:r>
            <a:r>
              <a:rPr lang="ru-RU" sz="2400" i="1" dirty="0" err="1" smtClean="0"/>
              <a:t>особистості</a:t>
            </a:r>
            <a:r>
              <a:rPr lang="ru-RU" sz="2400" i="1" dirty="0" smtClean="0"/>
              <a:t> до </a:t>
            </a:r>
            <a:r>
              <a:rPr lang="ru-RU" sz="2400" i="1" dirty="0" err="1" smtClean="0"/>
              <a:t>природи</a:t>
            </a:r>
            <a:r>
              <a:rPr lang="ru-RU" sz="2400" i="1" dirty="0" smtClean="0"/>
              <a:t>… В </a:t>
            </a:r>
            <a:r>
              <a:rPr lang="ru-RU" sz="2400" i="1" dirty="0" err="1" smtClean="0"/>
              <a:t>загальних</a:t>
            </a:r>
            <a:r>
              <a:rPr lang="ru-RU" sz="2400" i="1" dirty="0" smtClean="0"/>
              <a:t> рисах ми </a:t>
            </a:r>
            <a:r>
              <a:rPr lang="ru-RU" sz="2400" i="1" dirty="0" err="1" smtClean="0"/>
              <a:t>вірно</a:t>
            </a:r>
            <a:r>
              <a:rPr lang="ru-RU" sz="2400" i="1" dirty="0" smtClean="0"/>
              <a:t> </a:t>
            </a:r>
            <a:r>
              <a:rPr lang="ru-RU" sz="2400" i="1" dirty="0" err="1" smtClean="0"/>
              <a:t>зрозуміємо</a:t>
            </a:r>
            <a:r>
              <a:rPr lang="ru-RU" sz="2400" i="1" dirty="0" smtClean="0"/>
              <a:t> </a:t>
            </a:r>
            <a:r>
              <a:rPr lang="ru-RU" sz="2400" i="1" dirty="0" err="1" smtClean="0"/>
              <a:t>значення</a:t>
            </a:r>
            <a:r>
              <a:rPr lang="ru-RU" sz="2400" i="1" dirty="0" smtClean="0"/>
              <a:t> </a:t>
            </a:r>
            <a:r>
              <a:rPr lang="ru-RU" sz="2400" i="1" dirty="0" err="1" smtClean="0"/>
              <a:t>цієї</a:t>
            </a:r>
            <a:r>
              <a:rPr lang="ru-RU" sz="2400" i="1" dirty="0" smtClean="0"/>
              <a:t> </a:t>
            </a:r>
            <a:r>
              <a:rPr lang="ru-RU" sz="2400" i="1" dirty="0" err="1" smtClean="0"/>
              <a:t>участі</a:t>
            </a:r>
            <a:r>
              <a:rPr lang="ru-RU" sz="2400" i="1" dirty="0" smtClean="0"/>
              <a:t>, </a:t>
            </a:r>
            <a:r>
              <a:rPr lang="ru-RU" sz="2400" i="1" dirty="0" err="1" smtClean="0"/>
              <a:t>якщо</a:t>
            </a:r>
            <a:r>
              <a:rPr lang="ru-RU" sz="2400" i="1" dirty="0" smtClean="0"/>
              <a:t> </a:t>
            </a:r>
            <a:r>
              <a:rPr lang="ru-RU" sz="2400" i="1" dirty="0" err="1" smtClean="0"/>
              <a:t>прийняли</a:t>
            </a:r>
            <a:r>
              <a:rPr lang="ru-RU" sz="2400" i="1" dirty="0" smtClean="0"/>
              <a:t> </a:t>
            </a:r>
            <a:r>
              <a:rPr lang="ru-RU" sz="2400" i="1" dirty="0" err="1" smtClean="0"/>
              <a:t>основне</a:t>
            </a:r>
            <a:r>
              <a:rPr lang="ru-RU" sz="2400" i="1" dirty="0" smtClean="0"/>
              <a:t> </a:t>
            </a:r>
            <a:r>
              <a:rPr lang="ru-RU" sz="2400" i="1" dirty="0" err="1" smtClean="0"/>
              <a:t>положення</a:t>
            </a:r>
            <a:r>
              <a:rPr lang="ru-RU" sz="2400" i="1" dirty="0" smtClean="0"/>
              <a:t>, </a:t>
            </a:r>
            <a:r>
              <a:rPr lang="ru-RU" sz="2400" i="1" dirty="0" err="1" smtClean="0"/>
              <a:t>що</a:t>
            </a:r>
            <a:r>
              <a:rPr lang="ru-RU" sz="2400" i="1" dirty="0" smtClean="0"/>
              <a:t> </a:t>
            </a:r>
            <a:r>
              <a:rPr lang="ru-RU" sz="2400" i="1" dirty="0" err="1" smtClean="0"/>
              <a:t>мова</a:t>
            </a:r>
            <a:r>
              <a:rPr lang="ru-RU" sz="2400" i="1" dirty="0" smtClean="0"/>
              <a:t> </a:t>
            </a:r>
            <a:r>
              <a:rPr lang="ru-RU" sz="2400" i="1" dirty="0" err="1" smtClean="0"/>
              <a:t>є</a:t>
            </a:r>
            <a:r>
              <a:rPr lang="ru-RU" sz="2400" i="1" dirty="0" smtClean="0"/>
              <a:t> </a:t>
            </a:r>
            <a:r>
              <a:rPr lang="ru-RU" sz="2400" i="1" dirty="0" err="1" smtClean="0"/>
              <a:t>засобом</a:t>
            </a:r>
            <a:r>
              <a:rPr lang="ru-RU" sz="2400" i="1" dirty="0" smtClean="0"/>
              <a:t> не </a:t>
            </a:r>
            <a:r>
              <a:rPr lang="ru-RU" sz="2400" i="1" dirty="0" err="1" smtClean="0"/>
              <a:t>виражати</a:t>
            </a:r>
            <a:r>
              <a:rPr lang="ru-RU" sz="2400" i="1" dirty="0" smtClean="0"/>
              <a:t> </a:t>
            </a:r>
            <a:r>
              <a:rPr lang="ru-RU" sz="2400" i="1" dirty="0" err="1" smtClean="0"/>
              <a:t>вже</a:t>
            </a:r>
            <a:r>
              <a:rPr lang="ru-RU" sz="2400" i="1" dirty="0" smtClean="0"/>
              <a:t> </a:t>
            </a:r>
            <a:r>
              <a:rPr lang="ru-RU" sz="2400" i="1" dirty="0" err="1" smtClean="0"/>
              <a:t>готову</a:t>
            </a:r>
            <a:r>
              <a:rPr lang="ru-RU" sz="2400" i="1" dirty="0" smtClean="0"/>
              <a:t> думку, а </a:t>
            </a:r>
            <a:r>
              <a:rPr lang="ru-RU" sz="2400" i="1" dirty="0" err="1" smtClean="0"/>
              <a:t>створювати</a:t>
            </a:r>
            <a:r>
              <a:rPr lang="ru-RU" sz="2400" i="1" dirty="0" smtClean="0"/>
              <a:t> </a:t>
            </a:r>
            <a:r>
              <a:rPr lang="ru-RU" sz="2400" i="1" dirty="0" err="1" smtClean="0"/>
              <a:t>її</a:t>
            </a:r>
            <a:r>
              <a:rPr lang="ru-RU" sz="2400" i="1" dirty="0" smtClean="0"/>
              <a:t>, </a:t>
            </a:r>
            <a:r>
              <a:rPr lang="ru-RU" sz="2400" i="1" dirty="0" err="1" smtClean="0"/>
              <a:t>що</a:t>
            </a:r>
            <a:r>
              <a:rPr lang="ru-RU" sz="2400" i="1" dirty="0" smtClean="0"/>
              <a:t> вона не </a:t>
            </a:r>
            <a:r>
              <a:rPr lang="ru-RU" sz="2400" i="1" dirty="0" err="1" smtClean="0"/>
              <a:t>відображення</a:t>
            </a:r>
            <a:r>
              <a:rPr lang="ru-RU" sz="2400" i="1" dirty="0" smtClean="0"/>
              <a:t> </a:t>
            </a:r>
            <a:r>
              <a:rPr lang="ru-RU" sz="2400" i="1" dirty="0" err="1" smtClean="0"/>
              <a:t>світогляду</a:t>
            </a:r>
            <a:r>
              <a:rPr lang="ru-RU" sz="2400" i="1" dirty="0" smtClean="0"/>
              <a:t>, </a:t>
            </a:r>
            <a:r>
              <a:rPr lang="ru-RU" sz="2400" i="1" dirty="0" err="1" smtClean="0"/>
              <a:t>який</a:t>
            </a:r>
            <a:r>
              <a:rPr lang="ru-RU" sz="2400" i="1" dirty="0" smtClean="0"/>
              <a:t> уже </a:t>
            </a:r>
            <a:r>
              <a:rPr lang="ru-RU" sz="2400" i="1" dirty="0" err="1" smtClean="0"/>
              <a:t>склався</a:t>
            </a:r>
            <a:r>
              <a:rPr lang="ru-RU" sz="2400" i="1" dirty="0" smtClean="0"/>
              <a:t>, а </a:t>
            </a:r>
            <a:r>
              <a:rPr lang="ru-RU" sz="2400" i="1" dirty="0" err="1" smtClean="0"/>
              <a:t>діяльність</a:t>
            </a:r>
            <a:r>
              <a:rPr lang="ru-RU" sz="2400" i="1" dirty="0" smtClean="0"/>
              <a:t>, </a:t>
            </a:r>
            <a:r>
              <a:rPr lang="ru-RU" sz="2400" i="1" dirty="0" err="1" smtClean="0"/>
              <a:t>що</a:t>
            </a:r>
            <a:r>
              <a:rPr lang="ru-RU" sz="2400" i="1" dirty="0" smtClean="0"/>
              <a:t> </a:t>
            </a:r>
            <a:r>
              <a:rPr lang="ru-RU" sz="2400" i="1" dirty="0" err="1" smtClean="0"/>
              <a:t>його</a:t>
            </a:r>
            <a:r>
              <a:rPr lang="ru-RU" sz="2400" i="1" dirty="0" smtClean="0"/>
              <a:t> </a:t>
            </a:r>
            <a:r>
              <a:rPr lang="ru-RU" sz="2400" i="1" dirty="0" err="1" smtClean="0"/>
              <a:t>складає</a:t>
            </a:r>
            <a:r>
              <a:rPr lang="en-US" sz="2400" i="1" dirty="0" smtClean="0"/>
              <a:t>.</a:t>
            </a:r>
            <a:r>
              <a:rPr lang="ru-RU" sz="2400" i="1" dirty="0" smtClean="0"/>
              <a:t> </a:t>
            </a:r>
            <a:endParaRPr lang="en-US" sz="2400" i="1" dirty="0" smtClean="0"/>
          </a:p>
          <a:p>
            <a:pPr algn="r">
              <a:buNone/>
            </a:pPr>
            <a:r>
              <a:rPr lang="ru-RU" sz="2400" i="1" dirty="0" smtClean="0"/>
              <a:t>(</a:t>
            </a:r>
            <a:r>
              <a:rPr lang="ru-RU" sz="2400" i="1" dirty="0" err="1" smtClean="0"/>
              <a:t>А.А.Потебня</a:t>
            </a:r>
            <a:r>
              <a:rPr lang="ru-RU" sz="2400" i="1" dirty="0" smtClean="0"/>
              <a:t>. Мысль и </a:t>
            </a:r>
            <a:r>
              <a:rPr lang="ru-RU" sz="2400" i="1" dirty="0" smtClean="0"/>
              <a:t>язык</a:t>
            </a:r>
            <a:r>
              <a:rPr lang="en-US" sz="2400" i="1" dirty="0" smtClean="0"/>
              <a:t>)</a:t>
            </a:r>
            <a:r>
              <a:rPr lang="ru-RU" sz="2400" i="1" dirty="0" smtClean="0"/>
              <a:t>. </a:t>
            </a:r>
          </a:p>
          <a:p>
            <a:pPr>
              <a:buNone/>
            </a:pPr>
            <a:endParaRPr lang="ru-RU" sz="2400" dirty="0">
              <a:latin typeface="Calibri" pitchFamily="34" charset="0"/>
              <a:cs typeface="Calibri"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34082"/>
          </a:xfrm>
        </p:spPr>
        <p:txBody>
          <a:bodyPr>
            <a:normAutofit fontScale="90000"/>
          </a:bodyPr>
          <a:lstStyle/>
          <a:p>
            <a:r>
              <a:rPr lang="en-US" sz="2700" dirty="0" smtClean="0">
                <a:solidFill>
                  <a:srgbClr val="7030A0"/>
                </a:solidFill>
              </a:rPr>
              <a:t>Alexander </a:t>
            </a:r>
            <a:r>
              <a:rPr lang="en-US" sz="2700" dirty="0" err="1" smtClean="0">
                <a:solidFill>
                  <a:srgbClr val="7030A0"/>
                </a:solidFill>
              </a:rPr>
              <a:t>Potebnja’s</a:t>
            </a:r>
            <a:r>
              <a:rPr lang="en-US" sz="2700" dirty="0" smtClean="0">
                <a:solidFill>
                  <a:srgbClr val="7030A0"/>
                </a:solidFill>
              </a:rPr>
              <a:t> philosophy of language.</a:t>
            </a:r>
            <a:r>
              <a:rPr lang="en-US" dirty="0" smtClean="0"/>
              <a:t/>
            </a:r>
            <a:br>
              <a:rPr lang="en-US" dirty="0" smtClean="0"/>
            </a:br>
            <a:endParaRPr lang="ru-RU" dirty="0"/>
          </a:p>
        </p:txBody>
      </p:sp>
      <p:sp>
        <p:nvSpPr>
          <p:cNvPr id="3" name="Содержимое 2"/>
          <p:cNvSpPr>
            <a:spLocks noGrp="1"/>
          </p:cNvSpPr>
          <p:nvPr>
            <p:ph idx="1"/>
          </p:nvPr>
        </p:nvSpPr>
        <p:spPr>
          <a:xfrm>
            <a:off x="457200" y="692696"/>
            <a:ext cx="8219256" cy="5433467"/>
          </a:xfrm>
        </p:spPr>
        <p:txBody>
          <a:bodyPr>
            <a:normAutofit fontScale="85000" lnSpcReduction="10000"/>
          </a:bodyPr>
          <a:lstStyle/>
          <a:p>
            <a:pPr>
              <a:buNone/>
            </a:pPr>
            <a:r>
              <a:rPr lang="ru-RU" sz="2400" b="1" dirty="0" smtClean="0">
                <a:solidFill>
                  <a:srgbClr val="002060"/>
                </a:solidFill>
              </a:rPr>
              <a:t>«</a:t>
            </a:r>
            <a:r>
              <a:rPr lang="ru-RU" sz="2400" b="1" dirty="0" err="1" smtClean="0">
                <a:solidFill>
                  <a:srgbClr val="002060"/>
                </a:solidFill>
              </a:rPr>
              <a:t>всяке</a:t>
            </a:r>
            <a:r>
              <a:rPr lang="ru-RU" sz="2400" b="1" dirty="0" smtClean="0">
                <a:solidFill>
                  <a:srgbClr val="002060"/>
                </a:solidFill>
              </a:rPr>
              <a:t> </a:t>
            </a:r>
            <a:r>
              <a:rPr lang="ru-RU" sz="2400" b="1" dirty="0" err="1" smtClean="0">
                <a:solidFill>
                  <a:srgbClr val="002060"/>
                </a:solidFill>
              </a:rPr>
              <a:t>розуміння</a:t>
            </a:r>
            <a:r>
              <a:rPr lang="ru-RU" sz="2400" b="1" dirty="0" smtClean="0">
                <a:solidFill>
                  <a:srgbClr val="002060"/>
                </a:solidFill>
              </a:rPr>
              <a:t> </a:t>
            </a:r>
            <a:r>
              <a:rPr lang="ru-RU" sz="2400" b="1" dirty="0" err="1" smtClean="0">
                <a:solidFill>
                  <a:srgbClr val="002060"/>
                </a:solidFill>
              </a:rPr>
              <a:t>є</a:t>
            </a:r>
            <a:r>
              <a:rPr lang="ru-RU" sz="2400" b="1" dirty="0" smtClean="0">
                <a:solidFill>
                  <a:srgbClr val="002060"/>
                </a:solidFill>
              </a:rPr>
              <a:t> </a:t>
            </a:r>
            <a:r>
              <a:rPr lang="ru-RU" sz="2400" b="1" dirty="0" err="1" smtClean="0">
                <a:solidFill>
                  <a:srgbClr val="002060"/>
                </a:solidFill>
              </a:rPr>
              <a:t>нерозуміння</a:t>
            </a:r>
            <a:r>
              <a:rPr lang="ru-RU" sz="2400" b="1" dirty="0" smtClean="0">
                <a:solidFill>
                  <a:srgbClr val="002060"/>
                </a:solidFill>
              </a:rPr>
              <a:t>»</a:t>
            </a:r>
            <a:endParaRPr lang="en-US" sz="2400" b="1" dirty="0" smtClean="0">
              <a:solidFill>
                <a:srgbClr val="002060"/>
              </a:solidFill>
            </a:endParaRPr>
          </a:p>
          <a:p>
            <a:pPr>
              <a:buNone/>
            </a:pPr>
            <a:r>
              <a:rPr lang="ru-RU" sz="2400" dirty="0" err="1" smtClean="0"/>
              <a:t>Почуту</a:t>
            </a:r>
            <a:r>
              <a:rPr lang="ru-RU" sz="2400" dirty="0" smtClean="0"/>
              <a:t> </a:t>
            </a:r>
            <a:r>
              <a:rPr lang="ru-RU" sz="2400" dirty="0" smtClean="0"/>
              <a:t>фразу </a:t>
            </a:r>
            <a:r>
              <a:rPr lang="ru-RU" sz="2400" dirty="0" err="1" smtClean="0"/>
              <a:t>кожен</a:t>
            </a:r>
            <a:r>
              <a:rPr lang="ru-RU" sz="2400" dirty="0" smtClean="0"/>
              <a:t> </a:t>
            </a:r>
            <a:r>
              <a:rPr lang="ru-RU" sz="2400" dirty="0" err="1" smtClean="0"/>
              <a:t>розуміє</a:t>
            </a:r>
            <a:r>
              <a:rPr lang="ru-RU" sz="2400" dirty="0" smtClean="0"/>
              <a:t> не </a:t>
            </a:r>
            <a:r>
              <a:rPr lang="ru-RU" sz="2400" dirty="0" err="1" smtClean="0"/>
              <a:t>зовсім</a:t>
            </a:r>
            <a:r>
              <a:rPr lang="ru-RU" sz="2400" dirty="0" smtClean="0"/>
              <a:t> так (у такому </a:t>
            </a:r>
            <a:r>
              <a:rPr lang="ru-RU" sz="2400" dirty="0" err="1" smtClean="0"/>
              <a:t>обсязі</a:t>
            </a:r>
            <a:r>
              <a:rPr lang="ru-RU" sz="2400" dirty="0" smtClean="0"/>
              <a:t>), як той, </a:t>
            </a:r>
            <a:r>
              <a:rPr lang="ru-RU" sz="2400" dirty="0" err="1" smtClean="0"/>
              <a:t>хто</a:t>
            </a:r>
            <a:r>
              <a:rPr lang="ru-RU" sz="2400" dirty="0" smtClean="0"/>
              <a:t> </a:t>
            </a:r>
            <a:r>
              <a:rPr lang="ru-RU" sz="2400" dirty="0" err="1" smtClean="0"/>
              <a:t>її</a:t>
            </a:r>
            <a:r>
              <a:rPr lang="ru-RU" sz="2400" dirty="0" smtClean="0"/>
              <a:t> </a:t>
            </a:r>
            <a:r>
              <a:rPr lang="ru-RU" sz="2400" dirty="0" err="1" smtClean="0"/>
              <a:t>вимовив</a:t>
            </a:r>
            <a:r>
              <a:rPr lang="ru-RU" sz="2400" dirty="0" smtClean="0"/>
              <a:t>. </a:t>
            </a:r>
            <a:r>
              <a:rPr lang="ru-RU" sz="2400" dirty="0" err="1" smtClean="0"/>
              <a:t>Це</a:t>
            </a:r>
            <a:r>
              <a:rPr lang="ru-RU" sz="2400" dirty="0" smtClean="0"/>
              <a:t> </a:t>
            </a:r>
            <a:r>
              <a:rPr lang="ru-RU" sz="2400" dirty="0" err="1" smtClean="0"/>
              <a:t>розуміння</a:t>
            </a:r>
            <a:r>
              <a:rPr lang="ru-RU" sz="2400" dirty="0" smtClean="0"/>
              <a:t> </a:t>
            </a:r>
            <a:r>
              <a:rPr lang="ru-RU" sz="2400" dirty="0" err="1" smtClean="0"/>
              <a:t>залежить</a:t>
            </a:r>
            <a:r>
              <a:rPr lang="ru-RU" sz="2400" dirty="0" smtClean="0"/>
              <a:t> </a:t>
            </a:r>
            <a:r>
              <a:rPr lang="ru-RU" sz="2400" dirty="0" err="1" smtClean="0"/>
              <a:t>від</a:t>
            </a:r>
            <a:r>
              <a:rPr lang="ru-RU" sz="2400" dirty="0" smtClean="0"/>
              <a:t> </a:t>
            </a:r>
            <a:r>
              <a:rPr lang="ru-RU" sz="2400" dirty="0" err="1" smtClean="0"/>
              <a:t>життєвого</a:t>
            </a:r>
            <a:r>
              <a:rPr lang="ru-RU" sz="2400" dirty="0" smtClean="0"/>
              <a:t> </a:t>
            </a:r>
            <a:r>
              <a:rPr lang="ru-RU" sz="2400" dirty="0" err="1" smtClean="0"/>
              <a:t>досвіду</a:t>
            </a:r>
            <a:r>
              <a:rPr lang="ru-RU" sz="2400" dirty="0" smtClean="0"/>
              <a:t>, </a:t>
            </a:r>
            <a:r>
              <a:rPr lang="ru-RU" sz="2400" dirty="0" err="1" smtClean="0"/>
              <a:t>інтелектуального</a:t>
            </a:r>
            <a:r>
              <a:rPr lang="ru-RU" sz="2400" dirty="0" smtClean="0"/>
              <a:t> </a:t>
            </a:r>
            <a:r>
              <a:rPr lang="ru-RU" sz="2400" dirty="0" err="1" smtClean="0"/>
              <a:t>розвитку</a:t>
            </a:r>
            <a:r>
              <a:rPr lang="ru-RU" sz="2400" dirty="0" smtClean="0"/>
              <a:t>, </a:t>
            </a:r>
            <a:r>
              <a:rPr lang="ru-RU" sz="2400" dirty="0" err="1" smtClean="0"/>
              <a:t>психічних</a:t>
            </a:r>
            <a:r>
              <a:rPr lang="ru-RU" sz="2400" dirty="0" smtClean="0"/>
              <a:t> </a:t>
            </a:r>
            <a:r>
              <a:rPr lang="ru-RU" sz="2400" dirty="0" err="1" smtClean="0"/>
              <a:t>особливостей</a:t>
            </a:r>
            <a:r>
              <a:rPr lang="ru-RU" sz="2400" dirty="0" smtClean="0"/>
              <a:t> </a:t>
            </a:r>
            <a:r>
              <a:rPr lang="ru-RU" sz="2400" dirty="0" err="1" smtClean="0"/>
              <a:t>індивіда</a:t>
            </a:r>
            <a:r>
              <a:rPr lang="ru-RU" sz="2400" dirty="0" smtClean="0"/>
              <a:t> </a:t>
            </a:r>
            <a:r>
              <a:rPr lang="ru-RU" sz="2400" dirty="0" err="1" smtClean="0"/>
              <a:t>тощо</a:t>
            </a:r>
            <a:r>
              <a:rPr lang="ru-RU" sz="2400" dirty="0" smtClean="0"/>
              <a:t>.</a:t>
            </a:r>
            <a:endParaRPr lang="en-US" sz="2400" dirty="0" smtClean="0"/>
          </a:p>
          <a:p>
            <a:pPr>
              <a:buNone/>
            </a:pPr>
            <a:endParaRPr lang="en-US" sz="2400" dirty="0" smtClean="0"/>
          </a:p>
          <a:p>
            <a:pPr algn="ctr">
              <a:buNone/>
            </a:pPr>
            <a:r>
              <a:rPr lang="ru-RU" sz="2400" i="1" dirty="0" smtClean="0">
                <a:solidFill>
                  <a:srgbClr val="002060"/>
                </a:solidFill>
              </a:rPr>
              <a:t>Молчи, скрывайся и таи</a:t>
            </a:r>
            <a:br>
              <a:rPr lang="ru-RU" sz="2400" i="1" dirty="0" smtClean="0">
                <a:solidFill>
                  <a:srgbClr val="002060"/>
                </a:solidFill>
              </a:rPr>
            </a:br>
            <a:r>
              <a:rPr lang="ru-RU" sz="2400" i="1" dirty="0" smtClean="0">
                <a:solidFill>
                  <a:srgbClr val="002060"/>
                </a:solidFill>
              </a:rPr>
              <a:t>И чувства и мечты свои –</a:t>
            </a:r>
            <a:br>
              <a:rPr lang="ru-RU" sz="2400" i="1" dirty="0" smtClean="0">
                <a:solidFill>
                  <a:srgbClr val="002060"/>
                </a:solidFill>
              </a:rPr>
            </a:br>
            <a:r>
              <a:rPr lang="ru-RU" sz="2400" i="1" dirty="0" smtClean="0">
                <a:solidFill>
                  <a:srgbClr val="002060"/>
                </a:solidFill>
              </a:rPr>
              <a:t>Пускай в душевной глубине</a:t>
            </a:r>
            <a:br>
              <a:rPr lang="ru-RU" sz="2400" i="1" dirty="0" smtClean="0">
                <a:solidFill>
                  <a:srgbClr val="002060"/>
                </a:solidFill>
              </a:rPr>
            </a:br>
            <a:r>
              <a:rPr lang="ru-RU" sz="2400" i="1" dirty="0" smtClean="0">
                <a:solidFill>
                  <a:srgbClr val="002060"/>
                </a:solidFill>
              </a:rPr>
              <a:t>Встают и заходят </a:t>
            </a:r>
            <a:r>
              <a:rPr lang="ru-RU" sz="2400" i="1" dirty="0" err="1" smtClean="0">
                <a:solidFill>
                  <a:srgbClr val="002060"/>
                </a:solidFill>
              </a:rPr>
              <a:t>оне</a:t>
            </a:r>
            <a:r>
              <a:rPr lang="ru-RU" sz="2400" i="1" dirty="0" smtClean="0">
                <a:solidFill>
                  <a:srgbClr val="002060"/>
                </a:solidFill>
              </a:rPr>
              <a:t/>
            </a:r>
            <a:br>
              <a:rPr lang="ru-RU" sz="2400" i="1" dirty="0" smtClean="0">
                <a:solidFill>
                  <a:srgbClr val="002060"/>
                </a:solidFill>
              </a:rPr>
            </a:br>
            <a:r>
              <a:rPr lang="ru-RU" sz="2400" i="1" dirty="0" smtClean="0">
                <a:solidFill>
                  <a:srgbClr val="002060"/>
                </a:solidFill>
              </a:rPr>
              <a:t>Безмолвно, как звезды в ночи, –</a:t>
            </a:r>
            <a:br>
              <a:rPr lang="ru-RU" sz="2400" i="1" dirty="0" smtClean="0">
                <a:solidFill>
                  <a:srgbClr val="002060"/>
                </a:solidFill>
              </a:rPr>
            </a:br>
            <a:r>
              <a:rPr lang="ru-RU" sz="2400" i="1" dirty="0" smtClean="0">
                <a:solidFill>
                  <a:srgbClr val="002060"/>
                </a:solidFill>
              </a:rPr>
              <a:t>Любуйся ими – и молчи.</a:t>
            </a:r>
          </a:p>
          <a:p>
            <a:pPr algn="ctr">
              <a:buNone/>
            </a:pPr>
            <a:r>
              <a:rPr lang="ru-RU" sz="2400" i="1" dirty="0" smtClean="0">
                <a:solidFill>
                  <a:srgbClr val="002060"/>
                </a:solidFill>
              </a:rPr>
              <a:t>Как сердцу высказать себя?</a:t>
            </a:r>
            <a:br>
              <a:rPr lang="ru-RU" sz="2400" i="1" dirty="0" smtClean="0">
                <a:solidFill>
                  <a:srgbClr val="002060"/>
                </a:solidFill>
              </a:rPr>
            </a:br>
            <a:r>
              <a:rPr lang="ru-RU" sz="2400" i="1" dirty="0" smtClean="0">
                <a:solidFill>
                  <a:srgbClr val="002060"/>
                </a:solidFill>
              </a:rPr>
              <a:t>Другому как понять тебя?</a:t>
            </a:r>
            <a:br>
              <a:rPr lang="ru-RU" sz="2400" i="1" dirty="0" smtClean="0">
                <a:solidFill>
                  <a:srgbClr val="002060"/>
                </a:solidFill>
              </a:rPr>
            </a:br>
            <a:r>
              <a:rPr lang="ru-RU" sz="2400" i="1" dirty="0" smtClean="0">
                <a:solidFill>
                  <a:srgbClr val="002060"/>
                </a:solidFill>
              </a:rPr>
              <a:t>Поймет ли он, чем ты живешь?</a:t>
            </a:r>
            <a:br>
              <a:rPr lang="ru-RU" sz="2400" i="1" dirty="0" smtClean="0">
                <a:solidFill>
                  <a:srgbClr val="002060"/>
                </a:solidFill>
              </a:rPr>
            </a:br>
            <a:r>
              <a:rPr lang="ru-RU" sz="2400" i="1" dirty="0" smtClean="0">
                <a:solidFill>
                  <a:srgbClr val="002060"/>
                </a:solidFill>
              </a:rPr>
              <a:t>Мысль изреченная есть ложь.</a:t>
            </a:r>
            <a:br>
              <a:rPr lang="ru-RU" sz="2400" i="1" dirty="0" smtClean="0">
                <a:solidFill>
                  <a:srgbClr val="002060"/>
                </a:solidFill>
              </a:rPr>
            </a:br>
            <a:r>
              <a:rPr lang="ru-RU" sz="2400" i="1" dirty="0" smtClean="0">
                <a:solidFill>
                  <a:srgbClr val="002060"/>
                </a:solidFill>
              </a:rPr>
              <a:t>Взрывая, возмутишь ключи, –</a:t>
            </a:r>
            <a:br>
              <a:rPr lang="ru-RU" sz="2400" i="1" dirty="0" smtClean="0">
                <a:solidFill>
                  <a:srgbClr val="002060"/>
                </a:solidFill>
              </a:rPr>
            </a:br>
            <a:r>
              <a:rPr lang="ru-RU" sz="2400" i="1" dirty="0" smtClean="0">
                <a:solidFill>
                  <a:srgbClr val="002060"/>
                </a:solidFill>
              </a:rPr>
              <a:t>Питайся ими – и молчи.</a:t>
            </a:r>
          </a:p>
          <a:p>
            <a:pPr algn="ctr">
              <a:buNone/>
            </a:pPr>
            <a:r>
              <a:rPr lang="en-US" sz="2400" i="1" dirty="0" smtClean="0">
                <a:solidFill>
                  <a:srgbClr val="002060"/>
                </a:solidFill>
              </a:rPr>
              <a:t>(</a:t>
            </a:r>
            <a:r>
              <a:rPr lang="ru-RU" sz="2400" i="1" dirty="0" smtClean="0">
                <a:solidFill>
                  <a:srgbClr val="002060"/>
                </a:solidFill>
              </a:rPr>
              <a:t>Ф. Тютчев. </a:t>
            </a:r>
            <a:r>
              <a:rPr lang="en-US" sz="2400" i="1" dirty="0" err="1" smtClean="0">
                <a:solidFill>
                  <a:srgbClr val="002060"/>
                </a:solidFill>
              </a:rPr>
              <a:t>Silentium</a:t>
            </a:r>
            <a:r>
              <a:rPr lang="en-US" sz="2400" i="1" dirty="0" smtClean="0">
                <a:solidFill>
                  <a:srgbClr val="002060"/>
                </a:solidFill>
              </a:rPr>
              <a:t>!)</a:t>
            </a:r>
            <a:endParaRPr lang="en-US" sz="2400" i="1" dirty="0" smtClean="0">
              <a:solidFill>
                <a:srgbClr val="002060"/>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34082"/>
          </a:xfrm>
        </p:spPr>
        <p:txBody>
          <a:bodyPr>
            <a:normAutofit fontScale="90000"/>
          </a:bodyPr>
          <a:lstStyle/>
          <a:p>
            <a:r>
              <a:rPr lang="en-US" sz="2700" dirty="0" smtClean="0">
                <a:solidFill>
                  <a:srgbClr val="7030A0"/>
                </a:solidFill>
              </a:rPr>
              <a:t>Alexander </a:t>
            </a:r>
            <a:r>
              <a:rPr lang="en-US" sz="2700" dirty="0" err="1" smtClean="0">
                <a:solidFill>
                  <a:srgbClr val="7030A0"/>
                </a:solidFill>
              </a:rPr>
              <a:t>Potebnja’s</a:t>
            </a:r>
            <a:r>
              <a:rPr lang="en-US" sz="2700" dirty="0" smtClean="0">
                <a:solidFill>
                  <a:srgbClr val="7030A0"/>
                </a:solidFill>
              </a:rPr>
              <a:t> philosophy of language.</a:t>
            </a:r>
            <a:r>
              <a:rPr lang="en-US" dirty="0" smtClean="0"/>
              <a:t/>
            </a:r>
            <a:br>
              <a:rPr lang="en-US" dirty="0" smtClean="0"/>
            </a:br>
            <a:endParaRPr lang="ru-RU" dirty="0"/>
          </a:p>
        </p:txBody>
      </p:sp>
      <p:sp>
        <p:nvSpPr>
          <p:cNvPr id="3" name="Содержимое 2"/>
          <p:cNvSpPr>
            <a:spLocks noGrp="1"/>
          </p:cNvSpPr>
          <p:nvPr>
            <p:ph idx="1"/>
          </p:nvPr>
        </p:nvSpPr>
        <p:spPr>
          <a:xfrm>
            <a:off x="457200" y="692696"/>
            <a:ext cx="8219256" cy="5433467"/>
          </a:xfrm>
        </p:spPr>
        <p:txBody>
          <a:bodyPr>
            <a:normAutofit/>
          </a:bodyPr>
          <a:lstStyle/>
          <a:p>
            <a:pPr>
              <a:buNone/>
            </a:pPr>
            <a:r>
              <a:rPr lang="en-US" sz="2400" b="1" dirty="0" smtClean="0">
                <a:solidFill>
                  <a:srgbClr val="002060"/>
                </a:solidFill>
              </a:rPr>
              <a:t>The sphere of language and the sphere of thought do not coincide</a:t>
            </a:r>
          </a:p>
          <a:p>
            <a:pPr>
              <a:buNone/>
            </a:pPr>
            <a:r>
              <a:rPr lang="ru-RU" sz="2400" i="1" dirty="0" smtClean="0"/>
              <a:t>На </a:t>
            </a:r>
            <a:r>
              <a:rPr lang="ru-RU" sz="2400" i="1" dirty="0" err="1" smtClean="0"/>
              <a:t>зорі</a:t>
            </a:r>
            <a:r>
              <a:rPr lang="ru-RU" sz="2400" i="1" dirty="0" smtClean="0"/>
              <a:t> </a:t>
            </a:r>
            <a:r>
              <a:rPr lang="ru-RU" sz="2400" i="1" dirty="0" err="1" smtClean="0"/>
              <a:t>людства</a:t>
            </a:r>
            <a:r>
              <a:rPr lang="ru-RU" sz="2400" i="1" dirty="0" smtClean="0"/>
              <a:t> думка </a:t>
            </a:r>
            <a:r>
              <a:rPr lang="ru-RU" sz="2400" i="1" dirty="0" err="1" smtClean="0"/>
              <a:t>відставала</a:t>
            </a:r>
            <a:r>
              <a:rPr lang="ru-RU" sz="2400" i="1" dirty="0" smtClean="0"/>
              <a:t> </a:t>
            </a:r>
            <a:r>
              <a:rPr lang="ru-RU" sz="2400" i="1" dirty="0" err="1" smtClean="0"/>
              <a:t>від</a:t>
            </a:r>
            <a:r>
              <a:rPr lang="ru-RU" sz="2400" i="1" dirty="0" smtClean="0"/>
              <a:t> </a:t>
            </a:r>
            <a:r>
              <a:rPr lang="ru-RU" sz="2400" i="1" dirty="0" err="1" smtClean="0"/>
              <a:t>мови</a:t>
            </a:r>
            <a:r>
              <a:rPr lang="ru-RU" sz="2400" i="1" dirty="0" smtClean="0"/>
              <a:t>, на </a:t>
            </a:r>
            <a:r>
              <a:rPr lang="ru-RU" sz="2400" i="1" dirty="0" err="1" smtClean="0"/>
              <a:t>середньому</a:t>
            </a:r>
            <a:r>
              <a:rPr lang="ru-RU" sz="2400" i="1" dirty="0" smtClean="0"/>
              <a:t> </a:t>
            </a:r>
            <a:r>
              <a:rPr lang="ru-RU" sz="2400" i="1" dirty="0" err="1" smtClean="0"/>
              <a:t>етапі</a:t>
            </a:r>
            <a:r>
              <a:rPr lang="ru-RU" sz="2400" i="1" dirty="0" smtClean="0"/>
              <a:t> </a:t>
            </a:r>
            <a:r>
              <a:rPr lang="ru-RU" sz="2400" i="1" dirty="0" err="1" smtClean="0"/>
              <a:t>розвитку</a:t>
            </a:r>
            <a:r>
              <a:rPr lang="ru-RU" sz="2400" i="1" dirty="0" smtClean="0"/>
              <a:t> </a:t>
            </a:r>
            <a:r>
              <a:rPr lang="ru-RU" sz="2400" i="1" dirty="0" err="1" smtClean="0"/>
              <a:t>людства</a:t>
            </a:r>
            <a:r>
              <a:rPr lang="ru-RU" sz="2400" i="1" dirty="0" smtClean="0"/>
              <a:t> вони </a:t>
            </a:r>
            <a:r>
              <a:rPr lang="ru-RU" sz="2400" i="1" dirty="0" err="1" smtClean="0"/>
              <a:t>розвивалися</a:t>
            </a:r>
            <a:r>
              <a:rPr lang="ru-RU" sz="2400" i="1" dirty="0" smtClean="0"/>
              <a:t> </a:t>
            </a:r>
            <a:r>
              <a:rPr lang="ru-RU" sz="2400" i="1" dirty="0" err="1" smtClean="0"/>
              <a:t>паралельно</a:t>
            </a:r>
            <a:r>
              <a:rPr lang="ru-RU" sz="2400" i="1" dirty="0" smtClean="0"/>
              <a:t>, а на </a:t>
            </a:r>
            <a:r>
              <a:rPr lang="ru-RU" sz="2400" i="1" dirty="0" err="1" smtClean="0"/>
              <a:t>третьому</a:t>
            </a:r>
            <a:r>
              <a:rPr lang="ru-RU" sz="2400" i="1" dirty="0" smtClean="0"/>
              <a:t> </a:t>
            </a:r>
            <a:r>
              <a:rPr lang="ru-RU" sz="2400" i="1" dirty="0" err="1" smtClean="0"/>
              <a:t>етапі</a:t>
            </a:r>
            <a:r>
              <a:rPr lang="ru-RU" sz="2400" i="1" dirty="0" smtClean="0"/>
              <a:t> (</a:t>
            </a:r>
            <a:r>
              <a:rPr lang="ru-RU" sz="2400" i="1" dirty="0" err="1" smtClean="0"/>
              <a:t>етапі</a:t>
            </a:r>
            <a:r>
              <a:rPr lang="ru-RU" sz="2400" i="1" dirty="0" smtClean="0"/>
              <a:t> </a:t>
            </a:r>
            <a:r>
              <a:rPr lang="ru-RU" sz="2400" i="1" dirty="0" err="1" smtClean="0"/>
              <a:t>абстрактності</a:t>
            </a:r>
            <a:r>
              <a:rPr lang="ru-RU" sz="2400" i="1" dirty="0" smtClean="0"/>
              <a:t>) думка </a:t>
            </a:r>
            <a:r>
              <a:rPr lang="ru-RU" sz="2400" i="1" dirty="0" err="1" smtClean="0"/>
              <a:t>покидає</a:t>
            </a:r>
            <a:r>
              <a:rPr lang="ru-RU" sz="2400" i="1" dirty="0" smtClean="0"/>
              <a:t> </a:t>
            </a:r>
            <a:r>
              <a:rPr lang="ru-RU" sz="2400" i="1" dirty="0" err="1" smtClean="0"/>
              <a:t>мову</a:t>
            </a:r>
            <a:r>
              <a:rPr lang="ru-RU" sz="2400" i="1" dirty="0" smtClean="0"/>
              <a:t> як </a:t>
            </a:r>
            <a:r>
              <a:rPr lang="ru-RU" sz="2400" i="1" dirty="0" err="1" smtClean="0"/>
              <a:t>таку</a:t>
            </a:r>
            <a:r>
              <a:rPr lang="ru-RU" sz="2400" i="1" dirty="0" smtClean="0"/>
              <a:t>, </a:t>
            </a:r>
            <a:r>
              <a:rPr lang="ru-RU" sz="2400" i="1" dirty="0" err="1" smtClean="0"/>
              <a:t>що</a:t>
            </a:r>
            <a:r>
              <a:rPr lang="ru-RU" sz="2400" i="1" dirty="0" smtClean="0"/>
              <a:t> не </a:t>
            </a:r>
            <a:r>
              <a:rPr lang="ru-RU" sz="2400" i="1" dirty="0" err="1" smtClean="0"/>
              <a:t>задовольняє</a:t>
            </a:r>
            <a:r>
              <a:rPr lang="ru-RU" sz="2400" i="1" dirty="0" smtClean="0"/>
              <a:t> </a:t>
            </a:r>
            <a:r>
              <a:rPr lang="ru-RU" sz="2400" i="1" dirty="0" err="1" smtClean="0"/>
              <a:t>її</a:t>
            </a:r>
            <a:r>
              <a:rPr lang="ru-RU" sz="2400" i="1" dirty="0" smtClean="0"/>
              <a:t> </a:t>
            </a:r>
            <a:r>
              <a:rPr lang="ru-RU" sz="2400" i="1" dirty="0" err="1" smtClean="0"/>
              <a:t>вимог</a:t>
            </a:r>
            <a:r>
              <a:rPr lang="ru-RU" sz="2400" i="1" dirty="0" smtClean="0"/>
              <a:t>. </a:t>
            </a:r>
            <a:endParaRPr lang="en-US" sz="2400" i="1" dirty="0" smtClean="0"/>
          </a:p>
          <a:p>
            <a:pPr>
              <a:buNone/>
            </a:pPr>
            <a:r>
              <a:rPr lang="ru-RU" sz="2400" i="1" dirty="0" err="1" smtClean="0"/>
              <a:t>Саме</a:t>
            </a:r>
            <a:r>
              <a:rPr lang="ru-RU" sz="2400" i="1" dirty="0" smtClean="0"/>
              <a:t> </a:t>
            </a:r>
            <a:r>
              <a:rPr lang="ru-RU" sz="2400" i="1" dirty="0" err="1" smtClean="0"/>
              <a:t>цим</a:t>
            </a:r>
            <a:r>
              <a:rPr lang="en-US" sz="2400" i="1" dirty="0" smtClean="0"/>
              <a:t> </a:t>
            </a:r>
            <a:r>
              <a:rPr lang="ru-RU" sz="2400" i="1" dirty="0" smtClean="0"/>
              <a:t> </a:t>
            </a:r>
            <a:r>
              <a:rPr lang="ru-RU" sz="2400" i="1" dirty="0" err="1" smtClean="0"/>
              <a:t>можна</a:t>
            </a:r>
            <a:r>
              <a:rPr lang="ru-RU" sz="2400" i="1" dirty="0" smtClean="0"/>
              <a:t> </a:t>
            </a:r>
            <a:r>
              <a:rPr lang="ru-RU" sz="2400" i="1" dirty="0" err="1" smtClean="0"/>
              <a:t>пояснити</a:t>
            </a:r>
            <a:r>
              <a:rPr lang="ru-RU" sz="2400" i="1" dirty="0" smtClean="0"/>
              <a:t>, </a:t>
            </a:r>
            <a:r>
              <a:rPr lang="ru-RU" sz="2400" i="1" dirty="0" err="1" smtClean="0"/>
              <a:t>що</a:t>
            </a:r>
            <a:r>
              <a:rPr lang="ru-RU" sz="2400" i="1" dirty="0" smtClean="0"/>
              <a:t> думка художника, скульптора, </a:t>
            </a:r>
            <a:r>
              <a:rPr lang="ru-RU" sz="2400" i="1" dirty="0" err="1" smtClean="0"/>
              <a:t>музиканта</a:t>
            </a:r>
            <a:r>
              <a:rPr lang="ru-RU" sz="2400" i="1" dirty="0" smtClean="0"/>
              <a:t> </a:t>
            </a:r>
            <a:r>
              <a:rPr lang="ru-RU" sz="2400" i="1" dirty="0" err="1" smtClean="0"/>
              <a:t>реалізується</a:t>
            </a:r>
            <a:r>
              <a:rPr lang="ru-RU" sz="2400" i="1" dirty="0" smtClean="0"/>
              <a:t> не у </a:t>
            </a:r>
            <a:r>
              <a:rPr lang="ru-RU" sz="2400" i="1" dirty="0" err="1" smtClean="0"/>
              <a:t>слові</a:t>
            </a:r>
            <a:r>
              <a:rPr lang="ru-RU" sz="2400" i="1" dirty="0" smtClean="0"/>
              <a:t>, а думка математика </a:t>
            </a:r>
            <a:r>
              <a:rPr lang="ru-RU" sz="2400" i="1" dirty="0" err="1" smtClean="0"/>
              <a:t>втілюється</a:t>
            </a:r>
            <a:r>
              <a:rPr lang="ru-RU" sz="2400" i="1" dirty="0" smtClean="0"/>
              <a:t> в </a:t>
            </a:r>
            <a:r>
              <a:rPr lang="ru-RU" sz="2400" i="1" dirty="0" err="1" smtClean="0"/>
              <a:t>умовних</a:t>
            </a:r>
            <a:r>
              <a:rPr lang="ru-RU" sz="2400" i="1" dirty="0" smtClean="0"/>
              <a:t> знаках.</a:t>
            </a:r>
            <a:endParaRPr lang="en-US" sz="2400" i="1" dirty="0" smtClean="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34082"/>
          </a:xfrm>
        </p:spPr>
        <p:txBody>
          <a:bodyPr>
            <a:normAutofit fontScale="90000"/>
          </a:bodyPr>
          <a:lstStyle/>
          <a:p>
            <a:r>
              <a:rPr lang="en-US" sz="2700" dirty="0" smtClean="0">
                <a:solidFill>
                  <a:srgbClr val="7030A0"/>
                </a:solidFill>
              </a:rPr>
              <a:t>Alexander </a:t>
            </a:r>
            <a:r>
              <a:rPr lang="en-US" sz="2700" dirty="0" err="1" smtClean="0">
                <a:solidFill>
                  <a:srgbClr val="7030A0"/>
                </a:solidFill>
              </a:rPr>
              <a:t>Potebnja’s</a:t>
            </a:r>
            <a:r>
              <a:rPr lang="en-US" sz="2700" dirty="0" smtClean="0">
                <a:solidFill>
                  <a:srgbClr val="7030A0"/>
                </a:solidFill>
              </a:rPr>
              <a:t> philosophy of language.</a:t>
            </a:r>
            <a:r>
              <a:rPr lang="en-US" dirty="0" smtClean="0"/>
              <a:t/>
            </a:r>
            <a:br>
              <a:rPr lang="en-US" dirty="0" smtClean="0"/>
            </a:br>
            <a:endParaRPr lang="ru-RU" dirty="0"/>
          </a:p>
        </p:txBody>
      </p:sp>
      <p:sp>
        <p:nvSpPr>
          <p:cNvPr id="3" name="Содержимое 2"/>
          <p:cNvSpPr>
            <a:spLocks noGrp="1"/>
          </p:cNvSpPr>
          <p:nvPr>
            <p:ph idx="1"/>
          </p:nvPr>
        </p:nvSpPr>
        <p:spPr>
          <a:xfrm>
            <a:off x="457200" y="692696"/>
            <a:ext cx="8219256" cy="5433467"/>
          </a:xfrm>
        </p:spPr>
        <p:txBody>
          <a:bodyPr>
            <a:normAutofit/>
          </a:bodyPr>
          <a:lstStyle/>
          <a:p>
            <a:pPr>
              <a:buNone/>
            </a:pPr>
            <a:r>
              <a:rPr lang="en-US" sz="2400" b="1" dirty="0" smtClean="0">
                <a:solidFill>
                  <a:srgbClr val="002060"/>
                </a:solidFill>
              </a:rPr>
              <a:t>“Compression of thought”</a:t>
            </a:r>
          </a:p>
          <a:p>
            <a:pPr>
              <a:buNone/>
            </a:pPr>
            <a:r>
              <a:rPr lang="ru-RU" sz="2400" i="1" dirty="0" smtClean="0"/>
              <a:t>«</a:t>
            </a:r>
            <a:r>
              <a:rPr lang="ru-RU" sz="2400" i="1" dirty="0" err="1" smtClean="0"/>
              <a:t>згущення</a:t>
            </a:r>
            <a:r>
              <a:rPr lang="ru-RU" sz="2400" i="1" dirty="0" smtClean="0"/>
              <a:t> думки», </a:t>
            </a:r>
            <a:r>
              <a:rPr lang="ru-RU" sz="2400" i="1" dirty="0" err="1" smtClean="0"/>
              <a:t>тобто</a:t>
            </a:r>
            <a:r>
              <a:rPr lang="ru-RU" sz="2400" i="1" dirty="0" smtClean="0"/>
              <a:t> </a:t>
            </a:r>
            <a:r>
              <a:rPr lang="ru-RU" sz="2400" i="1" dirty="0" err="1" smtClean="0"/>
              <a:t>зведення</a:t>
            </a:r>
            <a:r>
              <a:rPr lang="ru-RU" sz="2400" i="1" dirty="0" smtClean="0"/>
              <a:t> </a:t>
            </a:r>
            <a:r>
              <a:rPr lang="ru-RU" sz="2400" i="1" dirty="0" err="1" smtClean="0"/>
              <a:t>різноманітних</a:t>
            </a:r>
            <a:r>
              <a:rPr lang="ru-RU" sz="2400" i="1" dirty="0" smtClean="0"/>
              <a:t> </a:t>
            </a:r>
            <a:r>
              <a:rPr lang="ru-RU" sz="2400" i="1" dirty="0" err="1" smtClean="0"/>
              <a:t>явищ</a:t>
            </a:r>
            <a:r>
              <a:rPr lang="ru-RU" sz="2400" i="1" dirty="0" smtClean="0"/>
              <a:t> до </a:t>
            </a:r>
            <a:r>
              <a:rPr lang="ru-RU" sz="2400" i="1" dirty="0" err="1" smtClean="0"/>
              <a:t>порівняно</a:t>
            </a:r>
            <a:r>
              <a:rPr lang="ru-RU" sz="2400" i="1" dirty="0" smtClean="0"/>
              <a:t> </a:t>
            </a:r>
            <a:r>
              <a:rPr lang="ru-RU" sz="2400" i="1" dirty="0" err="1" smtClean="0"/>
              <a:t>невеликої</a:t>
            </a:r>
            <a:r>
              <a:rPr lang="ru-RU" sz="2400" i="1" dirty="0" smtClean="0"/>
              <a:t> </a:t>
            </a:r>
            <a:r>
              <a:rPr lang="ru-RU" sz="2400" i="1" dirty="0" err="1" smtClean="0"/>
              <a:t>кількості</a:t>
            </a:r>
            <a:r>
              <a:rPr lang="ru-RU" sz="2400" i="1" dirty="0" smtClean="0"/>
              <a:t> </a:t>
            </a:r>
            <a:r>
              <a:rPr lang="ru-RU" sz="2400" i="1" dirty="0" err="1" smtClean="0"/>
              <a:t>знаків</a:t>
            </a:r>
            <a:r>
              <a:rPr lang="ru-RU" sz="2400" i="1" dirty="0" smtClean="0"/>
              <a:t> </a:t>
            </a:r>
            <a:r>
              <a:rPr lang="ru-RU" sz="2400" i="1" dirty="0" err="1" smtClean="0"/>
              <a:t>чи</a:t>
            </a:r>
            <a:r>
              <a:rPr lang="ru-RU" sz="2400" i="1" dirty="0" smtClean="0"/>
              <a:t> </a:t>
            </a:r>
            <a:r>
              <a:rPr lang="ru-RU" sz="2400" i="1" dirty="0" err="1" smtClean="0"/>
              <a:t>образів</a:t>
            </a:r>
            <a:r>
              <a:rPr lang="ru-RU" sz="2400" i="1" dirty="0" smtClean="0"/>
              <a:t>, </a:t>
            </a:r>
            <a:r>
              <a:rPr lang="ru-RU" sz="2400" i="1" dirty="0" err="1" smtClean="0"/>
              <a:t>що</a:t>
            </a:r>
            <a:r>
              <a:rPr lang="ru-RU" sz="2400" i="1" dirty="0" smtClean="0"/>
              <a:t> особливо </a:t>
            </a:r>
            <a:r>
              <a:rPr lang="ru-RU" sz="2400" i="1" dirty="0" err="1" smtClean="0"/>
              <a:t>яскраво</a:t>
            </a:r>
            <a:r>
              <a:rPr lang="ru-RU" sz="2400" i="1" dirty="0" smtClean="0"/>
              <a:t> </a:t>
            </a:r>
            <a:r>
              <a:rPr lang="ru-RU" sz="2400" i="1" dirty="0" err="1" smtClean="0"/>
              <a:t>ілюструють</a:t>
            </a:r>
            <a:r>
              <a:rPr lang="ru-RU" sz="2400" i="1" dirty="0" smtClean="0"/>
              <a:t> байки </a:t>
            </a:r>
            <a:r>
              <a:rPr lang="ru-RU" sz="2400" i="1" dirty="0" err="1" smtClean="0"/>
              <a:t>і</a:t>
            </a:r>
            <a:r>
              <a:rPr lang="ru-RU" sz="2400" i="1" dirty="0" smtClean="0"/>
              <a:t> </a:t>
            </a:r>
            <a:r>
              <a:rPr lang="ru-RU" sz="2400" i="1" dirty="0" err="1" smtClean="0"/>
              <a:t>прислів'я</a:t>
            </a:r>
            <a:r>
              <a:rPr lang="ru-RU" sz="2400" i="1" dirty="0" smtClean="0"/>
              <a:t>: образ байки </a:t>
            </a:r>
            <a:r>
              <a:rPr lang="ru-RU" sz="2400" i="1" dirty="0" err="1" smtClean="0"/>
              <a:t>завжди</a:t>
            </a:r>
            <a:r>
              <a:rPr lang="ru-RU" sz="2400" i="1" dirty="0" smtClean="0"/>
              <a:t> </a:t>
            </a:r>
            <a:r>
              <a:rPr lang="ru-RU" sz="2400" i="1" dirty="0" err="1" smtClean="0"/>
              <a:t>стосується</a:t>
            </a:r>
            <a:r>
              <a:rPr lang="ru-RU" sz="2400" i="1" dirty="0" smtClean="0"/>
              <a:t> </a:t>
            </a:r>
            <a:r>
              <a:rPr lang="ru-RU" sz="2400" i="1" dirty="0" err="1" smtClean="0"/>
              <a:t>багатьох</a:t>
            </a:r>
            <a:r>
              <a:rPr lang="ru-RU" sz="2400" i="1" dirty="0" smtClean="0"/>
              <a:t> </a:t>
            </a:r>
            <a:r>
              <a:rPr lang="ru-RU" sz="2400" i="1" dirty="0" err="1" smtClean="0"/>
              <a:t>осіб</a:t>
            </a:r>
            <a:r>
              <a:rPr lang="ru-RU" sz="2400" i="1" dirty="0" smtClean="0"/>
              <a:t> </a:t>
            </a:r>
            <a:r>
              <a:rPr lang="ru-RU" sz="2400" i="1" dirty="0" err="1" smtClean="0"/>
              <a:t>і</a:t>
            </a:r>
            <a:r>
              <a:rPr lang="ru-RU" sz="2400" i="1" dirty="0" smtClean="0"/>
              <a:t> </a:t>
            </a:r>
            <a:r>
              <a:rPr lang="ru-RU" sz="2400" i="1" dirty="0" err="1" smtClean="0"/>
              <a:t>ситуацій</a:t>
            </a:r>
            <a:r>
              <a:rPr lang="ru-RU" sz="2400" i="1" dirty="0" smtClean="0"/>
              <a:t>; </a:t>
            </a:r>
            <a:r>
              <a:rPr lang="ru-RU" sz="2400" i="1" dirty="0" err="1" smtClean="0"/>
              <a:t>це</a:t>
            </a:r>
            <a:r>
              <a:rPr lang="ru-RU" sz="2400" i="1" dirty="0" smtClean="0"/>
              <a:t> </a:t>
            </a:r>
            <a:r>
              <a:rPr lang="ru-RU" sz="2400" i="1" dirty="0" err="1" smtClean="0"/>
              <a:t>саме</a:t>
            </a:r>
            <a:r>
              <a:rPr lang="ru-RU" sz="2400" i="1" dirty="0" smtClean="0"/>
              <a:t> </a:t>
            </a:r>
            <a:r>
              <a:rPr lang="ru-RU" sz="2400" i="1" dirty="0" err="1" smtClean="0"/>
              <a:t>можна</a:t>
            </a:r>
            <a:r>
              <a:rPr lang="ru-RU" sz="2400" i="1" dirty="0" smtClean="0"/>
              <a:t> </a:t>
            </a:r>
            <a:r>
              <a:rPr lang="ru-RU" sz="2400" i="1" dirty="0" err="1" smtClean="0"/>
              <a:t>сказати</a:t>
            </a:r>
            <a:r>
              <a:rPr lang="ru-RU" sz="2400" i="1" dirty="0" smtClean="0"/>
              <a:t> </a:t>
            </a:r>
            <a:r>
              <a:rPr lang="ru-RU" sz="2400" i="1" dirty="0" err="1" smtClean="0"/>
              <a:t>й</a:t>
            </a:r>
            <a:r>
              <a:rPr lang="ru-RU" sz="2400" i="1" dirty="0" smtClean="0"/>
              <a:t> про </a:t>
            </a:r>
            <a:r>
              <a:rPr lang="ru-RU" sz="2400" i="1" dirty="0" err="1" smtClean="0"/>
              <a:t>прислів'я</a:t>
            </a:r>
            <a:r>
              <a:rPr lang="ru-RU" sz="2400" i="1" dirty="0" smtClean="0"/>
              <a:t>. </a:t>
            </a:r>
            <a:endParaRPr lang="en-US" sz="2400" i="1" dirty="0" smtClean="0"/>
          </a:p>
          <a:p>
            <a:pPr>
              <a:buNone/>
            </a:pPr>
            <a:r>
              <a:rPr lang="ru-RU" sz="2400" i="1" dirty="0" smtClean="0"/>
              <a:t>У </a:t>
            </a:r>
            <a:r>
              <a:rPr lang="ru-RU" sz="2400" i="1" dirty="0" err="1" smtClean="0"/>
              <a:t>слові</a:t>
            </a:r>
            <a:r>
              <a:rPr lang="ru-RU" sz="2400" i="1" dirty="0" smtClean="0"/>
              <a:t> </a:t>
            </a:r>
            <a:r>
              <a:rPr lang="ru-RU" sz="2400" i="1" dirty="0" err="1" smtClean="0"/>
              <a:t>згущення</a:t>
            </a:r>
            <a:r>
              <a:rPr lang="ru-RU" sz="2400" i="1" dirty="0" smtClean="0"/>
              <a:t> думки </a:t>
            </a:r>
            <a:r>
              <a:rPr lang="ru-RU" sz="2400" i="1" dirty="0" err="1" smtClean="0"/>
              <a:t>є</a:t>
            </a:r>
            <a:r>
              <a:rPr lang="ru-RU" sz="2400" i="1" dirty="0" smtClean="0"/>
              <a:t> </a:t>
            </a:r>
            <a:r>
              <a:rPr lang="ru-RU" sz="2400" i="1" dirty="0" err="1" smtClean="0"/>
              <a:t>його</a:t>
            </a:r>
            <a:r>
              <a:rPr lang="ru-RU" sz="2400" i="1" dirty="0" smtClean="0"/>
              <a:t> </a:t>
            </a:r>
            <a:r>
              <a:rPr lang="ru-RU" sz="2400" i="1" dirty="0" err="1" smtClean="0"/>
              <a:t>природним</a:t>
            </a:r>
            <a:r>
              <a:rPr lang="ru-RU" sz="2400" i="1" dirty="0" smtClean="0"/>
              <a:t> станом (</a:t>
            </a:r>
            <a:r>
              <a:rPr lang="ru-RU" sz="2400" i="1" dirty="0" err="1" smtClean="0"/>
              <a:t>воно</a:t>
            </a:r>
            <a:r>
              <a:rPr lang="ru-RU" sz="2400" i="1" dirty="0" smtClean="0"/>
              <a:t> </a:t>
            </a:r>
            <a:r>
              <a:rPr lang="ru-RU" sz="2400" i="1" dirty="0" err="1" smtClean="0"/>
              <a:t>майже</a:t>
            </a:r>
            <a:r>
              <a:rPr lang="ru-RU" sz="2400" i="1" dirty="0" smtClean="0"/>
              <a:t> </a:t>
            </a:r>
            <a:r>
              <a:rPr lang="ru-RU" sz="2400" i="1" dirty="0" err="1" smtClean="0"/>
              <a:t>завжди</a:t>
            </a:r>
            <a:r>
              <a:rPr lang="ru-RU" sz="2400" i="1" dirty="0" smtClean="0"/>
              <a:t> </a:t>
            </a:r>
            <a:r>
              <a:rPr lang="ru-RU" sz="2400" i="1" dirty="0" err="1" smtClean="0"/>
              <a:t>співвідноситься</a:t>
            </a:r>
            <a:r>
              <a:rPr lang="ru-RU" sz="2400" i="1" dirty="0" smtClean="0"/>
              <a:t> </a:t>
            </a:r>
            <a:r>
              <a:rPr lang="ru-RU" sz="2400" i="1" dirty="0" err="1" smtClean="0"/>
              <a:t>з</a:t>
            </a:r>
            <a:r>
              <a:rPr lang="ru-RU" sz="2400" i="1" dirty="0" smtClean="0"/>
              <a:t> </a:t>
            </a:r>
            <a:r>
              <a:rPr lang="ru-RU" sz="2400" i="1" dirty="0" err="1" smtClean="0"/>
              <a:t>багатьма</a:t>
            </a:r>
            <a:r>
              <a:rPr lang="ru-RU" sz="2400" i="1" dirty="0" smtClean="0"/>
              <a:t> денотатами).</a:t>
            </a:r>
            <a:endParaRPr lang="en-US" sz="2400" i="1" dirty="0" smtClean="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34082"/>
          </a:xfrm>
        </p:spPr>
        <p:txBody>
          <a:bodyPr>
            <a:normAutofit fontScale="90000"/>
          </a:bodyPr>
          <a:lstStyle/>
          <a:p>
            <a:r>
              <a:rPr lang="en-US" sz="2700" dirty="0" smtClean="0">
                <a:solidFill>
                  <a:srgbClr val="7030A0"/>
                </a:solidFill>
              </a:rPr>
              <a:t>Alexander </a:t>
            </a:r>
            <a:r>
              <a:rPr lang="en-US" sz="2700" dirty="0" err="1" smtClean="0">
                <a:solidFill>
                  <a:srgbClr val="7030A0"/>
                </a:solidFill>
              </a:rPr>
              <a:t>Potebnja’s</a:t>
            </a:r>
            <a:r>
              <a:rPr lang="en-US" sz="2700" dirty="0" smtClean="0">
                <a:solidFill>
                  <a:srgbClr val="7030A0"/>
                </a:solidFill>
              </a:rPr>
              <a:t> philosophy of language.</a:t>
            </a:r>
            <a:r>
              <a:rPr lang="en-US" dirty="0" smtClean="0"/>
              <a:t/>
            </a:r>
            <a:br>
              <a:rPr lang="en-US" dirty="0" smtClean="0"/>
            </a:br>
            <a:endParaRPr lang="ru-RU" dirty="0"/>
          </a:p>
        </p:txBody>
      </p:sp>
      <p:sp>
        <p:nvSpPr>
          <p:cNvPr id="3" name="Содержимое 2"/>
          <p:cNvSpPr>
            <a:spLocks noGrp="1"/>
          </p:cNvSpPr>
          <p:nvPr>
            <p:ph idx="1"/>
          </p:nvPr>
        </p:nvSpPr>
        <p:spPr>
          <a:xfrm>
            <a:off x="457200" y="692696"/>
            <a:ext cx="8219256" cy="5433467"/>
          </a:xfrm>
        </p:spPr>
        <p:txBody>
          <a:bodyPr>
            <a:normAutofit lnSpcReduction="10000"/>
          </a:bodyPr>
          <a:lstStyle/>
          <a:p>
            <a:pPr>
              <a:buNone/>
            </a:pPr>
            <a:r>
              <a:rPr lang="en-US" sz="2400" b="1" dirty="0" smtClean="0">
                <a:solidFill>
                  <a:srgbClr val="002060"/>
                </a:solidFill>
              </a:rPr>
              <a:t>Close and distant meanings of a word</a:t>
            </a:r>
          </a:p>
          <a:p>
            <a:pPr>
              <a:buNone/>
            </a:pPr>
            <a:r>
              <a:rPr lang="ru-RU" sz="2400" i="1" dirty="0" smtClean="0"/>
              <a:t>«Очевидно, </a:t>
            </a:r>
            <a:r>
              <a:rPr lang="ru-RU" sz="2400" i="1" dirty="0" err="1" smtClean="0"/>
              <a:t>мовознавство</a:t>
            </a:r>
            <a:r>
              <a:rPr lang="ru-RU" sz="2400" i="1" dirty="0" smtClean="0"/>
              <a:t> </a:t>
            </a:r>
            <a:r>
              <a:rPr lang="ru-RU" sz="2400" i="1" dirty="0" smtClean="0"/>
              <a:t>не </a:t>
            </a:r>
            <a:r>
              <a:rPr lang="ru-RU" sz="2400" i="1" dirty="0" err="1" smtClean="0"/>
              <a:t>відхиляючись</a:t>
            </a:r>
            <a:r>
              <a:rPr lang="ru-RU" sz="2400" i="1" dirty="0" smtClean="0"/>
              <a:t> </a:t>
            </a:r>
            <a:r>
              <a:rPr lang="ru-RU" sz="2400" i="1" dirty="0" err="1" smtClean="0"/>
              <a:t>від</a:t>
            </a:r>
            <a:r>
              <a:rPr lang="ru-RU" sz="2400" i="1" dirty="0" smtClean="0"/>
              <a:t> </a:t>
            </a:r>
            <a:r>
              <a:rPr lang="ru-RU" sz="2400" i="1" dirty="0" err="1" smtClean="0"/>
              <a:t>досягнень</a:t>
            </a:r>
            <a:r>
              <a:rPr lang="ru-RU" sz="2400" i="1" dirty="0" smtClean="0"/>
              <a:t> </a:t>
            </a:r>
            <a:r>
              <a:rPr lang="ru-RU" sz="2400" i="1" dirty="0" err="1" smtClean="0"/>
              <a:t>своїх</a:t>
            </a:r>
            <a:r>
              <a:rPr lang="ru-RU" sz="2400" i="1" dirty="0" smtClean="0"/>
              <a:t> </a:t>
            </a:r>
            <a:r>
              <a:rPr lang="ru-RU" sz="2400" i="1" dirty="0" err="1" smtClean="0"/>
              <a:t>цілей</a:t>
            </a:r>
            <a:r>
              <a:rPr lang="ru-RU" sz="2400" i="1" dirty="0" smtClean="0"/>
              <a:t>, </a:t>
            </a:r>
            <a:r>
              <a:rPr lang="ru-RU" sz="2400" i="1" dirty="0" err="1" smtClean="0"/>
              <a:t>розглядає</a:t>
            </a:r>
            <a:r>
              <a:rPr lang="ru-RU" sz="2400" i="1" dirty="0" smtClean="0"/>
              <a:t> </a:t>
            </a:r>
            <a:r>
              <a:rPr lang="ru-RU" sz="2400" i="1" dirty="0" err="1" smtClean="0"/>
              <a:t>значення</a:t>
            </a:r>
            <a:r>
              <a:rPr lang="ru-RU" sz="2400" i="1" dirty="0" smtClean="0"/>
              <a:t> </a:t>
            </a:r>
            <a:r>
              <a:rPr lang="ru-RU" sz="2400" i="1" dirty="0" err="1" smtClean="0"/>
              <a:t>слів</a:t>
            </a:r>
            <a:r>
              <a:rPr lang="ru-RU" sz="2400" i="1" dirty="0" smtClean="0"/>
              <a:t> </a:t>
            </a:r>
            <a:r>
              <a:rPr lang="ru-RU" sz="2400" i="1" dirty="0" err="1" smtClean="0"/>
              <a:t>тільки</a:t>
            </a:r>
            <a:r>
              <a:rPr lang="ru-RU" sz="2400" i="1" dirty="0" smtClean="0"/>
              <a:t> до </a:t>
            </a:r>
            <a:r>
              <a:rPr lang="ru-RU" sz="2400" i="1" dirty="0" err="1" smtClean="0"/>
              <a:t>певної</a:t>
            </a:r>
            <a:r>
              <a:rPr lang="ru-RU" sz="2400" i="1" dirty="0" smtClean="0"/>
              <a:t> </a:t>
            </a:r>
            <a:r>
              <a:rPr lang="ru-RU" sz="2400" i="1" dirty="0" err="1" smtClean="0"/>
              <a:t>межі</a:t>
            </a:r>
            <a:r>
              <a:rPr lang="ru-RU" sz="2400" i="1" dirty="0" smtClean="0"/>
              <a:t>. Так як говориться про </a:t>
            </a:r>
            <a:r>
              <a:rPr lang="ru-RU" sz="2400" i="1" dirty="0" err="1" smtClean="0"/>
              <a:t>всілякі</a:t>
            </a:r>
            <a:r>
              <a:rPr lang="ru-RU" sz="2400" i="1" dirty="0" smtClean="0"/>
              <a:t> </a:t>
            </a:r>
            <a:r>
              <a:rPr lang="ru-RU" sz="2400" i="1" dirty="0" err="1" smtClean="0"/>
              <a:t>речі</a:t>
            </a:r>
            <a:r>
              <a:rPr lang="ru-RU" sz="2400" i="1" dirty="0" smtClean="0"/>
              <a:t>, то без </a:t>
            </a:r>
            <a:r>
              <a:rPr lang="ru-RU" sz="2400" i="1" dirty="0" err="1" smtClean="0"/>
              <a:t>згаданого</a:t>
            </a:r>
            <a:r>
              <a:rPr lang="ru-RU" sz="2400" i="1" dirty="0" smtClean="0"/>
              <a:t> </a:t>
            </a:r>
            <a:r>
              <a:rPr lang="ru-RU" sz="2400" i="1" dirty="0" err="1" smtClean="0"/>
              <a:t>обмеження</a:t>
            </a:r>
            <a:r>
              <a:rPr lang="ru-RU" sz="2400" i="1" dirty="0" smtClean="0"/>
              <a:t> </a:t>
            </a:r>
            <a:r>
              <a:rPr lang="ru-RU" sz="2400" i="1" dirty="0" err="1" smtClean="0"/>
              <a:t>мовознавство</a:t>
            </a:r>
            <a:r>
              <a:rPr lang="ru-RU" sz="2400" i="1" dirty="0" smtClean="0"/>
              <a:t> </a:t>
            </a:r>
            <a:r>
              <a:rPr lang="ru-RU" sz="2400" i="1" dirty="0" err="1" smtClean="0"/>
              <a:t>містило</a:t>
            </a:r>
            <a:r>
              <a:rPr lang="ru-RU" sz="2400" i="1" dirty="0" smtClean="0"/>
              <a:t> б у </a:t>
            </a:r>
            <a:r>
              <a:rPr lang="ru-RU" sz="2400" i="1" dirty="0" err="1" smtClean="0"/>
              <a:t>собі</a:t>
            </a:r>
            <a:r>
              <a:rPr lang="ru-RU" sz="2400" i="1" dirty="0" smtClean="0"/>
              <a:t>, </a:t>
            </a:r>
            <a:r>
              <a:rPr lang="ru-RU" sz="2400" i="1" dirty="0" err="1" smtClean="0"/>
              <a:t>крім</a:t>
            </a:r>
            <a:r>
              <a:rPr lang="ru-RU" sz="2400" i="1" dirty="0" smtClean="0"/>
              <a:t> </a:t>
            </a:r>
            <a:r>
              <a:rPr lang="ru-RU" sz="2400" i="1" dirty="0" err="1" smtClean="0"/>
              <a:t>свого</a:t>
            </a:r>
            <a:r>
              <a:rPr lang="ru-RU" sz="2400" i="1" dirty="0" smtClean="0"/>
              <a:t> </a:t>
            </a:r>
            <a:r>
              <a:rPr lang="ru-RU" sz="2400" i="1" dirty="0" err="1" smtClean="0"/>
              <a:t>незаперечного</a:t>
            </a:r>
            <a:r>
              <a:rPr lang="ru-RU" sz="2400" i="1" dirty="0" smtClean="0"/>
              <a:t> </a:t>
            </a:r>
            <a:r>
              <a:rPr lang="ru-RU" sz="2400" i="1" dirty="0" err="1" smtClean="0"/>
              <a:t>змісту</a:t>
            </a:r>
            <a:r>
              <a:rPr lang="ru-RU" sz="2400" i="1" dirty="0" smtClean="0"/>
              <a:t>, про </a:t>
            </a:r>
            <a:r>
              <a:rPr lang="ru-RU" sz="2400" i="1" dirty="0" err="1" smtClean="0"/>
              <a:t>який</a:t>
            </a:r>
            <a:r>
              <a:rPr lang="ru-RU" sz="2400" i="1" dirty="0" smtClean="0"/>
              <a:t> не </a:t>
            </a:r>
            <a:r>
              <a:rPr lang="ru-RU" sz="2400" i="1" dirty="0" err="1" smtClean="0"/>
              <a:t>міркує</a:t>
            </a:r>
            <a:r>
              <a:rPr lang="ru-RU" sz="2400" i="1" dirty="0" smtClean="0"/>
              <a:t> </a:t>
            </a:r>
            <a:r>
              <a:rPr lang="ru-RU" sz="2400" i="1" dirty="0" err="1" smtClean="0"/>
              <a:t>жодна</a:t>
            </a:r>
            <a:r>
              <a:rPr lang="ru-RU" sz="2400" i="1" dirty="0" smtClean="0"/>
              <a:t> </a:t>
            </a:r>
            <a:r>
              <a:rPr lang="ru-RU" sz="2400" i="1" dirty="0" err="1" smtClean="0"/>
              <a:t>інша</a:t>
            </a:r>
            <a:r>
              <a:rPr lang="ru-RU" sz="2400" i="1" dirty="0" smtClean="0"/>
              <a:t> наука, </a:t>
            </a:r>
            <a:r>
              <a:rPr lang="ru-RU" sz="2400" i="1" dirty="0" err="1" smtClean="0"/>
              <a:t>ще</a:t>
            </a:r>
            <a:r>
              <a:rPr lang="ru-RU" sz="2400" i="1" dirty="0" smtClean="0"/>
              <a:t> </a:t>
            </a:r>
            <a:r>
              <a:rPr lang="ru-RU" sz="2400" i="1" dirty="0" err="1" smtClean="0"/>
              <a:t>зміст</a:t>
            </a:r>
            <a:r>
              <a:rPr lang="ru-RU" sz="2400" i="1" dirty="0" smtClean="0"/>
              <a:t> </a:t>
            </a:r>
            <a:r>
              <a:rPr lang="ru-RU" sz="2400" i="1" dirty="0" err="1" smtClean="0"/>
              <a:t>усіх</a:t>
            </a:r>
            <a:r>
              <a:rPr lang="ru-RU" sz="2400" i="1" dirty="0" smtClean="0"/>
              <a:t> </a:t>
            </a:r>
            <a:r>
              <a:rPr lang="ru-RU" sz="2400" i="1" dirty="0" err="1" smtClean="0"/>
              <a:t>інших</a:t>
            </a:r>
            <a:r>
              <a:rPr lang="ru-RU" sz="2400" i="1" dirty="0" smtClean="0"/>
              <a:t> наук. </a:t>
            </a:r>
            <a:r>
              <a:rPr lang="ru-RU" sz="2400" i="1" dirty="0" err="1" smtClean="0"/>
              <a:t>Наприклад</a:t>
            </a:r>
            <a:r>
              <a:rPr lang="ru-RU" sz="2400" i="1" dirty="0" smtClean="0"/>
              <a:t>, </a:t>
            </a:r>
            <a:r>
              <a:rPr lang="ru-RU" sz="2400" i="1" dirty="0" err="1" smtClean="0"/>
              <a:t>говорячи</a:t>
            </a:r>
            <a:r>
              <a:rPr lang="ru-RU" sz="2400" i="1" dirty="0" smtClean="0"/>
              <a:t> про </a:t>
            </a:r>
            <a:r>
              <a:rPr lang="ru-RU" sz="2400" i="1" dirty="0" err="1" smtClean="0"/>
              <a:t>значення</a:t>
            </a:r>
            <a:r>
              <a:rPr lang="ru-RU" sz="2400" i="1" dirty="0" smtClean="0"/>
              <a:t> слова </a:t>
            </a:r>
            <a:r>
              <a:rPr lang="ru-RU" sz="2400" b="1" i="1" dirty="0" smtClean="0"/>
              <a:t>дерево</a:t>
            </a:r>
            <a:r>
              <a:rPr lang="ru-RU" sz="2400" i="1" dirty="0" smtClean="0"/>
              <a:t>, ми </a:t>
            </a:r>
            <a:r>
              <a:rPr lang="ru-RU" sz="2400" i="1" dirty="0" err="1" smtClean="0"/>
              <a:t>повинні</a:t>
            </a:r>
            <a:r>
              <a:rPr lang="ru-RU" sz="2400" i="1" dirty="0" smtClean="0"/>
              <a:t> </a:t>
            </a:r>
            <a:r>
              <a:rPr lang="ru-RU" sz="2400" i="1" dirty="0" err="1" smtClean="0"/>
              <a:t>би</a:t>
            </a:r>
            <a:r>
              <a:rPr lang="ru-RU" sz="2400" i="1" dirty="0" smtClean="0"/>
              <a:t> перейти в </a:t>
            </a:r>
            <a:r>
              <a:rPr lang="ru-RU" sz="2400" i="1" dirty="0" err="1" smtClean="0"/>
              <a:t>галузь</a:t>
            </a:r>
            <a:r>
              <a:rPr lang="ru-RU" sz="2400" i="1" dirty="0" smtClean="0"/>
              <a:t> </a:t>
            </a:r>
            <a:r>
              <a:rPr lang="ru-RU" sz="2400" i="1" dirty="0" err="1" smtClean="0"/>
              <a:t>ботаніки</a:t>
            </a:r>
            <a:r>
              <a:rPr lang="ru-RU" sz="2400" i="1" dirty="0" smtClean="0"/>
              <a:t>, а </a:t>
            </a:r>
            <a:r>
              <a:rPr lang="ru-RU" sz="2400" i="1" dirty="0" err="1" smtClean="0"/>
              <a:t>з</a:t>
            </a:r>
            <a:r>
              <a:rPr lang="ru-RU" sz="2400" i="1" dirty="0" smtClean="0"/>
              <a:t> приводу слова </a:t>
            </a:r>
            <a:r>
              <a:rPr lang="ru-RU" sz="2400" b="1" i="1" dirty="0" smtClean="0"/>
              <a:t>причина</a:t>
            </a:r>
            <a:r>
              <a:rPr lang="ru-RU" sz="2400" i="1" dirty="0" smtClean="0"/>
              <a:t> </a:t>
            </a:r>
            <a:r>
              <a:rPr lang="ru-RU" sz="2400" i="1" dirty="0" err="1" smtClean="0"/>
              <a:t>або</a:t>
            </a:r>
            <a:r>
              <a:rPr lang="ru-RU" sz="2400" i="1" dirty="0" smtClean="0"/>
              <a:t> </a:t>
            </a:r>
            <a:r>
              <a:rPr lang="ru-RU" sz="2400" b="1" i="1" dirty="0" err="1" smtClean="0"/>
              <a:t>причинового</a:t>
            </a:r>
            <a:r>
              <a:rPr lang="ru-RU" sz="2400" b="1" i="1" dirty="0" smtClean="0"/>
              <a:t> </a:t>
            </a:r>
            <a:r>
              <a:rPr lang="ru-RU" sz="2400" b="1" i="1" dirty="0" err="1" smtClean="0"/>
              <a:t>сполучника</a:t>
            </a:r>
            <a:r>
              <a:rPr lang="ru-RU" sz="2400" b="1" i="1" dirty="0" smtClean="0"/>
              <a:t> </a:t>
            </a:r>
            <a:r>
              <a:rPr lang="ru-RU" sz="2400" i="1" dirty="0" smtClean="0"/>
              <a:t>– </a:t>
            </a:r>
            <a:r>
              <a:rPr lang="ru-RU" sz="2400" i="1" dirty="0" err="1" smtClean="0"/>
              <a:t>трактувати</a:t>
            </a:r>
            <a:r>
              <a:rPr lang="ru-RU" sz="2400" i="1" dirty="0" smtClean="0"/>
              <a:t> про </a:t>
            </a:r>
            <a:r>
              <a:rPr lang="ru-RU" sz="2400" i="1" dirty="0" err="1" smtClean="0"/>
              <a:t>причинність</a:t>
            </a:r>
            <a:r>
              <a:rPr lang="ru-RU" sz="2400" i="1" dirty="0" smtClean="0"/>
              <a:t> у </a:t>
            </a:r>
            <a:r>
              <a:rPr lang="ru-RU" sz="2400" i="1" dirty="0" err="1" smtClean="0"/>
              <a:t>світі</a:t>
            </a:r>
            <a:r>
              <a:rPr lang="ru-RU" sz="2400" i="1" dirty="0" smtClean="0"/>
              <a:t>. Але справа в тому, </a:t>
            </a:r>
            <a:r>
              <a:rPr lang="ru-RU" sz="2400" i="1" dirty="0" err="1" smtClean="0"/>
              <a:t>що</a:t>
            </a:r>
            <a:r>
              <a:rPr lang="ru-RU" sz="2400" i="1" dirty="0" smtClean="0"/>
              <a:t> </a:t>
            </a:r>
            <a:r>
              <a:rPr lang="ru-RU" sz="2400" i="1" dirty="0" err="1" smtClean="0"/>
              <a:t>під</a:t>
            </a:r>
            <a:r>
              <a:rPr lang="ru-RU" sz="2400" i="1" dirty="0" smtClean="0"/>
              <a:t> </a:t>
            </a:r>
            <a:r>
              <a:rPr lang="ru-RU" sz="2400" i="1" dirty="0" err="1" smtClean="0"/>
              <a:t>значенням</a:t>
            </a:r>
            <a:r>
              <a:rPr lang="ru-RU" sz="2400" i="1" dirty="0" smtClean="0"/>
              <a:t> слова </a:t>
            </a:r>
            <a:r>
              <a:rPr lang="ru-RU" sz="2400" i="1" dirty="0" err="1" smtClean="0"/>
              <a:t>взагалі</a:t>
            </a:r>
            <a:r>
              <a:rPr lang="ru-RU" sz="2400" i="1" dirty="0" smtClean="0"/>
              <a:t> </a:t>
            </a:r>
            <a:r>
              <a:rPr lang="ru-RU" sz="2400" i="1" dirty="0" err="1" smtClean="0"/>
              <a:t>розуміються</a:t>
            </a:r>
            <a:r>
              <a:rPr lang="ru-RU" sz="2400" i="1" dirty="0" smtClean="0"/>
              <a:t> </a:t>
            </a:r>
            <a:r>
              <a:rPr lang="ru-RU" sz="2400" i="1" dirty="0" err="1" smtClean="0"/>
              <a:t>дві</a:t>
            </a:r>
            <a:r>
              <a:rPr lang="ru-RU" sz="2400" i="1" dirty="0" smtClean="0"/>
              <a:t> </a:t>
            </a:r>
            <a:r>
              <a:rPr lang="ru-RU" sz="2400" i="1" dirty="0" err="1" smtClean="0"/>
              <a:t>різні</a:t>
            </a:r>
            <a:r>
              <a:rPr lang="ru-RU" sz="2400" i="1" dirty="0" smtClean="0"/>
              <a:t> </a:t>
            </a:r>
            <a:r>
              <a:rPr lang="ru-RU" sz="2400" i="1" dirty="0" err="1" smtClean="0"/>
              <a:t>речі</a:t>
            </a:r>
            <a:r>
              <a:rPr lang="ru-RU" sz="2400" i="1" dirty="0" smtClean="0"/>
              <a:t>, </a:t>
            </a:r>
            <a:r>
              <a:rPr lang="ru-RU" sz="2400" i="1" dirty="0" err="1" smtClean="0"/>
              <a:t>з</a:t>
            </a:r>
            <a:r>
              <a:rPr lang="ru-RU" sz="2400" i="1" dirty="0" smtClean="0"/>
              <a:t> </a:t>
            </a:r>
            <a:r>
              <a:rPr lang="ru-RU" sz="2400" i="1" dirty="0" err="1" smtClean="0"/>
              <a:t>яких</a:t>
            </a:r>
            <a:r>
              <a:rPr lang="ru-RU" sz="2400" i="1" dirty="0" smtClean="0"/>
              <a:t> одну, </a:t>
            </a:r>
            <a:r>
              <a:rPr lang="ru-RU" sz="2400" i="1" dirty="0" err="1" smtClean="0"/>
              <a:t>що</a:t>
            </a:r>
            <a:r>
              <a:rPr lang="ru-RU" sz="2400" i="1" dirty="0" smtClean="0"/>
              <a:t> </a:t>
            </a:r>
            <a:r>
              <a:rPr lang="ru-RU" sz="2400" i="1" dirty="0" err="1" smtClean="0"/>
              <a:t>підлягає</a:t>
            </a:r>
            <a:r>
              <a:rPr lang="ru-RU" sz="2400" i="1" dirty="0" smtClean="0"/>
              <a:t> </a:t>
            </a:r>
            <a:r>
              <a:rPr lang="ru-RU" sz="2400" i="1" dirty="0" err="1" smtClean="0"/>
              <a:t>віданню</a:t>
            </a:r>
            <a:r>
              <a:rPr lang="ru-RU" sz="2400" i="1" dirty="0" smtClean="0"/>
              <a:t> </a:t>
            </a:r>
            <a:r>
              <a:rPr lang="ru-RU" sz="2400" i="1" dirty="0" err="1" smtClean="0"/>
              <a:t>мовознавства</a:t>
            </a:r>
            <a:r>
              <a:rPr lang="ru-RU" sz="2400" i="1" dirty="0" smtClean="0"/>
              <a:t>, </a:t>
            </a:r>
            <a:r>
              <a:rPr lang="ru-RU" sz="2400" i="1" dirty="0" err="1" smtClean="0"/>
              <a:t>назвемо</a:t>
            </a:r>
            <a:r>
              <a:rPr lang="ru-RU" sz="2400" i="1" dirty="0" smtClean="0"/>
              <a:t> </a:t>
            </a:r>
            <a:r>
              <a:rPr lang="ru-RU" sz="2400" i="1" dirty="0" err="1" smtClean="0">
                <a:solidFill>
                  <a:srgbClr val="FF0000"/>
                </a:solidFill>
              </a:rPr>
              <a:t>ближчим</a:t>
            </a:r>
            <a:r>
              <a:rPr lang="ru-RU" sz="2400" i="1" dirty="0" smtClean="0"/>
              <a:t>, </a:t>
            </a:r>
            <a:r>
              <a:rPr lang="ru-RU" sz="2400" i="1" dirty="0" err="1" smtClean="0"/>
              <a:t>іншу</a:t>
            </a:r>
            <a:r>
              <a:rPr lang="ru-RU" sz="2400" i="1" dirty="0" smtClean="0"/>
              <a:t>, </a:t>
            </a:r>
            <a:r>
              <a:rPr lang="ru-RU" sz="2400" i="1" dirty="0" err="1" smtClean="0"/>
              <a:t>що</a:t>
            </a:r>
            <a:r>
              <a:rPr lang="ru-RU" sz="2400" i="1" dirty="0" smtClean="0"/>
              <a:t> становить предмет </a:t>
            </a:r>
            <a:r>
              <a:rPr lang="ru-RU" sz="2400" i="1" dirty="0" err="1" smtClean="0"/>
              <a:t>інших</a:t>
            </a:r>
            <a:r>
              <a:rPr lang="ru-RU" sz="2400" i="1" dirty="0" smtClean="0"/>
              <a:t> наук, – </a:t>
            </a:r>
            <a:r>
              <a:rPr lang="ru-RU" sz="2400" i="1" dirty="0" err="1" smtClean="0">
                <a:solidFill>
                  <a:srgbClr val="FF0000"/>
                </a:solidFill>
              </a:rPr>
              <a:t>дальшим</a:t>
            </a:r>
            <a:r>
              <a:rPr lang="ru-RU" sz="2400" i="1" dirty="0" smtClean="0"/>
              <a:t> </a:t>
            </a:r>
            <a:r>
              <a:rPr lang="ru-RU" sz="2400" i="1" dirty="0" err="1" smtClean="0"/>
              <a:t>значенням</a:t>
            </a:r>
            <a:r>
              <a:rPr lang="ru-RU" sz="2400" i="1" dirty="0" smtClean="0"/>
              <a:t> слова. </a:t>
            </a:r>
            <a:r>
              <a:rPr lang="ru-RU" sz="2400" i="1" dirty="0" err="1" smtClean="0"/>
              <a:t>Тільки</a:t>
            </a:r>
            <a:r>
              <a:rPr lang="ru-RU" sz="2400" i="1" dirty="0" smtClean="0"/>
              <a:t> </a:t>
            </a:r>
            <a:r>
              <a:rPr lang="ru-RU" sz="2400" i="1" dirty="0" err="1" smtClean="0"/>
              <a:t>одне</a:t>
            </a:r>
            <a:r>
              <a:rPr lang="ru-RU" sz="2400" i="1" dirty="0" smtClean="0"/>
              <a:t> </a:t>
            </a:r>
            <a:r>
              <a:rPr lang="ru-RU" sz="2400" i="1" dirty="0" err="1" smtClean="0"/>
              <a:t>ближче</a:t>
            </a:r>
            <a:r>
              <a:rPr lang="ru-RU" sz="2400" i="1" dirty="0" smtClean="0"/>
              <a:t> </a:t>
            </a:r>
            <a:r>
              <a:rPr lang="ru-RU" sz="2400" i="1" dirty="0" err="1" smtClean="0"/>
              <a:t>значення</a:t>
            </a:r>
            <a:r>
              <a:rPr lang="ru-RU" sz="2400" i="1" dirty="0" smtClean="0"/>
              <a:t> становить </a:t>
            </a:r>
            <a:r>
              <a:rPr lang="ru-RU" sz="2400" i="1" dirty="0" err="1" smtClean="0"/>
              <a:t>дійсний</a:t>
            </a:r>
            <a:r>
              <a:rPr lang="ru-RU" sz="2400" i="1" dirty="0" smtClean="0"/>
              <a:t> </a:t>
            </a:r>
            <a:r>
              <a:rPr lang="ru-RU" sz="2400" i="1" dirty="0" err="1" smtClean="0"/>
              <a:t>зміст</a:t>
            </a:r>
            <a:r>
              <a:rPr lang="ru-RU" sz="2400" i="1" dirty="0" smtClean="0"/>
              <a:t> думки </a:t>
            </a:r>
            <a:r>
              <a:rPr lang="ru-RU" sz="2400" i="1" dirty="0" err="1" smtClean="0"/>
              <a:t>під</a:t>
            </a:r>
            <a:r>
              <a:rPr lang="ru-RU" sz="2400" i="1" dirty="0" smtClean="0"/>
              <a:t> час </a:t>
            </a:r>
            <a:r>
              <a:rPr lang="ru-RU" sz="2400" i="1" dirty="0" err="1" smtClean="0"/>
              <a:t>вимови</a:t>
            </a:r>
            <a:r>
              <a:rPr lang="ru-RU" sz="2400" i="1" dirty="0" smtClean="0"/>
              <a:t> слова».</a:t>
            </a:r>
            <a:endParaRPr lang="en-US" sz="2400" i="1" dirty="0" smtClean="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62074"/>
          </a:xfrm>
        </p:spPr>
        <p:txBody>
          <a:bodyPr>
            <a:normAutofit fontScale="90000"/>
          </a:bodyPr>
          <a:lstStyle/>
          <a:p>
            <a:r>
              <a:rPr lang="en-US" sz="2700" dirty="0" smtClean="0">
                <a:solidFill>
                  <a:srgbClr val="7030A0"/>
                </a:solidFill>
              </a:rPr>
              <a:t/>
            </a:r>
            <a:br>
              <a:rPr lang="en-US" sz="2700" dirty="0" smtClean="0">
                <a:solidFill>
                  <a:srgbClr val="7030A0"/>
                </a:solidFill>
              </a:rPr>
            </a:br>
            <a:r>
              <a:rPr lang="en-US" sz="2700" dirty="0" smtClean="0">
                <a:solidFill>
                  <a:srgbClr val="7030A0"/>
                </a:solidFill>
              </a:rPr>
              <a:t>August </a:t>
            </a:r>
            <a:r>
              <a:rPr lang="en-US" sz="2700" dirty="0" err="1" smtClean="0">
                <a:solidFill>
                  <a:srgbClr val="7030A0"/>
                </a:solidFill>
              </a:rPr>
              <a:t>Schleicher’s</a:t>
            </a:r>
            <a:r>
              <a:rPr lang="en-US" sz="2700" dirty="0" smtClean="0">
                <a:solidFill>
                  <a:srgbClr val="7030A0"/>
                </a:solidFill>
              </a:rPr>
              <a:t> biological approach to language</a:t>
            </a:r>
            <a:r>
              <a:rPr lang="en-US" dirty="0" smtClean="0"/>
              <a:t/>
            </a:r>
            <a:br>
              <a:rPr lang="en-US" dirty="0" smtClean="0"/>
            </a:br>
            <a:endParaRPr lang="ru-RU" dirty="0"/>
          </a:p>
        </p:txBody>
      </p:sp>
      <p:sp>
        <p:nvSpPr>
          <p:cNvPr id="3" name="Содержимое 2"/>
          <p:cNvSpPr>
            <a:spLocks noGrp="1"/>
          </p:cNvSpPr>
          <p:nvPr>
            <p:ph idx="1"/>
          </p:nvPr>
        </p:nvSpPr>
        <p:spPr>
          <a:xfrm>
            <a:off x="457200" y="836712"/>
            <a:ext cx="6203032" cy="5289451"/>
          </a:xfrm>
        </p:spPr>
        <p:txBody>
          <a:bodyPr>
            <a:normAutofit/>
          </a:bodyPr>
          <a:lstStyle/>
          <a:p>
            <a:pPr>
              <a:buNone/>
            </a:pPr>
            <a:r>
              <a:rPr lang="en-US" sz="2400" dirty="0" smtClean="0">
                <a:solidFill>
                  <a:srgbClr val="7030A0"/>
                </a:solidFill>
              </a:rPr>
              <a:t>August Schleicher (1821-1868),</a:t>
            </a:r>
          </a:p>
          <a:p>
            <a:pPr>
              <a:buNone/>
            </a:pPr>
            <a:r>
              <a:rPr lang="en-US" sz="2400" dirty="0" smtClean="0">
                <a:solidFill>
                  <a:srgbClr val="7030A0"/>
                </a:solidFill>
              </a:rPr>
              <a:t>German linguist</a:t>
            </a:r>
          </a:p>
          <a:p>
            <a:pPr>
              <a:buNone/>
            </a:pPr>
            <a:r>
              <a:rPr lang="en-US" sz="2400" i="1" dirty="0" smtClean="0">
                <a:solidFill>
                  <a:srgbClr val="7030A0"/>
                </a:solidFill>
              </a:rPr>
              <a:t>“A </a:t>
            </a:r>
            <a:r>
              <a:rPr lang="en-US" sz="2400" i="1" dirty="0">
                <a:solidFill>
                  <a:srgbClr val="7030A0"/>
                </a:solidFill>
              </a:rPr>
              <a:t>Compendium of the </a:t>
            </a:r>
            <a:r>
              <a:rPr lang="en-US" sz="2400" i="1" dirty="0" smtClean="0">
                <a:solidFill>
                  <a:srgbClr val="7030A0"/>
                </a:solidFill>
              </a:rPr>
              <a:t>Comparative</a:t>
            </a:r>
            <a:r>
              <a:rPr lang="en-US" sz="2400" i="1" dirty="0">
                <a:solidFill>
                  <a:srgbClr val="7030A0"/>
                </a:solidFill>
              </a:rPr>
              <a:t> Grammar of the Indo-European </a:t>
            </a:r>
            <a:r>
              <a:rPr lang="en-US" sz="2400" i="1" dirty="0" smtClean="0">
                <a:solidFill>
                  <a:srgbClr val="7030A0"/>
                </a:solidFill>
              </a:rPr>
              <a:t>Languages”</a:t>
            </a:r>
          </a:p>
          <a:p>
            <a:pPr>
              <a:buNone/>
            </a:pPr>
            <a:r>
              <a:rPr lang="en-US" sz="2400" dirty="0" smtClean="0">
                <a:solidFill>
                  <a:srgbClr val="7030A0"/>
                </a:solidFill>
              </a:rPr>
              <a:t>Subtitle</a:t>
            </a:r>
            <a:r>
              <a:rPr lang="en-US" sz="2400" i="1" dirty="0" smtClean="0">
                <a:solidFill>
                  <a:srgbClr val="7030A0"/>
                </a:solidFill>
              </a:rPr>
              <a:t>: Outline of a phonology and morphology of the </a:t>
            </a:r>
            <a:r>
              <a:rPr lang="en-US" sz="2400" i="1" dirty="0" err="1" smtClean="0">
                <a:solidFill>
                  <a:srgbClr val="7030A0"/>
                </a:solidFill>
              </a:rPr>
              <a:t>Indogermanic</a:t>
            </a:r>
            <a:r>
              <a:rPr lang="en-US" sz="2400" i="1" dirty="0" smtClean="0">
                <a:solidFill>
                  <a:srgbClr val="7030A0"/>
                </a:solidFill>
              </a:rPr>
              <a:t> parent language</a:t>
            </a:r>
          </a:p>
          <a:p>
            <a:pPr>
              <a:buNone/>
            </a:pPr>
            <a:endParaRPr lang="ru-RU" sz="2400" dirty="0">
              <a:solidFill>
                <a:srgbClr val="7030A0"/>
              </a:solidFill>
            </a:endParaRPr>
          </a:p>
        </p:txBody>
      </p:sp>
      <p:pic>
        <p:nvPicPr>
          <p:cNvPr id="1026" name="Picture 2" descr="August Schleicher 1869 Kriehuber.jpg"/>
          <p:cNvPicPr>
            <a:picLocks noChangeAspect="1" noChangeArrowheads="1"/>
          </p:cNvPicPr>
          <p:nvPr/>
        </p:nvPicPr>
        <p:blipFill>
          <a:blip r:embed="rId2" cstate="print"/>
          <a:srcRect/>
          <a:stretch>
            <a:fillRect/>
          </a:stretch>
        </p:blipFill>
        <p:spPr bwMode="auto">
          <a:xfrm>
            <a:off x="6732240" y="2132856"/>
            <a:ext cx="2143125" cy="2571751"/>
          </a:xfrm>
          <a:prstGeom prst="rect">
            <a:avLst/>
          </a:prstGeom>
          <a:noFill/>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34082"/>
          </a:xfrm>
        </p:spPr>
        <p:txBody>
          <a:bodyPr>
            <a:normAutofit fontScale="90000"/>
          </a:bodyPr>
          <a:lstStyle/>
          <a:p>
            <a:r>
              <a:rPr lang="en-US" sz="2700" dirty="0" smtClean="0">
                <a:solidFill>
                  <a:srgbClr val="7030A0"/>
                </a:solidFill>
              </a:rPr>
              <a:t>Alexander </a:t>
            </a:r>
            <a:r>
              <a:rPr lang="en-US" sz="2700" dirty="0" err="1" smtClean="0">
                <a:solidFill>
                  <a:srgbClr val="7030A0"/>
                </a:solidFill>
              </a:rPr>
              <a:t>Potebnja’s</a:t>
            </a:r>
            <a:r>
              <a:rPr lang="en-US" sz="2700" dirty="0" smtClean="0">
                <a:solidFill>
                  <a:srgbClr val="7030A0"/>
                </a:solidFill>
              </a:rPr>
              <a:t> philosophy of language.</a:t>
            </a:r>
            <a:r>
              <a:rPr lang="en-US" dirty="0" smtClean="0"/>
              <a:t/>
            </a:r>
            <a:br>
              <a:rPr lang="en-US" dirty="0" smtClean="0"/>
            </a:br>
            <a:endParaRPr lang="ru-RU" dirty="0"/>
          </a:p>
        </p:txBody>
      </p:sp>
      <p:sp>
        <p:nvSpPr>
          <p:cNvPr id="3" name="Содержимое 2"/>
          <p:cNvSpPr>
            <a:spLocks noGrp="1"/>
          </p:cNvSpPr>
          <p:nvPr>
            <p:ph idx="1"/>
          </p:nvPr>
        </p:nvSpPr>
        <p:spPr>
          <a:xfrm>
            <a:off x="457200" y="692696"/>
            <a:ext cx="8219256" cy="5433467"/>
          </a:xfrm>
        </p:spPr>
        <p:txBody>
          <a:bodyPr>
            <a:normAutofit/>
          </a:bodyPr>
          <a:lstStyle/>
          <a:p>
            <a:pPr>
              <a:buNone/>
            </a:pPr>
            <a:r>
              <a:rPr lang="en-US" sz="2400" b="1" dirty="0" err="1" smtClean="0">
                <a:solidFill>
                  <a:srgbClr val="002060"/>
                </a:solidFill>
              </a:rPr>
              <a:t>P</a:t>
            </a:r>
            <a:r>
              <a:rPr lang="en-US" sz="2400" b="1" dirty="0" err="1" smtClean="0">
                <a:solidFill>
                  <a:srgbClr val="002060"/>
                </a:solidFill>
              </a:rPr>
              <a:t>olysemy</a:t>
            </a:r>
            <a:endParaRPr lang="en-US" sz="2400" b="1" dirty="0" smtClean="0">
              <a:solidFill>
                <a:srgbClr val="002060"/>
              </a:solidFill>
            </a:endParaRPr>
          </a:p>
          <a:p>
            <a:pPr>
              <a:buNone/>
            </a:pPr>
            <a:endParaRPr lang="en-US" sz="2400" i="1" dirty="0" smtClean="0"/>
          </a:p>
          <a:p>
            <a:pPr>
              <a:buNone/>
            </a:pPr>
            <a:r>
              <a:rPr lang="ru-RU" sz="2400" i="1" dirty="0" smtClean="0"/>
              <a:t>Слово </a:t>
            </a:r>
            <a:r>
              <a:rPr lang="ru-RU" sz="2400" i="1" dirty="0" err="1" smtClean="0"/>
              <a:t>живе</a:t>
            </a:r>
            <a:r>
              <a:rPr lang="ru-RU" sz="2400" i="1" dirty="0" smtClean="0"/>
              <a:t> </a:t>
            </a:r>
            <a:r>
              <a:rPr lang="ru-RU" sz="2400" i="1" dirty="0" err="1" smtClean="0"/>
              <a:t>тільки</a:t>
            </a:r>
            <a:r>
              <a:rPr lang="ru-RU" sz="2400" i="1" dirty="0" smtClean="0"/>
              <a:t> в </a:t>
            </a:r>
            <a:r>
              <a:rPr lang="ru-RU" sz="2400" i="1" dirty="0" err="1" smtClean="0"/>
              <a:t>мовленні</a:t>
            </a:r>
            <a:r>
              <a:rPr lang="ru-RU" sz="2400" i="1" dirty="0" smtClean="0"/>
              <a:t>, де </a:t>
            </a:r>
            <a:r>
              <a:rPr lang="ru-RU" sz="2400" i="1" dirty="0" err="1" smtClean="0"/>
              <a:t>воно</a:t>
            </a:r>
            <a:r>
              <a:rPr lang="ru-RU" sz="2400" i="1" dirty="0" smtClean="0"/>
              <a:t> </a:t>
            </a:r>
            <a:r>
              <a:rPr lang="ru-RU" sz="2400" i="1" dirty="0" err="1" smtClean="0"/>
              <a:t>відповідає</a:t>
            </a:r>
            <a:r>
              <a:rPr lang="ru-RU" sz="2400" i="1" dirty="0" smtClean="0"/>
              <a:t> одному акту думки, </a:t>
            </a:r>
            <a:r>
              <a:rPr lang="ru-RU" sz="2400" i="1" dirty="0" err="1" smtClean="0"/>
              <a:t>тобто</a:t>
            </a:r>
            <a:r>
              <a:rPr lang="ru-RU" sz="2400" i="1" dirty="0" smtClean="0"/>
              <a:t> </a:t>
            </a:r>
            <a:r>
              <a:rPr lang="ru-RU" sz="2400" i="1" dirty="0" err="1" smtClean="0"/>
              <a:t>має</a:t>
            </a:r>
            <a:r>
              <a:rPr lang="ru-RU" sz="2400" i="1" dirty="0" smtClean="0"/>
              <a:t> </a:t>
            </a:r>
            <a:r>
              <a:rPr lang="ru-RU" sz="2400" i="1" dirty="0" err="1" smtClean="0"/>
              <a:t>лише</a:t>
            </a:r>
            <a:r>
              <a:rPr lang="ru-RU" sz="2400" i="1" dirty="0" smtClean="0"/>
              <a:t> </a:t>
            </a:r>
            <a:r>
              <a:rPr lang="ru-RU" sz="2400" i="1" dirty="0" err="1" smtClean="0"/>
              <a:t>одне</a:t>
            </a:r>
            <a:r>
              <a:rPr lang="ru-RU" sz="2400" i="1" dirty="0" smtClean="0"/>
              <a:t> </a:t>
            </a:r>
            <a:r>
              <a:rPr lang="ru-RU" sz="2400" i="1" dirty="0" err="1" smtClean="0"/>
              <a:t>значення</a:t>
            </a:r>
            <a:r>
              <a:rPr lang="en-US" sz="2400" i="1" dirty="0" smtClean="0"/>
              <a:t> &gt;&gt; </a:t>
            </a:r>
            <a:r>
              <a:rPr lang="ru-RU" sz="2400" i="1" dirty="0" err="1" smtClean="0"/>
              <a:t>Найменша</a:t>
            </a:r>
            <a:r>
              <a:rPr lang="ru-RU" sz="2400" i="1" dirty="0" smtClean="0"/>
              <a:t> </a:t>
            </a:r>
            <a:r>
              <a:rPr lang="ru-RU" sz="2400" i="1" dirty="0" err="1" smtClean="0"/>
              <a:t>зміна</a:t>
            </a:r>
            <a:r>
              <a:rPr lang="ru-RU" sz="2400" i="1" dirty="0" smtClean="0"/>
              <a:t> у </a:t>
            </a:r>
            <a:r>
              <a:rPr lang="ru-RU" sz="2400" i="1" dirty="0" err="1" smtClean="0"/>
              <a:t>значенні</a:t>
            </a:r>
            <a:r>
              <a:rPr lang="ru-RU" sz="2400" i="1" dirty="0" smtClean="0"/>
              <a:t> слова </a:t>
            </a:r>
            <a:r>
              <a:rPr lang="ru-RU" sz="2400" i="1" dirty="0" err="1" smtClean="0"/>
              <a:t>робить</a:t>
            </a:r>
            <a:r>
              <a:rPr lang="ru-RU" sz="2400" i="1" dirty="0" smtClean="0"/>
              <a:t> </a:t>
            </a:r>
            <a:r>
              <a:rPr lang="ru-RU" sz="2400" i="1" dirty="0" err="1" smtClean="0"/>
              <a:t>його</a:t>
            </a:r>
            <a:r>
              <a:rPr lang="ru-RU" sz="2400" i="1" dirty="0" smtClean="0"/>
              <a:t> </a:t>
            </a:r>
            <a:r>
              <a:rPr lang="ru-RU" sz="2400" i="1" dirty="0" err="1" smtClean="0"/>
              <a:t>іншим</a:t>
            </a:r>
            <a:r>
              <a:rPr lang="ru-RU" sz="2400" i="1" dirty="0" smtClean="0"/>
              <a:t> </a:t>
            </a:r>
            <a:r>
              <a:rPr lang="ru-RU" sz="2400" i="1" dirty="0" smtClean="0"/>
              <a:t>словом </a:t>
            </a:r>
            <a:r>
              <a:rPr lang="en-US" sz="2400" i="1" dirty="0" smtClean="0"/>
              <a:t>&gt;&gt; </a:t>
            </a:r>
            <a:r>
              <a:rPr lang="uk-UA" sz="2400" b="1" i="1" dirty="0" smtClean="0"/>
              <a:t>немає полісемії</a:t>
            </a:r>
            <a:r>
              <a:rPr lang="ru-RU" sz="2400" b="1" i="1" dirty="0" smtClean="0"/>
              <a:t> </a:t>
            </a:r>
            <a:r>
              <a:rPr lang="ru-RU" sz="2400" i="1" dirty="0" smtClean="0"/>
              <a:t>, а </a:t>
            </a:r>
            <a:r>
              <a:rPr lang="ru-RU" sz="2400" i="1" dirty="0" err="1" smtClean="0"/>
              <a:t>є</a:t>
            </a:r>
            <a:r>
              <a:rPr lang="ru-RU" sz="2400" i="1" dirty="0" smtClean="0"/>
              <a:t> </a:t>
            </a:r>
            <a:r>
              <a:rPr lang="ru-RU" sz="2400" i="1" dirty="0" err="1" smtClean="0"/>
              <a:t>тільки</a:t>
            </a:r>
            <a:r>
              <a:rPr lang="ru-RU" sz="2400" i="1" dirty="0" smtClean="0"/>
              <a:t> </a:t>
            </a:r>
            <a:r>
              <a:rPr lang="ru-RU" sz="2400" i="1" dirty="0" err="1" smtClean="0"/>
              <a:t>омонімія</a:t>
            </a:r>
            <a:r>
              <a:rPr lang="ru-RU" sz="2400" i="1" dirty="0" smtClean="0"/>
              <a:t>.</a:t>
            </a:r>
            <a:endParaRPr lang="ru-RU" sz="2400" b="1" i="1" dirty="0" smtClean="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346050"/>
          </a:xfrm>
        </p:spPr>
        <p:txBody>
          <a:bodyPr>
            <a:normAutofit fontScale="90000"/>
          </a:bodyPr>
          <a:lstStyle/>
          <a:p>
            <a:endParaRPr lang="ru-RU" dirty="0"/>
          </a:p>
        </p:txBody>
      </p:sp>
      <p:graphicFrame>
        <p:nvGraphicFramePr>
          <p:cNvPr id="4" name="Содержимое 3"/>
          <p:cNvGraphicFramePr>
            <a:graphicFrameLocks noGrp="1"/>
          </p:cNvGraphicFramePr>
          <p:nvPr>
            <p:ph idx="1"/>
          </p:nvPr>
        </p:nvGraphicFramePr>
        <p:xfrm>
          <a:off x="457200" y="908050"/>
          <a:ext cx="8229600" cy="52181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34082"/>
          </a:xfrm>
        </p:spPr>
        <p:txBody>
          <a:bodyPr>
            <a:normAutofit/>
          </a:bodyPr>
          <a:lstStyle/>
          <a:p>
            <a:r>
              <a:rPr lang="en-US" sz="2400" dirty="0" err="1" smtClean="0">
                <a:solidFill>
                  <a:srgbClr val="7030A0"/>
                </a:solidFill>
              </a:rPr>
              <a:t>Neogrammarian</a:t>
            </a:r>
            <a:r>
              <a:rPr lang="en-US" sz="2400" dirty="0" smtClean="0">
                <a:solidFill>
                  <a:srgbClr val="7030A0"/>
                </a:solidFill>
              </a:rPr>
              <a:t> theories</a:t>
            </a:r>
            <a:endParaRPr lang="ru-RU" sz="2400" dirty="0">
              <a:solidFill>
                <a:srgbClr val="7030A0"/>
              </a:solidFill>
            </a:endParaRPr>
          </a:p>
        </p:txBody>
      </p:sp>
      <p:sp>
        <p:nvSpPr>
          <p:cNvPr id="3" name="Содержимое 2"/>
          <p:cNvSpPr>
            <a:spLocks noGrp="1"/>
          </p:cNvSpPr>
          <p:nvPr>
            <p:ph idx="1"/>
          </p:nvPr>
        </p:nvSpPr>
        <p:spPr>
          <a:xfrm>
            <a:off x="457200" y="980728"/>
            <a:ext cx="8229600" cy="5145435"/>
          </a:xfrm>
        </p:spPr>
        <p:txBody>
          <a:bodyPr>
            <a:normAutofit/>
          </a:bodyPr>
          <a:lstStyle/>
          <a:p>
            <a:pPr>
              <a:buNone/>
            </a:pPr>
            <a:endParaRPr lang="en-US" sz="2400" dirty="0" smtClean="0"/>
          </a:p>
          <a:p>
            <a:pPr>
              <a:buNone/>
            </a:pPr>
            <a:endParaRPr lang="en-US" sz="2400" dirty="0"/>
          </a:p>
          <a:p>
            <a:pPr>
              <a:buNone/>
            </a:pPr>
            <a:endParaRPr lang="en-US" sz="2400" dirty="0" smtClean="0"/>
          </a:p>
          <a:p>
            <a:pPr>
              <a:buNone/>
            </a:pPr>
            <a:r>
              <a:rPr lang="en-US" sz="2400" dirty="0" smtClean="0"/>
              <a:t>The</a:t>
            </a:r>
            <a:r>
              <a:rPr lang="en-US" sz="2400" dirty="0"/>
              <a:t> </a:t>
            </a:r>
            <a:r>
              <a:rPr lang="en-US" sz="2400" b="1" dirty="0" err="1"/>
              <a:t>Neogrammarians</a:t>
            </a:r>
            <a:r>
              <a:rPr lang="en-US" sz="2400" dirty="0"/>
              <a:t> (also </a:t>
            </a:r>
            <a:r>
              <a:rPr lang="en-US" sz="2400" b="1" dirty="0"/>
              <a:t>Young Grammarians</a:t>
            </a:r>
            <a:r>
              <a:rPr lang="en-US" sz="2400" dirty="0"/>
              <a:t>; German: </a:t>
            </a:r>
            <a:r>
              <a:rPr lang="en-US" sz="2400" i="1" dirty="0" err="1"/>
              <a:t>Junggrammatiker</a:t>
            </a:r>
            <a:r>
              <a:rPr lang="en-US" sz="2400" dirty="0"/>
              <a:t>) were a German school of linguists, originally at the University of Leipzig, in the late 19th </a:t>
            </a:r>
            <a:r>
              <a:rPr lang="en-US" sz="2400" dirty="0" smtClean="0"/>
              <a:t>century.</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34082"/>
          </a:xfrm>
        </p:spPr>
        <p:txBody>
          <a:bodyPr>
            <a:normAutofit/>
          </a:bodyPr>
          <a:lstStyle/>
          <a:p>
            <a:r>
              <a:rPr lang="en-US" sz="2400" dirty="0" err="1" smtClean="0">
                <a:solidFill>
                  <a:srgbClr val="7030A0"/>
                </a:solidFill>
              </a:rPr>
              <a:t>Neogrammarian</a:t>
            </a:r>
            <a:r>
              <a:rPr lang="en-US" sz="2400" dirty="0" smtClean="0">
                <a:solidFill>
                  <a:srgbClr val="7030A0"/>
                </a:solidFill>
              </a:rPr>
              <a:t> theories</a:t>
            </a:r>
            <a:endParaRPr lang="ru-RU" sz="2400" dirty="0">
              <a:solidFill>
                <a:srgbClr val="7030A0"/>
              </a:solidFill>
            </a:endParaRPr>
          </a:p>
        </p:txBody>
      </p:sp>
      <p:sp>
        <p:nvSpPr>
          <p:cNvPr id="3" name="Содержимое 2"/>
          <p:cNvSpPr>
            <a:spLocks noGrp="1"/>
          </p:cNvSpPr>
          <p:nvPr>
            <p:ph idx="1"/>
          </p:nvPr>
        </p:nvSpPr>
        <p:spPr>
          <a:xfrm>
            <a:off x="457200" y="980728"/>
            <a:ext cx="8229600" cy="5145435"/>
          </a:xfrm>
        </p:spPr>
        <p:txBody>
          <a:bodyPr>
            <a:normAutofit/>
          </a:bodyPr>
          <a:lstStyle/>
          <a:p>
            <a:pPr>
              <a:buNone/>
            </a:pPr>
            <a:r>
              <a:rPr lang="en-US" sz="2400" dirty="0" smtClean="0"/>
              <a:t>The essence of </a:t>
            </a:r>
            <a:r>
              <a:rPr lang="en-US" sz="2400" dirty="0" err="1" smtClean="0"/>
              <a:t>Neogrammarian</a:t>
            </a:r>
            <a:r>
              <a:rPr lang="en-US" sz="2400" dirty="0" smtClean="0"/>
              <a:t> theory was set forth in an article in a journal founded by its two major proponents, Herman </a:t>
            </a:r>
            <a:r>
              <a:rPr lang="en-US" sz="2400" dirty="0" err="1" smtClean="0"/>
              <a:t>Osthoff</a:t>
            </a:r>
            <a:r>
              <a:rPr lang="en-US" sz="2400" dirty="0" smtClean="0"/>
              <a:t> and Karl </a:t>
            </a:r>
            <a:r>
              <a:rPr lang="en-US" sz="2400" dirty="0" err="1" smtClean="0"/>
              <a:t>Brugmann</a:t>
            </a:r>
            <a:r>
              <a:rPr lang="en-US" sz="2400" dirty="0" smtClean="0"/>
              <a:t>:</a:t>
            </a:r>
          </a:p>
          <a:p>
            <a:r>
              <a:rPr lang="en-US" sz="2400" dirty="0" smtClean="0"/>
              <a:t>all sound changes as mechanical processes take place according to laws that admit no exceptions within the same dialect </a:t>
            </a:r>
            <a:r>
              <a:rPr lang="en-US" sz="2400" dirty="0" smtClean="0">
                <a:solidFill>
                  <a:srgbClr val="002060"/>
                </a:solidFill>
              </a:rPr>
              <a:t>(</a:t>
            </a:r>
            <a:r>
              <a:rPr lang="en-US" sz="2400" i="1" dirty="0" err="1" smtClean="0">
                <a:solidFill>
                  <a:srgbClr val="002060"/>
                </a:solidFill>
              </a:rPr>
              <a:t>Verner’s</a:t>
            </a:r>
            <a:r>
              <a:rPr lang="en-US" sz="2400" i="1" dirty="0" smtClean="0">
                <a:solidFill>
                  <a:srgbClr val="002060"/>
                </a:solidFill>
              </a:rPr>
              <a:t> law that resolved the exception to </a:t>
            </a:r>
            <a:r>
              <a:rPr lang="en-US" sz="2400" i="1" dirty="0">
                <a:solidFill>
                  <a:srgbClr val="002060"/>
                </a:solidFill>
              </a:rPr>
              <a:t>G</a:t>
            </a:r>
            <a:r>
              <a:rPr lang="en-US" sz="2400" i="1" dirty="0" smtClean="0">
                <a:solidFill>
                  <a:srgbClr val="002060"/>
                </a:solidFill>
              </a:rPr>
              <a:t>rimm’s law)</a:t>
            </a:r>
          </a:p>
          <a:p>
            <a:r>
              <a:rPr lang="en-US" sz="2400" dirty="0" smtClean="0"/>
              <a:t>the same sound will in the same environment  always develop in the same way</a:t>
            </a:r>
          </a:p>
          <a:p>
            <a:r>
              <a:rPr lang="en-US" sz="2400" dirty="0" smtClean="0">
                <a:solidFill>
                  <a:srgbClr val="FF0000"/>
                </a:solidFill>
              </a:rPr>
              <a:t>BUT</a:t>
            </a:r>
            <a:r>
              <a:rPr lang="en-US" sz="2400" dirty="0" smtClean="0"/>
              <a:t>: analogical creations and reformations of specific words are equally a universal component of linguistic change</a:t>
            </a:r>
            <a:endParaRPr lang="ru-RU" sz="240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34082"/>
          </a:xfrm>
        </p:spPr>
        <p:txBody>
          <a:bodyPr>
            <a:normAutofit/>
          </a:bodyPr>
          <a:lstStyle/>
          <a:p>
            <a:r>
              <a:rPr lang="en-US" sz="2400" dirty="0" err="1" smtClean="0">
                <a:solidFill>
                  <a:srgbClr val="7030A0"/>
                </a:solidFill>
              </a:rPr>
              <a:t>Neogrammarian</a:t>
            </a:r>
            <a:r>
              <a:rPr lang="en-US" sz="2400" dirty="0" smtClean="0">
                <a:solidFill>
                  <a:srgbClr val="7030A0"/>
                </a:solidFill>
              </a:rPr>
              <a:t> theories</a:t>
            </a:r>
            <a:endParaRPr lang="ru-RU" sz="2400" dirty="0">
              <a:solidFill>
                <a:srgbClr val="7030A0"/>
              </a:solidFill>
            </a:endParaRPr>
          </a:p>
        </p:txBody>
      </p:sp>
      <p:sp>
        <p:nvSpPr>
          <p:cNvPr id="3" name="Содержимое 2"/>
          <p:cNvSpPr>
            <a:spLocks noGrp="1"/>
          </p:cNvSpPr>
          <p:nvPr>
            <p:ph idx="1"/>
          </p:nvPr>
        </p:nvSpPr>
        <p:spPr>
          <a:xfrm>
            <a:off x="457200" y="980728"/>
            <a:ext cx="8229600" cy="5544616"/>
          </a:xfrm>
        </p:spPr>
        <p:txBody>
          <a:bodyPr>
            <a:normAutofit lnSpcReduction="10000"/>
          </a:bodyPr>
          <a:lstStyle/>
          <a:p>
            <a:pPr>
              <a:buNone/>
            </a:pPr>
            <a:endParaRPr lang="en-US" sz="2400" dirty="0" smtClean="0"/>
          </a:p>
          <a:p>
            <a:pPr>
              <a:buNone/>
            </a:pPr>
            <a:r>
              <a:rPr lang="en-US" sz="2400" dirty="0" smtClean="0"/>
              <a:t>Existence of comparative and historical linguistics as a science rested on the assumption of </a:t>
            </a:r>
            <a:r>
              <a:rPr lang="en-US" sz="2400" b="1" dirty="0" smtClean="0">
                <a:solidFill>
                  <a:srgbClr val="002060"/>
                </a:solidFill>
              </a:rPr>
              <a:t>regularity of sound change</a:t>
            </a:r>
            <a:r>
              <a:rPr lang="en-US" sz="2400" dirty="0" smtClean="0"/>
              <a:t>.</a:t>
            </a:r>
          </a:p>
          <a:p>
            <a:pPr>
              <a:buNone/>
            </a:pPr>
            <a:endParaRPr lang="en-US" sz="2400" dirty="0" smtClean="0"/>
          </a:p>
          <a:p>
            <a:pPr>
              <a:buNone/>
            </a:pPr>
            <a:r>
              <a:rPr lang="en-US" sz="2400" dirty="0" smtClean="0"/>
              <a:t>The history of a language is traced through recorded variations in the forms and meanings of its words .</a:t>
            </a:r>
          </a:p>
          <a:p>
            <a:pPr>
              <a:buNone/>
            </a:pPr>
            <a:endParaRPr lang="en-US" sz="2400" dirty="0" smtClean="0"/>
          </a:p>
          <a:p>
            <a:pPr>
              <a:buNone/>
            </a:pPr>
            <a:r>
              <a:rPr lang="en-US" sz="2400" dirty="0" smtClean="0"/>
              <a:t>Languages are proved to be related if they have words bearing formal and semantic correspondences  which can not be explained by mere chance or recent borrowing.</a:t>
            </a:r>
          </a:p>
          <a:p>
            <a:pPr>
              <a:buNone/>
            </a:pPr>
            <a:endParaRPr lang="en-US" sz="2400" dirty="0"/>
          </a:p>
          <a:p>
            <a:pPr>
              <a:buNone/>
            </a:pPr>
            <a:r>
              <a:rPr lang="en-US" sz="2400" dirty="0" smtClean="0"/>
              <a:t>If sound change were not regular and correspondences not reliable linguistic relations could only be established historically, by </a:t>
            </a:r>
            <a:r>
              <a:rPr lang="en-US" sz="2400" dirty="0" err="1" smtClean="0"/>
              <a:t>extralinguistic</a:t>
            </a:r>
            <a:r>
              <a:rPr lang="en-US" sz="2400" dirty="0" smtClean="0"/>
              <a:t> evidence (Romance languages)</a:t>
            </a:r>
            <a:endParaRPr lang="ru-RU" sz="2400"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34082"/>
          </a:xfrm>
        </p:spPr>
        <p:txBody>
          <a:bodyPr>
            <a:normAutofit/>
          </a:bodyPr>
          <a:lstStyle/>
          <a:p>
            <a:r>
              <a:rPr lang="en-US" sz="2400" dirty="0" err="1" smtClean="0">
                <a:solidFill>
                  <a:srgbClr val="7030A0"/>
                </a:solidFill>
              </a:rPr>
              <a:t>Neogrammarian</a:t>
            </a:r>
            <a:r>
              <a:rPr lang="en-US" sz="2400" dirty="0" smtClean="0">
                <a:solidFill>
                  <a:srgbClr val="7030A0"/>
                </a:solidFill>
              </a:rPr>
              <a:t> theories</a:t>
            </a:r>
            <a:endParaRPr lang="ru-RU" sz="2400" dirty="0">
              <a:solidFill>
                <a:srgbClr val="7030A0"/>
              </a:solidFill>
            </a:endParaRPr>
          </a:p>
        </p:txBody>
      </p:sp>
      <p:sp>
        <p:nvSpPr>
          <p:cNvPr id="3" name="Содержимое 2"/>
          <p:cNvSpPr>
            <a:spLocks noGrp="1"/>
          </p:cNvSpPr>
          <p:nvPr>
            <p:ph idx="1"/>
          </p:nvPr>
        </p:nvSpPr>
        <p:spPr>
          <a:xfrm>
            <a:off x="457200" y="980728"/>
            <a:ext cx="8229600" cy="5145435"/>
          </a:xfrm>
        </p:spPr>
        <p:txBody>
          <a:bodyPr>
            <a:normAutofit/>
          </a:bodyPr>
          <a:lstStyle/>
          <a:p>
            <a:pPr>
              <a:buNone/>
            </a:pPr>
            <a:endParaRPr lang="en-US" sz="2400" dirty="0"/>
          </a:p>
          <a:p>
            <a:pPr>
              <a:buNone/>
            </a:pPr>
            <a:endParaRPr lang="en-US" sz="3600" i="1" dirty="0" smtClean="0"/>
          </a:p>
          <a:p>
            <a:pPr>
              <a:buNone/>
            </a:pPr>
            <a:r>
              <a:rPr lang="en-US" sz="3600" i="1" dirty="0" smtClean="0"/>
              <a:t>“There must be a rule for exceptions to a rule; the only question is to discover it” </a:t>
            </a:r>
          </a:p>
          <a:p>
            <a:pPr>
              <a:buNone/>
            </a:pPr>
            <a:endParaRPr lang="en-US" sz="2400" dirty="0"/>
          </a:p>
          <a:p>
            <a:pPr algn="r">
              <a:buNone/>
            </a:pPr>
            <a:r>
              <a:rPr lang="en-US" sz="2400" dirty="0" smtClean="0">
                <a:solidFill>
                  <a:srgbClr val="002060"/>
                </a:solidFill>
              </a:rPr>
              <a:t>Karl </a:t>
            </a:r>
            <a:r>
              <a:rPr lang="en-US" sz="2400" dirty="0" err="1" smtClean="0">
                <a:solidFill>
                  <a:srgbClr val="002060"/>
                </a:solidFill>
              </a:rPr>
              <a:t>Verner</a:t>
            </a:r>
            <a:endParaRPr lang="en-US" sz="2400" dirty="0" smtClean="0">
              <a:solidFill>
                <a:srgbClr val="002060"/>
              </a:solidFill>
            </a:endParaRPr>
          </a:p>
          <a:p>
            <a:pPr>
              <a:buNone/>
            </a:pPr>
            <a:endParaRPr lang="en-US" sz="2400" dirty="0" smtClean="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34082"/>
          </a:xfrm>
        </p:spPr>
        <p:txBody>
          <a:bodyPr>
            <a:normAutofit/>
          </a:bodyPr>
          <a:lstStyle/>
          <a:p>
            <a:r>
              <a:rPr lang="en-US" sz="2400" dirty="0" err="1" smtClean="0">
                <a:solidFill>
                  <a:srgbClr val="7030A0"/>
                </a:solidFill>
              </a:rPr>
              <a:t>Neogrammarian</a:t>
            </a:r>
            <a:r>
              <a:rPr lang="en-US" sz="2400" dirty="0" smtClean="0">
                <a:solidFill>
                  <a:srgbClr val="7030A0"/>
                </a:solidFill>
              </a:rPr>
              <a:t> theories</a:t>
            </a:r>
            <a:endParaRPr lang="ru-RU" sz="2400" dirty="0">
              <a:solidFill>
                <a:srgbClr val="7030A0"/>
              </a:solidFill>
            </a:endParaRPr>
          </a:p>
        </p:txBody>
      </p:sp>
      <p:sp>
        <p:nvSpPr>
          <p:cNvPr id="3" name="Содержимое 2"/>
          <p:cNvSpPr>
            <a:spLocks noGrp="1"/>
          </p:cNvSpPr>
          <p:nvPr>
            <p:ph idx="1"/>
          </p:nvPr>
        </p:nvSpPr>
        <p:spPr>
          <a:xfrm>
            <a:off x="457200" y="980728"/>
            <a:ext cx="8229600" cy="5145435"/>
          </a:xfrm>
        </p:spPr>
        <p:txBody>
          <a:bodyPr>
            <a:normAutofit/>
          </a:bodyPr>
          <a:lstStyle/>
          <a:p>
            <a:pPr>
              <a:buNone/>
            </a:pPr>
            <a:endParaRPr lang="en-US" sz="2400" dirty="0"/>
          </a:p>
          <a:p>
            <a:pPr>
              <a:buNone/>
            </a:pPr>
            <a:endParaRPr lang="en-US" sz="3600" i="1" dirty="0" smtClean="0"/>
          </a:p>
          <a:p>
            <a:pPr>
              <a:buNone/>
            </a:pPr>
            <a:endParaRPr lang="en-US" sz="2400" dirty="0" smtClean="0"/>
          </a:p>
        </p:txBody>
      </p:sp>
      <p:graphicFrame>
        <p:nvGraphicFramePr>
          <p:cNvPr id="4" name="Схема 3"/>
          <p:cNvGraphicFramePr/>
          <p:nvPr/>
        </p:nvGraphicFramePr>
        <p:xfrm>
          <a:off x="683568" y="1397000"/>
          <a:ext cx="7704856" cy="48403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34082"/>
          </a:xfrm>
        </p:spPr>
        <p:txBody>
          <a:bodyPr>
            <a:normAutofit/>
          </a:bodyPr>
          <a:lstStyle/>
          <a:p>
            <a:r>
              <a:rPr lang="en-US" sz="2400" dirty="0" err="1" smtClean="0">
                <a:solidFill>
                  <a:srgbClr val="7030A0"/>
                </a:solidFill>
              </a:rPr>
              <a:t>Neogrammarian</a:t>
            </a:r>
            <a:r>
              <a:rPr lang="en-US" sz="2400" dirty="0" smtClean="0">
                <a:solidFill>
                  <a:srgbClr val="7030A0"/>
                </a:solidFill>
              </a:rPr>
              <a:t> theories</a:t>
            </a:r>
            <a:endParaRPr lang="ru-RU" sz="2400" dirty="0">
              <a:solidFill>
                <a:srgbClr val="7030A0"/>
              </a:solidFill>
            </a:endParaRPr>
          </a:p>
        </p:txBody>
      </p:sp>
      <p:sp>
        <p:nvSpPr>
          <p:cNvPr id="3" name="Содержимое 2"/>
          <p:cNvSpPr>
            <a:spLocks noGrp="1"/>
          </p:cNvSpPr>
          <p:nvPr>
            <p:ph idx="1"/>
          </p:nvPr>
        </p:nvSpPr>
        <p:spPr>
          <a:xfrm>
            <a:off x="457200" y="980728"/>
            <a:ext cx="8229600" cy="5145435"/>
          </a:xfrm>
        </p:spPr>
        <p:txBody>
          <a:bodyPr>
            <a:normAutofit/>
          </a:bodyPr>
          <a:lstStyle/>
          <a:p>
            <a:pPr>
              <a:buNone/>
            </a:pPr>
            <a:endParaRPr lang="en-US" sz="2400" dirty="0" smtClean="0"/>
          </a:p>
          <a:p>
            <a:pPr>
              <a:buNone/>
            </a:pPr>
            <a:r>
              <a:rPr lang="en-US" sz="2400" dirty="0" smtClean="0"/>
              <a:t>Sound laws proceed by blind necessity, independently of the individual’s will.</a:t>
            </a:r>
          </a:p>
          <a:p>
            <a:pPr>
              <a:buNone/>
            </a:pPr>
            <a:r>
              <a:rPr lang="en-US" sz="2400" dirty="0" smtClean="0">
                <a:solidFill>
                  <a:srgbClr val="FF0000"/>
                </a:solidFill>
              </a:rPr>
              <a:t>BUT</a:t>
            </a:r>
            <a:r>
              <a:rPr lang="en-US" sz="2400" dirty="0" smtClean="0"/>
              <a:t>:</a:t>
            </a:r>
          </a:p>
          <a:p>
            <a:pPr>
              <a:buNone/>
            </a:pPr>
            <a:r>
              <a:rPr lang="en-US" sz="2400" dirty="0" smtClean="0"/>
              <a:t>Language is not a supra-individual organic entity with its own growth and life </a:t>
            </a:r>
            <a:r>
              <a:rPr lang="en-US" sz="2400" dirty="0" smtClean="0">
                <a:solidFill>
                  <a:srgbClr val="002060"/>
                </a:solidFill>
              </a:rPr>
              <a:t>(Humboldt and Schleicher).</a:t>
            </a:r>
          </a:p>
          <a:p>
            <a:pPr>
              <a:buNone/>
            </a:pPr>
            <a:r>
              <a:rPr lang="en-US" sz="2400" dirty="0" smtClean="0"/>
              <a:t>Language has its existence in the individuals composing a speech community .</a:t>
            </a:r>
          </a:p>
          <a:p>
            <a:pPr>
              <a:buNone/>
            </a:pPr>
            <a:r>
              <a:rPr lang="en-US" sz="2400" dirty="0" smtClean="0"/>
              <a:t>Linguistic changes were changes in individuals’ speech habits.</a:t>
            </a:r>
          </a:p>
          <a:p>
            <a:pPr>
              <a:buNone/>
            </a:pPr>
            <a:endParaRPr lang="en-US" sz="2400" dirty="0" smtClean="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34082"/>
          </a:xfrm>
        </p:spPr>
        <p:txBody>
          <a:bodyPr>
            <a:normAutofit/>
          </a:bodyPr>
          <a:lstStyle/>
          <a:p>
            <a:r>
              <a:rPr lang="en-US" sz="2400" dirty="0" err="1" smtClean="0">
                <a:solidFill>
                  <a:srgbClr val="7030A0"/>
                </a:solidFill>
              </a:rPr>
              <a:t>Neogrammarian</a:t>
            </a:r>
            <a:r>
              <a:rPr lang="en-US" sz="2400" dirty="0" smtClean="0">
                <a:solidFill>
                  <a:srgbClr val="7030A0"/>
                </a:solidFill>
              </a:rPr>
              <a:t> theories</a:t>
            </a:r>
            <a:endParaRPr lang="ru-RU" sz="2400" dirty="0">
              <a:solidFill>
                <a:srgbClr val="7030A0"/>
              </a:solidFill>
            </a:endParaRPr>
          </a:p>
        </p:txBody>
      </p:sp>
      <p:sp>
        <p:nvSpPr>
          <p:cNvPr id="3" name="Содержимое 2"/>
          <p:cNvSpPr>
            <a:spLocks noGrp="1"/>
          </p:cNvSpPr>
          <p:nvPr>
            <p:ph idx="1"/>
          </p:nvPr>
        </p:nvSpPr>
        <p:spPr>
          <a:xfrm>
            <a:off x="457200" y="980728"/>
            <a:ext cx="8229600" cy="5145435"/>
          </a:xfrm>
        </p:spPr>
        <p:txBody>
          <a:bodyPr>
            <a:normAutofit/>
          </a:bodyPr>
          <a:lstStyle/>
          <a:p>
            <a:pPr>
              <a:buNone/>
            </a:pPr>
            <a:endParaRPr lang="en-US" sz="2400" dirty="0" smtClean="0"/>
          </a:p>
          <a:p>
            <a:endParaRPr lang="en-US" sz="2400" dirty="0" smtClean="0"/>
          </a:p>
          <a:p>
            <a:r>
              <a:rPr lang="en-US" sz="2400" dirty="0" smtClean="0"/>
              <a:t>Opposed the theory of language growth, maturity and decline.</a:t>
            </a:r>
          </a:p>
          <a:p>
            <a:r>
              <a:rPr lang="en-US" sz="2400" dirty="0" smtClean="0"/>
              <a:t>Scientific treatment of a language can only be historical treatment.</a:t>
            </a:r>
          </a:p>
          <a:p>
            <a:r>
              <a:rPr lang="en-US" sz="2400" dirty="0" smtClean="0"/>
              <a:t>Drew attention away from the </a:t>
            </a:r>
            <a:r>
              <a:rPr lang="en-US" sz="2400" i="1" dirty="0" err="1" smtClean="0"/>
              <a:t>Ursprache</a:t>
            </a:r>
            <a:r>
              <a:rPr lang="en-US" sz="2400" dirty="0" smtClean="0"/>
              <a:t> as a prehistoric reality to the data of written records and contemporary spoken languages.</a:t>
            </a:r>
          </a:p>
          <a:p>
            <a:r>
              <a:rPr lang="en-US" sz="2400" dirty="0" smtClean="0"/>
              <a:t>IE forms </a:t>
            </a:r>
            <a:r>
              <a:rPr lang="en-US" sz="2400" dirty="0" smtClean="0">
                <a:solidFill>
                  <a:srgbClr val="002060"/>
                </a:solidFill>
              </a:rPr>
              <a:t>(*) </a:t>
            </a:r>
            <a:r>
              <a:rPr lang="en-US" sz="2400" dirty="0" smtClean="0"/>
              <a:t>are formulae rather than actual words</a:t>
            </a:r>
          </a:p>
          <a:p>
            <a:pPr>
              <a:buNone/>
            </a:pPr>
            <a:endParaRPr lang="en-US" sz="2400" dirty="0" smtClean="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34082"/>
          </a:xfrm>
        </p:spPr>
        <p:txBody>
          <a:bodyPr>
            <a:normAutofit/>
          </a:bodyPr>
          <a:lstStyle/>
          <a:p>
            <a:r>
              <a:rPr lang="en-US" sz="2400" dirty="0" err="1" smtClean="0">
                <a:solidFill>
                  <a:srgbClr val="7030A0"/>
                </a:solidFill>
              </a:rPr>
              <a:t>Neogrammarian</a:t>
            </a:r>
            <a:r>
              <a:rPr lang="en-US" sz="2400" dirty="0" smtClean="0">
                <a:solidFill>
                  <a:srgbClr val="7030A0"/>
                </a:solidFill>
              </a:rPr>
              <a:t> theories</a:t>
            </a:r>
            <a:endParaRPr lang="ru-RU" sz="2400" dirty="0">
              <a:solidFill>
                <a:srgbClr val="7030A0"/>
              </a:solidFill>
            </a:endParaRPr>
          </a:p>
        </p:txBody>
      </p:sp>
      <p:sp>
        <p:nvSpPr>
          <p:cNvPr id="3" name="Содержимое 2"/>
          <p:cNvSpPr>
            <a:spLocks noGrp="1"/>
          </p:cNvSpPr>
          <p:nvPr>
            <p:ph idx="1"/>
          </p:nvPr>
        </p:nvSpPr>
        <p:spPr>
          <a:xfrm>
            <a:off x="457200" y="980728"/>
            <a:ext cx="8229600" cy="5145435"/>
          </a:xfrm>
        </p:spPr>
        <p:txBody>
          <a:bodyPr>
            <a:normAutofit/>
          </a:bodyPr>
          <a:lstStyle/>
          <a:p>
            <a:pPr>
              <a:buNone/>
            </a:pPr>
            <a:endParaRPr lang="en-US" sz="2400" dirty="0" smtClean="0"/>
          </a:p>
          <a:p>
            <a:pPr>
              <a:buNone/>
            </a:pPr>
            <a:r>
              <a:rPr lang="en-US" sz="2400" dirty="0" err="1" smtClean="0"/>
              <a:t>Osthoof</a:t>
            </a:r>
            <a:r>
              <a:rPr lang="en-US" sz="2400" dirty="0" smtClean="0"/>
              <a:t> and </a:t>
            </a:r>
            <a:r>
              <a:rPr lang="en-US" sz="2400" dirty="0" err="1" smtClean="0"/>
              <a:t>Brugmann</a:t>
            </a:r>
            <a:r>
              <a:rPr lang="en-US" sz="2400" dirty="0" smtClean="0"/>
              <a:t>:</a:t>
            </a:r>
          </a:p>
          <a:p>
            <a:pPr>
              <a:buNone/>
            </a:pPr>
            <a:r>
              <a:rPr lang="en-US" sz="2400" i="1" dirty="0" smtClean="0">
                <a:solidFill>
                  <a:srgbClr val="002060"/>
                </a:solidFill>
              </a:rPr>
              <a:t>“Only that comparative linguist who forsakes the hypothesis-laden atmosphere of the workshop in which </a:t>
            </a:r>
            <a:r>
              <a:rPr lang="en-US" sz="2400" i="1" dirty="0" err="1" smtClean="0">
                <a:solidFill>
                  <a:srgbClr val="002060"/>
                </a:solidFill>
              </a:rPr>
              <a:t>Indogermanic</a:t>
            </a:r>
            <a:r>
              <a:rPr lang="en-US" sz="2400" i="1" dirty="0" smtClean="0">
                <a:solidFill>
                  <a:srgbClr val="002060"/>
                </a:solidFill>
              </a:rPr>
              <a:t> root-forms are forged, and comes out into the clear light of tangible present-day actuality in order to obtain from this source information which vague theory cannot ever afford him, can arrive at a correct presentation of the life and the transformations of the linguistic forms”</a:t>
            </a:r>
          </a:p>
          <a:p>
            <a:pPr>
              <a:buNone/>
            </a:pPr>
            <a:endParaRPr lang="en-US" sz="2400" dirty="0" smtClean="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62074"/>
          </a:xfrm>
        </p:spPr>
        <p:txBody>
          <a:bodyPr>
            <a:normAutofit fontScale="90000"/>
          </a:bodyPr>
          <a:lstStyle/>
          <a:p>
            <a:r>
              <a:rPr lang="en-US" sz="2700" dirty="0" smtClean="0">
                <a:solidFill>
                  <a:srgbClr val="7030A0"/>
                </a:solidFill>
              </a:rPr>
              <a:t/>
            </a:r>
            <a:br>
              <a:rPr lang="en-US" sz="2700" dirty="0" smtClean="0">
                <a:solidFill>
                  <a:srgbClr val="7030A0"/>
                </a:solidFill>
              </a:rPr>
            </a:br>
            <a:r>
              <a:rPr lang="en-US" sz="2700" dirty="0" smtClean="0">
                <a:solidFill>
                  <a:srgbClr val="7030A0"/>
                </a:solidFill>
              </a:rPr>
              <a:t>August </a:t>
            </a:r>
            <a:r>
              <a:rPr lang="en-US" sz="2700" dirty="0" err="1" smtClean="0">
                <a:solidFill>
                  <a:srgbClr val="7030A0"/>
                </a:solidFill>
              </a:rPr>
              <a:t>Schleicher’s</a:t>
            </a:r>
            <a:r>
              <a:rPr lang="en-US" sz="2700" dirty="0" smtClean="0">
                <a:solidFill>
                  <a:srgbClr val="7030A0"/>
                </a:solidFill>
              </a:rPr>
              <a:t> biological approach to language</a:t>
            </a:r>
            <a:r>
              <a:rPr lang="en-US" dirty="0" smtClean="0"/>
              <a:t/>
            </a:r>
            <a:br>
              <a:rPr lang="en-US" dirty="0" smtClean="0"/>
            </a:br>
            <a:endParaRPr lang="ru-RU" dirty="0"/>
          </a:p>
        </p:txBody>
      </p:sp>
      <p:sp>
        <p:nvSpPr>
          <p:cNvPr id="3" name="Содержимое 2"/>
          <p:cNvSpPr>
            <a:spLocks noGrp="1"/>
          </p:cNvSpPr>
          <p:nvPr>
            <p:ph idx="1"/>
          </p:nvPr>
        </p:nvSpPr>
        <p:spPr>
          <a:xfrm>
            <a:off x="457200" y="836712"/>
            <a:ext cx="6203032" cy="5289451"/>
          </a:xfrm>
        </p:spPr>
        <p:txBody>
          <a:bodyPr>
            <a:normAutofit/>
          </a:bodyPr>
          <a:lstStyle/>
          <a:p>
            <a:pPr>
              <a:buNone/>
            </a:pPr>
            <a:r>
              <a:rPr lang="en-US" sz="2400" dirty="0" smtClean="0">
                <a:solidFill>
                  <a:srgbClr val="7030A0"/>
                </a:solidFill>
              </a:rPr>
              <a:t>August </a:t>
            </a:r>
            <a:r>
              <a:rPr lang="en-US" sz="2400" dirty="0" err="1" smtClean="0">
                <a:solidFill>
                  <a:srgbClr val="7030A0"/>
                </a:solidFill>
              </a:rPr>
              <a:t>Schleicher’s</a:t>
            </a:r>
            <a:r>
              <a:rPr lang="en-US" sz="2400" dirty="0" smtClean="0">
                <a:solidFill>
                  <a:srgbClr val="7030A0"/>
                </a:solidFill>
              </a:rPr>
              <a:t>  </a:t>
            </a:r>
            <a:r>
              <a:rPr lang="en-US" sz="2400" i="1" dirty="0" err="1" smtClean="0">
                <a:solidFill>
                  <a:srgbClr val="7030A0"/>
                </a:solidFill>
              </a:rPr>
              <a:t>Stammbaumtheorie</a:t>
            </a:r>
            <a:r>
              <a:rPr lang="en-US" sz="2400" i="1" dirty="0" smtClean="0">
                <a:solidFill>
                  <a:srgbClr val="7030A0"/>
                </a:solidFill>
              </a:rPr>
              <a:t> </a:t>
            </a:r>
          </a:p>
          <a:p>
            <a:pPr>
              <a:buNone/>
            </a:pPr>
            <a:r>
              <a:rPr lang="en-US" sz="2400" i="1" dirty="0" smtClean="0">
                <a:solidFill>
                  <a:srgbClr val="7030A0"/>
                </a:solidFill>
              </a:rPr>
              <a:t>(genealogical tree model)</a:t>
            </a:r>
            <a:endParaRPr lang="ru-RU" sz="2400" i="1" dirty="0">
              <a:solidFill>
                <a:srgbClr val="7030A0"/>
              </a:solidFill>
            </a:endParaRPr>
          </a:p>
        </p:txBody>
      </p:sp>
      <p:pic>
        <p:nvPicPr>
          <p:cNvPr id="16386" name="Picture 2" descr="http://www.jesterbear.com/Aradia/tree.jpg"/>
          <p:cNvPicPr>
            <a:picLocks noChangeAspect="1" noChangeArrowheads="1"/>
          </p:cNvPicPr>
          <p:nvPr/>
        </p:nvPicPr>
        <p:blipFill>
          <a:blip r:embed="rId2" cstate="print"/>
          <a:srcRect/>
          <a:stretch>
            <a:fillRect/>
          </a:stretch>
        </p:blipFill>
        <p:spPr bwMode="auto">
          <a:xfrm>
            <a:off x="1331640" y="1626306"/>
            <a:ext cx="5976664" cy="5046043"/>
          </a:xfrm>
          <a:prstGeom prst="rect">
            <a:avLst/>
          </a:prstGeom>
          <a:noFill/>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34082"/>
          </a:xfrm>
        </p:spPr>
        <p:txBody>
          <a:bodyPr>
            <a:normAutofit/>
          </a:bodyPr>
          <a:lstStyle/>
          <a:p>
            <a:r>
              <a:rPr lang="en-US" sz="2400" dirty="0" err="1" smtClean="0">
                <a:solidFill>
                  <a:srgbClr val="7030A0"/>
                </a:solidFill>
              </a:rPr>
              <a:t>Neogrammarian</a:t>
            </a:r>
            <a:r>
              <a:rPr lang="en-US" sz="2400" dirty="0" smtClean="0">
                <a:solidFill>
                  <a:srgbClr val="7030A0"/>
                </a:solidFill>
              </a:rPr>
              <a:t> theories</a:t>
            </a:r>
            <a:endParaRPr lang="ru-RU" sz="2400" dirty="0">
              <a:solidFill>
                <a:srgbClr val="7030A0"/>
              </a:solidFill>
            </a:endParaRPr>
          </a:p>
        </p:txBody>
      </p:sp>
      <p:sp>
        <p:nvSpPr>
          <p:cNvPr id="3" name="Содержимое 2"/>
          <p:cNvSpPr>
            <a:spLocks noGrp="1"/>
          </p:cNvSpPr>
          <p:nvPr>
            <p:ph idx="1"/>
          </p:nvPr>
        </p:nvSpPr>
        <p:spPr>
          <a:xfrm>
            <a:off x="457200" y="980728"/>
            <a:ext cx="8229600" cy="5145435"/>
          </a:xfrm>
        </p:spPr>
        <p:txBody>
          <a:bodyPr>
            <a:normAutofit/>
          </a:bodyPr>
          <a:lstStyle/>
          <a:p>
            <a:pPr>
              <a:buNone/>
            </a:pPr>
            <a:endParaRPr lang="en-US" sz="2400" dirty="0" smtClean="0"/>
          </a:p>
          <a:p>
            <a:pPr>
              <a:buNone/>
            </a:pPr>
            <a:endParaRPr lang="en-US" sz="2400" dirty="0" smtClean="0"/>
          </a:p>
        </p:txBody>
      </p:sp>
      <p:graphicFrame>
        <p:nvGraphicFramePr>
          <p:cNvPr id="4" name="Схема 3"/>
          <p:cNvGraphicFramePr/>
          <p:nvPr/>
        </p:nvGraphicFramePr>
        <p:xfrm>
          <a:off x="899592" y="1052736"/>
          <a:ext cx="7416824" cy="51845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34082"/>
          </a:xfrm>
        </p:spPr>
        <p:txBody>
          <a:bodyPr>
            <a:normAutofit/>
          </a:bodyPr>
          <a:lstStyle/>
          <a:p>
            <a:r>
              <a:rPr lang="en-US" sz="2400" dirty="0" err="1" smtClean="0">
                <a:solidFill>
                  <a:srgbClr val="7030A0"/>
                </a:solidFill>
              </a:rPr>
              <a:t>Neogrammarian</a:t>
            </a:r>
            <a:r>
              <a:rPr lang="en-US" sz="2400" dirty="0" smtClean="0">
                <a:solidFill>
                  <a:srgbClr val="7030A0"/>
                </a:solidFill>
              </a:rPr>
              <a:t> theories</a:t>
            </a:r>
            <a:endParaRPr lang="ru-RU" sz="2400" dirty="0">
              <a:solidFill>
                <a:srgbClr val="7030A0"/>
              </a:solidFill>
            </a:endParaRPr>
          </a:p>
        </p:txBody>
      </p:sp>
      <p:sp>
        <p:nvSpPr>
          <p:cNvPr id="3" name="Содержимое 2"/>
          <p:cNvSpPr>
            <a:spLocks noGrp="1"/>
          </p:cNvSpPr>
          <p:nvPr>
            <p:ph idx="1"/>
          </p:nvPr>
        </p:nvSpPr>
        <p:spPr>
          <a:xfrm>
            <a:off x="457200" y="980728"/>
            <a:ext cx="8229600" cy="5145435"/>
          </a:xfrm>
        </p:spPr>
        <p:txBody>
          <a:bodyPr>
            <a:normAutofit/>
          </a:bodyPr>
          <a:lstStyle/>
          <a:p>
            <a:pPr>
              <a:buNone/>
            </a:pPr>
            <a:endParaRPr lang="en-US" sz="2400" dirty="0" smtClean="0"/>
          </a:p>
          <a:p>
            <a:pPr>
              <a:buNone/>
            </a:pPr>
            <a:r>
              <a:rPr lang="en-US" sz="2400" dirty="0" smtClean="0">
                <a:solidFill>
                  <a:srgbClr val="002060"/>
                </a:solidFill>
              </a:rPr>
              <a:t>Deficiencies of </a:t>
            </a:r>
            <a:r>
              <a:rPr lang="en-US" sz="2400" dirty="0" err="1" smtClean="0">
                <a:solidFill>
                  <a:srgbClr val="002060"/>
                </a:solidFill>
              </a:rPr>
              <a:t>neogrammarian</a:t>
            </a:r>
            <a:r>
              <a:rPr lang="en-US" sz="2400" dirty="0" smtClean="0">
                <a:solidFill>
                  <a:srgbClr val="002060"/>
                </a:solidFill>
              </a:rPr>
              <a:t> theory:</a:t>
            </a:r>
          </a:p>
          <a:p>
            <a:r>
              <a:rPr lang="en-US" sz="2400" dirty="0"/>
              <a:t>H</a:t>
            </a:r>
            <a:r>
              <a:rPr lang="en-US" sz="2400" dirty="0" smtClean="0"/>
              <a:t>umboldt’s structural conception of language (</a:t>
            </a:r>
            <a:r>
              <a:rPr lang="en-US" sz="2400" i="1" dirty="0" err="1" smtClean="0"/>
              <a:t>innere</a:t>
            </a:r>
            <a:r>
              <a:rPr lang="en-US" sz="2400" i="1" dirty="0" smtClean="0"/>
              <a:t> </a:t>
            </a:r>
            <a:r>
              <a:rPr lang="en-US" sz="2400" i="1" dirty="0" err="1" smtClean="0"/>
              <a:t>Sprachform</a:t>
            </a:r>
            <a:r>
              <a:rPr lang="en-US" sz="2400" dirty="0" smtClean="0"/>
              <a:t>) found no place in their theory, thus the object of investigation was reduced from the language system to idiolect (language localized in an individual)</a:t>
            </a:r>
          </a:p>
          <a:p>
            <a:r>
              <a:rPr lang="en-US" sz="2400" dirty="0" smtClean="0"/>
              <a:t>restricted themselves to description of surface phenomena (sound level)</a:t>
            </a:r>
          </a:p>
          <a:p>
            <a:pPr>
              <a:buNone/>
            </a:pPr>
            <a:endParaRPr lang="en-US" sz="2400" dirty="0" smtClean="0"/>
          </a:p>
          <a:p>
            <a:pPr>
              <a:buNone/>
            </a:pPr>
            <a:endParaRPr lang="en-US" sz="2400" dirty="0" smtClean="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34082"/>
          </a:xfrm>
        </p:spPr>
        <p:txBody>
          <a:bodyPr>
            <a:normAutofit/>
          </a:bodyPr>
          <a:lstStyle/>
          <a:p>
            <a:r>
              <a:rPr lang="en-US" sz="2400" dirty="0" err="1" smtClean="0">
                <a:solidFill>
                  <a:srgbClr val="7030A0"/>
                </a:solidFill>
              </a:rPr>
              <a:t>Neogrammarian</a:t>
            </a:r>
            <a:r>
              <a:rPr lang="en-US" sz="2400" dirty="0" smtClean="0">
                <a:solidFill>
                  <a:srgbClr val="7030A0"/>
                </a:solidFill>
              </a:rPr>
              <a:t> theories</a:t>
            </a:r>
            <a:endParaRPr lang="ru-RU" sz="2400" dirty="0">
              <a:solidFill>
                <a:srgbClr val="7030A0"/>
              </a:solidFill>
            </a:endParaRPr>
          </a:p>
        </p:txBody>
      </p:sp>
      <p:sp>
        <p:nvSpPr>
          <p:cNvPr id="3" name="Содержимое 2"/>
          <p:cNvSpPr>
            <a:spLocks noGrp="1"/>
          </p:cNvSpPr>
          <p:nvPr>
            <p:ph idx="1"/>
          </p:nvPr>
        </p:nvSpPr>
        <p:spPr>
          <a:xfrm>
            <a:off x="457200" y="980728"/>
            <a:ext cx="8229600" cy="5145435"/>
          </a:xfrm>
        </p:spPr>
        <p:txBody>
          <a:bodyPr>
            <a:normAutofit/>
          </a:bodyPr>
          <a:lstStyle/>
          <a:p>
            <a:pPr>
              <a:buNone/>
            </a:pPr>
            <a:endParaRPr lang="en-US" sz="2400" dirty="0" smtClean="0"/>
          </a:p>
          <a:p>
            <a:pPr>
              <a:buNone/>
            </a:pPr>
            <a:r>
              <a:rPr lang="en-US" sz="2400" b="1" dirty="0" smtClean="0">
                <a:solidFill>
                  <a:srgbClr val="002060"/>
                </a:solidFill>
              </a:rPr>
              <a:t>Influence</a:t>
            </a:r>
          </a:p>
          <a:p>
            <a:r>
              <a:rPr lang="en-US" sz="2400" dirty="0" smtClean="0"/>
              <a:t>gave a powerful impetus to the development of phonetics</a:t>
            </a:r>
          </a:p>
          <a:p>
            <a:pPr>
              <a:buNone/>
            </a:pPr>
            <a:r>
              <a:rPr lang="en-US" sz="2400" dirty="0" smtClean="0">
                <a:solidFill>
                  <a:srgbClr val="FF0000"/>
                </a:solidFill>
              </a:rPr>
              <a:t>(never again confusing  written letter with spoken sound)</a:t>
            </a:r>
          </a:p>
          <a:p>
            <a:r>
              <a:rPr lang="en-US" sz="2400" dirty="0" smtClean="0"/>
              <a:t>encouraged earnest studies of living dialects, publication of dialect atlases</a:t>
            </a:r>
          </a:p>
          <a:p>
            <a:r>
              <a:rPr lang="en-US" sz="2400" dirty="0" smtClean="0"/>
              <a:t>drew attention to linguistic borrowing  as a universal feature in the history of language and the study of loan-words</a:t>
            </a:r>
          </a:p>
          <a:p>
            <a:r>
              <a:rPr lang="en-US" sz="2400" dirty="0" smtClean="0"/>
              <a:t>drew attention to analogy as an ever present tendency in language development</a:t>
            </a:r>
          </a:p>
          <a:p>
            <a:pPr>
              <a:buNone/>
            </a:pPr>
            <a:endParaRPr lang="en-US" sz="2400" dirty="0" smtClean="0"/>
          </a:p>
          <a:p>
            <a:pPr>
              <a:buNone/>
            </a:pPr>
            <a:endParaRPr lang="en-US" sz="2400" dirty="0" smtClean="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34082"/>
          </a:xfrm>
        </p:spPr>
        <p:txBody>
          <a:bodyPr>
            <a:normAutofit/>
          </a:bodyPr>
          <a:lstStyle/>
          <a:p>
            <a:r>
              <a:rPr lang="en-US" sz="2400" dirty="0" err="1" smtClean="0">
                <a:solidFill>
                  <a:srgbClr val="7030A0"/>
                </a:solidFill>
              </a:rPr>
              <a:t>Neogrammarian</a:t>
            </a:r>
            <a:r>
              <a:rPr lang="en-US" sz="2400" dirty="0" smtClean="0">
                <a:solidFill>
                  <a:srgbClr val="7030A0"/>
                </a:solidFill>
              </a:rPr>
              <a:t> theories</a:t>
            </a:r>
            <a:endParaRPr lang="ru-RU" sz="2400" dirty="0">
              <a:solidFill>
                <a:srgbClr val="7030A0"/>
              </a:solidFill>
            </a:endParaRPr>
          </a:p>
        </p:txBody>
      </p:sp>
      <p:sp>
        <p:nvSpPr>
          <p:cNvPr id="3" name="Содержимое 2"/>
          <p:cNvSpPr>
            <a:spLocks noGrp="1"/>
          </p:cNvSpPr>
          <p:nvPr>
            <p:ph idx="1"/>
          </p:nvPr>
        </p:nvSpPr>
        <p:spPr>
          <a:xfrm>
            <a:off x="457200" y="980728"/>
            <a:ext cx="8229600" cy="5145435"/>
          </a:xfrm>
        </p:spPr>
        <p:txBody>
          <a:bodyPr>
            <a:normAutofit lnSpcReduction="10000"/>
          </a:bodyPr>
          <a:lstStyle/>
          <a:p>
            <a:pPr>
              <a:buNone/>
            </a:pPr>
            <a:endParaRPr lang="en-US" sz="2400" dirty="0" smtClean="0"/>
          </a:p>
          <a:p>
            <a:pPr>
              <a:buNone/>
            </a:pPr>
            <a:r>
              <a:rPr lang="en-US" sz="2400" b="1" dirty="0" smtClean="0">
                <a:solidFill>
                  <a:srgbClr val="002060"/>
                </a:solidFill>
              </a:rPr>
              <a:t>Criticism (mainly from specialists in dialectology and linguistic geography)</a:t>
            </a:r>
          </a:p>
          <a:p>
            <a:r>
              <a:rPr lang="en-US" sz="2400" dirty="0" smtClean="0"/>
              <a:t>geographical dialect divisions are in constant fluctuation and are not clear-cut</a:t>
            </a:r>
          </a:p>
          <a:p>
            <a:r>
              <a:rPr lang="en-US" sz="2400" dirty="0" smtClean="0"/>
              <a:t>where is the line beyond which a dialect becomes an idiolect?</a:t>
            </a:r>
          </a:p>
          <a:p>
            <a:r>
              <a:rPr lang="en-US" sz="2400" dirty="0" smtClean="0"/>
              <a:t>why do some words change before others where the same sounds are involved?</a:t>
            </a:r>
          </a:p>
          <a:p>
            <a:r>
              <a:rPr lang="en-US" sz="2400" dirty="0" smtClean="0"/>
              <a:t>many individuals carry more than one social and regional dialect</a:t>
            </a:r>
          </a:p>
          <a:p>
            <a:r>
              <a:rPr lang="en-US" sz="2400" dirty="0" smtClean="0"/>
              <a:t>many unpredictable factors interfere with the expected sound change (homonymy,  false etymology,  similarity with taboo-words, </a:t>
            </a:r>
            <a:r>
              <a:rPr lang="en-US" sz="2400" smtClean="0"/>
              <a:t>social prestige, etc.)</a:t>
            </a:r>
            <a:endParaRPr lang="en-US" sz="2400" dirty="0" smtClean="0"/>
          </a:p>
          <a:p>
            <a:endParaRPr lang="en-US" sz="2400" dirty="0" smtClean="0"/>
          </a:p>
          <a:p>
            <a:pPr>
              <a:buNone/>
            </a:pPr>
            <a:endParaRPr lang="en-US" sz="2400" dirty="0" smtClean="0"/>
          </a:p>
          <a:p>
            <a:pPr>
              <a:buNone/>
            </a:pPr>
            <a:endParaRPr lang="en-US" sz="2400"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62074"/>
          </a:xfrm>
        </p:spPr>
        <p:txBody>
          <a:bodyPr>
            <a:normAutofit fontScale="90000"/>
          </a:bodyPr>
          <a:lstStyle/>
          <a:p>
            <a:r>
              <a:rPr lang="en-US" sz="2700" dirty="0" smtClean="0">
                <a:solidFill>
                  <a:srgbClr val="7030A0"/>
                </a:solidFill>
              </a:rPr>
              <a:t/>
            </a:r>
            <a:br>
              <a:rPr lang="en-US" sz="2700" dirty="0" smtClean="0">
                <a:solidFill>
                  <a:srgbClr val="7030A0"/>
                </a:solidFill>
              </a:rPr>
            </a:br>
            <a:r>
              <a:rPr lang="en-US" sz="2700" dirty="0" smtClean="0">
                <a:solidFill>
                  <a:srgbClr val="7030A0"/>
                </a:solidFill>
              </a:rPr>
              <a:t>August </a:t>
            </a:r>
            <a:r>
              <a:rPr lang="en-US" sz="2700" dirty="0" err="1" smtClean="0">
                <a:solidFill>
                  <a:srgbClr val="7030A0"/>
                </a:solidFill>
              </a:rPr>
              <a:t>Schleicher’s</a:t>
            </a:r>
            <a:r>
              <a:rPr lang="en-US" sz="2700" dirty="0" smtClean="0">
                <a:solidFill>
                  <a:srgbClr val="7030A0"/>
                </a:solidFill>
              </a:rPr>
              <a:t> biological approach to language</a:t>
            </a:r>
            <a:r>
              <a:rPr lang="en-US" dirty="0" smtClean="0"/>
              <a:t/>
            </a:r>
            <a:br>
              <a:rPr lang="en-US" dirty="0" smtClean="0"/>
            </a:br>
            <a:endParaRPr lang="ru-RU" dirty="0"/>
          </a:p>
        </p:txBody>
      </p:sp>
      <p:sp>
        <p:nvSpPr>
          <p:cNvPr id="3" name="Содержимое 2"/>
          <p:cNvSpPr>
            <a:spLocks noGrp="1"/>
          </p:cNvSpPr>
          <p:nvPr>
            <p:ph idx="1"/>
          </p:nvPr>
        </p:nvSpPr>
        <p:spPr>
          <a:xfrm>
            <a:off x="457200" y="836712"/>
            <a:ext cx="8363272" cy="5289451"/>
          </a:xfrm>
        </p:spPr>
        <p:txBody>
          <a:bodyPr>
            <a:normAutofit/>
          </a:bodyPr>
          <a:lstStyle/>
          <a:p>
            <a:pPr>
              <a:buNone/>
            </a:pPr>
            <a:r>
              <a:rPr lang="en-US" sz="2400" dirty="0" smtClean="0">
                <a:solidFill>
                  <a:srgbClr val="7030A0"/>
                </a:solidFill>
              </a:rPr>
              <a:t>August Schleicher ’s  </a:t>
            </a:r>
            <a:r>
              <a:rPr lang="en-US" sz="2400" i="1" dirty="0" err="1" smtClean="0">
                <a:solidFill>
                  <a:srgbClr val="7030A0"/>
                </a:solidFill>
              </a:rPr>
              <a:t>Stammbaumtheorie</a:t>
            </a:r>
            <a:r>
              <a:rPr lang="en-US" sz="2400" i="1" dirty="0" smtClean="0">
                <a:solidFill>
                  <a:srgbClr val="7030A0"/>
                </a:solidFill>
              </a:rPr>
              <a:t> </a:t>
            </a:r>
          </a:p>
          <a:p>
            <a:pPr>
              <a:buNone/>
            </a:pPr>
            <a:r>
              <a:rPr lang="en-US" sz="2400" i="1" dirty="0" smtClean="0">
                <a:solidFill>
                  <a:srgbClr val="7030A0"/>
                </a:solidFill>
              </a:rPr>
              <a:t>(genealogical tree model)</a:t>
            </a:r>
          </a:p>
          <a:p>
            <a:pPr>
              <a:buNone/>
            </a:pPr>
            <a:r>
              <a:rPr lang="en-US" sz="2400" dirty="0" smtClean="0">
                <a:solidFill>
                  <a:srgbClr val="002060"/>
                </a:solidFill>
              </a:rPr>
              <a:t>Criticism:</a:t>
            </a:r>
          </a:p>
          <a:p>
            <a:pPr>
              <a:buNone/>
            </a:pPr>
            <a:r>
              <a:rPr lang="en-US" sz="2400" dirty="0" smtClean="0"/>
              <a:t>a very literal presentation of language history</a:t>
            </a:r>
          </a:p>
          <a:p>
            <a:pPr>
              <a:buNone/>
            </a:pPr>
            <a:r>
              <a:rPr lang="en-US" sz="2400" dirty="0" smtClean="0"/>
              <a:t>languages do not sharply split at a given point at a time</a:t>
            </a:r>
          </a:p>
          <a:p>
            <a:pPr>
              <a:buNone/>
            </a:pPr>
            <a:r>
              <a:rPr lang="en-US" sz="2400" dirty="0" smtClean="0"/>
              <a:t>the split is not complete, as certain sets of features are shared by different groups of languages within one family</a:t>
            </a:r>
          </a:p>
          <a:p>
            <a:pPr>
              <a:buNone/>
            </a:pPr>
            <a:r>
              <a:rPr lang="en-US" sz="2400" dirty="0" smtClean="0"/>
              <a:t>it suggests that dialectal divisions are the most recent feature of linguistic history, since dialects occur at the end points of the tree</a:t>
            </a:r>
          </a:p>
          <a:p>
            <a:pPr>
              <a:buNone/>
            </a:pPr>
            <a:endParaRPr lang="ru-RU" sz="24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62074"/>
          </a:xfrm>
        </p:spPr>
        <p:txBody>
          <a:bodyPr>
            <a:normAutofit fontScale="90000"/>
          </a:bodyPr>
          <a:lstStyle/>
          <a:p>
            <a:r>
              <a:rPr lang="en-US" sz="2700" dirty="0" smtClean="0">
                <a:solidFill>
                  <a:srgbClr val="7030A0"/>
                </a:solidFill>
              </a:rPr>
              <a:t/>
            </a:r>
            <a:br>
              <a:rPr lang="en-US" sz="2700" dirty="0" smtClean="0">
                <a:solidFill>
                  <a:srgbClr val="7030A0"/>
                </a:solidFill>
              </a:rPr>
            </a:br>
            <a:r>
              <a:rPr lang="en-US" sz="2700" dirty="0" smtClean="0">
                <a:solidFill>
                  <a:srgbClr val="7030A0"/>
                </a:solidFill>
              </a:rPr>
              <a:t>August </a:t>
            </a:r>
            <a:r>
              <a:rPr lang="en-US" sz="2700" dirty="0" err="1" smtClean="0">
                <a:solidFill>
                  <a:srgbClr val="7030A0"/>
                </a:solidFill>
              </a:rPr>
              <a:t>Schleicher’s</a:t>
            </a:r>
            <a:r>
              <a:rPr lang="en-US" sz="2700" dirty="0" smtClean="0">
                <a:solidFill>
                  <a:srgbClr val="7030A0"/>
                </a:solidFill>
              </a:rPr>
              <a:t> biological approach to language</a:t>
            </a:r>
            <a:r>
              <a:rPr lang="en-US" dirty="0" smtClean="0"/>
              <a:t/>
            </a:r>
            <a:br>
              <a:rPr lang="en-US" dirty="0" smtClean="0"/>
            </a:br>
            <a:endParaRPr lang="ru-RU" dirty="0"/>
          </a:p>
        </p:txBody>
      </p:sp>
      <p:sp>
        <p:nvSpPr>
          <p:cNvPr id="3" name="Содержимое 2"/>
          <p:cNvSpPr>
            <a:spLocks noGrp="1"/>
          </p:cNvSpPr>
          <p:nvPr>
            <p:ph idx="1"/>
          </p:nvPr>
        </p:nvSpPr>
        <p:spPr>
          <a:xfrm>
            <a:off x="457200" y="836712"/>
            <a:ext cx="8363272" cy="5289451"/>
          </a:xfrm>
        </p:spPr>
        <p:txBody>
          <a:bodyPr>
            <a:normAutofit lnSpcReduction="10000"/>
          </a:bodyPr>
          <a:lstStyle/>
          <a:p>
            <a:pPr>
              <a:buNone/>
            </a:pPr>
            <a:r>
              <a:rPr lang="en-US" sz="2400" dirty="0" smtClean="0">
                <a:solidFill>
                  <a:srgbClr val="7030A0"/>
                </a:solidFill>
              </a:rPr>
              <a:t>Biological nature of August Schleicher ’s  </a:t>
            </a:r>
            <a:r>
              <a:rPr lang="en-US" sz="2400" i="1" dirty="0" err="1" smtClean="0">
                <a:solidFill>
                  <a:srgbClr val="7030A0"/>
                </a:solidFill>
              </a:rPr>
              <a:t>Stammbaumtheorie</a:t>
            </a:r>
            <a:r>
              <a:rPr lang="en-US" sz="2400" i="1" dirty="0" smtClean="0">
                <a:solidFill>
                  <a:srgbClr val="7030A0"/>
                </a:solidFill>
              </a:rPr>
              <a:t> </a:t>
            </a:r>
          </a:p>
          <a:p>
            <a:pPr>
              <a:buNone/>
            </a:pPr>
            <a:r>
              <a:rPr lang="en-US" sz="2400" dirty="0" smtClean="0"/>
              <a:t>It was in line with Darwinian ideas prevalent in the second half of the 19</a:t>
            </a:r>
            <a:r>
              <a:rPr lang="en-US" sz="2400" baseline="30000" dirty="0" smtClean="0"/>
              <a:t>th</a:t>
            </a:r>
            <a:r>
              <a:rPr lang="en-US" sz="2400" dirty="0" smtClean="0"/>
              <a:t> c.</a:t>
            </a:r>
          </a:p>
          <a:p>
            <a:pPr>
              <a:buNone/>
            </a:pPr>
            <a:r>
              <a:rPr lang="en-US" sz="2400" dirty="0" smtClean="0"/>
              <a:t>In 1863 Schleicher published a short treatise on </a:t>
            </a:r>
            <a:r>
              <a:rPr lang="en-US" sz="2400" i="1" dirty="0" smtClean="0">
                <a:solidFill>
                  <a:srgbClr val="002060"/>
                </a:solidFill>
              </a:rPr>
              <a:t>Darwinian theory and linguistics:</a:t>
            </a:r>
          </a:p>
          <a:p>
            <a:pPr>
              <a:buNone/>
            </a:pPr>
            <a:r>
              <a:rPr lang="en-US" sz="2400" dirty="0" smtClean="0"/>
              <a:t>He regarded himself as a natural scientist and language as one of the natural organisms of the world.</a:t>
            </a:r>
          </a:p>
          <a:p>
            <a:pPr>
              <a:buNone/>
            </a:pPr>
            <a:r>
              <a:rPr lang="en-US" sz="2400" dirty="0" smtClean="0"/>
              <a:t>Independently of its speakers’ will or consciousness, a language has its periods of growth, maturity and decline.</a:t>
            </a:r>
          </a:p>
          <a:p>
            <a:pPr>
              <a:buNone/>
            </a:pPr>
            <a:r>
              <a:rPr lang="en-US" sz="2400" dirty="0" smtClean="0"/>
              <a:t>Darwin’s theory worked out for animal and vegetable kingdoms was broadly appropriate for linguistic history.</a:t>
            </a:r>
          </a:p>
          <a:p>
            <a:pPr>
              <a:buNone/>
            </a:pPr>
            <a:r>
              <a:rPr lang="en-US" sz="2400" dirty="0" smtClean="0"/>
              <a:t>Diffusion of languages over the earth’s surface, their contacts and conflicts are similar to animals’ struggle for existence.</a:t>
            </a:r>
          </a:p>
          <a:p>
            <a:pPr>
              <a:buNone/>
            </a:pPr>
            <a:r>
              <a:rPr lang="en-US" sz="2400" dirty="0" smtClean="0"/>
              <a:t>In this struggle the Indo-European languages were victorious.</a:t>
            </a:r>
          </a:p>
          <a:p>
            <a:pPr>
              <a:buNone/>
            </a:pPr>
            <a:endParaRPr lang="ru-RU" sz="24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62074"/>
          </a:xfrm>
        </p:spPr>
        <p:txBody>
          <a:bodyPr>
            <a:normAutofit fontScale="90000"/>
          </a:bodyPr>
          <a:lstStyle/>
          <a:p>
            <a:r>
              <a:rPr lang="en-US" sz="2700" dirty="0" smtClean="0">
                <a:solidFill>
                  <a:srgbClr val="7030A0"/>
                </a:solidFill>
              </a:rPr>
              <a:t/>
            </a:r>
            <a:br>
              <a:rPr lang="en-US" sz="2700" dirty="0" smtClean="0">
                <a:solidFill>
                  <a:srgbClr val="7030A0"/>
                </a:solidFill>
              </a:rPr>
            </a:br>
            <a:r>
              <a:rPr lang="en-US" sz="2700" dirty="0" smtClean="0">
                <a:solidFill>
                  <a:srgbClr val="7030A0"/>
                </a:solidFill>
              </a:rPr>
              <a:t>August </a:t>
            </a:r>
            <a:r>
              <a:rPr lang="en-US" sz="2700" dirty="0" err="1" smtClean="0">
                <a:solidFill>
                  <a:srgbClr val="7030A0"/>
                </a:solidFill>
              </a:rPr>
              <a:t>Schleicher’s</a:t>
            </a:r>
            <a:r>
              <a:rPr lang="en-US" sz="2700" dirty="0" smtClean="0">
                <a:solidFill>
                  <a:srgbClr val="7030A0"/>
                </a:solidFill>
              </a:rPr>
              <a:t> biological approach to language</a:t>
            </a:r>
            <a:r>
              <a:rPr lang="en-US" dirty="0" smtClean="0"/>
              <a:t/>
            </a:r>
            <a:br>
              <a:rPr lang="en-US" dirty="0" smtClean="0"/>
            </a:br>
            <a:endParaRPr lang="ru-RU" dirty="0"/>
          </a:p>
        </p:txBody>
      </p:sp>
      <p:sp>
        <p:nvSpPr>
          <p:cNvPr id="3" name="Содержимое 2"/>
          <p:cNvSpPr>
            <a:spLocks noGrp="1"/>
          </p:cNvSpPr>
          <p:nvPr>
            <p:ph idx="1"/>
          </p:nvPr>
        </p:nvSpPr>
        <p:spPr>
          <a:xfrm>
            <a:off x="457200" y="836712"/>
            <a:ext cx="8363272" cy="5289451"/>
          </a:xfrm>
        </p:spPr>
        <p:txBody>
          <a:bodyPr>
            <a:normAutofit/>
          </a:bodyPr>
          <a:lstStyle/>
          <a:p>
            <a:pPr>
              <a:buNone/>
            </a:pPr>
            <a:r>
              <a:rPr lang="en-US" sz="2400" dirty="0" smtClean="0">
                <a:solidFill>
                  <a:srgbClr val="7030A0"/>
                </a:solidFill>
              </a:rPr>
              <a:t>Biological nature of August Schleicher ’s  </a:t>
            </a:r>
            <a:r>
              <a:rPr lang="en-US" sz="2400" i="1" dirty="0" err="1" smtClean="0">
                <a:solidFill>
                  <a:srgbClr val="7030A0"/>
                </a:solidFill>
              </a:rPr>
              <a:t>Stammbaumtheorie</a:t>
            </a:r>
            <a:r>
              <a:rPr lang="en-US" sz="2400" i="1" dirty="0" smtClean="0">
                <a:solidFill>
                  <a:srgbClr val="7030A0"/>
                </a:solidFill>
              </a:rPr>
              <a:t> </a:t>
            </a:r>
          </a:p>
          <a:p>
            <a:pPr>
              <a:buNone/>
            </a:pPr>
            <a:r>
              <a:rPr lang="en-US" sz="2400" dirty="0" smtClean="0"/>
              <a:t>Schleicher regarded  the three current language types, isolating, agglutinating and inflectional, as representing historical stages in the growth of languages to the highest point in their organization.</a:t>
            </a:r>
          </a:p>
          <a:p>
            <a:pPr>
              <a:buNone/>
            </a:pPr>
            <a:r>
              <a:rPr lang="en-US" sz="2400" dirty="0" smtClean="0">
                <a:solidFill>
                  <a:srgbClr val="002060"/>
                </a:solidFill>
              </a:rPr>
              <a:t>unitary </a:t>
            </a:r>
            <a:r>
              <a:rPr lang="en-US" sz="2400" i="1" dirty="0" err="1" smtClean="0">
                <a:solidFill>
                  <a:srgbClr val="002060"/>
                </a:solidFill>
              </a:rPr>
              <a:t>Ursprache</a:t>
            </a:r>
            <a:r>
              <a:rPr lang="en-US" sz="2400" dirty="0" smtClean="0">
                <a:solidFill>
                  <a:srgbClr val="002060"/>
                </a:solidFill>
              </a:rPr>
              <a:t> </a:t>
            </a:r>
            <a:r>
              <a:rPr lang="en-US" sz="2400" dirty="0" smtClean="0"/>
              <a:t>– growth period, mature undamaged stage</a:t>
            </a:r>
          </a:p>
          <a:p>
            <a:pPr>
              <a:buNone/>
            </a:pPr>
            <a:r>
              <a:rPr lang="en-US" sz="2400" dirty="0" smtClean="0">
                <a:solidFill>
                  <a:srgbClr val="002060"/>
                </a:solidFill>
              </a:rPr>
              <a:t>subsequent evolution </a:t>
            </a:r>
            <a:r>
              <a:rPr lang="en-US" sz="2400" dirty="0" smtClean="0"/>
              <a:t>- decline</a:t>
            </a:r>
          </a:p>
          <a:p>
            <a:pPr>
              <a:buNone/>
            </a:pPr>
            <a:endParaRPr lang="en-US" sz="2400" dirty="0" smtClean="0"/>
          </a:p>
          <a:p>
            <a:pPr>
              <a:buNone/>
            </a:pPr>
            <a:r>
              <a:rPr lang="en-US" sz="2400" dirty="0" smtClean="0">
                <a:solidFill>
                  <a:srgbClr val="002060"/>
                </a:solidFill>
              </a:rPr>
              <a:t>Schleicher about English</a:t>
            </a:r>
            <a:r>
              <a:rPr lang="en-US" sz="2400" dirty="0" smtClean="0"/>
              <a:t>: </a:t>
            </a:r>
            <a:r>
              <a:rPr lang="en-US" sz="2400" i="1" dirty="0" smtClean="0"/>
              <a:t>its history shows how quickly the language of a people important in history and in literary history can decline</a:t>
            </a:r>
            <a:endParaRPr lang="ru-RU" sz="2400" i="1" dirty="0"/>
          </a:p>
        </p:txBody>
      </p:sp>
      <p:pic>
        <p:nvPicPr>
          <p:cNvPr id="19458" name="Picture 2" descr="https://image.freepik.com/free-icon/smile-hand-drawn-emoticon_318-52014.jpg"/>
          <p:cNvPicPr>
            <a:picLocks noChangeAspect="1" noChangeArrowheads="1"/>
          </p:cNvPicPr>
          <p:nvPr/>
        </p:nvPicPr>
        <p:blipFill>
          <a:blip r:embed="rId2" cstate="print"/>
          <a:srcRect/>
          <a:stretch>
            <a:fillRect/>
          </a:stretch>
        </p:blipFill>
        <p:spPr bwMode="auto">
          <a:xfrm>
            <a:off x="2555776" y="4941168"/>
            <a:ext cx="1282130" cy="128213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06090"/>
          </a:xfrm>
        </p:spPr>
        <p:txBody>
          <a:bodyPr>
            <a:normAutofit/>
          </a:bodyPr>
          <a:lstStyle/>
          <a:p>
            <a:r>
              <a:rPr lang="en-US" sz="2400" dirty="0" smtClean="0">
                <a:solidFill>
                  <a:srgbClr val="7030A0"/>
                </a:solidFill>
              </a:rPr>
              <a:t>Origins of psycholinguistics</a:t>
            </a:r>
            <a:endParaRPr lang="ru-RU" sz="2400" dirty="0">
              <a:solidFill>
                <a:srgbClr val="7030A0"/>
              </a:solidFill>
            </a:endParaRPr>
          </a:p>
        </p:txBody>
      </p:sp>
      <p:sp>
        <p:nvSpPr>
          <p:cNvPr id="3" name="Содержимое 2"/>
          <p:cNvSpPr>
            <a:spLocks noGrp="1"/>
          </p:cNvSpPr>
          <p:nvPr>
            <p:ph idx="1"/>
          </p:nvPr>
        </p:nvSpPr>
        <p:spPr>
          <a:xfrm>
            <a:off x="457200" y="1052736"/>
            <a:ext cx="5482952" cy="5073427"/>
          </a:xfrm>
        </p:spPr>
        <p:txBody>
          <a:bodyPr>
            <a:normAutofit/>
          </a:bodyPr>
          <a:lstStyle/>
          <a:p>
            <a:pPr>
              <a:buNone/>
            </a:pPr>
            <a:r>
              <a:rPr lang="en-GB" sz="2400" dirty="0" err="1" smtClean="0">
                <a:solidFill>
                  <a:srgbClr val="7030A0"/>
                </a:solidFill>
              </a:rPr>
              <a:t>Heymann</a:t>
            </a:r>
            <a:r>
              <a:rPr lang="en-GB" sz="2400" dirty="0" smtClean="0">
                <a:solidFill>
                  <a:srgbClr val="7030A0"/>
                </a:solidFill>
              </a:rPr>
              <a:t> </a:t>
            </a:r>
            <a:r>
              <a:rPr lang="en-GB" sz="2400" dirty="0" err="1" smtClean="0">
                <a:solidFill>
                  <a:srgbClr val="7030A0"/>
                </a:solidFill>
              </a:rPr>
              <a:t>Steinthal</a:t>
            </a:r>
            <a:r>
              <a:rPr lang="en-GB" sz="2400" dirty="0" smtClean="0">
                <a:solidFill>
                  <a:srgbClr val="7030A0"/>
                </a:solidFill>
              </a:rPr>
              <a:t> (</a:t>
            </a:r>
            <a:r>
              <a:rPr lang="en-GB" sz="2400" dirty="0" smtClean="0">
                <a:solidFill>
                  <a:srgbClr val="7030A0"/>
                </a:solidFill>
              </a:rPr>
              <a:t>1823–1889)</a:t>
            </a:r>
          </a:p>
          <a:p>
            <a:pPr>
              <a:buNone/>
            </a:pPr>
            <a:r>
              <a:rPr lang="en-GB" sz="2400" dirty="0" smtClean="0">
                <a:solidFill>
                  <a:srgbClr val="7030A0"/>
                </a:solidFill>
              </a:rPr>
              <a:t>inventor of the psychology of language</a:t>
            </a:r>
          </a:p>
          <a:p>
            <a:pPr>
              <a:buNone/>
            </a:pPr>
            <a:r>
              <a:rPr lang="en-US" sz="2400" dirty="0" smtClean="0">
                <a:solidFill>
                  <a:srgbClr val="7030A0"/>
                </a:solidFill>
              </a:rPr>
              <a:t>professor </a:t>
            </a:r>
            <a:r>
              <a:rPr lang="en-US" sz="2400" dirty="0" smtClean="0">
                <a:solidFill>
                  <a:srgbClr val="7030A0"/>
                </a:solidFill>
              </a:rPr>
              <a:t>in general linguistics and in biblical </a:t>
            </a:r>
            <a:r>
              <a:rPr lang="en-US" sz="2400" dirty="0" smtClean="0">
                <a:solidFill>
                  <a:srgbClr val="7030A0"/>
                </a:solidFill>
              </a:rPr>
              <a:t>exegesis, Berlin</a:t>
            </a:r>
          </a:p>
          <a:p>
            <a:pPr>
              <a:buNone/>
            </a:pPr>
            <a:endParaRPr lang="en-US" sz="2400" dirty="0" smtClean="0">
              <a:solidFill>
                <a:srgbClr val="7030A0"/>
              </a:solidFill>
            </a:endParaRPr>
          </a:p>
          <a:p>
            <a:pPr>
              <a:buNone/>
            </a:pPr>
            <a:r>
              <a:rPr lang="en-US" sz="2400" i="1" dirty="0" smtClean="0"/>
              <a:t>“Felicitous advances in linguistics presuppose an </a:t>
            </a:r>
            <a:r>
              <a:rPr lang="en-US" sz="2400" i="1" dirty="0" smtClean="0"/>
              <a:t>advanced </a:t>
            </a:r>
            <a:r>
              <a:rPr lang="en-GB" sz="2400" i="1" dirty="0" smtClean="0"/>
              <a:t>psychology.”</a:t>
            </a:r>
          </a:p>
          <a:p>
            <a:pPr>
              <a:buNone/>
            </a:pPr>
            <a:endParaRPr lang="en-GB" sz="2400" i="1" dirty="0" smtClean="0"/>
          </a:p>
          <a:p>
            <a:pPr>
              <a:buNone/>
            </a:pPr>
            <a:endParaRPr lang="en-GB" sz="2400" i="1" dirty="0" smtClean="0"/>
          </a:p>
          <a:p>
            <a:pPr>
              <a:buNone/>
            </a:pPr>
            <a:r>
              <a:rPr lang="en-US" sz="2400" dirty="0" smtClean="0">
                <a:solidFill>
                  <a:srgbClr val="002060"/>
                </a:solidFill>
              </a:rPr>
              <a:t>1871 </a:t>
            </a:r>
            <a:r>
              <a:rPr lang="en-US" sz="2400" dirty="0" smtClean="0">
                <a:solidFill>
                  <a:srgbClr val="002060"/>
                </a:solidFill>
              </a:rPr>
              <a:t>“</a:t>
            </a:r>
            <a:r>
              <a:rPr lang="en-US" sz="2400" i="1" dirty="0" smtClean="0">
                <a:solidFill>
                  <a:srgbClr val="002060"/>
                </a:solidFill>
              </a:rPr>
              <a:t>Introduction </a:t>
            </a:r>
            <a:r>
              <a:rPr lang="en-US" sz="2400" i="1" dirty="0" smtClean="0">
                <a:solidFill>
                  <a:srgbClr val="002060"/>
                </a:solidFill>
              </a:rPr>
              <a:t>to psychology and</a:t>
            </a:r>
          </a:p>
          <a:p>
            <a:pPr>
              <a:buNone/>
            </a:pPr>
            <a:r>
              <a:rPr lang="en-GB" sz="2400" i="1" dirty="0" smtClean="0">
                <a:solidFill>
                  <a:srgbClr val="002060"/>
                </a:solidFill>
              </a:rPr>
              <a:t>linguistics” </a:t>
            </a:r>
            <a:endParaRPr lang="ru-RU" sz="2400" i="1" dirty="0">
              <a:solidFill>
                <a:srgbClr val="002060"/>
              </a:solidFill>
            </a:endParaRPr>
          </a:p>
        </p:txBody>
      </p:sp>
      <p:pic>
        <p:nvPicPr>
          <p:cNvPr id="1026" name="Picture 2"/>
          <p:cNvPicPr>
            <a:picLocks noChangeAspect="1" noChangeArrowheads="1"/>
          </p:cNvPicPr>
          <p:nvPr/>
        </p:nvPicPr>
        <p:blipFill>
          <a:blip r:embed="rId2" cstate="print"/>
          <a:srcRect/>
          <a:stretch>
            <a:fillRect/>
          </a:stretch>
        </p:blipFill>
        <p:spPr bwMode="auto">
          <a:xfrm>
            <a:off x="5999714" y="1484785"/>
            <a:ext cx="3144285" cy="3888432"/>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06090"/>
          </a:xfrm>
        </p:spPr>
        <p:txBody>
          <a:bodyPr>
            <a:normAutofit/>
          </a:bodyPr>
          <a:lstStyle/>
          <a:p>
            <a:r>
              <a:rPr lang="en-US" sz="2400" dirty="0" smtClean="0">
                <a:solidFill>
                  <a:srgbClr val="7030A0"/>
                </a:solidFill>
              </a:rPr>
              <a:t>Origins of psycholinguistics</a:t>
            </a:r>
            <a:endParaRPr lang="ru-RU" sz="2400" dirty="0">
              <a:solidFill>
                <a:srgbClr val="7030A0"/>
              </a:solidFill>
            </a:endParaRPr>
          </a:p>
        </p:txBody>
      </p:sp>
      <p:sp>
        <p:nvSpPr>
          <p:cNvPr id="3" name="Содержимое 2"/>
          <p:cNvSpPr>
            <a:spLocks noGrp="1"/>
          </p:cNvSpPr>
          <p:nvPr>
            <p:ph idx="1"/>
          </p:nvPr>
        </p:nvSpPr>
        <p:spPr>
          <a:xfrm>
            <a:off x="457200" y="1052736"/>
            <a:ext cx="8435280" cy="5073427"/>
          </a:xfrm>
        </p:spPr>
        <p:txBody>
          <a:bodyPr>
            <a:normAutofit/>
          </a:bodyPr>
          <a:lstStyle/>
          <a:p>
            <a:pPr>
              <a:buNone/>
            </a:pPr>
            <a:r>
              <a:rPr lang="en-GB" sz="2400" dirty="0" err="1" smtClean="0">
                <a:solidFill>
                  <a:srgbClr val="7030A0"/>
                </a:solidFill>
              </a:rPr>
              <a:t>Heymann</a:t>
            </a:r>
            <a:r>
              <a:rPr lang="en-GB" sz="2400" dirty="0" smtClean="0">
                <a:solidFill>
                  <a:srgbClr val="7030A0"/>
                </a:solidFill>
              </a:rPr>
              <a:t> </a:t>
            </a:r>
            <a:r>
              <a:rPr lang="en-GB" sz="2400" dirty="0" err="1" smtClean="0">
                <a:solidFill>
                  <a:srgbClr val="7030A0"/>
                </a:solidFill>
              </a:rPr>
              <a:t>Steinthal</a:t>
            </a:r>
            <a:endParaRPr lang="en-GB" sz="2400" dirty="0" smtClean="0">
              <a:solidFill>
                <a:srgbClr val="7030A0"/>
              </a:solidFill>
            </a:endParaRPr>
          </a:p>
          <a:p>
            <a:pPr>
              <a:buNone/>
            </a:pPr>
            <a:endParaRPr lang="en-US" sz="2400" dirty="0" smtClean="0"/>
          </a:p>
          <a:p>
            <a:pPr>
              <a:buNone/>
            </a:pPr>
            <a:r>
              <a:rPr lang="en-US" sz="2400" dirty="0" smtClean="0"/>
              <a:t>“</a:t>
            </a:r>
            <a:r>
              <a:rPr lang="en-US" sz="2400" dirty="0" smtClean="0"/>
              <a:t>In just the same way as any embryo builds this or </a:t>
            </a:r>
            <a:r>
              <a:rPr lang="en-US" sz="2400" dirty="0" smtClean="0"/>
              <a:t>that organ </a:t>
            </a:r>
            <a:r>
              <a:rPr lang="en-US" sz="2400" dirty="0" smtClean="0"/>
              <a:t>during a particular phase of its development, at some definite point </a:t>
            </a:r>
            <a:r>
              <a:rPr lang="en-US" sz="2400" b="1" dirty="0" smtClean="0">
                <a:solidFill>
                  <a:srgbClr val="002060"/>
                </a:solidFill>
              </a:rPr>
              <a:t>the </a:t>
            </a:r>
            <a:r>
              <a:rPr lang="en-US" sz="2400" b="1" dirty="0" smtClean="0">
                <a:solidFill>
                  <a:srgbClr val="002060"/>
                </a:solidFill>
              </a:rPr>
              <a:t>mind necessarily </a:t>
            </a:r>
            <a:r>
              <a:rPr lang="en-US" sz="2400" b="1" dirty="0" smtClean="0">
                <a:solidFill>
                  <a:srgbClr val="002060"/>
                </a:solidFill>
              </a:rPr>
              <a:t>builds language</a:t>
            </a:r>
            <a:r>
              <a:rPr lang="en-US" sz="2400" dirty="0" smtClean="0"/>
              <a:t>, today, as in the primeval era</a:t>
            </a:r>
            <a:r>
              <a:rPr lang="en-US" sz="2400" dirty="0" smtClean="0"/>
              <a:t>.”</a:t>
            </a:r>
          </a:p>
          <a:p>
            <a:pPr>
              <a:buNone/>
            </a:pPr>
            <a:endParaRPr lang="en-US" sz="2400" dirty="0" smtClean="0">
              <a:solidFill>
                <a:srgbClr val="7030A0"/>
              </a:solidFill>
            </a:endParaRPr>
          </a:p>
          <a:p>
            <a:pPr>
              <a:buNone/>
            </a:pPr>
            <a:endParaRPr lang="en-US" sz="2400" dirty="0" smtClean="0">
              <a:solidFill>
                <a:srgbClr val="7030A0"/>
              </a:solidFill>
            </a:endParaRPr>
          </a:p>
          <a:p>
            <a:pPr>
              <a:buNone/>
            </a:pPr>
            <a:r>
              <a:rPr lang="en-US" sz="2400" dirty="0" smtClean="0">
                <a:solidFill>
                  <a:srgbClr val="7030A0"/>
                </a:solidFill>
              </a:rPr>
              <a:t>                   Linguistics can only be psychological</a:t>
            </a:r>
            <a:endParaRPr lang="en-GB" sz="2400" dirty="0" smtClean="0">
              <a:solidFill>
                <a:srgbClr val="7030A0"/>
              </a:solidFill>
            </a:endParaRPr>
          </a:p>
        </p:txBody>
      </p:sp>
      <p:sp>
        <p:nvSpPr>
          <p:cNvPr id="5" name="Стрелка вниз 4"/>
          <p:cNvSpPr/>
          <p:nvPr/>
        </p:nvSpPr>
        <p:spPr>
          <a:xfrm>
            <a:off x="4211960" y="3284984"/>
            <a:ext cx="72008" cy="108012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471</TotalTime>
  <Words>2434</Words>
  <Application>Microsoft Office PowerPoint</Application>
  <PresentationFormat>Экран (4:3)</PresentationFormat>
  <Paragraphs>390</Paragraphs>
  <Slides>43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43</vt:i4>
      </vt:variant>
    </vt:vector>
  </HeadingPairs>
  <TitlesOfParts>
    <vt:vector size="44" baseType="lpstr">
      <vt:lpstr>Тема Office</vt:lpstr>
      <vt:lpstr>Linguistics in the second half of the 19th century</vt:lpstr>
      <vt:lpstr>Linguistics in the second half of the 19th century</vt:lpstr>
      <vt:lpstr> August Schleicher’s biological approach to language </vt:lpstr>
      <vt:lpstr> August Schleicher’s biological approach to language </vt:lpstr>
      <vt:lpstr> August Schleicher’s biological approach to language </vt:lpstr>
      <vt:lpstr> August Schleicher’s biological approach to language </vt:lpstr>
      <vt:lpstr> August Schleicher’s biological approach to language </vt:lpstr>
      <vt:lpstr>Origins of psycholinguistics</vt:lpstr>
      <vt:lpstr>Origins of psycholinguistics</vt:lpstr>
      <vt:lpstr>Origins of psycholinguistics</vt:lpstr>
      <vt:lpstr>Origins of psycholinguistics</vt:lpstr>
      <vt:lpstr>Origins of psycholinguistics</vt:lpstr>
      <vt:lpstr>Origins of psycholinguistics</vt:lpstr>
      <vt:lpstr>Origins of psycholinguistics</vt:lpstr>
      <vt:lpstr>Origins of psycholinguistics</vt:lpstr>
      <vt:lpstr>Origins of psycholinguistics</vt:lpstr>
      <vt:lpstr>Origins of psycholinguistics</vt:lpstr>
      <vt:lpstr>Origins of psycholinguistics</vt:lpstr>
      <vt:lpstr>Origins of psycholinguistics</vt:lpstr>
      <vt:lpstr>Alexander Potebnja’s philosophy of language. </vt:lpstr>
      <vt:lpstr>Alexander Potebnja’s philosophy of language. </vt:lpstr>
      <vt:lpstr>Alexander Potebnja’s philosophy of language. </vt:lpstr>
      <vt:lpstr>Alexander Potebnja’s philosophy of language. </vt:lpstr>
      <vt:lpstr>Alexander Potebnja’s philosophy of language. </vt:lpstr>
      <vt:lpstr>Alexander Potebnja’s philosophy of language. </vt:lpstr>
      <vt:lpstr>Alexander Potebnja’s philosophy of language. </vt:lpstr>
      <vt:lpstr>Alexander Potebnja’s philosophy of language. </vt:lpstr>
      <vt:lpstr>Alexander Potebnja’s philosophy of language. </vt:lpstr>
      <vt:lpstr>Alexander Potebnja’s philosophy of language. </vt:lpstr>
      <vt:lpstr>Alexander Potebnja’s philosophy of language. </vt:lpstr>
      <vt:lpstr>Слайд 31</vt:lpstr>
      <vt:lpstr>Neogrammarian theories</vt:lpstr>
      <vt:lpstr>Neogrammarian theories</vt:lpstr>
      <vt:lpstr>Neogrammarian theories</vt:lpstr>
      <vt:lpstr>Neogrammarian theories</vt:lpstr>
      <vt:lpstr>Neogrammarian theories</vt:lpstr>
      <vt:lpstr>Neogrammarian theories</vt:lpstr>
      <vt:lpstr>Neogrammarian theories</vt:lpstr>
      <vt:lpstr>Neogrammarian theories</vt:lpstr>
      <vt:lpstr>Neogrammarian theories</vt:lpstr>
      <vt:lpstr>Neogrammarian theories</vt:lpstr>
      <vt:lpstr>Neogrammarian theories</vt:lpstr>
      <vt:lpstr>Neogrammarian theories</vt:lpstr>
    </vt:vector>
  </TitlesOfParts>
  <Company>Krokoz™</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Komp</dc:creator>
  <cp:lastModifiedBy>Komp</cp:lastModifiedBy>
  <cp:revision>64</cp:revision>
  <dcterms:created xsi:type="dcterms:W3CDTF">2016-07-19T12:01:21Z</dcterms:created>
  <dcterms:modified xsi:type="dcterms:W3CDTF">2016-07-20T12:17:18Z</dcterms:modified>
</cp:coreProperties>
</file>