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6" r:id="rId4"/>
    <p:sldId id="277" r:id="rId5"/>
    <p:sldId id="258" r:id="rId6"/>
    <p:sldId id="259" r:id="rId7"/>
    <p:sldId id="279" r:id="rId8"/>
    <p:sldId id="260" r:id="rId9"/>
    <p:sldId id="261" r:id="rId10"/>
    <p:sldId id="262" r:id="rId11"/>
    <p:sldId id="263" r:id="rId12"/>
    <p:sldId id="264" r:id="rId13"/>
    <p:sldId id="265" r:id="rId14"/>
    <p:sldId id="278" r:id="rId15"/>
    <p:sldId id="266" r:id="rId16"/>
    <p:sldId id="280" r:id="rId17"/>
    <p:sldId id="268" r:id="rId18"/>
    <p:sldId id="269" r:id="rId19"/>
    <p:sldId id="270" r:id="rId20"/>
    <p:sldId id="271" r:id="rId21"/>
    <p:sldId id="267" r:id="rId22"/>
    <p:sldId id="273" r:id="rId23"/>
    <p:sldId id="274" r:id="rId24"/>
    <p:sldId id="275" r:id="rId25"/>
    <p:sldId id="281" r:id="rId26"/>
    <p:sldId id="282" r:id="rId27"/>
    <p:sldId id="284" r:id="rId28"/>
    <p:sldId id="283" r:id="rId29"/>
    <p:sldId id="285" r:id="rId30"/>
    <p:sldId id="286" r:id="rId31"/>
    <p:sldId id="288" r:id="rId32"/>
    <p:sldId id="287"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6" r:id="rId48"/>
    <p:sldId id="303" r:id="rId49"/>
    <p:sldId id="304" r:id="rId5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D18ED62-636B-4AFB-8CFB-4DDC9B15090C}" type="datetimeFigureOut">
              <a:rPr lang="ru-RU" smtClean="0"/>
              <a:pPr/>
              <a:t>03.12.2016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923E67-B7F9-41F9-A15C-0795C445EDD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D18ED62-636B-4AFB-8CFB-4DDC9B15090C}" type="datetimeFigureOut">
              <a:rPr lang="ru-RU" smtClean="0"/>
              <a:pPr/>
              <a:t>03.12.2016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923E67-B7F9-41F9-A15C-0795C445EDD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D18ED62-636B-4AFB-8CFB-4DDC9B15090C}" type="datetimeFigureOut">
              <a:rPr lang="ru-RU" smtClean="0"/>
              <a:pPr/>
              <a:t>03.12.2016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923E67-B7F9-41F9-A15C-0795C445EDD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D18ED62-636B-4AFB-8CFB-4DDC9B15090C}" type="datetimeFigureOut">
              <a:rPr lang="ru-RU" smtClean="0"/>
              <a:pPr/>
              <a:t>03.12.2016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923E67-B7F9-41F9-A15C-0795C445EDD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D18ED62-636B-4AFB-8CFB-4DDC9B15090C}" type="datetimeFigureOut">
              <a:rPr lang="ru-RU" smtClean="0"/>
              <a:pPr/>
              <a:t>03.12.2016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923E67-B7F9-41F9-A15C-0795C445EDD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D18ED62-636B-4AFB-8CFB-4DDC9B15090C}" type="datetimeFigureOut">
              <a:rPr lang="ru-RU" smtClean="0"/>
              <a:pPr/>
              <a:t>03.12.2016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8923E67-B7F9-41F9-A15C-0795C445EDD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D18ED62-636B-4AFB-8CFB-4DDC9B15090C}" type="datetimeFigureOut">
              <a:rPr lang="ru-RU" smtClean="0"/>
              <a:pPr/>
              <a:t>03.12.2016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8923E67-B7F9-41F9-A15C-0795C445EDD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D18ED62-636B-4AFB-8CFB-4DDC9B15090C}" type="datetimeFigureOut">
              <a:rPr lang="ru-RU" smtClean="0"/>
              <a:pPr/>
              <a:t>03.12.2016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8923E67-B7F9-41F9-A15C-0795C445EDD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D18ED62-636B-4AFB-8CFB-4DDC9B15090C}" type="datetimeFigureOut">
              <a:rPr lang="ru-RU" smtClean="0"/>
              <a:pPr/>
              <a:t>03.12.2016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8923E67-B7F9-41F9-A15C-0795C445EDD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D18ED62-636B-4AFB-8CFB-4DDC9B15090C}" type="datetimeFigureOut">
              <a:rPr lang="ru-RU" smtClean="0"/>
              <a:pPr/>
              <a:t>03.12.2016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8923E67-B7F9-41F9-A15C-0795C445EDD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D18ED62-636B-4AFB-8CFB-4DDC9B15090C}" type="datetimeFigureOut">
              <a:rPr lang="ru-RU" smtClean="0"/>
              <a:pPr/>
              <a:t>03.12.2016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8923E67-B7F9-41F9-A15C-0795C445EDD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18ED62-636B-4AFB-8CFB-4DDC9B15090C}" type="datetimeFigureOut">
              <a:rPr lang="ru-RU" smtClean="0"/>
              <a:pPr/>
              <a:t>03.12.2016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23E67-B7F9-41F9-A15C-0795C445EDD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en-US" dirty="0" smtClean="0"/>
              <a:t>Structuralism, Generative grammar and Neo-</a:t>
            </a:r>
            <a:r>
              <a:rPr lang="en-US" dirty="0" err="1" smtClean="0"/>
              <a:t>Humboldtian</a:t>
            </a:r>
            <a:r>
              <a:rPr lang="en-US" dirty="0" smtClean="0"/>
              <a:t> theories</a:t>
            </a: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a:bodyPr>
          <a:lstStyle/>
          <a:p>
            <a:r>
              <a:rPr lang="en-US" sz="2400" dirty="0" smtClean="0">
                <a:solidFill>
                  <a:srgbClr val="7030A0"/>
                </a:solidFill>
              </a:rPr>
              <a:t>Prague linguistic school</a:t>
            </a:r>
            <a:endParaRPr lang="ru-RU" sz="2400" dirty="0">
              <a:solidFill>
                <a:srgbClr val="7030A0"/>
              </a:solidFill>
            </a:endParaRPr>
          </a:p>
        </p:txBody>
      </p:sp>
      <p:sp>
        <p:nvSpPr>
          <p:cNvPr id="3" name="Содержимое 2"/>
          <p:cNvSpPr>
            <a:spLocks noGrp="1"/>
          </p:cNvSpPr>
          <p:nvPr>
            <p:ph idx="1"/>
          </p:nvPr>
        </p:nvSpPr>
        <p:spPr>
          <a:xfrm>
            <a:off x="457200" y="908720"/>
            <a:ext cx="8229600" cy="5112567"/>
          </a:xfrm>
        </p:spPr>
        <p:txBody>
          <a:bodyPr>
            <a:normAutofit lnSpcReduction="10000"/>
          </a:bodyPr>
          <a:lstStyle/>
          <a:p>
            <a:pPr>
              <a:buNone/>
            </a:pPr>
            <a:r>
              <a:rPr lang="en-US" sz="2400" dirty="0" smtClean="0">
                <a:solidFill>
                  <a:srgbClr val="002060"/>
                </a:solidFill>
              </a:rPr>
              <a:t>phonological oppositions</a:t>
            </a:r>
          </a:p>
          <a:p>
            <a:pPr>
              <a:buNone/>
            </a:pPr>
            <a:r>
              <a:rPr lang="en-US" sz="2400" dirty="0" smtClean="0"/>
              <a:t>Analysis of phonemes as ordered sets of specific contrasts between a number of distinctive features was a definite advance in phonological theory and descriptive method.</a:t>
            </a:r>
          </a:p>
          <a:p>
            <a:pPr>
              <a:buNone/>
            </a:pPr>
            <a:r>
              <a:rPr lang="en-US" sz="2400" dirty="0" smtClean="0"/>
              <a:t>This analysis revealed the complexity of phonological systems. Phonemes enter into different systems of relations in different positions.</a:t>
            </a:r>
          </a:p>
          <a:p>
            <a:pPr>
              <a:buNone/>
            </a:pPr>
            <a:r>
              <a:rPr lang="en-US" sz="2400" dirty="0" smtClean="0"/>
              <a:t>/p/-/b/,  /t/-/d/, /k/-/g/ contrast as voiceless/voiced in initial, medial and final positions in English, but after initial /s/ the contrast is neutralized – only one plosive can occur in each position.</a:t>
            </a:r>
          </a:p>
          <a:p>
            <a:pPr>
              <a:buNone/>
            </a:pPr>
            <a:r>
              <a:rPr lang="en-US" sz="2400" dirty="0" smtClean="0"/>
              <a:t>The same contrast in neutralized in German in the word final position where only voiceless plosives are found.</a:t>
            </a:r>
            <a:endParaRPr lang="ru-RU"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a:bodyPr>
          <a:lstStyle/>
          <a:p>
            <a:r>
              <a:rPr lang="en-US" sz="2400" dirty="0" smtClean="0">
                <a:solidFill>
                  <a:srgbClr val="7030A0"/>
                </a:solidFill>
              </a:rPr>
              <a:t>Prague linguistic school</a:t>
            </a:r>
            <a:endParaRPr lang="ru-RU" sz="2400" dirty="0">
              <a:solidFill>
                <a:srgbClr val="7030A0"/>
              </a:solidFill>
            </a:endParaRPr>
          </a:p>
        </p:txBody>
      </p:sp>
      <p:sp>
        <p:nvSpPr>
          <p:cNvPr id="3" name="Содержимое 2"/>
          <p:cNvSpPr>
            <a:spLocks noGrp="1"/>
          </p:cNvSpPr>
          <p:nvPr>
            <p:ph idx="1"/>
          </p:nvPr>
        </p:nvSpPr>
        <p:spPr>
          <a:xfrm>
            <a:off x="457200" y="908720"/>
            <a:ext cx="8229600" cy="5112567"/>
          </a:xfrm>
        </p:spPr>
        <p:txBody>
          <a:bodyPr>
            <a:normAutofit/>
          </a:bodyPr>
          <a:lstStyle/>
          <a:p>
            <a:pPr>
              <a:buNone/>
            </a:pPr>
            <a:r>
              <a:rPr lang="en-US" sz="2400" dirty="0" smtClean="0"/>
              <a:t>This analysis of phonological contrast resulted in setting up “</a:t>
            </a:r>
            <a:r>
              <a:rPr lang="en-US" sz="2400" dirty="0" smtClean="0">
                <a:solidFill>
                  <a:srgbClr val="002060"/>
                </a:solidFill>
              </a:rPr>
              <a:t>archiphonemes</a:t>
            </a:r>
            <a:r>
              <a:rPr lang="en-US" sz="2400" dirty="0" smtClean="0"/>
              <a:t>” which comprise the features still distinctive in the positions of neutralization (e.g. </a:t>
            </a:r>
            <a:r>
              <a:rPr lang="en-US" sz="2400" dirty="0" err="1" smtClean="0"/>
              <a:t>bilabiality</a:t>
            </a:r>
            <a:r>
              <a:rPr lang="en-US" sz="2400" dirty="0" smtClean="0"/>
              <a:t> and </a:t>
            </a:r>
            <a:r>
              <a:rPr lang="en-US" sz="2400" dirty="0" err="1" smtClean="0"/>
              <a:t>plosion</a:t>
            </a:r>
            <a:r>
              <a:rPr lang="en-US" sz="2400" dirty="0" smtClean="0"/>
              <a:t>).</a:t>
            </a:r>
          </a:p>
          <a:p>
            <a:pPr>
              <a:buNone/>
            </a:pPr>
            <a:endParaRPr lang="en-US" sz="2400" dirty="0"/>
          </a:p>
          <a:p>
            <a:pPr>
              <a:buNone/>
            </a:pPr>
            <a:r>
              <a:rPr lang="en-US" sz="2400" dirty="0" smtClean="0"/>
              <a:t>su</a:t>
            </a:r>
            <a:r>
              <a:rPr lang="en-US" sz="2400" u="sng" dirty="0" smtClean="0"/>
              <a:t>m</a:t>
            </a:r>
            <a:r>
              <a:rPr lang="en-US" sz="2400" dirty="0" smtClean="0"/>
              <a:t> – su</a:t>
            </a:r>
            <a:r>
              <a:rPr lang="en-US" sz="2400" u="sng" dirty="0" smtClean="0"/>
              <a:t>n</a:t>
            </a:r>
            <a:r>
              <a:rPr lang="en-US" sz="2400" dirty="0" smtClean="0"/>
              <a:t> – su</a:t>
            </a:r>
            <a:r>
              <a:rPr lang="en-US" sz="2400" u="sng" dirty="0" smtClean="0"/>
              <a:t>ng</a:t>
            </a:r>
            <a:r>
              <a:rPr lang="en-US" sz="2400" dirty="0" smtClean="0"/>
              <a:t>  /m/-/n/-/</a:t>
            </a:r>
            <a:r>
              <a:rPr lang="en-US" sz="2400" dirty="0" smtClean="0">
                <a:latin typeface="Times New Roman"/>
                <a:cs typeface="Times New Roman"/>
              </a:rPr>
              <a:t>ŋ/</a:t>
            </a:r>
          </a:p>
          <a:p>
            <a:pPr>
              <a:buNone/>
            </a:pPr>
            <a:r>
              <a:rPr lang="en-US" sz="2400" dirty="0" smtClean="0">
                <a:latin typeface="+mj-lt"/>
                <a:cs typeface="Times New Roman"/>
              </a:rPr>
              <a:t>before a stop only one nasal is possible: </a:t>
            </a:r>
          </a:p>
          <a:p>
            <a:pPr>
              <a:buNone/>
            </a:pPr>
            <a:r>
              <a:rPr lang="en-GB" sz="2400" dirty="0"/>
              <a:t> li</a:t>
            </a:r>
            <a:r>
              <a:rPr lang="en-GB" sz="2400" u="sng" dirty="0"/>
              <a:t>m</a:t>
            </a:r>
            <a:r>
              <a:rPr lang="en-GB" sz="2400" dirty="0"/>
              <a:t>p, li</a:t>
            </a:r>
            <a:r>
              <a:rPr lang="en-GB" sz="2400" u="sng" dirty="0"/>
              <a:t>n</a:t>
            </a:r>
            <a:r>
              <a:rPr lang="en-GB" sz="2400" dirty="0"/>
              <a:t>t, li</a:t>
            </a:r>
            <a:r>
              <a:rPr lang="en-GB" sz="2400" u="sng" dirty="0"/>
              <a:t>n</a:t>
            </a:r>
            <a:r>
              <a:rPr lang="en-GB" sz="2400" dirty="0"/>
              <a:t>k ( /</a:t>
            </a:r>
            <a:r>
              <a:rPr lang="en-GB" sz="2400" dirty="0" err="1" smtClean="0"/>
              <a:t>lɪ</a:t>
            </a:r>
            <a:r>
              <a:rPr lang="en-GB" sz="2400" b="1" dirty="0" err="1" smtClean="0"/>
              <a:t>m</a:t>
            </a:r>
            <a:r>
              <a:rPr lang="en-GB" sz="2400" dirty="0" err="1" smtClean="0"/>
              <a:t>p</a:t>
            </a:r>
            <a:r>
              <a:rPr lang="en-GB" sz="2400" dirty="0"/>
              <a:t>/, /</a:t>
            </a:r>
            <a:r>
              <a:rPr lang="en-GB" sz="2400" dirty="0" err="1"/>
              <a:t>lɪ</a:t>
            </a:r>
            <a:r>
              <a:rPr lang="en-GB" sz="2400" b="1" dirty="0" err="1"/>
              <a:t>n</a:t>
            </a:r>
            <a:r>
              <a:rPr lang="en-GB" sz="2400" dirty="0" err="1"/>
              <a:t>t</a:t>
            </a:r>
            <a:r>
              <a:rPr lang="en-GB" sz="2400" dirty="0"/>
              <a:t>/, /</a:t>
            </a:r>
            <a:r>
              <a:rPr lang="en-GB" sz="2400" dirty="0" err="1"/>
              <a:t>lɪ</a:t>
            </a:r>
            <a:r>
              <a:rPr lang="en-GB" sz="2400" b="1" dirty="0" err="1"/>
              <a:t>ŋ</a:t>
            </a:r>
            <a:r>
              <a:rPr lang="en-GB" sz="2400" dirty="0" err="1"/>
              <a:t>k</a:t>
            </a:r>
            <a:r>
              <a:rPr lang="en-GB" sz="2400" dirty="0" smtClean="0"/>
              <a:t>/) – these nasals belong to one “archiphoneme”, something like /N/.</a:t>
            </a:r>
            <a:endParaRPr lang="ru-RU" sz="2400" dirty="0">
              <a:latin typeface="+mj-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a:bodyPr>
          <a:lstStyle/>
          <a:p>
            <a:r>
              <a:rPr lang="en-US" sz="2400" dirty="0" smtClean="0">
                <a:solidFill>
                  <a:srgbClr val="7030A0"/>
                </a:solidFill>
              </a:rPr>
              <a:t>Prague linguistic school</a:t>
            </a:r>
            <a:endParaRPr lang="ru-RU" sz="2400" dirty="0">
              <a:solidFill>
                <a:srgbClr val="7030A0"/>
              </a:solidFill>
            </a:endParaRPr>
          </a:p>
        </p:txBody>
      </p:sp>
      <p:sp>
        <p:nvSpPr>
          <p:cNvPr id="3" name="Содержимое 2"/>
          <p:cNvSpPr>
            <a:spLocks noGrp="1"/>
          </p:cNvSpPr>
          <p:nvPr>
            <p:ph idx="1"/>
          </p:nvPr>
        </p:nvSpPr>
        <p:spPr>
          <a:xfrm>
            <a:off x="457200" y="908720"/>
            <a:ext cx="8229600" cy="5112567"/>
          </a:xfrm>
        </p:spPr>
        <p:txBody>
          <a:bodyPr>
            <a:normAutofit/>
          </a:bodyPr>
          <a:lstStyle/>
          <a:p>
            <a:r>
              <a:rPr lang="en-US" sz="2400" dirty="0" smtClean="0">
                <a:latin typeface="+mj-lt"/>
              </a:rPr>
              <a:t>Similar processes of analysis were applied to prosodic elements (syllable length, stress, pitch, intonation).</a:t>
            </a:r>
          </a:p>
          <a:p>
            <a:endParaRPr lang="en-US" sz="2400" dirty="0" smtClean="0">
              <a:latin typeface="+mj-lt"/>
            </a:endParaRPr>
          </a:p>
          <a:p>
            <a:r>
              <a:rPr lang="en-US" sz="2400" b="1" dirty="0" smtClean="0">
                <a:latin typeface="+mj-lt"/>
              </a:rPr>
              <a:t>Paradigmatic</a:t>
            </a:r>
            <a:r>
              <a:rPr lang="en-US" sz="2400" dirty="0" smtClean="0">
                <a:latin typeface="+mj-lt"/>
              </a:rPr>
              <a:t> function of sound units and features (they constitute distinctive phonemes) was complemented by their </a:t>
            </a:r>
            <a:r>
              <a:rPr lang="en-US" sz="2400" dirty="0" err="1" smtClean="0">
                <a:latin typeface="+mj-lt"/>
              </a:rPr>
              <a:t>s</a:t>
            </a:r>
            <a:r>
              <a:rPr lang="en-US" sz="2400" b="1" dirty="0" err="1" smtClean="0">
                <a:latin typeface="+mj-lt"/>
              </a:rPr>
              <a:t>yntagmatic</a:t>
            </a:r>
            <a:r>
              <a:rPr lang="en-US" sz="2400" dirty="0" smtClean="0">
                <a:latin typeface="+mj-lt"/>
              </a:rPr>
              <a:t> function:</a:t>
            </a:r>
          </a:p>
          <a:p>
            <a:pPr>
              <a:buNone/>
            </a:pPr>
            <a:r>
              <a:rPr lang="en-US" sz="2400" dirty="0" smtClean="0">
                <a:latin typeface="+mj-lt"/>
              </a:rPr>
              <a:t>     demarcation of syllable and word boundaries</a:t>
            </a:r>
            <a:endParaRPr lang="ru-RU" sz="2400" dirty="0">
              <a:latin typeface="+mj-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a:bodyPr>
          <a:lstStyle/>
          <a:p>
            <a:r>
              <a:rPr lang="en-US" sz="2400" dirty="0" smtClean="0">
                <a:solidFill>
                  <a:srgbClr val="7030A0"/>
                </a:solidFill>
              </a:rPr>
              <a:t>Prague linguistic school</a:t>
            </a:r>
            <a:endParaRPr lang="ru-RU" sz="2400" dirty="0">
              <a:solidFill>
                <a:srgbClr val="7030A0"/>
              </a:solidFill>
            </a:endParaRPr>
          </a:p>
        </p:txBody>
      </p:sp>
      <p:sp>
        <p:nvSpPr>
          <p:cNvPr id="3" name="Содержимое 2"/>
          <p:cNvSpPr>
            <a:spLocks noGrp="1"/>
          </p:cNvSpPr>
          <p:nvPr>
            <p:ph idx="1"/>
          </p:nvPr>
        </p:nvSpPr>
        <p:spPr>
          <a:xfrm>
            <a:off x="457200" y="908721"/>
            <a:ext cx="8229600" cy="2880320"/>
          </a:xfrm>
        </p:spPr>
        <p:txBody>
          <a:bodyPr>
            <a:normAutofit/>
          </a:bodyPr>
          <a:lstStyle/>
          <a:p>
            <a:pPr>
              <a:buNone/>
            </a:pPr>
            <a:endParaRPr lang="en-US" sz="2400" dirty="0" smtClean="0">
              <a:latin typeface="+mj-lt"/>
            </a:endParaRPr>
          </a:p>
          <a:p>
            <a:pPr>
              <a:buNone/>
            </a:pPr>
            <a:endParaRPr lang="en-US" sz="2400" dirty="0">
              <a:latin typeface="+mj-lt"/>
            </a:endParaRPr>
          </a:p>
          <a:p>
            <a:pPr>
              <a:buNone/>
            </a:pPr>
            <a:r>
              <a:rPr lang="en-US" sz="2400" dirty="0" smtClean="0">
                <a:latin typeface="+mj-lt"/>
              </a:rPr>
              <a:t>Thus, the </a:t>
            </a:r>
            <a:r>
              <a:rPr lang="en-US" sz="2400" b="1" dirty="0" smtClean="0">
                <a:latin typeface="+mj-lt"/>
              </a:rPr>
              <a:t>phoneme concept </a:t>
            </a:r>
            <a:r>
              <a:rPr lang="en-US" sz="2400" dirty="0" smtClean="0">
                <a:latin typeface="+mj-lt"/>
              </a:rPr>
              <a:t>had originated in search for the theory of broad transcription. The work of the Prague school made it one of the fundamental elements of linguistic theory as a whole, and of scientific description and analysis of languages.</a:t>
            </a:r>
            <a:endParaRPr lang="ru-RU" sz="2400" dirty="0">
              <a:latin typeface="+mj-lt"/>
            </a:endParaRPr>
          </a:p>
        </p:txBody>
      </p:sp>
      <p:pic>
        <p:nvPicPr>
          <p:cNvPr id="19458" name="Picture 2" descr="http://pidruchniki.com/imag/document/ko4_vm/image016.jpg"/>
          <p:cNvPicPr>
            <a:picLocks noChangeAspect="1" noChangeArrowheads="1"/>
          </p:cNvPicPr>
          <p:nvPr/>
        </p:nvPicPr>
        <p:blipFill>
          <a:blip r:embed="rId2" cstate="print"/>
          <a:srcRect/>
          <a:stretch>
            <a:fillRect/>
          </a:stretch>
        </p:blipFill>
        <p:spPr bwMode="auto">
          <a:xfrm>
            <a:off x="1331640" y="4437112"/>
            <a:ext cx="5988887" cy="1570857"/>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a:bodyPr>
          <a:lstStyle/>
          <a:p>
            <a:r>
              <a:rPr lang="en-US" sz="2400" dirty="0" smtClean="0">
                <a:solidFill>
                  <a:srgbClr val="7030A0"/>
                </a:solidFill>
              </a:rPr>
              <a:t>Prague linguistic school</a:t>
            </a:r>
            <a:endParaRPr lang="ru-RU" sz="2400" dirty="0">
              <a:solidFill>
                <a:srgbClr val="7030A0"/>
              </a:solidFill>
            </a:endParaRPr>
          </a:p>
        </p:txBody>
      </p:sp>
      <p:sp>
        <p:nvSpPr>
          <p:cNvPr id="3" name="Содержимое 2"/>
          <p:cNvSpPr>
            <a:spLocks noGrp="1"/>
          </p:cNvSpPr>
          <p:nvPr>
            <p:ph idx="1"/>
          </p:nvPr>
        </p:nvSpPr>
        <p:spPr>
          <a:xfrm>
            <a:off x="457200" y="908720"/>
            <a:ext cx="8229600" cy="5328591"/>
          </a:xfrm>
        </p:spPr>
        <p:txBody>
          <a:bodyPr>
            <a:normAutofit/>
          </a:bodyPr>
          <a:lstStyle/>
          <a:p>
            <a:pPr>
              <a:buNone/>
            </a:pPr>
            <a:endParaRPr lang="en-US" sz="2400" dirty="0" smtClean="0">
              <a:latin typeface="+mj-lt"/>
            </a:endParaRPr>
          </a:p>
          <a:p>
            <a:pPr>
              <a:buNone/>
            </a:pPr>
            <a:r>
              <a:rPr lang="en-US" sz="2400" dirty="0" smtClean="0">
                <a:solidFill>
                  <a:srgbClr val="7030A0"/>
                </a:solidFill>
                <a:latin typeface="+mj-lt"/>
              </a:rPr>
              <a:t>Contribution to other areas of linguistics:</a:t>
            </a:r>
          </a:p>
          <a:p>
            <a:r>
              <a:rPr lang="en-US" sz="2400" dirty="0">
                <a:latin typeface="+mj-lt"/>
              </a:rPr>
              <a:t>R</a:t>
            </a:r>
            <a:r>
              <a:rPr lang="en-US" sz="2400" dirty="0" smtClean="0">
                <a:latin typeface="+mj-lt"/>
              </a:rPr>
              <a:t>. Jacobson studied the category of case in Russian and tried to discover the core semantic component of each case – he applied the method of phonological oppositions to grammatical categories</a:t>
            </a:r>
          </a:p>
          <a:p>
            <a:r>
              <a:rPr lang="en-US" sz="2400" dirty="0" smtClean="0">
                <a:latin typeface="+mj-lt"/>
              </a:rPr>
              <a:t>developed functional approach - studied functions of language and functional styles</a:t>
            </a:r>
          </a:p>
          <a:p>
            <a:r>
              <a:rPr lang="en-GB" sz="2400" dirty="0" err="1" smtClean="0"/>
              <a:t>Vilém</a:t>
            </a:r>
            <a:r>
              <a:rPr lang="en-GB" sz="2400" dirty="0" smtClean="0"/>
              <a:t> </a:t>
            </a:r>
            <a:r>
              <a:rPr lang="en-GB" sz="2400" dirty="0" err="1" smtClean="0"/>
              <a:t>Mathesius</a:t>
            </a:r>
            <a:r>
              <a:rPr lang="en-GB" sz="2400" dirty="0" smtClean="0"/>
              <a:t>’ functional sentence perspective </a:t>
            </a:r>
            <a:r>
              <a:rPr lang="en-GB" sz="2400" dirty="0" smtClean="0">
                <a:solidFill>
                  <a:srgbClr val="002060"/>
                </a:solidFill>
              </a:rPr>
              <a:t>(theme and </a:t>
            </a:r>
            <a:r>
              <a:rPr lang="en-GB" sz="2400" dirty="0" err="1" smtClean="0">
                <a:solidFill>
                  <a:srgbClr val="002060"/>
                </a:solidFill>
              </a:rPr>
              <a:t>rheme</a:t>
            </a:r>
            <a:r>
              <a:rPr lang="en-GB" sz="2400" dirty="0" smtClean="0">
                <a:solidFill>
                  <a:srgbClr val="002060"/>
                </a:solidFill>
              </a:rPr>
              <a:t>)</a:t>
            </a:r>
            <a:r>
              <a:rPr lang="en-GB" sz="2400" dirty="0" smtClean="0"/>
              <a:t>  as opposed to formal division into syntactical members</a:t>
            </a:r>
            <a:endParaRPr lang="en-US" sz="2400" dirty="0" smtClean="0">
              <a:latin typeface="+mj-lt"/>
            </a:endParaRPr>
          </a:p>
          <a:p>
            <a:endParaRPr lang="en-US" sz="2400" dirty="0">
              <a:latin typeface="+mj-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solidFill>
                  <a:srgbClr val="7030A0"/>
                </a:solidFill>
              </a:rPr>
              <a:t>Louis </a:t>
            </a:r>
            <a:r>
              <a:rPr lang="en-US" sz="2400" dirty="0" err="1" smtClean="0">
                <a:solidFill>
                  <a:srgbClr val="7030A0"/>
                </a:solidFill>
              </a:rPr>
              <a:t>Hjelmslev’s</a:t>
            </a:r>
            <a:r>
              <a:rPr lang="en-US" sz="2400" dirty="0" smtClean="0">
                <a:solidFill>
                  <a:srgbClr val="7030A0"/>
                </a:solidFill>
              </a:rPr>
              <a:t> </a:t>
            </a:r>
            <a:r>
              <a:rPr lang="en-US" sz="2400" dirty="0" err="1" smtClean="0">
                <a:solidFill>
                  <a:srgbClr val="7030A0"/>
                </a:solidFill>
              </a:rPr>
              <a:t>glossematics</a:t>
            </a:r>
            <a:endParaRPr lang="ru-RU" sz="2400" dirty="0">
              <a:solidFill>
                <a:srgbClr val="7030A0"/>
              </a:solidFill>
            </a:endParaRPr>
          </a:p>
        </p:txBody>
      </p:sp>
      <p:sp>
        <p:nvSpPr>
          <p:cNvPr id="3" name="Содержимое 2"/>
          <p:cNvSpPr>
            <a:spLocks noGrp="1"/>
          </p:cNvSpPr>
          <p:nvPr>
            <p:ph idx="1"/>
          </p:nvPr>
        </p:nvSpPr>
        <p:spPr>
          <a:xfrm>
            <a:off x="457200" y="1196752"/>
            <a:ext cx="6347048" cy="4929411"/>
          </a:xfrm>
        </p:spPr>
        <p:txBody>
          <a:bodyPr>
            <a:normAutofit/>
          </a:bodyPr>
          <a:lstStyle/>
          <a:p>
            <a:pPr>
              <a:buNone/>
            </a:pPr>
            <a:r>
              <a:rPr lang="en-US" sz="2400" b="1" dirty="0" err="1" smtClean="0"/>
              <a:t>Glossematics</a:t>
            </a:r>
            <a:r>
              <a:rPr lang="en-US" sz="2400" b="1" dirty="0"/>
              <a:t>, </a:t>
            </a:r>
            <a:r>
              <a:rPr lang="en-US" sz="2400" dirty="0"/>
              <a:t>system of linguistic analysis based on the distribution and interrelationship of </a:t>
            </a:r>
            <a:r>
              <a:rPr lang="en-US" sz="2400" dirty="0" err="1"/>
              <a:t>glossemes</a:t>
            </a:r>
            <a:r>
              <a:rPr lang="en-US" sz="2400" dirty="0"/>
              <a:t>, the smallest meaningful units of a language—</a:t>
            </a:r>
            <a:r>
              <a:rPr lang="en-US" sz="2400" i="1" dirty="0"/>
              <a:t>e.g.,</a:t>
            </a:r>
            <a:r>
              <a:rPr lang="en-US" sz="2400" dirty="0"/>
              <a:t> a word, a stem, a grammatical element, a word order, or an intonation. </a:t>
            </a:r>
            <a:endParaRPr lang="en-US" sz="2400" dirty="0" smtClean="0"/>
          </a:p>
          <a:p>
            <a:pPr>
              <a:buNone/>
            </a:pPr>
            <a:endParaRPr lang="en-US" sz="2400" dirty="0" smtClean="0"/>
          </a:p>
          <a:p>
            <a:pPr>
              <a:buNone/>
            </a:pPr>
            <a:r>
              <a:rPr lang="en-US" sz="2400" dirty="0" smtClean="0"/>
              <a:t>Danish </a:t>
            </a:r>
            <a:r>
              <a:rPr lang="en-US" sz="2400" dirty="0"/>
              <a:t>scholar Louis </a:t>
            </a:r>
            <a:r>
              <a:rPr lang="en-US" sz="2400" dirty="0" err="1"/>
              <a:t>Hjelmslev</a:t>
            </a:r>
            <a:r>
              <a:rPr lang="en-US" sz="2400" dirty="0"/>
              <a:t> (1899–1965) and his </a:t>
            </a:r>
            <a:r>
              <a:rPr lang="en-US" sz="2400" dirty="0" smtClean="0"/>
              <a:t>collaborators </a:t>
            </a:r>
            <a:r>
              <a:rPr lang="en-US" sz="2400" dirty="0"/>
              <a:t>were strongly influenced by the work of </a:t>
            </a:r>
            <a:r>
              <a:rPr lang="en-US" sz="2400" dirty="0" smtClean="0"/>
              <a:t>Ferdinand </a:t>
            </a:r>
            <a:r>
              <a:rPr lang="en-US" sz="2400" dirty="0"/>
              <a:t>de Saussure.</a:t>
            </a:r>
            <a:endParaRPr lang="ru-RU" sz="2400" dirty="0"/>
          </a:p>
        </p:txBody>
      </p:sp>
      <p:pic>
        <p:nvPicPr>
          <p:cNvPr id="23554" name="Picture 2" descr="https://j.livelib.ru/auface/155242/l/5086/Lui_Elmslev.jpg"/>
          <p:cNvPicPr>
            <a:picLocks noChangeAspect="1" noChangeArrowheads="1"/>
          </p:cNvPicPr>
          <p:nvPr/>
        </p:nvPicPr>
        <p:blipFill>
          <a:blip r:embed="rId2" cstate="print"/>
          <a:srcRect/>
          <a:stretch>
            <a:fillRect/>
          </a:stretch>
        </p:blipFill>
        <p:spPr bwMode="auto">
          <a:xfrm>
            <a:off x="6948264" y="1772816"/>
            <a:ext cx="1905000" cy="291465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solidFill>
                  <a:srgbClr val="7030A0"/>
                </a:solidFill>
              </a:rPr>
              <a:t>Louis </a:t>
            </a:r>
            <a:r>
              <a:rPr lang="en-US" sz="2400" dirty="0" err="1" smtClean="0">
                <a:solidFill>
                  <a:srgbClr val="7030A0"/>
                </a:solidFill>
              </a:rPr>
              <a:t>Hjelmslev’s</a:t>
            </a:r>
            <a:r>
              <a:rPr lang="en-US" sz="2400" dirty="0" smtClean="0">
                <a:solidFill>
                  <a:srgbClr val="7030A0"/>
                </a:solidFill>
              </a:rPr>
              <a:t> </a:t>
            </a:r>
            <a:r>
              <a:rPr lang="en-US" sz="2400" dirty="0" err="1" smtClean="0">
                <a:solidFill>
                  <a:srgbClr val="7030A0"/>
                </a:solidFill>
              </a:rPr>
              <a:t>glossematics</a:t>
            </a:r>
            <a:endParaRPr lang="ru-RU" sz="2400" dirty="0">
              <a:solidFill>
                <a:srgbClr val="7030A0"/>
              </a:solidFill>
            </a:endParaRPr>
          </a:p>
        </p:txBody>
      </p:sp>
      <p:sp>
        <p:nvSpPr>
          <p:cNvPr id="3" name="Содержимое 2"/>
          <p:cNvSpPr>
            <a:spLocks noGrp="1"/>
          </p:cNvSpPr>
          <p:nvPr>
            <p:ph idx="1"/>
          </p:nvPr>
        </p:nvSpPr>
        <p:spPr>
          <a:xfrm>
            <a:off x="457200" y="1196752"/>
            <a:ext cx="6347048" cy="4929411"/>
          </a:xfrm>
        </p:spPr>
        <p:txBody>
          <a:bodyPr>
            <a:normAutofit/>
          </a:bodyPr>
          <a:lstStyle/>
          <a:p>
            <a:pPr>
              <a:buNone/>
            </a:pPr>
            <a:endParaRPr lang="en-US" sz="2400" b="1" dirty="0" smtClean="0"/>
          </a:p>
          <a:p>
            <a:pPr>
              <a:buNone/>
            </a:pPr>
            <a:r>
              <a:rPr lang="en-US" sz="2400" b="1" dirty="0" err="1" smtClean="0"/>
              <a:t>Glossematics</a:t>
            </a:r>
            <a:r>
              <a:rPr lang="en-US" sz="2400" b="1" dirty="0" smtClean="0"/>
              <a:t> </a:t>
            </a:r>
            <a:r>
              <a:rPr lang="en-US" sz="2400" dirty="0"/>
              <a:t> </a:t>
            </a:r>
            <a:r>
              <a:rPr lang="en-US" sz="2400" dirty="0" smtClean="0"/>
              <a:t>is, strictly speaking,  not a linguistic theory.  Without relying on any specific language it  constructs a system which </a:t>
            </a:r>
            <a:r>
              <a:rPr lang="en-US" sz="2400" dirty="0"/>
              <a:t>seeks to establish a universal standard defining the necessary and sufficient conditions of language.</a:t>
            </a:r>
            <a:endParaRPr lang="ru-RU"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solidFill>
                  <a:srgbClr val="7030A0"/>
                </a:solidFill>
              </a:rPr>
              <a:t>Louis </a:t>
            </a:r>
            <a:r>
              <a:rPr lang="en-US" sz="2400" dirty="0" err="1" smtClean="0">
                <a:solidFill>
                  <a:srgbClr val="7030A0"/>
                </a:solidFill>
              </a:rPr>
              <a:t>Hjelmslev’s</a:t>
            </a:r>
            <a:r>
              <a:rPr lang="en-US" sz="2400" dirty="0" smtClean="0">
                <a:solidFill>
                  <a:srgbClr val="7030A0"/>
                </a:solidFill>
              </a:rPr>
              <a:t> </a:t>
            </a:r>
            <a:r>
              <a:rPr lang="en-US" sz="2400" dirty="0" err="1" smtClean="0">
                <a:solidFill>
                  <a:srgbClr val="7030A0"/>
                </a:solidFill>
              </a:rPr>
              <a:t>glossematics</a:t>
            </a:r>
            <a:endParaRPr lang="ru-RU" sz="2400" dirty="0">
              <a:solidFill>
                <a:srgbClr val="7030A0"/>
              </a:solidFill>
            </a:endParaRPr>
          </a:p>
        </p:txBody>
      </p:sp>
      <p:sp>
        <p:nvSpPr>
          <p:cNvPr id="3" name="Содержимое 2"/>
          <p:cNvSpPr>
            <a:spLocks noGrp="1"/>
          </p:cNvSpPr>
          <p:nvPr>
            <p:ph idx="1"/>
          </p:nvPr>
        </p:nvSpPr>
        <p:spPr>
          <a:xfrm>
            <a:off x="457200" y="1196752"/>
            <a:ext cx="6347048" cy="4929411"/>
          </a:xfrm>
        </p:spPr>
        <p:txBody>
          <a:bodyPr>
            <a:normAutofit/>
          </a:bodyPr>
          <a:lstStyle/>
          <a:p>
            <a:pPr>
              <a:buNone/>
            </a:pPr>
            <a:r>
              <a:rPr lang="en-US" sz="2400" dirty="0" smtClean="0"/>
              <a:t>1. Like </a:t>
            </a:r>
            <a:r>
              <a:rPr lang="en-US" sz="2400" dirty="0"/>
              <a:t>Ferdinand de Saussure, </a:t>
            </a:r>
            <a:r>
              <a:rPr lang="en-US" sz="2400" dirty="0" err="1" smtClean="0"/>
              <a:t>Hjelmslev</a:t>
            </a:r>
            <a:r>
              <a:rPr lang="en-US" sz="2400" dirty="0" smtClean="0"/>
              <a:t> </a:t>
            </a:r>
            <a:r>
              <a:rPr lang="en-US" sz="2400" dirty="0"/>
              <a:t>took the position that language is arbitrary in relation to the real </a:t>
            </a:r>
            <a:r>
              <a:rPr lang="en-US" sz="2400" dirty="0" smtClean="0"/>
              <a:t>world.</a:t>
            </a:r>
          </a:p>
          <a:p>
            <a:pPr>
              <a:buNone/>
            </a:pPr>
            <a:r>
              <a:rPr lang="en-US" sz="2400" dirty="0" smtClean="0">
                <a:solidFill>
                  <a:srgbClr val="002060"/>
                </a:solidFill>
              </a:rPr>
              <a:t>Why is a tree called “tree”?</a:t>
            </a:r>
          </a:p>
          <a:p>
            <a:pPr>
              <a:buNone/>
            </a:pPr>
            <a:r>
              <a:rPr lang="en-US" sz="2400" dirty="0"/>
              <a:t> </a:t>
            </a:r>
            <a:r>
              <a:rPr lang="en-US" sz="2400" dirty="0" smtClean="0"/>
              <a:t>2. Not </a:t>
            </a:r>
            <a:r>
              <a:rPr lang="en-US" sz="2400" dirty="0"/>
              <a:t>all languages name things in the same </a:t>
            </a:r>
            <a:r>
              <a:rPr lang="en-US" sz="2400" dirty="0" smtClean="0"/>
              <a:t>way</a:t>
            </a:r>
          </a:p>
          <a:p>
            <a:pPr>
              <a:buNone/>
            </a:pPr>
            <a:r>
              <a:rPr lang="en-US" sz="2400" dirty="0" smtClean="0">
                <a:solidFill>
                  <a:srgbClr val="002060"/>
                </a:solidFill>
              </a:rPr>
              <a:t>(e.g. </a:t>
            </a:r>
            <a:r>
              <a:rPr lang="en-US" sz="2400" dirty="0" err="1" smtClean="0">
                <a:solidFill>
                  <a:srgbClr val="002060"/>
                </a:solidFill>
              </a:rPr>
              <a:t>colours</a:t>
            </a:r>
            <a:r>
              <a:rPr lang="en-US" sz="2400" dirty="0" smtClean="0">
                <a:solidFill>
                  <a:srgbClr val="002060"/>
                </a:solidFill>
              </a:rPr>
              <a:t>)</a:t>
            </a:r>
          </a:p>
          <a:p>
            <a:pPr>
              <a:buNone/>
            </a:pPr>
            <a:endParaRPr lang="en-US" sz="2400" dirty="0">
              <a:solidFill>
                <a:srgbClr val="002060"/>
              </a:solidFill>
            </a:endParaRPr>
          </a:p>
          <a:p>
            <a:pPr>
              <a:buNone/>
            </a:pPr>
            <a:endParaRPr lang="en-US" sz="2400" dirty="0" smtClean="0">
              <a:solidFill>
                <a:srgbClr val="002060"/>
              </a:solidFill>
            </a:endParaRPr>
          </a:p>
          <a:p>
            <a:pPr>
              <a:buNone/>
            </a:pPr>
            <a:endParaRPr lang="en-US" sz="2400" dirty="0">
              <a:solidFill>
                <a:srgbClr val="002060"/>
              </a:solidFill>
            </a:endParaRPr>
          </a:p>
          <a:p>
            <a:pPr>
              <a:buNone/>
            </a:pPr>
            <a:r>
              <a:rPr lang="en-US" sz="2400" dirty="0" smtClean="0"/>
              <a:t>Words </a:t>
            </a:r>
            <a:r>
              <a:rPr lang="en-US" sz="2400" dirty="0"/>
              <a:t>are signs and as such do not refer to the real world, but rather express our sense of it.</a:t>
            </a:r>
            <a:endParaRPr lang="en-US" sz="2400" dirty="0" smtClean="0">
              <a:solidFill>
                <a:srgbClr val="002060"/>
              </a:solidFill>
            </a:endParaRPr>
          </a:p>
          <a:p>
            <a:pPr>
              <a:buNone/>
            </a:pPr>
            <a:endParaRPr lang="ru-RU" sz="2400" dirty="0">
              <a:solidFill>
                <a:srgbClr val="002060"/>
              </a:solidFill>
            </a:endParaRPr>
          </a:p>
        </p:txBody>
      </p:sp>
      <p:pic>
        <p:nvPicPr>
          <p:cNvPr id="26626" name="Picture 2" descr="http://www.immediateentourage.com/wp-content/uploads/2011/04/Tree+Sans+Leaves+by+Immediate+Entourage-375x375.png"/>
          <p:cNvPicPr>
            <a:picLocks noChangeAspect="1" noChangeArrowheads="1"/>
          </p:cNvPicPr>
          <p:nvPr/>
        </p:nvPicPr>
        <p:blipFill>
          <a:blip r:embed="rId2" cstate="print"/>
          <a:srcRect/>
          <a:stretch>
            <a:fillRect/>
          </a:stretch>
        </p:blipFill>
        <p:spPr bwMode="auto">
          <a:xfrm>
            <a:off x="5868144" y="2420888"/>
            <a:ext cx="3571875" cy="3571875"/>
          </a:xfrm>
          <a:prstGeom prst="rect">
            <a:avLst/>
          </a:prstGeom>
          <a:noFill/>
        </p:spPr>
      </p:pic>
      <p:sp>
        <p:nvSpPr>
          <p:cNvPr id="7" name="Стрелка вниз 6"/>
          <p:cNvSpPr/>
          <p:nvPr/>
        </p:nvSpPr>
        <p:spPr>
          <a:xfrm>
            <a:off x="3419872" y="3645024"/>
            <a:ext cx="432048" cy="10081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solidFill>
                  <a:srgbClr val="7030A0"/>
                </a:solidFill>
              </a:rPr>
              <a:t>Louis </a:t>
            </a:r>
            <a:r>
              <a:rPr lang="en-US" sz="2400" dirty="0" err="1" smtClean="0">
                <a:solidFill>
                  <a:srgbClr val="7030A0"/>
                </a:solidFill>
              </a:rPr>
              <a:t>Hjelmslev’s</a:t>
            </a:r>
            <a:r>
              <a:rPr lang="en-US" sz="2400" dirty="0" smtClean="0">
                <a:solidFill>
                  <a:srgbClr val="7030A0"/>
                </a:solidFill>
              </a:rPr>
              <a:t> </a:t>
            </a:r>
            <a:r>
              <a:rPr lang="en-US" sz="2400" dirty="0" err="1" smtClean="0">
                <a:solidFill>
                  <a:srgbClr val="7030A0"/>
                </a:solidFill>
              </a:rPr>
              <a:t>glossematics</a:t>
            </a:r>
            <a:endParaRPr lang="ru-RU" sz="2400" dirty="0">
              <a:solidFill>
                <a:srgbClr val="7030A0"/>
              </a:solidFill>
            </a:endParaRPr>
          </a:p>
        </p:txBody>
      </p:sp>
      <p:sp>
        <p:nvSpPr>
          <p:cNvPr id="3" name="Содержимое 2"/>
          <p:cNvSpPr>
            <a:spLocks noGrp="1"/>
          </p:cNvSpPr>
          <p:nvPr>
            <p:ph idx="1"/>
          </p:nvPr>
        </p:nvSpPr>
        <p:spPr>
          <a:xfrm>
            <a:off x="457200" y="1196752"/>
            <a:ext cx="8147248" cy="4929411"/>
          </a:xfrm>
        </p:spPr>
        <p:txBody>
          <a:bodyPr>
            <a:normAutofit/>
          </a:bodyPr>
          <a:lstStyle/>
          <a:p>
            <a:pPr>
              <a:buNone/>
            </a:pPr>
            <a:r>
              <a:rPr lang="en-US" sz="2400" dirty="0" err="1"/>
              <a:t>Hjelmslev's</a:t>
            </a:r>
            <a:r>
              <a:rPr lang="en-US" sz="2400" dirty="0"/>
              <a:t> ultimate goal with </a:t>
            </a:r>
            <a:r>
              <a:rPr lang="en-US" sz="2400" dirty="0" err="1"/>
              <a:t>glossematics</a:t>
            </a:r>
            <a:r>
              <a:rPr lang="en-US" sz="2400" dirty="0"/>
              <a:t> was to abstract what is common to all languages. </a:t>
            </a:r>
            <a:endParaRPr lang="en-US" sz="2400" dirty="0" smtClean="0"/>
          </a:p>
          <a:p>
            <a:pPr>
              <a:buNone/>
            </a:pPr>
            <a:endParaRPr lang="en-US" sz="2400" dirty="0"/>
          </a:p>
          <a:p>
            <a:pPr>
              <a:buNone/>
            </a:pPr>
            <a:r>
              <a:rPr lang="en-US" sz="2400" dirty="0" smtClean="0"/>
              <a:t>Thus </a:t>
            </a:r>
            <a:r>
              <a:rPr lang="en-US" sz="2400" dirty="0"/>
              <a:t>he compares the phrases ‘</a:t>
            </a:r>
            <a:r>
              <a:rPr lang="en-US" sz="2400" dirty="0" err="1">
                <a:solidFill>
                  <a:srgbClr val="002060"/>
                </a:solidFill>
              </a:rPr>
              <a:t>jeg</a:t>
            </a:r>
            <a:r>
              <a:rPr lang="en-US" sz="2400" dirty="0">
                <a:solidFill>
                  <a:srgbClr val="002060"/>
                </a:solidFill>
              </a:rPr>
              <a:t> </a:t>
            </a:r>
            <a:r>
              <a:rPr lang="en-US" sz="2400" dirty="0" err="1">
                <a:solidFill>
                  <a:srgbClr val="002060"/>
                </a:solidFill>
              </a:rPr>
              <a:t>véd</a:t>
            </a:r>
            <a:r>
              <a:rPr lang="en-US" sz="2400" dirty="0">
                <a:solidFill>
                  <a:srgbClr val="002060"/>
                </a:solidFill>
              </a:rPr>
              <a:t> </a:t>
            </a:r>
            <a:r>
              <a:rPr lang="en-US" sz="2400" dirty="0" err="1">
                <a:solidFill>
                  <a:srgbClr val="002060"/>
                </a:solidFill>
              </a:rPr>
              <a:t>det</a:t>
            </a:r>
            <a:r>
              <a:rPr lang="en-US" sz="2400" dirty="0">
                <a:solidFill>
                  <a:srgbClr val="002060"/>
                </a:solidFill>
              </a:rPr>
              <a:t> </a:t>
            </a:r>
            <a:r>
              <a:rPr lang="en-US" sz="2400" dirty="0" err="1">
                <a:solidFill>
                  <a:srgbClr val="002060"/>
                </a:solidFill>
              </a:rPr>
              <a:t>ikke</a:t>
            </a:r>
            <a:r>
              <a:rPr lang="en-US" sz="2400" dirty="0"/>
              <a:t>’, ‘</a:t>
            </a:r>
            <a:r>
              <a:rPr lang="en-US" sz="2400" dirty="0">
                <a:solidFill>
                  <a:srgbClr val="002060"/>
                </a:solidFill>
              </a:rPr>
              <a:t>je ne sais p</a:t>
            </a:r>
            <a:r>
              <a:rPr lang="en-US" sz="2400" dirty="0"/>
              <a:t>as’, and </a:t>
            </a:r>
            <a:r>
              <a:rPr lang="en-US" sz="2400" dirty="0">
                <a:solidFill>
                  <a:srgbClr val="002060"/>
                </a:solidFill>
              </a:rPr>
              <a:t>‘I don't know</a:t>
            </a:r>
            <a:r>
              <a:rPr lang="en-US" sz="2400" dirty="0"/>
              <a:t>’ in Danish, French, and English respectively and suggests that although constructed differently they can all be said to share a single thought or ‘</a:t>
            </a:r>
            <a:r>
              <a:rPr lang="en-US" sz="2400" b="1" dirty="0">
                <a:solidFill>
                  <a:srgbClr val="002060"/>
                </a:solidFill>
              </a:rPr>
              <a:t>purport</a:t>
            </a:r>
            <a:r>
              <a:rPr lang="en-US" sz="2400" dirty="0" smtClean="0"/>
              <a:t>’ (meaning, sense).</a:t>
            </a:r>
            <a:endParaRPr lang="ru-RU" sz="2400" dirty="0">
              <a:solidFill>
                <a:srgbClr val="00206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solidFill>
                  <a:srgbClr val="7030A0"/>
                </a:solidFill>
              </a:rPr>
              <a:t>Louis </a:t>
            </a:r>
            <a:r>
              <a:rPr lang="en-US" sz="2400" dirty="0" err="1" smtClean="0">
                <a:solidFill>
                  <a:srgbClr val="7030A0"/>
                </a:solidFill>
              </a:rPr>
              <a:t>Hjelmslev’s</a:t>
            </a:r>
            <a:r>
              <a:rPr lang="en-US" sz="2400" dirty="0" smtClean="0">
                <a:solidFill>
                  <a:srgbClr val="7030A0"/>
                </a:solidFill>
              </a:rPr>
              <a:t> </a:t>
            </a:r>
            <a:r>
              <a:rPr lang="en-US" sz="2400" dirty="0" err="1" smtClean="0">
                <a:solidFill>
                  <a:srgbClr val="7030A0"/>
                </a:solidFill>
              </a:rPr>
              <a:t>glossematics</a:t>
            </a:r>
            <a:endParaRPr lang="ru-RU" sz="2400" dirty="0">
              <a:solidFill>
                <a:srgbClr val="7030A0"/>
              </a:solidFill>
            </a:endParaRPr>
          </a:p>
        </p:txBody>
      </p:sp>
      <p:sp>
        <p:nvSpPr>
          <p:cNvPr id="3" name="Содержимое 2"/>
          <p:cNvSpPr>
            <a:spLocks noGrp="1"/>
          </p:cNvSpPr>
          <p:nvPr>
            <p:ph idx="1"/>
          </p:nvPr>
        </p:nvSpPr>
        <p:spPr>
          <a:xfrm>
            <a:off x="0" y="1196752"/>
            <a:ext cx="5904656" cy="4929411"/>
          </a:xfrm>
        </p:spPr>
        <p:txBody>
          <a:bodyPr>
            <a:normAutofit/>
          </a:bodyPr>
          <a:lstStyle/>
          <a:p>
            <a:pPr>
              <a:buNone/>
            </a:pPr>
            <a:r>
              <a:rPr lang="en-US" sz="2400" dirty="0">
                <a:solidFill>
                  <a:srgbClr val="002060"/>
                </a:solidFill>
              </a:rPr>
              <a:t> </a:t>
            </a:r>
            <a:r>
              <a:rPr lang="en-US" sz="2400" dirty="0" smtClean="0">
                <a:solidFill>
                  <a:srgbClr val="002060"/>
                </a:solidFill>
              </a:rPr>
              <a:t>As </a:t>
            </a:r>
            <a:r>
              <a:rPr lang="en-US" sz="2400" dirty="0">
                <a:solidFill>
                  <a:srgbClr val="002060"/>
                </a:solidFill>
              </a:rPr>
              <a:t>a process </a:t>
            </a:r>
            <a:r>
              <a:rPr lang="en-US" sz="2400" b="1" dirty="0"/>
              <a:t>purport</a:t>
            </a:r>
            <a:r>
              <a:rPr lang="en-US" sz="2400" dirty="0"/>
              <a:t> is equivalent to </a:t>
            </a:r>
            <a:r>
              <a:rPr lang="en-US" sz="2400" b="1" dirty="0"/>
              <a:t>substance</a:t>
            </a:r>
            <a:r>
              <a:rPr lang="en-US" sz="2400" dirty="0"/>
              <a:t>, as though the intent of a particular statement is like clay that can be </a:t>
            </a:r>
            <a:r>
              <a:rPr lang="en-US" sz="2400" dirty="0" err="1"/>
              <a:t>moulded</a:t>
            </a:r>
            <a:r>
              <a:rPr lang="en-US" sz="2400" dirty="0"/>
              <a:t> into a variety of different forms. </a:t>
            </a:r>
            <a:endParaRPr lang="en-US" sz="2400" dirty="0" smtClean="0"/>
          </a:p>
          <a:p>
            <a:pPr>
              <a:buNone/>
            </a:pPr>
            <a:r>
              <a:rPr lang="en-US" sz="2400" dirty="0" smtClean="0"/>
              <a:t>But, </a:t>
            </a:r>
            <a:r>
              <a:rPr lang="en-US" sz="2400" dirty="0"/>
              <a:t>looked at </a:t>
            </a:r>
            <a:r>
              <a:rPr lang="en-US" sz="2400" dirty="0">
                <a:solidFill>
                  <a:srgbClr val="002060"/>
                </a:solidFill>
              </a:rPr>
              <a:t>from a system point of view</a:t>
            </a:r>
            <a:r>
              <a:rPr lang="en-US" sz="2400" dirty="0"/>
              <a:t>, it does not have an independent existence—it can only be a substance insofar as it has form. </a:t>
            </a:r>
            <a:endParaRPr lang="en-US" sz="2400" dirty="0" smtClean="0"/>
          </a:p>
          <a:p>
            <a:pPr>
              <a:buNone/>
            </a:pPr>
            <a:r>
              <a:rPr lang="en-US" sz="2400" dirty="0" smtClean="0"/>
              <a:t>Thus</a:t>
            </a:r>
            <a:r>
              <a:rPr lang="en-US" sz="2400" dirty="0"/>
              <a:t>, in addition to content as substance, there is always a content-form as well that is independent of the content and forms it into a content substance. </a:t>
            </a:r>
            <a:endParaRPr lang="en-US" sz="2400" dirty="0" smtClean="0"/>
          </a:p>
        </p:txBody>
      </p:sp>
      <p:pic>
        <p:nvPicPr>
          <p:cNvPr id="4" name="Picture 2" descr="https://appliedvirtualitylab.files.wordpress.com/2014/04/hjelmslev3.jpg"/>
          <p:cNvPicPr>
            <a:picLocks noChangeAspect="1" noChangeArrowheads="1"/>
          </p:cNvPicPr>
          <p:nvPr/>
        </p:nvPicPr>
        <p:blipFill>
          <a:blip r:embed="rId2" cstate="print"/>
          <a:srcRect/>
          <a:stretch>
            <a:fillRect/>
          </a:stretch>
        </p:blipFill>
        <p:spPr bwMode="auto">
          <a:xfrm>
            <a:off x="5652120" y="2538282"/>
            <a:ext cx="3491880" cy="261891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solidFill>
                  <a:srgbClr val="7030A0"/>
                </a:solidFill>
              </a:rPr>
              <a:t>Structuralism, Generative grammar and Neo-</a:t>
            </a:r>
            <a:r>
              <a:rPr lang="en-US" sz="2400" dirty="0" err="1" smtClean="0">
                <a:solidFill>
                  <a:srgbClr val="7030A0"/>
                </a:solidFill>
              </a:rPr>
              <a:t>Humboldtian</a:t>
            </a:r>
            <a:r>
              <a:rPr lang="en-US" sz="2400" dirty="0" smtClean="0">
                <a:solidFill>
                  <a:srgbClr val="7030A0"/>
                </a:solidFill>
              </a:rPr>
              <a:t> theories</a:t>
            </a:r>
            <a:endParaRPr lang="ru-RU" sz="2400" dirty="0">
              <a:solidFill>
                <a:srgbClr val="7030A0"/>
              </a:solidFill>
            </a:endParaRPr>
          </a:p>
        </p:txBody>
      </p:sp>
      <p:sp>
        <p:nvSpPr>
          <p:cNvPr id="3" name="Содержимое 2"/>
          <p:cNvSpPr>
            <a:spLocks noGrp="1"/>
          </p:cNvSpPr>
          <p:nvPr>
            <p:ph idx="1"/>
          </p:nvPr>
        </p:nvSpPr>
        <p:spPr/>
        <p:txBody>
          <a:bodyPr/>
          <a:lstStyle/>
          <a:p>
            <a:pPr marL="514350" indent="-514350">
              <a:buAutoNum type="arabicPeriod"/>
            </a:pPr>
            <a:r>
              <a:rPr lang="en-US" dirty="0" smtClean="0"/>
              <a:t>Prague linguistic school.</a:t>
            </a:r>
          </a:p>
          <a:p>
            <a:pPr marL="514350" indent="-514350">
              <a:buAutoNum type="arabicPeriod"/>
            </a:pPr>
            <a:r>
              <a:rPr lang="en-GB" dirty="0"/>
              <a:t> </a:t>
            </a:r>
            <a:r>
              <a:rPr lang="en-GB" dirty="0" smtClean="0"/>
              <a:t>Louis </a:t>
            </a:r>
            <a:r>
              <a:rPr lang="en-GB" dirty="0" err="1" smtClean="0"/>
              <a:t>Hjelmslev’s</a:t>
            </a:r>
            <a:r>
              <a:rPr lang="en-GB" dirty="0" smtClean="0"/>
              <a:t> </a:t>
            </a:r>
            <a:r>
              <a:rPr lang="en-GB" dirty="0" err="1" smtClean="0"/>
              <a:t>glossematics</a:t>
            </a:r>
            <a:r>
              <a:rPr lang="en-GB" dirty="0" smtClean="0"/>
              <a:t>.</a:t>
            </a:r>
          </a:p>
          <a:p>
            <a:pPr marL="514350" indent="-514350">
              <a:buAutoNum type="arabicPeriod"/>
            </a:pPr>
            <a:r>
              <a:rPr lang="en-GB" dirty="0" smtClean="0"/>
              <a:t>American descriptive linguistics.</a:t>
            </a:r>
          </a:p>
          <a:p>
            <a:pPr marL="514350" indent="-514350">
              <a:buAutoNum type="arabicPeriod"/>
            </a:pPr>
            <a:r>
              <a:rPr lang="en-GB" dirty="0" smtClean="0"/>
              <a:t>Noam Chomsky’s generative grammar.</a:t>
            </a:r>
          </a:p>
          <a:p>
            <a:pPr marL="514350" indent="-514350">
              <a:buAutoNum type="arabicPeriod"/>
            </a:pPr>
            <a:r>
              <a:rPr lang="en-GB" dirty="0" smtClean="0"/>
              <a:t>Neo-</a:t>
            </a:r>
            <a:r>
              <a:rPr lang="en-GB" dirty="0" err="1" smtClean="0"/>
              <a:t>Humboldtian</a:t>
            </a:r>
            <a:r>
              <a:rPr lang="en-GB" dirty="0" smtClean="0"/>
              <a:t> theories.</a:t>
            </a: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appliedvirtualitylab.files.wordpress.com/2014/04/hjelmslev3.jpg"/>
          <p:cNvPicPr>
            <a:picLocks noChangeAspect="1" noChangeArrowheads="1"/>
          </p:cNvPicPr>
          <p:nvPr/>
        </p:nvPicPr>
        <p:blipFill>
          <a:blip r:embed="rId2" cstate="print"/>
          <a:srcRect/>
          <a:stretch>
            <a:fillRect/>
          </a:stretch>
        </p:blipFill>
        <p:spPr bwMode="auto">
          <a:xfrm>
            <a:off x="5652120" y="2538282"/>
            <a:ext cx="3491880" cy="2618910"/>
          </a:xfrm>
          <a:prstGeom prst="rect">
            <a:avLst/>
          </a:prstGeom>
          <a:noFill/>
        </p:spPr>
      </p:pic>
      <p:sp>
        <p:nvSpPr>
          <p:cNvPr id="2" name="Заголовок 1"/>
          <p:cNvSpPr>
            <a:spLocks noGrp="1"/>
          </p:cNvSpPr>
          <p:nvPr>
            <p:ph type="title"/>
          </p:nvPr>
        </p:nvSpPr>
        <p:spPr/>
        <p:txBody>
          <a:bodyPr>
            <a:normAutofit/>
          </a:bodyPr>
          <a:lstStyle/>
          <a:p>
            <a:r>
              <a:rPr lang="en-US" sz="2400" dirty="0" smtClean="0">
                <a:solidFill>
                  <a:srgbClr val="7030A0"/>
                </a:solidFill>
              </a:rPr>
              <a:t>Louis </a:t>
            </a:r>
            <a:r>
              <a:rPr lang="en-US" sz="2400" dirty="0" err="1" smtClean="0">
                <a:solidFill>
                  <a:srgbClr val="7030A0"/>
                </a:solidFill>
              </a:rPr>
              <a:t>Hjelmslev’s</a:t>
            </a:r>
            <a:r>
              <a:rPr lang="en-US" sz="2400" dirty="0" smtClean="0">
                <a:solidFill>
                  <a:srgbClr val="7030A0"/>
                </a:solidFill>
              </a:rPr>
              <a:t> </a:t>
            </a:r>
            <a:r>
              <a:rPr lang="en-US" sz="2400" dirty="0" err="1" smtClean="0">
                <a:solidFill>
                  <a:srgbClr val="7030A0"/>
                </a:solidFill>
              </a:rPr>
              <a:t>glossematics</a:t>
            </a:r>
            <a:endParaRPr lang="ru-RU" sz="2400" dirty="0">
              <a:solidFill>
                <a:srgbClr val="7030A0"/>
              </a:solidFill>
            </a:endParaRPr>
          </a:p>
        </p:txBody>
      </p:sp>
      <p:sp>
        <p:nvSpPr>
          <p:cNvPr id="3" name="Содержимое 2"/>
          <p:cNvSpPr>
            <a:spLocks noGrp="1"/>
          </p:cNvSpPr>
          <p:nvPr>
            <p:ph idx="1"/>
          </p:nvPr>
        </p:nvSpPr>
        <p:spPr>
          <a:xfrm>
            <a:off x="0" y="1196752"/>
            <a:ext cx="6156176" cy="5661248"/>
          </a:xfrm>
        </p:spPr>
        <p:txBody>
          <a:bodyPr>
            <a:normAutofit fontScale="92500"/>
          </a:bodyPr>
          <a:lstStyle/>
          <a:p>
            <a:pPr>
              <a:spcBef>
                <a:spcPts val="0"/>
              </a:spcBef>
              <a:buNone/>
            </a:pPr>
            <a:r>
              <a:rPr lang="en-US" sz="2400" dirty="0"/>
              <a:t> </a:t>
            </a:r>
            <a:r>
              <a:rPr lang="en-US" sz="2200" dirty="0" smtClean="0"/>
              <a:t>The shape of a building is independent of the materials used to build it; but it is also constrained by those materials, in that there are only certain things concrete and steel can be made to do. </a:t>
            </a:r>
          </a:p>
          <a:p>
            <a:pPr>
              <a:spcBef>
                <a:spcPts val="0"/>
              </a:spcBef>
              <a:buNone/>
            </a:pPr>
            <a:r>
              <a:rPr lang="en-US" sz="2200" dirty="0" err="1" smtClean="0"/>
              <a:t>Hjelmslev</a:t>
            </a:r>
            <a:r>
              <a:rPr lang="en-US" sz="2200" dirty="0" smtClean="0"/>
              <a:t> recognizes this and accounts for it in </a:t>
            </a:r>
          </a:p>
          <a:p>
            <a:pPr>
              <a:spcBef>
                <a:spcPts val="0"/>
              </a:spcBef>
              <a:buNone/>
            </a:pPr>
            <a:r>
              <a:rPr lang="en-US" sz="2200" dirty="0"/>
              <a:t> </a:t>
            </a:r>
            <a:r>
              <a:rPr lang="en-US" sz="2200" dirty="0" smtClean="0"/>
              <a:t>     his system by adding </a:t>
            </a:r>
            <a:r>
              <a:rPr lang="en-US" sz="2200" b="1" dirty="0" smtClean="0"/>
              <a:t>a dimension of expression</a:t>
            </a:r>
            <a:r>
              <a:rPr lang="en-US" sz="2200" dirty="0" smtClean="0"/>
              <a:t>, again distinguishing system and process </a:t>
            </a:r>
          </a:p>
          <a:p>
            <a:pPr>
              <a:spcBef>
                <a:spcPts val="0"/>
              </a:spcBef>
              <a:buNone/>
            </a:pPr>
            <a:r>
              <a:rPr lang="en-US" sz="2200" dirty="0"/>
              <a:t> </a:t>
            </a:r>
            <a:r>
              <a:rPr lang="en-US" sz="2200" dirty="0" smtClean="0"/>
              <a:t>     within it. </a:t>
            </a:r>
          </a:p>
          <a:p>
            <a:pPr>
              <a:spcBef>
                <a:spcPts val="0"/>
              </a:spcBef>
              <a:buNone/>
            </a:pPr>
            <a:r>
              <a:rPr lang="en-US" sz="2200" dirty="0" smtClean="0">
                <a:solidFill>
                  <a:srgbClr val="002060"/>
                </a:solidFill>
              </a:rPr>
              <a:t>As process</a:t>
            </a:r>
            <a:r>
              <a:rPr lang="en-US" sz="2200" dirty="0" smtClean="0"/>
              <a:t>, expression refers to the acquired limits in the range of references of particular words (as he points out, the Welsh ‘</a:t>
            </a:r>
            <a:r>
              <a:rPr lang="en-US" sz="2200" dirty="0" err="1" smtClean="0"/>
              <a:t>glas</a:t>
            </a:r>
            <a:r>
              <a:rPr lang="en-US" sz="2200" dirty="0" smtClean="0"/>
              <a:t>’ has a greater range of reference than English ‘blue</a:t>
            </a:r>
            <a:r>
              <a:rPr lang="en-US" sz="2200" dirty="0" smtClean="0">
                <a:solidFill>
                  <a:srgbClr val="002060"/>
                </a:solidFill>
              </a:rPr>
              <a:t>’); as system</a:t>
            </a:r>
            <a:r>
              <a:rPr lang="en-US" sz="2200" dirty="0" smtClean="0"/>
              <a:t>, he notes that the same sound can have different meanings in different languages (‘got’ in English sounds the same as ‘</a:t>
            </a:r>
            <a:r>
              <a:rPr lang="en-US" sz="2200" dirty="0" err="1" smtClean="0"/>
              <a:t>Gott</a:t>
            </a:r>
            <a:r>
              <a:rPr lang="en-US" sz="2200" dirty="0" smtClean="0"/>
              <a:t>’ (god) in German, but doesn't mean the same thing).</a:t>
            </a:r>
          </a:p>
          <a:p>
            <a:pPr>
              <a:spcBef>
                <a:spcPts val="0"/>
              </a:spcBef>
              <a:buNone/>
            </a:pPr>
            <a:r>
              <a:rPr lang="en-US" sz="2200" dirty="0" smtClean="0"/>
              <a:t>Thus expression-purport and content-purport must be seen as independent of each other.</a:t>
            </a:r>
            <a:endParaRPr lang="ru-RU" sz="2200" dirty="0">
              <a:solidFill>
                <a:srgbClr val="00206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solidFill>
                  <a:srgbClr val="7030A0"/>
                </a:solidFill>
              </a:rPr>
              <a:t>Louis </a:t>
            </a:r>
            <a:r>
              <a:rPr lang="en-US" sz="2400" dirty="0" err="1" smtClean="0">
                <a:solidFill>
                  <a:srgbClr val="7030A0"/>
                </a:solidFill>
              </a:rPr>
              <a:t>Hjelmslev’s</a:t>
            </a:r>
            <a:r>
              <a:rPr lang="en-US" sz="2400" dirty="0" smtClean="0">
                <a:solidFill>
                  <a:srgbClr val="7030A0"/>
                </a:solidFill>
              </a:rPr>
              <a:t> </a:t>
            </a:r>
            <a:r>
              <a:rPr lang="en-US" sz="2400" dirty="0" err="1" smtClean="0">
                <a:solidFill>
                  <a:srgbClr val="7030A0"/>
                </a:solidFill>
              </a:rPr>
              <a:t>glossematics</a:t>
            </a:r>
            <a:endParaRPr lang="ru-RU" sz="2400" dirty="0">
              <a:solidFill>
                <a:srgbClr val="7030A0"/>
              </a:solidFill>
            </a:endParaRPr>
          </a:p>
        </p:txBody>
      </p:sp>
      <p:sp>
        <p:nvSpPr>
          <p:cNvPr id="3" name="Содержимое 2"/>
          <p:cNvSpPr>
            <a:spLocks noGrp="1"/>
          </p:cNvSpPr>
          <p:nvPr>
            <p:ph idx="1"/>
          </p:nvPr>
        </p:nvSpPr>
        <p:spPr>
          <a:xfrm>
            <a:off x="457200" y="1196752"/>
            <a:ext cx="8291264" cy="4929411"/>
          </a:xfrm>
        </p:spPr>
        <p:txBody>
          <a:bodyPr>
            <a:normAutofit/>
          </a:bodyPr>
          <a:lstStyle/>
          <a:p>
            <a:r>
              <a:rPr lang="en-US" sz="2400" b="1" dirty="0" smtClean="0"/>
              <a:t>Content</a:t>
            </a:r>
            <a:r>
              <a:rPr lang="en-US" sz="2400" dirty="0" smtClean="0"/>
              <a:t> plane – semantics and grammar</a:t>
            </a:r>
          </a:p>
          <a:p>
            <a:pPr>
              <a:buNone/>
            </a:pPr>
            <a:r>
              <a:rPr lang="en-US" sz="2400" b="1" dirty="0" smtClean="0"/>
              <a:t>     Expression</a:t>
            </a:r>
            <a:r>
              <a:rPr lang="en-US" sz="2400" dirty="0" smtClean="0"/>
              <a:t> plane – phonology</a:t>
            </a:r>
          </a:p>
          <a:p>
            <a:pPr>
              <a:buNone/>
            </a:pPr>
            <a:r>
              <a:rPr lang="en-US" sz="2400" dirty="0" smtClean="0"/>
              <a:t>     Form is interrelation of elements </a:t>
            </a:r>
          </a:p>
          <a:p>
            <a:r>
              <a:rPr lang="en-US" sz="2400" dirty="0" smtClean="0">
                <a:solidFill>
                  <a:srgbClr val="002060"/>
                </a:solidFill>
              </a:rPr>
              <a:t>Independence of content from expression</a:t>
            </a:r>
          </a:p>
          <a:p>
            <a:pPr>
              <a:buNone/>
            </a:pPr>
            <a:r>
              <a:rPr lang="en-US" sz="2400" dirty="0" smtClean="0"/>
              <a:t>Content analysis must be independent of extra-linguistic existential criteria, and expression analysis (phonology) must be independent of (assumed extra-linguistic) phonetic criteria.</a:t>
            </a:r>
          </a:p>
          <a:p>
            <a:endParaRPr lang="en-US" sz="2400" dirty="0" smtClean="0">
              <a:solidFill>
                <a:srgbClr val="002060"/>
              </a:solidFill>
            </a:endParaRPr>
          </a:p>
          <a:p>
            <a:pPr>
              <a:buNone/>
            </a:pPr>
            <a:endParaRPr lang="ru-RU"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solidFill>
                  <a:srgbClr val="7030A0"/>
                </a:solidFill>
              </a:rPr>
              <a:t>Louis </a:t>
            </a:r>
            <a:r>
              <a:rPr lang="en-US" sz="2400" dirty="0" err="1" smtClean="0">
                <a:solidFill>
                  <a:srgbClr val="7030A0"/>
                </a:solidFill>
              </a:rPr>
              <a:t>Hjelmslev’s</a:t>
            </a:r>
            <a:r>
              <a:rPr lang="en-US" sz="2400" dirty="0" smtClean="0">
                <a:solidFill>
                  <a:srgbClr val="7030A0"/>
                </a:solidFill>
              </a:rPr>
              <a:t> </a:t>
            </a:r>
            <a:r>
              <a:rPr lang="en-US" sz="2400" dirty="0" err="1" smtClean="0">
                <a:solidFill>
                  <a:srgbClr val="7030A0"/>
                </a:solidFill>
              </a:rPr>
              <a:t>glossematics</a:t>
            </a:r>
            <a:endParaRPr lang="ru-RU" sz="2400" dirty="0">
              <a:solidFill>
                <a:srgbClr val="7030A0"/>
              </a:solidFill>
            </a:endParaRPr>
          </a:p>
        </p:txBody>
      </p:sp>
      <p:sp>
        <p:nvSpPr>
          <p:cNvPr id="3" name="Содержимое 2"/>
          <p:cNvSpPr>
            <a:spLocks noGrp="1"/>
          </p:cNvSpPr>
          <p:nvPr>
            <p:ph idx="1"/>
          </p:nvPr>
        </p:nvSpPr>
        <p:spPr>
          <a:xfrm>
            <a:off x="457200" y="1196752"/>
            <a:ext cx="8291264" cy="4929411"/>
          </a:xfrm>
        </p:spPr>
        <p:txBody>
          <a:bodyPr>
            <a:normAutofit/>
          </a:bodyPr>
          <a:lstStyle/>
          <a:p>
            <a:pPr>
              <a:buNone/>
            </a:pPr>
            <a:r>
              <a:rPr lang="en-US" sz="2400" dirty="0" smtClean="0"/>
              <a:t>Relations between elements, not the elements themselves are the object of a science</a:t>
            </a:r>
          </a:p>
          <a:p>
            <a:pPr>
              <a:buNone/>
            </a:pPr>
            <a:endParaRPr lang="en-US" sz="2400" dirty="0"/>
          </a:p>
          <a:p>
            <a:pPr>
              <a:buNone/>
            </a:pPr>
            <a:endParaRPr lang="en-US" sz="2400" dirty="0" smtClean="0"/>
          </a:p>
          <a:p>
            <a:pPr>
              <a:buNone/>
            </a:pPr>
            <a:endParaRPr lang="en-US" sz="2400" dirty="0"/>
          </a:p>
          <a:p>
            <a:pPr>
              <a:buNone/>
            </a:pPr>
            <a:endParaRPr lang="en-US" sz="2400" dirty="0" smtClean="0"/>
          </a:p>
          <a:p>
            <a:pPr>
              <a:buNone/>
            </a:pPr>
            <a:endParaRPr lang="en-US" sz="2400" dirty="0"/>
          </a:p>
          <a:p>
            <a:pPr>
              <a:buNone/>
            </a:pPr>
            <a:r>
              <a:rPr lang="en-US" sz="2400" dirty="0" err="1" smtClean="0"/>
              <a:t>Saussurean</a:t>
            </a:r>
            <a:r>
              <a:rPr lang="en-US" sz="2400" dirty="0" smtClean="0"/>
              <a:t> ideal of linguistics as an autonomous science, not dependent on any other discipline.</a:t>
            </a:r>
          </a:p>
          <a:p>
            <a:pPr>
              <a:buNone/>
            </a:pPr>
            <a:endParaRPr lang="en-US" sz="2400" dirty="0" smtClean="0"/>
          </a:p>
          <a:p>
            <a:pPr>
              <a:buNone/>
            </a:pPr>
            <a:endParaRPr lang="ru-RU" sz="2400" dirty="0"/>
          </a:p>
        </p:txBody>
      </p:sp>
      <p:sp>
        <p:nvSpPr>
          <p:cNvPr id="4" name="Стрелка вниз 3"/>
          <p:cNvSpPr/>
          <p:nvPr/>
        </p:nvSpPr>
        <p:spPr>
          <a:xfrm>
            <a:off x="3995936" y="2204864"/>
            <a:ext cx="360040" cy="12241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solidFill>
                  <a:srgbClr val="7030A0"/>
                </a:solidFill>
              </a:rPr>
              <a:t>Louis </a:t>
            </a:r>
            <a:r>
              <a:rPr lang="en-US" sz="2400" dirty="0" err="1" smtClean="0">
                <a:solidFill>
                  <a:srgbClr val="7030A0"/>
                </a:solidFill>
              </a:rPr>
              <a:t>Hjelmslev’s</a:t>
            </a:r>
            <a:r>
              <a:rPr lang="en-US" sz="2400" dirty="0" smtClean="0">
                <a:solidFill>
                  <a:srgbClr val="7030A0"/>
                </a:solidFill>
              </a:rPr>
              <a:t> </a:t>
            </a:r>
            <a:r>
              <a:rPr lang="en-US" sz="2400" dirty="0" err="1" smtClean="0">
                <a:solidFill>
                  <a:srgbClr val="7030A0"/>
                </a:solidFill>
              </a:rPr>
              <a:t>glossematics</a:t>
            </a:r>
            <a:endParaRPr lang="ru-RU" sz="2400" dirty="0">
              <a:solidFill>
                <a:srgbClr val="7030A0"/>
              </a:solidFill>
            </a:endParaRPr>
          </a:p>
        </p:txBody>
      </p:sp>
      <p:sp>
        <p:nvSpPr>
          <p:cNvPr id="3" name="Содержимое 2"/>
          <p:cNvSpPr>
            <a:spLocks noGrp="1"/>
          </p:cNvSpPr>
          <p:nvPr>
            <p:ph idx="1"/>
          </p:nvPr>
        </p:nvSpPr>
        <p:spPr>
          <a:xfrm>
            <a:off x="457200" y="1196752"/>
            <a:ext cx="8291264" cy="4929411"/>
          </a:xfrm>
        </p:spPr>
        <p:txBody>
          <a:bodyPr>
            <a:normAutofit/>
          </a:bodyPr>
          <a:lstStyle/>
          <a:p>
            <a:pPr>
              <a:buNone/>
            </a:pPr>
            <a:r>
              <a:rPr lang="en-US" sz="2400" dirty="0" smtClean="0"/>
              <a:t>The two planes (content and expression) are </a:t>
            </a:r>
            <a:r>
              <a:rPr lang="en-US" sz="2400" dirty="0" err="1" smtClean="0"/>
              <a:t>analysable</a:t>
            </a:r>
            <a:r>
              <a:rPr lang="en-US" sz="2400" dirty="0" smtClean="0"/>
              <a:t> into ultimate constituents:</a:t>
            </a:r>
          </a:p>
          <a:p>
            <a:pPr algn="ctr">
              <a:buNone/>
            </a:pPr>
            <a:r>
              <a:rPr lang="en-US" sz="2400" dirty="0" smtClean="0">
                <a:solidFill>
                  <a:srgbClr val="002060"/>
                </a:solidFill>
              </a:rPr>
              <a:t>MARE</a:t>
            </a:r>
          </a:p>
          <a:p>
            <a:pPr>
              <a:buNone/>
            </a:pPr>
            <a:r>
              <a:rPr lang="en-US" sz="2400" dirty="0" smtClean="0">
                <a:solidFill>
                  <a:srgbClr val="002060"/>
                </a:solidFill>
              </a:rPr>
              <a:t>plane of expression</a:t>
            </a:r>
            <a:r>
              <a:rPr lang="en-US" sz="2400" dirty="0" smtClean="0"/>
              <a:t>: /m/+/</a:t>
            </a:r>
            <a:r>
              <a:rPr lang="en-US" sz="2400" dirty="0" smtClean="0">
                <a:latin typeface="Times New Roman"/>
                <a:cs typeface="Times New Roman"/>
              </a:rPr>
              <a:t>Ɛ/+/Ə/ </a:t>
            </a:r>
            <a:r>
              <a:rPr lang="en-US" sz="2400" dirty="0" smtClean="0">
                <a:latin typeface="Calibri" pitchFamily="34" charset="0"/>
                <a:cs typeface="Calibri" pitchFamily="34" charset="0"/>
              </a:rPr>
              <a:t>or </a:t>
            </a:r>
            <a:r>
              <a:rPr lang="en-US" sz="2400" dirty="0" err="1" smtClean="0">
                <a:latin typeface="Calibri" pitchFamily="34" charset="0"/>
                <a:cs typeface="Calibri" pitchFamily="34" charset="0"/>
              </a:rPr>
              <a:t>m+a+r+e</a:t>
            </a:r>
            <a:endParaRPr lang="en-US" sz="2400" dirty="0" smtClean="0">
              <a:latin typeface="Calibri" pitchFamily="34" charset="0"/>
              <a:cs typeface="Calibri" pitchFamily="34" charset="0"/>
            </a:endParaRPr>
          </a:p>
          <a:p>
            <a:pPr>
              <a:buNone/>
            </a:pPr>
            <a:r>
              <a:rPr lang="en-US" sz="2400" dirty="0" smtClean="0">
                <a:solidFill>
                  <a:srgbClr val="002060"/>
                </a:solidFill>
              </a:rPr>
              <a:t>plane of content</a:t>
            </a:r>
            <a:r>
              <a:rPr lang="en-US" sz="2400" dirty="0" smtClean="0"/>
              <a:t>:  ‘horse’ + ‘female’ + ‘singular’</a:t>
            </a:r>
          </a:p>
          <a:p>
            <a:pPr>
              <a:buNone/>
            </a:pPr>
            <a:endParaRPr lang="en-US" sz="2400" dirty="0" smtClean="0"/>
          </a:p>
          <a:p>
            <a:pPr>
              <a:buNone/>
            </a:pPr>
            <a:r>
              <a:rPr lang="en-US" sz="2400" dirty="0" smtClean="0"/>
              <a:t>These planes are not </a:t>
            </a:r>
            <a:r>
              <a:rPr lang="en-US" sz="2400" dirty="0" err="1" smtClean="0"/>
              <a:t>isomorphous</a:t>
            </a:r>
            <a:r>
              <a:rPr lang="en-US" sz="2400" dirty="0" smtClean="0"/>
              <a:t>, as there is no connection between the individual phonemes or letters and the minimal elements of content.</a:t>
            </a:r>
          </a:p>
          <a:p>
            <a:pPr>
              <a:buNone/>
            </a:pPr>
            <a:r>
              <a:rPr lang="en-US" sz="2400" dirty="0" smtClean="0"/>
              <a:t>But both planes are to be </a:t>
            </a:r>
            <a:r>
              <a:rPr lang="en-US" sz="2400" dirty="0" err="1" smtClean="0"/>
              <a:t>analysed</a:t>
            </a:r>
            <a:r>
              <a:rPr lang="en-US" sz="2400" dirty="0" smtClean="0"/>
              <a:t> in an analogous way and they are equivalent in a language system.</a:t>
            </a:r>
          </a:p>
          <a:p>
            <a:pPr>
              <a:buNone/>
            </a:pPr>
            <a:endParaRPr lang="ru-RU"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solidFill>
                  <a:srgbClr val="7030A0"/>
                </a:solidFill>
              </a:rPr>
              <a:t>Louis </a:t>
            </a:r>
            <a:r>
              <a:rPr lang="en-US" sz="2400" dirty="0" err="1" smtClean="0">
                <a:solidFill>
                  <a:srgbClr val="7030A0"/>
                </a:solidFill>
              </a:rPr>
              <a:t>Hjelmslev’s</a:t>
            </a:r>
            <a:r>
              <a:rPr lang="en-US" sz="2400" dirty="0" smtClean="0">
                <a:solidFill>
                  <a:srgbClr val="7030A0"/>
                </a:solidFill>
              </a:rPr>
              <a:t> </a:t>
            </a:r>
            <a:r>
              <a:rPr lang="en-US" sz="2400" dirty="0" err="1" smtClean="0">
                <a:solidFill>
                  <a:srgbClr val="7030A0"/>
                </a:solidFill>
              </a:rPr>
              <a:t>glossematics</a:t>
            </a:r>
            <a:endParaRPr lang="ru-RU" sz="2400" dirty="0">
              <a:solidFill>
                <a:srgbClr val="7030A0"/>
              </a:solidFill>
            </a:endParaRPr>
          </a:p>
        </p:txBody>
      </p:sp>
      <p:sp>
        <p:nvSpPr>
          <p:cNvPr id="3" name="Содержимое 2"/>
          <p:cNvSpPr>
            <a:spLocks noGrp="1"/>
          </p:cNvSpPr>
          <p:nvPr>
            <p:ph idx="1"/>
          </p:nvPr>
        </p:nvSpPr>
        <p:spPr>
          <a:xfrm>
            <a:off x="457200" y="1196752"/>
            <a:ext cx="8291264" cy="4929411"/>
          </a:xfrm>
        </p:spPr>
        <p:txBody>
          <a:bodyPr>
            <a:normAutofit/>
          </a:bodyPr>
          <a:lstStyle/>
          <a:p>
            <a:pPr>
              <a:buNone/>
            </a:pPr>
            <a:endParaRPr lang="en-US" sz="2400" dirty="0" smtClean="0"/>
          </a:p>
          <a:p>
            <a:pPr>
              <a:buNone/>
            </a:pPr>
            <a:endParaRPr lang="en-US" sz="2400" dirty="0"/>
          </a:p>
          <a:p>
            <a:pPr>
              <a:buNone/>
            </a:pPr>
            <a:endParaRPr lang="en-US" sz="2400" dirty="0" smtClean="0"/>
          </a:p>
          <a:p>
            <a:pPr>
              <a:buNone/>
            </a:pPr>
            <a:r>
              <a:rPr lang="en-US" sz="2400" dirty="0" smtClean="0"/>
              <a:t>This claim to equivalence between the two planes was criticized most, as differences in expression are independently observable in a language and belong to a strictly limited field, whereas differences in semantic content  (which is unlimited) are only revealed through differences in expression in a language </a:t>
            </a:r>
            <a:endParaRPr lang="ru-RU"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American descriptive linguistics (1920s-1950s)</a:t>
            </a:r>
            <a:endParaRPr lang="ru-RU" sz="2400" dirty="0">
              <a:solidFill>
                <a:srgbClr val="7030A0"/>
              </a:solidFill>
            </a:endParaRPr>
          </a:p>
        </p:txBody>
      </p:sp>
      <p:sp>
        <p:nvSpPr>
          <p:cNvPr id="3" name="Содержимое 2"/>
          <p:cNvSpPr>
            <a:spLocks noGrp="1"/>
          </p:cNvSpPr>
          <p:nvPr>
            <p:ph idx="1"/>
          </p:nvPr>
        </p:nvSpPr>
        <p:spPr>
          <a:xfrm>
            <a:off x="457200" y="980728"/>
            <a:ext cx="8229600" cy="5145435"/>
          </a:xfrm>
        </p:spPr>
        <p:txBody>
          <a:bodyPr/>
          <a:lstStyle/>
          <a:p>
            <a:r>
              <a:rPr lang="en-US" dirty="0" smtClean="0"/>
              <a:t>During the 1920s descriptive linguistics received wide recognition in US universities.</a:t>
            </a:r>
          </a:p>
          <a:p>
            <a:r>
              <a:rPr lang="en-US" dirty="0" smtClean="0"/>
              <a:t>1924 the Linguistic Society of America was founded, with its periodical </a:t>
            </a:r>
            <a:r>
              <a:rPr lang="en-US" i="1" dirty="0" smtClean="0"/>
              <a:t>Language</a:t>
            </a:r>
          </a:p>
          <a:p>
            <a:r>
              <a:rPr lang="en-US" dirty="0" smtClean="0"/>
              <a:t>Outstanding representatives: Franz Boas, Edward Sapir and Leonard Bloomfield</a:t>
            </a:r>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American descriptive linguistics (1920s-1950s)</a:t>
            </a:r>
            <a:endParaRPr lang="ru-RU" sz="2400" dirty="0">
              <a:solidFill>
                <a:srgbClr val="7030A0"/>
              </a:solidFill>
            </a:endParaRPr>
          </a:p>
        </p:txBody>
      </p:sp>
      <p:sp>
        <p:nvSpPr>
          <p:cNvPr id="3" name="Содержимое 2"/>
          <p:cNvSpPr>
            <a:spLocks noGrp="1"/>
          </p:cNvSpPr>
          <p:nvPr>
            <p:ph idx="1"/>
          </p:nvPr>
        </p:nvSpPr>
        <p:spPr>
          <a:xfrm>
            <a:off x="457200" y="980728"/>
            <a:ext cx="8229600" cy="5145435"/>
          </a:xfrm>
        </p:spPr>
        <p:txBody>
          <a:bodyPr/>
          <a:lstStyle/>
          <a:p>
            <a:r>
              <a:rPr lang="en-US" sz="2400" dirty="0" smtClean="0"/>
              <a:t>arose from the pragmatic necessity to study mostly preliterate languages of America</a:t>
            </a:r>
          </a:p>
          <a:p>
            <a:r>
              <a:rPr lang="en-US" sz="2400" dirty="0" smtClean="0"/>
              <a:t>prepared descriptive accounts of native languages of America</a:t>
            </a:r>
          </a:p>
          <a:p>
            <a:pPr>
              <a:buNone/>
            </a:pPr>
            <a:r>
              <a:rPr lang="en-US" sz="2400" dirty="0" smtClean="0"/>
              <a:t>In many cases the linguists were learning the languages at the same time as they were </a:t>
            </a:r>
            <a:r>
              <a:rPr lang="en-US" sz="2400" dirty="0" err="1" smtClean="0"/>
              <a:t>analysing</a:t>
            </a:r>
            <a:r>
              <a:rPr lang="en-US" sz="2400" dirty="0" smtClean="0"/>
              <a:t> them &gt;&gt;&gt;&gt;</a:t>
            </a:r>
          </a:p>
          <a:p>
            <a:pPr>
              <a:buNone/>
            </a:pPr>
            <a:r>
              <a:rPr lang="en-US" sz="2400" dirty="0" smtClean="0"/>
              <a:t>&gt;&gt;&gt;&gt;&gt; heavy emphasis on “discovery procedures”, so that linguistic theory was virtually required to specify the operations by which a language was to be </a:t>
            </a:r>
            <a:r>
              <a:rPr lang="en-US" sz="2400" dirty="0" err="1" smtClean="0"/>
              <a:t>analysed</a:t>
            </a:r>
            <a:endParaRPr lang="en-US" sz="2400" dirty="0" smtClean="0"/>
          </a:p>
          <a:p>
            <a:r>
              <a:rPr lang="en-US" sz="2400" dirty="0" smtClean="0"/>
              <a:t>focus on synchronic studies caused by linguistic practice (the teaching of language) and the material from North American Indian languages</a:t>
            </a:r>
          </a:p>
          <a:p>
            <a:endParaRPr lang="en-US" dirty="0" smtClean="0"/>
          </a:p>
          <a:p>
            <a:pPr>
              <a:buNone/>
            </a:pPr>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American descriptive linguistics (1920s-1950s)</a:t>
            </a:r>
            <a:endParaRPr lang="ru-RU" sz="2400" dirty="0">
              <a:solidFill>
                <a:srgbClr val="7030A0"/>
              </a:solidFill>
            </a:endParaRPr>
          </a:p>
        </p:txBody>
      </p:sp>
      <p:sp>
        <p:nvSpPr>
          <p:cNvPr id="3" name="Содержимое 2"/>
          <p:cNvSpPr>
            <a:spLocks noGrp="1"/>
          </p:cNvSpPr>
          <p:nvPr>
            <p:ph idx="1"/>
          </p:nvPr>
        </p:nvSpPr>
        <p:spPr>
          <a:xfrm>
            <a:off x="457200" y="980728"/>
            <a:ext cx="8229600" cy="5145435"/>
          </a:xfrm>
        </p:spPr>
        <p:txBody>
          <a:bodyPr>
            <a:normAutofit lnSpcReduction="10000"/>
          </a:bodyPr>
          <a:lstStyle/>
          <a:p>
            <a:pPr>
              <a:lnSpc>
                <a:spcPct val="120000"/>
              </a:lnSpc>
              <a:spcBef>
                <a:spcPts val="0"/>
              </a:spcBef>
            </a:pPr>
            <a:r>
              <a:rPr lang="en-US" sz="2600" dirty="0" smtClean="0"/>
              <a:t>Language is an aggregate of speech utterances which are the object of research</a:t>
            </a:r>
          </a:p>
          <a:p>
            <a:pPr>
              <a:lnSpc>
                <a:spcPct val="120000"/>
              </a:lnSpc>
              <a:spcBef>
                <a:spcPts val="0"/>
              </a:spcBef>
            </a:pPr>
            <a:r>
              <a:rPr lang="en-US" sz="2600" dirty="0" smtClean="0"/>
              <a:t>focus on the rules of the scientific description (hence the name) of texts </a:t>
            </a:r>
          </a:p>
          <a:p>
            <a:pPr>
              <a:lnSpc>
                <a:spcPct val="120000"/>
              </a:lnSpc>
              <a:spcBef>
                <a:spcPts val="0"/>
              </a:spcBef>
            </a:pPr>
            <a:r>
              <a:rPr lang="en-US" sz="2600" dirty="0" smtClean="0"/>
              <a:t>study of the organization, the arrangement and </a:t>
            </a:r>
          </a:p>
          <a:p>
            <a:pPr>
              <a:lnSpc>
                <a:spcPct val="120000"/>
              </a:lnSpc>
              <a:spcBef>
                <a:spcPts val="0"/>
              </a:spcBef>
              <a:buNone/>
            </a:pPr>
            <a:r>
              <a:rPr lang="en-US" sz="2600" dirty="0" smtClean="0"/>
              <a:t>     classification of text elements </a:t>
            </a:r>
          </a:p>
          <a:p>
            <a:pPr>
              <a:lnSpc>
                <a:spcPct val="120000"/>
              </a:lnSpc>
              <a:spcBef>
                <a:spcPts val="0"/>
              </a:spcBef>
            </a:pPr>
            <a:r>
              <a:rPr lang="en-US" sz="2600" dirty="0" smtClean="0"/>
              <a:t>formalization of analytical procedures in the area of         phonology and morphology (the development of principles for studying language at different levels, of distributive analysis, and of the method of immediate constituents)   </a:t>
            </a:r>
          </a:p>
          <a:p>
            <a:pPr>
              <a:lnSpc>
                <a:spcPct val="120000"/>
              </a:lnSpc>
              <a:spcBef>
                <a:spcPts val="0"/>
              </a:spcBef>
            </a:pPr>
            <a:endParaRPr lang="en-US"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American descriptive linguistics (1920s-1950s)</a:t>
            </a:r>
            <a:endParaRPr lang="ru-RU" sz="2400" dirty="0">
              <a:solidFill>
                <a:srgbClr val="7030A0"/>
              </a:solidFill>
            </a:endParaRPr>
          </a:p>
        </p:txBody>
      </p:sp>
      <p:sp>
        <p:nvSpPr>
          <p:cNvPr id="3" name="Содержимое 2"/>
          <p:cNvSpPr>
            <a:spLocks noGrp="1"/>
          </p:cNvSpPr>
          <p:nvPr>
            <p:ph idx="1"/>
          </p:nvPr>
        </p:nvSpPr>
        <p:spPr>
          <a:xfrm>
            <a:off x="457200" y="980729"/>
            <a:ext cx="8229600" cy="3672408"/>
          </a:xfrm>
        </p:spPr>
        <p:txBody>
          <a:bodyPr/>
          <a:lstStyle/>
          <a:p>
            <a:pPr>
              <a:buNone/>
            </a:pPr>
            <a:endParaRPr lang="en-US" dirty="0" smtClean="0"/>
          </a:p>
          <a:p>
            <a:pPr>
              <a:buNone/>
            </a:pPr>
            <a:endParaRPr lang="ru-RU" dirty="0"/>
          </a:p>
        </p:txBody>
      </p:sp>
      <p:graphicFrame>
        <p:nvGraphicFramePr>
          <p:cNvPr id="4" name="Таблица 3"/>
          <p:cNvGraphicFramePr>
            <a:graphicFrameLocks noGrp="1"/>
          </p:cNvGraphicFramePr>
          <p:nvPr/>
        </p:nvGraphicFramePr>
        <p:xfrm>
          <a:off x="323528" y="980728"/>
          <a:ext cx="8280920" cy="4734569"/>
        </p:xfrm>
        <a:graphic>
          <a:graphicData uri="http://schemas.openxmlformats.org/drawingml/2006/table">
            <a:tbl>
              <a:tblPr firstRow="1" bandRow="1">
                <a:tableStyleId>{5C22544A-7EE6-4342-B048-85BDC9FD1C3A}</a:tableStyleId>
              </a:tblPr>
              <a:tblGrid>
                <a:gridCol w="4140460"/>
                <a:gridCol w="4140460"/>
              </a:tblGrid>
              <a:tr h="462326">
                <a:tc>
                  <a:txBody>
                    <a:bodyPr/>
                    <a:lstStyle/>
                    <a:p>
                      <a:r>
                        <a:rPr lang="en-US" dirty="0" smtClean="0"/>
                        <a:t>Sapir: </a:t>
                      </a:r>
                      <a:r>
                        <a:rPr lang="en-US" dirty="0" err="1" smtClean="0"/>
                        <a:t>ethnolinguistics</a:t>
                      </a:r>
                      <a:endParaRPr lang="ru-RU" dirty="0"/>
                    </a:p>
                  </a:txBody>
                  <a:tcPr/>
                </a:tc>
                <a:tc>
                  <a:txBody>
                    <a:bodyPr/>
                    <a:lstStyle/>
                    <a:p>
                      <a:r>
                        <a:rPr lang="en-US" dirty="0" smtClean="0"/>
                        <a:t>Bloomfield : mechanist linguistics</a:t>
                      </a:r>
                      <a:endParaRPr lang="ru-RU" dirty="0"/>
                    </a:p>
                  </a:txBody>
                  <a:tcPr/>
                </a:tc>
              </a:tr>
              <a:tr h="1985946">
                <a:tc>
                  <a:txBody>
                    <a:bodyPr/>
                    <a:lstStyle/>
                    <a:p>
                      <a:r>
                        <a:rPr lang="en-US" sz="2000" dirty="0" smtClean="0"/>
                        <a:t>broader treatment of language:</a:t>
                      </a:r>
                    </a:p>
                    <a:p>
                      <a:r>
                        <a:rPr lang="en-US" sz="2000" dirty="0" smtClean="0"/>
                        <a:t>language is deeply connected with every sphere of human life</a:t>
                      </a:r>
                      <a:endParaRPr lang="ru-RU" sz="2000" dirty="0"/>
                    </a:p>
                  </a:txBody>
                  <a:tcPr/>
                </a:tc>
                <a:tc>
                  <a:txBody>
                    <a:bodyPr/>
                    <a:lstStyle/>
                    <a:p>
                      <a:r>
                        <a:rPr lang="en-US" sz="2000" dirty="0" smtClean="0"/>
                        <a:t>drew on behaviorist or mechanist psychology: mental images, feelings and the like are merely popular terms for various bodily movements</a:t>
                      </a:r>
                    </a:p>
                    <a:p>
                      <a:r>
                        <a:rPr lang="en-US" sz="2000" dirty="0" smtClean="0"/>
                        <a:t>speech communication as a series of stimuli and responses</a:t>
                      </a:r>
                      <a:endParaRPr lang="ru-RU" sz="2000" dirty="0"/>
                    </a:p>
                  </a:txBody>
                  <a:tcPr/>
                </a:tc>
              </a:tr>
              <a:tr h="1823971">
                <a:tc>
                  <a:txBody>
                    <a:bodyPr/>
                    <a:lstStyle/>
                    <a:p>
                      <a:r>
                        <a:rPr lang="en-US" sz="2000" dirty="0" smtClean="0"/>
                        <a:t>studied the ways in which language and culture influence each other, and he was interested in the relation between linguistic differences and differences in cultural world views.</a:t>
                      </a:r>
                      <a:endParaRPr lang="ru-RU" sz="2000" dirty="0"/>
                    </a:p>
                  </a:txBody>
                  <a:tcPr/>
                </a:tc>
                <a:tc>
                  <a:txBody>
                    <a:bodyPr/>
                    <a:lstStyle/>
                    <a:p>
                      <a:r>
                        <a:rPr lang="en-US" sz="2000" dirty="0" smtClean="0"/>
                        <a:t>mechanist interpretation of science, concentrating on methodology and formal analysis</a:t>
                      </a:r>
                      <a:endParaRPr lang="ru-RU" sz="2000" dirty="0"/>
                    </a:p>
                  </a:txBody>
                  <a:tcPr/>
                </a:tc>
              </a:tr>
              <a:tr h="462326">
                <a:tc>
                  <a:txBody>
                    <a:bodyPr/>
                    <a:lstStyle/>
                    <a:p>
                      <a:endParaRPr lang="ru-RU" sz="2000" dirty="0"/>
                    </a:p>
                  </a:txBody>
                  <a:tcPr/>
                </a:tc>
                <a:tc>
                  <a:txBody>
                    <a:bodyPr/>
                    <a:lstStyle/>
                    <a:p>
                      <a:r>
                        <a:rPr lang="en-US" sz="2000" dirty="0" smtClean="0"/>
                        <a:t>Major work: “Language” (1933)</a:t>
                      </a:r>
                      <a:endParaRPr lang="ru-RU" sz="2000" dirty="0"/>
                    </a:p>
                  </a:txBody>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American descriptive linguistics (1920s-1950s)</a:t>
            </a:r>
            <a:endParaRPr lang="ru-RU" sz="2400" dirty="0">
              <a:solidFill>
                <a:srgbClr val="7030A0"/>
              </a:solidFill>
            </a:endParaRPr>
          </a:p>
        </p:txBody>
      </p:sp>
      <p:sp>
        <p:nvSpPr>
          <p:cNvPr id="3" name="Содержимое 2"/>
          <p:cNvSpPr>
            <a:spLocks noGrp="1"/>
          </p:cNvSpPr>
          <p:nvPr>
            <p:ph idx="1"/>
          </p:nvPr>
        </p:nvSpPr>
        <p:spPr>
          <a:xfrm>
            <a:off x="457200" y="980728"/>
            <a:ext cx="8229600" cy="5328591"/>
          </a:xfrm>
        </p:spPr>
        <p:txBody>
          <a:bodyPr/>
          <a:lstStyle/>
          <a:p>
            <a:r>
              <a:rPr lang="en-US" dirty="0" smtClean="0"/>
              <a:t>the two fundamental units of description: phoneme and morpheme</a:t>
            </a:r>
          </a:p>
          <a:p>
            <a:r>
              <a:rPr lang="en-US" dirty="0" smtClean="0"/>
              <a:t>distinction between a speech sound and a phoneme is that between a member and a class</a:t>
            </a:r>
          </a:p>
          <a:p>
            <a:r>
              <a:rPr lang="en-US" dirty="0" smtClean="0"/>
              <a:t>terms:</a:t>
            </a:r>
          </a:p>
          <a:p>
            <a:pPr>
              <a:buNone/>
            </a:pPr>
            <a:r>
              <a:rPr lang="en-US" dirty="0" smtClean="0"/>
              <a:t>phone – phoneme – allophone</a:t>
            </a:r>
          </a:p>
          <a:p>
            <a:pPr>
              <a:buNone/>
            </a:pPr>
            <a:r>
              <a:rPr lang="en-US" dirty="0" smtClean="0"/>
              <a:t>morph – morpheme – allomorph</a:t>
            </a:r>
          </a:p>
          <a:p>
            <a:pPr algn="ctr">
              <a:buNone/>
            </a:pPr>
            <a:r>
              <a:rPr lang="ru-RU" b="1" i="1" dirty="0" smtClean="0">
                <a:solidFill>
                  <a:srgbClr val="002060"/>
                </a:solidFill>
              </a:rPr>
              <a:t>снег</a:t>
            </a:r>
            <a:r>
              <a:rPr lang="ru-RU" i="1" dirty="0" smtClean="0">
                <a:solidFill>
                  <a:srgbClr val="002060"/>
                </a:solidFill>
              </a:rPr>
              <a:t> – </a:t>
            </a:r>
            <a:r>
              <a:rPr lang="ru-RU" b="1" i="1" dirty="0" smtClean="0">
                <a:solidFill>
                  <a:srgbClr val="002060"/>
                </a:solidFill>
              </a:rPr>
              <a:t>снег</a:t>
            </a:r>
            <a:r>
              <a:rPr lang="ru-RU" i="1" dirty="0" smtClean="0">
                <a:solidFill>
                  <a:srgbClr val="002060"/>
                </a:solidFill>
              </a:rPr>
              <a:t>овик - </a:t>
            </a:r>
            <a:r>
              <a:rPr lang="ru-RU" b="1" i="1" dirty="0" smtClean="0">
                <a:solidFill>
                  <a:srgbClr val="002060"/>
                </a:solidFill>
              </a:rPr>
              <a:t>снеж</a:t>
            </a:r>
            <a:r>
              <a:rPr lang="ru-RU" i="1" dirty="0" smtClean="0">
                <a:solidFill>
                  <a:srgbClr val="002060"/>
                </a:solidFill>
              </a:rPr>
              <a:t>ный</a:t>
            </a:r>
            <a:endParaRPr lang="en-US" i="1" dirty="0" smtClean="0">
              <a:solidFill>
                <a:srgbClr val="002060"/>
              </a:solidFill>
            </a:endParaRPr>
          </a:p>
          <a:p>
            <a:endParaRPr lang="en-US" dirty="0" smtClean="0"/>
          </a:p>
          <a:p>
            <a:pPr>
              <a:buNone/>
            </a:pP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2" name="Picture 4" descr="https://www.drupal.org/files/structure.png"/>
          <p:cNvPicPr>
            <a:picLocks noChangeAspect="1" noChangeArrowheads="1"/>
          </p:cNvPicPr>
          <p:nvPr/>
        </p:nvPicPr>
        <p:blipFill>
          <a:blip r:embed="rId2" cstate="print"/>
          <a:srcRect/>
          <a:stretch>
            <a:fillRect/>
          </a:stretch>
        </p:blipFill>
        <p:spPr bwMode="auto">
          <a:xfrm>
            <a:off x="4381500" y="4005064"/>
            <a:ext cx="4762500" cy="3152775"/>
          </a:xfrm>
          <a:prstGeom prst="rect">
            <a:avLst/>
          </a:prstGeom>
          <a:noFill/>
        </p:spPr>
      </p:pic>
      <p:sp>
        <p:nvSpPr>
          <p:cNvPr id="2" name="Заголовок 1"/>
          <p:cNvSpPr>
            <a:spLocks noGrp="1"/>
          </p:cNvSpPr>
          <p:nvPr>
            <p:ph type="title"/>
          </p:nvPr>
        </p:nvSpPr>
        <p:spPr>
          <a:xfrm>
            <a:off x="457200" y="274638"/>
            <a:ext cx="8229600" cy="850106"/>
          </a:xfrm>
        </p:spPr>
        <p:txBody>
          <a:bodyPr/>
          <a:lstStyle/>
          <a:p>
            <a:r>
              <a:rPr lang="en-US" sz="2400" dirty="0" smtClean="0">
                <a:solidFill>
                  <a:srgbClr val="7030A0"/>
                </a:solidFill>
              </a:rPr>
              <a:t>Structuralism</a:t>
            </a:r>
            <a:endParaRPr lang="ru-RU" sz="2400" dirty="0">
              <a:solidFill>
                <a:srgbClr val="7030A0"/>
              </a:solidFill>
            </a:endParaRPr>
          </a:p>
        </p:txBody>
      </p:sp>
      <p:sp>
        <p:nvSpPr>
          <p:cNvPr id="3" name="Содержимое 2"/>
          <p:cNvSpPr>
            <a:spLocks noGrp="1"/>
          </p:cNvSpPr>
          <p:nvPr>
            <p:ph idx="1"/>
          </p:nvPr>
        </p:nvSpPr>
        <p:spPr>
          <a:xfrm>
            <a:off x="457200" y="1052736"/>
            <a:ext cx="8075240" cy="5616624"/>
          </a:xfrm>
        </p:spPr>
        <p:txBody>
          <a:bodyPr/>
          <a:lstStyle/>
          <a:p>
            <a:pPr>
              <a:buNone/>
            </a:pPr>
            <a:r>
              <a:rPr lang="en-US" dirty="0"/>
              <a:t>an approach in academic disciplines in general that explores the relationships between fundamental principal elements in language, literature, and other fields upon which some higher mental, linguistic, social, or cultural "structures" and "structural networks" are built. </a:t>
            </a:r>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American descriptive linguistics (1920s-1950s)</a:t>
            </a:r>
            <a:endParaRPr lang="ru-RU" sz="2400" dirty="0">
              <a:solidFill>
                <a:srgbClr val="7030A0"/>
              </a:solidFill>
            </a:endParaRPr>
          </a:p>
        </p:txBody>
      </p:sp>
      <p:sp>
        <p:nvSpPr>
          <p:cNvPr id="3" name="Содержимое 2"/>
          <p:cNvSpPr>
            <a:spLocks noGrp="1"/>
          </p:cNvSpPr>
          <p:nvPr>
            <p:ph idx="1"/>
          </p:nvPr>
        </p:nvSpPr>
        <p:spPr>
          <a:xfrm>
            <a:off x="457200" y="980729"/>
            <a:ext cx="5842992" cy="3672408"/>
          </a:xfrm>
        </p:spPr>
        <p:txBody>
          <a:bodyPr>
            <a:normAutofit/>
          </a:bodyPr>
          <a:lstStyle/>
          <a:p>
            <a:pPr>
              <a:buNone/>
            </a:pPr>
            <a:endParaRPr lang="en-US" dirty="0" smtClean="0"/>
          </a:p>
          <a:p>
            <a:pPr>
              <a:buNone/>
            </a:pPr>
            <a:r>
              <a:rPr lang="en-US" dirty="0" smtClean="0"/>
              <a:t>Sentence structure is set out in terms of immediate constituent analysis.</a:t>
            </a:r>
            <a:endParaRPr lang="ru-RU" dirty="0" smtClean="0"/>
          </a:p>
          <a:p>
            <a:pPr>
              <a:buNone/>
            </a:pPr>
            <a:r>
              <a:rPr lang="en-US" dirty="0" smtClean="0"/>
              <a:t>Syntax is extension of </a:t>
            </a:r>
          </a:p>
          <a:p>
            <a:pPr>
              <a:buNone/>
            </a:pPr>
            <a:r>
              <a:rPr lang="en-US" dirty="0" smtClean="0"/>
              <a:t>morphology.</a:t>
            </a:r>
            <a:endParaRPr lang="ru-RU" dirty="0"/>
          </a:p>
        </p:txBody>
      </p:sp>
      <p:pic>
        <p:nvPicPr>
          <p:cNvPr id="40962" name="Picture 2" descr="http://www.universalteacher.org.uk/images/imc1.gif"/>
          <p:cNvPicPr>
            <a:picLocks noChangeAspect="1" noChangeArrowheads="1"/>
          </p:cNvPicPr>
          <p:nvPr/>
        </p:nvPicPr>
        <p:blipFill>
          <a:blip r:embed="rId2" cstate="print"/>
          <a:srcRect/>
          <a:stretch>
            <a:fillRect/>
          </a:stretch>
        </p:blipFill>
        <p:spPr bwMode="auto">
          <a:xfrm>
            <a:off x="5468888" y="2564904"/>
            <a:ext cx="3168352" cy="3168352"/>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American descriptive linguistics (1920s-1950s)</a:t>
            </a:r>
            <a:endParaRPr lang="ru-RU" sz="2400" dirty="0">
              <a:solidFill>
                <a:srgbClr val="7030A0"/>
              </a:solidFill>
            </a:endParaRPr>
          </a:p>
        </p:txBody>
      </p:sp>
      <p:sp>
        <p:nvSpPr>
          <p:cNvPr id="3" name="Содержимое 2"/>
          <p:cNvSpPr>
            <a:spLocks noGrp="1"/>
          </p:cNvSpPr>
          <p:nvPr>
            <p:ph idx="1"/>
          </p:nvPr>
        </p:nvSpPr>
        <p:spPr>
          <a:xfrm>
            <a:off x="457200" y="980729"/>
            <a:ext cx="8075240" cy="1800200"/>
          </a:xfrm>
        </p:spPr>
        <p:txBody>
          <a:bodyPr>
            <a:normAutofit/>
          </a:bodyPr>
          <a:lstStyle/>
          <a:p>
            <a:pPr>
              <a:buNone/>
            </a:pPr>
            <a:r>
              <a:rPr lang="en-US" dirty="0" smtClean="0">
                <a:solidFill>
                  <a:srgbClr val="002060"/>
                </a:solidFill>
              </a:rPr>
              <a:t>Distribution analysis</a:t>
            </a:r>
          </a:p>
          <a:p>
            <a:pPr>
              <a:buNone/>
            </a:pPr>
            <a:endParaRPr lang="en-US" dirty="0" smtClean="0"/>
          </a:p>
        </p:txBody>
      </p:sp>
      <p:pic>
        <p:nvPicPr>
          <p:cNvPr id="44034" name="Picture 2" descr="http://images.slideplayer.com/13/4067290/slides/slide_7.jpg"/>
          <p:cNvPicPr>
            <a:picLocks noChangeAspect="1" noChangeArrowheads="1"/>
          </p:cNvPicPr>
          <p:nvPr/>
        </p:nvPicPr>
        <p:blipFill>
          <a:blip r:embed="rId2" cstate="print"/>
          <a:srcRect/>
          <a:stretch>
            <a:fillRect/>
          </a:stretch>
        </p:blipFill>
        <p:spPr bwMode="auto">
          <a:xfrm>
            <a:off x="0" y="0"/>
            <a:ext cx="9144000" cy="6858001"/>
          </a:xfrm>
          <a:prstGeom prst="rect">
            <a:avLst/>
          </a:prstGeo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American descriptive linguistics (1920s-1950s)</a:t>
            </a:r>
            <a:endParaRPr lang="ru-RU" sz="2400" dirty="0">
              <a:solidFill>
                <a:srgbClr val="7030A0"/>
              </a:solidFill>
            </a:endParaRPr>
          </a:p>
        </p:txBody>
      </p:sp>
      <p:sp>
        <p:nvSpPr>
          <p:cNvPr id="3" name="Содержимое 2"/>
          <p:cNvSpPr>
            <a:spLocks noGrp="1"/>
          </p:cNvSpPr>
          <p:nvPr>
            <p:ph idx="1"/>
          </p:nvPr>
        </p:nvSpPr>
        <p:spPr>
          <a:xfrm>
            <a:off x="457200" y="980728"/>
            <a:ext cx="8075240" cy="5400599"/>
          </a:xfrm>
        </p:spPr>
        <p:txBody>
          <a:bodyPr>
            <a:normAutofit/>
          </a:bodyPr>
          <a:lstStyle/>
          <a:p>
            <a:pPr>
              <a:buNone/>
            </a:pPr>
            <a:r>
              <a:rPr lang="en-US" sz="2400" dirty="0" smtClean="0"/>
              <a:t>Lack of attention to the content plane of language, as well as to the paradigmatic aspect of language, did not permit </a:t>
            </a:r>
            <a:r>
              <a:rPr lang="en-US" sz="2400" dirty="0" err="1" smtClean="0"/>
              <a:t>descriptivists</a:t>
            </a:r>
            <a:r>
              <a:rPr lang="en-US" sz="2400" dirty="0" smtClean="0"/>
              <a:t> sufficiently fully and correctly to interpret language as a system. </a:t>
            </a:r>
          </a:p>
          <a:p>
            <a:pPr>
              <a:buNone/>
            </a:pPr>
            <a:r>
              <a:rPr lang="en-US" sz="2400" dirty="0" smtClean="0"/>
              <a:t>There was also no consistent philosophical basis. </a:t>
            </a:r>
          </a:p>
          <a:p>
            <a:pPr>
              <a:buNone/>
            </a:pPr>
            <a:r>
              <a:rPr lang="en-US" sz="2400" dirty="0" smtClean="0"/>
              <a:t>The overcoming of descriptivism is connected with sharp criticism of its methodological basis (in particular, its underestimation of the explanatory aspects of science) from the viewpoint of the theory of the generative grammar of language.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en-GB" sz="2700" dirty="0" smtClean="0">
                <a:solidFill>
                  <a:srgbClr val="7030A0"/>
                </a:solidFill>
              </a:rPr>
              <a:t>Noam Chomsky’s generative grammar</a:t>
            </a:r>
            <a:r>
              <a:rPr lang="en-GB" dirty="0" smtClean="0"/>
              <a:t/>
            </a:r>
            <a:br>
              <a:rPr lang="en-GB" dirty="0" smtClean="0"/>
            </a:br>
            <a:endParaRPr lang="ru-RU" dirty="0"/>
          </a:p>
        </p:txBody>
      </p:sp>
      <p:sp>
        <p:nvSpPr>
          <p:cNvPr id="3" name="Содержимое 2"/>
          <p:cNvSpPr>
            <a:spLocks noGrp="1"/>
          </p:cNvSpPr>
          <p:nvPr>
            <p:ph idx="1"/>
          </p:nvPr>
        </p:nvSpPr>
        <p:spPr>
          <a:xfrm>
            <a:off x="457200" y="692696"/>
            <a:ext cx="8435280" cy="5544615"/>
          </a:xfrm>
        </p:spPr>
        <p:txBody>
          <a:bodyPr>
            <a:normAutofit/>
          </a:bodyPr>
          <a:lstStyle/>
          <a:p>
            <a:pPr>
              <a:buNone/>
            </a:pPr>
            <a:r>
              <a:rPr lang="en-GB" sz="2800" dirty="0" smtClean="0">
                <a:solidFill>
                  <a:srgbClr val="7030A0"/>
                </a:solidFill>
              </a:rPr>
              <a:t>Noam Chomsky </a:t>
            </a:r>
            <a:r>
              <a:rPr lang="en-GB" sz="2800" dirty="0" smtClean="0"/>
              <a:t>(1928), an American linguist, philosopher, cognitive scientist, historian, logician, social critic, and political activist.</a:t>
            </a:r>
          </a:p>
          <a:p>
            <a:pPr marL="0">
              <a:lnSpc>
                <a:spcPct val="110000"/>
              </a:lnSpc>
              <a:spcBef>
                <a:spcPts val="0"/>
              </a:spcBef>
              <a:buNone/>
            </a:pPr>
            <a:endParaRPr lang="en-US" sz="2400" dirty="0" smtClean="0"/>
          </a:p>
          <a:p>
            <a:pPr marL="0">
              <a:lnSpc>
                <a:spcPct val="110000"/>
              </a:lnSpc>
              <a:spcBef>
                <a:spcPts val="0"/>
              </a:spcBef>
              <a:buNone/>
            </a:pPr>
            <a:endParaRPr lang="en-US" sz="2400" dirty="0" smtClean="0"/>
          </a:p>
          <a:p>
            <a:pPr marL="0">
              <a:lnSpc>
                <a:spcPct val="110000"/>
              </a:lnSpc>
              <a:spcBef>
                <a:spcPts val="0"/>
              </a:spcBef>
              <a:buNone/>
            </a:pPr>
            <a:endParaRPr lang="en-US" sz="2400" dirty="0" smtClean="0"/>
          </a:p>
          <a:p>
            <a:pPr marL="0">
              <a:lnSpc>
                <a:spcPct val="110000"/>
              </a:lnSpc>
              <a:spcBef>
                <a:spcPts val="0"/>
              </a:spcBef>
              <a:buNone/>
            </a:pPr>
            <a:endParaRPr lang="en-US" sz="2400" dirty="0" smtClean="0"/>
          </a:p>
          <a:p>
            <a:pPr marL="0">
              <a:lnSpc>
                <a:spcPct val="110000"/>
              </a:lnSpc>
              <a:spcBef>
                <a:spcPts val="0"/>
              </a:spcBef>
              <a:buNone/>
            </a:pPr>
            <a:endParaRPr lang="en-US" sz="2400" dirty="0" smtClean="0"/>
          </a:p>
          <a:p>
            <a:pPr marL="0">
              <a:lnSpc>
                <a:spcPct val="110000"/>
              </a:lnSpc>
              <a:spcBef>
                <a:spcPts val="0"/>
              </a:spcBef>
              <a:buNone/>
            </a:pPr>
            <a:endParaRPr lang="en-US" sz="2400" dirty="0" smtClean="0"/>
          </a:p>
          <a:p>
            <a:pPr marL="0">
              <a:lnSpc>
                <a:spcPct val="110000"/>
              </a:lnSpc>
              <a:spcBef>
                <a:spcPts val="0"/>
              </a:spcBef>
              <a:buNone/>
            </a:pPr>
            <a:endParaRPr lang="en-US" sz="2400" dirty="0" smtClean="0"/>
          </a:p>
          <a:p>
            <a:pPr marL="0">
              <a:lnSpc>
                <a:spcPct val="110000"/>
              </a:lnSpc>
              <a:spcBef>
                <a:spcPts val="0"/>
              </a:spcBef>
              <a:buNone/>
            </a:pPr>
            <a:endParaRPr lang="en-US" sz="2400" dirty="0" smtClean="0"/>
          </a:p>
          <a:p>
            <a:pPr marL="0">
              <a:lnSpc>
                <a:spcPct val="110000"/>
              </a:lnSpc>
              <a:spcBef>
                <a:spcPts val="0"/>
              </a:spcBef>
              <a:buNone/>
            </a:pPr>
            <a:r>
              <a:rPr lang="en-US" sz="2400" dirty="0" smtClean="0"/>
              <a:t>Chomsky is among the most quoted authors in the world (among the top ten and the only living person on the list). </a:t>
            </a:r>
            <a:r>
              <a:rPr lang="en-GB" sz="2400" dirty="0" smtClean="0"/>
              <a:t> </a:t>
            </a:r>
            <a:endParaRPr lang="ru-RU" sz="2400" dirty="0"/>
          </a:p>
        </p:txBody>
      </p:sp>
      <p:pic>
        <p:nvPicPr>
          <p:cNvPr id="46082" name="Picture 2" descr="https://citelighter-cards.s3.amazonaws.com/p1781n464flfk1v72o391s101lh40_16128.jpg"/>
          <p:cNvPicPr>
            <a:picLocks noChangeAspect="1" noChangeArrowheads="1"/>
          </p:cNvPicPr>
          <p:nvPr/>
        </p:nvPicPr>
        <p:blipFill>
          <a:blip r:embed="rId2" cstate="print"/>
          <a:srcRect/>
          <a:stretch>
            <a:fillRect/>
          </a:stretch>
        </p:blipFill>
        <p:spPr bwMode="auto">
          <a:xfrm>
            <a:off x="2987824" y="2276872"/>
            <a:ext cx="4176464" cy="2786485"/>
          </a:xfrm>
          <a:prstGeom prst="rect">
            <a:avLst/>
          </a:prstGeom>
          <a:no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en-GB" sz="2700" dirty="0" smtClean="0">
                <a:solidFill>
                  <a:srgbClr val="7030A0"/>
                </a:solidFill>
              </a:rPr>
              <a:t>Noam Chomsky’s generative grammar</a:t>
            </a:r>
            <a:r>
              <a:rPr lang="en-GB" dirty="0" smtClean="0"/>
              <a:t/>
            </a:r>
            <a:br>
              <a:rPr lang="en-GB" dirty="0" smtClean="0"/>
            </a:br>
            <a:endParaRPr lang="ru-RU" dirty="0"/>
          </a:p>
        </p:txBody>
      </p:sp>
      <p:sp>
        <p:nvSpPr>
          <p:cNvPr id="3" name="Содержимое 2"/>
          <p:cNvSpPr>
            <a:spLocks noGrp="1"/>
          </p:cNvSpPr>
          <p:nvPr>
            <p:ph idx="1"/>
          </p:nvPr>
        </p:nvSpPr>
        <p:spPr>
          <a:xfrm>
            <a:off x="457200" y="692697"/>
            <a:ext cx="8435280" cy="3384376"/>
          </a:xfrm>
        </p:spPr>
        <p:txBody>
          <a:bodyPr>
            <a:normAutofit fontScale="92500"/>
          </a:bodyPr>
          <a:lstStyle/>
          <a:p>
            <a:pPr>
              <a:buNone/>
            </a:pPr>
            <a:r>
              <a:rPr lang="en-US" sz="2800" i="1" dirty="0" smtClean="0"/>
              <a:t>“A generative grammar of, say, English is an attempt at providing a fully explicit and mechanical statement of the rules governing the construction of English sentences. That is, the rules of the grammar must tell us exactly what can be counted as a grammatical sentence of English, while excluding everything that is not a sentence of English."</a:t>
            </a:r>
          </a:p>
          <a:p>
            <a:pPr algn="r">
              <a:buNone/>
            </a:pPr>
            <a:endParaRPr lang="en-US" sz="2800" i="1" dirty="0" smtClean="0"/>
          </a:p>
          <a:p>
            <a:pPr algn="r">
              <a:buNone/>
            </a:pPr>
            <a:r>
              <a:rPr lang="en-US" sz="1800" i="1" dirty="0" smtClean="0"/>
              <a:t>(R.L. </a:t>
            </a:r>
            <a:r>
              <a:rPr lang="en-US" sz="1800" i="1" dirty="0" err="1" smtClean="0"/>
              <a:t>Trask</a:t>
            </a:r>
            <a:r>
              <a:rPr lang="en-US" sz="1800" i="1" dirty="0" smtClean="0"/>
              <a:t> and Bill </a:t>
            </a:r>
            <a:r>
              <a:rPr lang="en-US" sz="1800" i="1" dirty="0" err="1" smtClean="0"/>
              <a:t>Mayblin</a:t>
            </a:r>
            <a:r>
              <a:rPr lang="en-US" sz="1800" i="1" dirty="0" smtClean="0"/>
              <a:t>, Introducing Linguistics, 2000)</a:t>
            </a:r>
            <a:endParaRPr lang="ru-RU" sz="1800" i="1" dirty="0"/>
          </a:p>
        </p:txBody>
      </p:sp>
      <p:pic>
        <p:nvPicPr>
          <p:cNvPr id="47106" name="Picture 2" descr="https://startinginlinguistics.files.wordpress.com/2015/03/cgisf-tgg.png"/>
          <p:cNvPicPr>
            <a:picLocks noChangeAspect="1" noChangeArrowheads="1"/>
          </p:cNvPicPr>
          <p:nvPr/>
        </p:nvPicPr>
        <p:blipFill>
          <a:blip r:embed="rId2" cstate="print"/>
          <a:srcRect/>
          <a:stretch>
            <a:fillRect/>
          </a:stretch>
        </p:blipFill>
        <p:spPr bwMode="auto">
          <a:xfrm>
            <a:off x="0" y="4114799"/>
            <a:ext cx="4972050" cy="2743201"/>
          </a:xfrm>
          <a:prstGeom prst="rect">
            <a:avLst/>
          </a:prstGeom>
          <a:noFill/>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0" name="Picture 2" descr="http://lumq.com/wp-content/uploads/2008/06/baby-kitten-7-thumb.jpg"/>
          <p:cNvPicPr>
            <a:picLocks noChangeAspect="1" noChangeArrowheads="1"/>
          </p:cNvPicPr>
          <p:nvPr/>
        </p:nvPicPr>
        <p:blipFill>
          <a:blip r:embed="rId2" cstate="print"/>
          <a:srcRect/>
          <a:stretch>
            <a:fillRect/>
          </a:stretch>
        </p:blipFill>
        <p:spPr bwMode="auto">
          <a:xfrm>
            <a:off x="5076056" y="4319602"/>
            <a:ext cx="4067944" cy="2538398"/>
          </a:xfrm>
          <a:prstGeom prst="rect">
            <a:avLst/>
          </a:prstGeom>
          <a:noFill/>
        </p:spPr>
      </p:pic>
      <p:sp>
        <p:nvSpPr>
          <p:cNvPr id="2" name="Заголовок 1"/>
          <p:cNvSpPr>
            <a:spLocks noGrp="1"/>
          </p:cNvSpPr>
          <p:nvPr>
            <p:ph type="title"/>
          </p:nvPr>
        </p:nvSpPr>
        <p:spPr>
          <a:xfrm>
            <a:off x="457200" y="274638"/>
            <a:ext cx="8229600" cy="634082"/>
          </a:xfrm>
        </p:spPr>
        <p:txBody>
          <a:bodyPr>
            <a:normAutofit fontScale="90000"/>
          </a:bodyPr>
          <a:lstStyle/>
          <a:p>
            <a:r>
              <a:rPr lang="en-GB" sz="2700" dirty="0" smtClean="0">
                <a:solidFill>
                  <a:srgbClr val="7030A0"/>
                </a:solidFill>
              </a:rPr>
              <a:t>Noam Chomsky’s generative grammar</a:t>
            </a:r>
            <a:r>
              <a:rPr lang="en-GB" dirty="0" smtClean="0"/>
              <a:t/>
            </a:r>
            <a:br>
              <a:rPr lang="en-GB" dirty="0" smtClean="0"/>
            </a:br>
            <a:endParaRPr lang="ru-RU" dirty="0"/>
          </a:p>
        </p:txBody>
      </p:sp>
      <p:sp>
        <p:nvSpPr>
          <p:cNvPr id="3" name="Содержимое 2"/>
          <p:cNvSpPr>
            <a:spLocks noGrp="1"/>
          </p:cNvSpPr>
          <p:nvPr>
            <p:ph idx="1"/>
          </p:nvPr>
        </p:nvSpPr>
        <p:spPr>
          <a:xfrm>
            <a:off x="457200" y="692696"/>
            <a:ext cx="8435280" cy="4752528"/>
          </a:xfrm>
        </p:spPr>
        <p:txBody>
          <a:bodyPr>
            <a:normAutofit fontScale="92500" lnSpcReduction="10000"/>
          </a:bodyPr>
          <a:lstStyle/>
          <a:p>
            <a:r>
              <a:rPr lang="en-US" sz="2800" dirty="0" smtClean="0">
                <a:solidFill>
                  <a:srgbClr val="7030A0"/>
                </a:solidFill>
              </a:rPr>
              <a:t> Chomsky’s universal grammar</a:t>
            </a:r>
          </a:p>
          <a:p>
            <a:r>
              <a:rPr lang="en-US" sz="2400" dirty="0" smtClean="0"/>
              <a:t>grammar is an innate body of knowledge possessed by language users, often termed Universal Grammar (UG)</a:t>
            </a:r>
          </a:p>
          <a:p>
            <a:r>
              <a:rPr lang="en-US" sz="2400" dirty="0" smtClean="0"/>
              <a:t>syntactic knowledge is at least partially inborn -  children need only learn certain parochial features of their native languages</a:t>
            </a:r>
          </a:p>
          <a:p>
            <a:r>
              <a:rPr lang="en-US" sz="2400" dirty="0" smtClean="0"/>
              <a:t>the capacity  to understand and produce language that the human has and the cat lacks is the language acquisition device (LAD), and one of the tasks for linguistics should be to determine what the LAD is and what constraints it imposes on the range of possible human languages. The universal features that would result from these constraints constitute 'universal grammar’</a:t>
            </a:r>
          </a:p>
          <a:p>
            <a:pPr>
              <a:buNone/>
            </a:pPr>
            <a:r>
              <a:rPr lang="en-US" sz="2400" dirty="0" smtClean="0">
                <a:solidFill>
                  <a:srgbClr val="002060"/>
                </a:solidFill>
              </a:rPr>
              <a:t>Language is not learnt , it grows </a:t>
            </a:r>
          </a:p>
          <a:p>
            <a:pPr>
              <a:buNone/>
            </a:pPr>
            <a:r>
              <a:rPr lang="en-US" sz="2400" dirty="0" smtClean="0">
                <a:solidFill>
                  <a:srgbClr val="002060"/>
                </a:solidFill>
              </a:rPr>
              <a:t>assisted by LAD</a:t>
            </a:r>
          </a:p>
          <a:p>
            <a:endParaRPr lang="ru-RU" sz="24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en-GB" sz="2700" dirty="0" smtClean="0">
                <a:solidFill>
                  <a:srgbClr val="7030A0"/>
                </a:solidFill>
              </a:rPr>
              <a:t>Noam Chomsky’s generative grammar</a:t>
            </a:r>
            <a:r>
              <a:rPr lang="en-GB" dirty="0" smtClean="0"/>
              <a:t/>
            </a:r>
            <a:br>
              <a:rPr lang="en-GB" dirty="0" smtClean="0"/>
            </a:br>
            <a:endParaRPr lang="ru-RU" dirty="0"/>
          </a:p>
        </p:txBody>
      </p:sp>
      <p:sp>
        <p:nvSpPr>
          <p:cNvPr id="3" name="Содержимое 2"/>
          <p:cNvSpPr>
            <a:spLocks noGrp="1"/>
          </p:cNvSpPr>
          <p:nvPr>
            <p:ph idx="1"/>
          </p:nvPr>
        </p:nvSpPr>
        <p:spPr>
          <a:xfrm>
            <a:off x="457200" y="692696"/>
            <a:ext cx="8435280" cy="3312367"/>
          </a:xfrm>
        </p:spPr>
        <p:txBody>
          <a:bodyPr>
            <a:normAutofit fontScale="92500"/>
          </a:bodyPr>
          <a:lstStyle/>
          <a:p>
            <a:r>
              <a:rPr lang="en-US" sz="2800" dirty="0" smtClean="0">
                <a:solidFill>
                  <a:srgbClr val="7030A0"/>
                </a:solidFill>
              </a:rPr>
              <a:t> Chomsky’s transformational generative grammar</a:t>
            </a:r>
          </a:p>
          <a:p>
            <a:r>
              <a:rPr lang="en-US" sz="2400" dirty="0" smtClean="0"/>
              <a:t> language consists of both </a:t>
            </a:r>
            <a:r>
              <a:rPr lang="en-US" sz="2400" b="1" dirty="0" smtClean="0"/>
              <a:t>deep structures </a:t>
            </a:r>
            <a:r>
              <a:rPr lang="en-US" sz="2400" dirty="0" smtClean="0"/>
              <a:t>and </a:t>
            </a:r>
            <a:r>
              <a:rPr lang="en-US" sz="2400" b="1" dirty="0" smtClean="0"/>
              <a:t>surface structures</a:t>
            </a:r>
          </a:p>
          <a:p>
            <a:r>
              <a:rPr lang="en-US" sz="2400" dirty="0" smtClean="0"/>
              <a:t>Transformational grammar is a generative grammar (which dictates that the syntax, or word order, of surface structures adheres to certain principles and parameters) that consists of a limited series of rules, expressed in mathematical notation, which transform deep structures into well-formed surface structures. The transformational grammar thus relates meaning and sound.</a:t>
            </a:r>
            <a:endParaRPr lang="ru-RU" sz="2400" dirty="0"/>
          </a:p>
        </p:txBody>
      </p:sp>
      <p:pic>
        <p:nvPicPr>
          <p:cNvPr id="49154" name="Picture 2" descr="http://www.journeytogenius.com/Encyclo/Ahtml/imgs/Ambgut1.gif"/>
          <p:cNvPicPr>
            <a:picLocks noChangeAspect="1" noChangeArrowheads="1"/>
          </p:cNvPicPr>
          <p:nvPr/>
        </p:nvPicPr>
        <p:blipFill>
          <a:blip r:embed="rId2" cstate="print"/>
          <a:srcRect/>
          <a:stretch>
            <a:fillRect/>
          </a:stretch>
        </p:blipFill>
        <p:spPr bwMode="auto">
          <a:xfrm>
            <a:off x="827584" y="3861048"/>
            <a:ext cx="7134552" cy="2631599"/>
          </a:xfrm>
          <a:prstGeom prst="rect">
            <a:avLst/>
          </a:prstGeom>
          <a:noFill/>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en-GB" sz="2700" dirty="0" smtClean="0">
                <a:solidFill>
                  <a:srgbClr val="7030A0"/>
                </a:solidFill>
              </a:rPr>
              <a:t>Noam Chomsky’s generative grammar</a:t>
            </a:r>
            <a:r>
              <a:rPr lang="en-GB" dirty="0" smtClean="0"/>
              <a:t/>
            </a:r>
            <a:br>
              <a:rPr lang="en-GB" dirty="0" smtClean="0"/>
            </a:br>
            <a:endParaRPr lang="ru-RU" dirty="0"/>
          </a:p>
        </p:txBody>
      </p:sp>
      <p:sp>
        <p:nvSpPr>
          <p:cNvPr id="3" name="Содержимое 2"/>
          <p:cNvSpPr>
            <a:spLocks noGrp="1"/>
          </p:cNvSpPr>
          <p:nvPr>
            <p:ph idx="1"/>
          </p:nvPr>
        </p:nvSpPr>
        <p:spPr>
          <a:xfrm>
            <a:off x="457200" y="692696"/>
            <a:ext cx="8435280" cy="5616624"/>
          </a:xfrm>
        </p:spPr>
        <p:txBody>
          <a:bodyPr>
            <a:normAutofit/>
          </a:bodyPr>
          <a:lstStyle/>
          <a:p>
            <a:r>
              <a:rPr lang="en-US" sz="2800" dirty="0" smtClean="0">
                <a:solidFill>
                  <a:srgbClr val="7030A0"/>
                </a:solidFill>
              </a:rPr>
              <a:t> Chomsky’s transformational generative grammar</a:t>
            </a:r>
          </a:p>
          <a:p>
            <a:pPr>
              <a:buNone/>
            </a:pPr>
            <a:r>
              <a:rPr lang="en-US" sz="2600" i="1" dirty="0" smtClean="0"/>
              <a:t>But the fundamental reason for the inadequacy of traditional grammars is a more technical one. Although it was well understood that linguistic processes are in some sense "creative," the technical devices for expressing a system of recursive processes were simply not available until much more recently. In fact, a real understanding of how a language can (in Humboldt's words) "make infinite use of finite means" has developed only within the last thirty years, in the course of studies in the foundations of mathematics.</a:t>
            </a:r>
          </a:p>
          <a:p>
            <a:pPr>
              <a:buNone/>
            </a:pPr>
            <a:endParaRPr lang="en-US" sz="2600" i="1" dirty="0" smtClean="0"/>
          </a:p>
          <a:p>
            <a:pPr algn="r">
              <a:buNone/>
            </a:pPr>
            <a:r>
              <a:rPr lang="en-US" sz="2600" i="1" dirty="0" smtClean="0"/>
              <a:t>“Aspects of the Theory of Syntax”</a:t>
            </a:r>
            <a:endParaRPr lang="ru-RU" sz="2600" i="1"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en-GB" sz="2700" dirty="0" smtClean="0">
                <a:solidFill>
                  <a:srgbClr val="7030A0"/>
                </a:solidFill>
              </a:rPr>
              <a:t>Noam Chomsky’s generative grammar</a:t>
            </a:r>
            <a:r>
              <a:rPr lang="en-GB" dirty="0" smtClean="0"/>
              <a:t/>
            </a:r>
            <a:br>
              <a:rPr lang="en-GB" dirty="0" smtClean="0"/>
            </a:br>
            <a:endParaRPr lang="ru-RU" dirty="0"/>
          </a:p>
        </p:txBody>
      </p:sp>
      <p:sp>
        <p:nvSpPr>
          <p:cNvPr id="3" name="Содержимое 2"/>
          <p:cNvSpPr>
            <a:spLocks noGrp="1"/>
          </p:cNvSpPr>
          <p:nvPr>
            <p:ph idx="1"/>
          </p:nvPr>
        </p:nvSpPr>
        <p:spPr>
          <a:xfrm>
            <a:off x="457200" y="692696"/>
            <a:ext cx="8435280" cy="5616624"/>
          </a:xfrm>
        </p:spPr>
        <p:txBody>
          <a:bodyPr>
            <a:normAutofit/>
          </a:bodyPr>
          <a:lstStyle/>
          <a:p>
            <a:pPr>
              <a:buNone/>
            </a:pPr>
            <a:r>
              <a:rPr lang="en-US" sz="2800" dirty="0" smtClean="0"/>
              <a:t>Chomsky distinguished between </a:t>
            </a:r>
            <a:r>
              <a:rPr lang="en-US" sz="2800" dirty="0" smtClean="0">
                <a:solidFill>
                  <a:srgbClr val="002060"/>
                </a:solidFill>
              </a:rPr>
              <a:t>competence</a:t>
            </a:r>
            <a:r>
              <a:rPr lang="en-US" sz="2800" dirty="0" smtClean="0"/>
              <a:t> and </a:t>
            </a:r>
            <a:r>
              <a:rPr lang="en-US" sz="2800" dirty="0" smtClean="0">
                <a:solidFill>
                  <a:srgbClr val="002060"/>
                </a:solidFill>
              </a:rPr>
              <a:t>performance</a:t>
            </a:r>
            <a:r>
              <a:rPr lang="en-US" sz="2800" dirty="0" smtClean="0"/>
              <a:t>. </a:t>
            </a:r>
          </a:p>
          <a:p>
            <a:pPr>
              <a:buNone/>
            </a:pPr>
            <a:endParaRPr lang="en-US" sz="2400" dirty="0" smtClean="0"/>
          </a:p>
          <a:p>
            <a:pPr>
              <a:buNone/>
            </a:pPr>
            <a:endParaRPr lang="en-US" sz="2400" dirty="0" smtClean="0"/>
          </a:p>
          <a:p>
            <a:pPr>
              <a:buNone/>
            </a:pPr>
            <a:r>
              <a:rPr lang="en-US" sz="2400" dirty="0" smtClean="0"/>
              <a:t>He argued that errors in linguistic performance were irrelevant to the study of linguistic competence (the knowledge that allows people to construct and understand grammatical sentences). Consequently, the linguist can study an </a:t>
            </a:r>
            <a:r>
              <a:rPr lang="en-US" sz="2400" dirty="0" err="1" smtClean="0"/>
              <a:t>idealised</a:t>
            </a:r>
            <a:r>
              <a:rPr lang="en-US" sz="2400" dirty="0" smtClean="0"/>
              <a:t> version of language, greatly simplifying linguistic analysis.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en-GB" sz="2700" dirty="0" smtClean="0">
                <a:solidFill>
                  <a:srgbClr val="7030A0"/>
                </a:solidFill>
              </a:rPr>
              <a:t>Noam Chomsky’s generative grammar</a:t>
            </a:r>
            <a:r>
              <a:rPr lang="en-GB" dirty="0" smtClean="0"/>
              <a:t/>
            </a:r>
            <a:br>
              <a:rPr lang="en-GB" dirty="0" smtClean="0"/>
            </a:br>
            <a:endParaRPr lang="ru-RU" dirty="0"/>
          </a:p>
        </p:txBody>
      </p:sp>
      <p:sp>
        <p:nvSpPr>
          <p:cNvPr id="3" name="Содержимое 2"/>
          <p:cNvSpPr>
            <a:spLocks noGrp="1"/>
          </p:cNvSpPr>
          <p:nvPr>
            <p:ph idx="1"/>
          </p:nvPr>
        </p:nvSpPr>
        <p:spPr>
          <a:xfrm>
            <a:off x="457200" y="692696"/>
            <a:ext cx="8435280" cy="3096344"/>
          </a:xfrm>
        </p:spPr>
        <p:txBody>
          <a:bodyPr>
            <a:normAutofit/>
          </a:bodyPr>
          <a:lstStyle/>
          <a:p>
            <a:pPr>
              <a:buNone/>
            </a:pPr>
            <a:endParaRPr lang="en-US" sz="2800" dirty="0" smtClean="0"/>
          </a:p>
        </p:txBody>
      </p:sp>
      <p:pic>
        <p:nvPicPr>
          <p:cNvPr id="50178" name="Picture 2" descr="http://image.slidesharecdn.com/class1178-140722024658-phpapp01/95/class1-178-10-638.jpg?cb=1405998925"/>
          <p:cNvPicPr>
            <a:picLocks noChangeAspect="1" noChangeArrowheads="1"/>
          </p:cNvPicPr>
          <p:nvPr/>
        </p:nvPicPr>
        <p:blipFill>
          <a:blip r:embed="rId2" cstate="print"/>
          <a:srcRect/>
          <a:stretch>
            <a:fillRect/>
          </a:stretch>
        </p:blipFill>
        <p:spPr bwMode="auto">
          <a:xfrm>
            <a:off x="755576" y="908720"/>
            <a:ext cx="7488832" cy="5688632"/>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https://speakertoanimals.files.wordpress.com/2011/02/paradigms-syntagms.jpg"/>
          <p:cNvPicPr>
            <a:picLocks noChangeAspect="1" noChangeArrowheads="1"/>
          </p:cNvPicPr>
          <p:nvPr/>
        </p:nvPicPr>
        <p:blipFill>
          <a:blip r:embed="rId2" cstate="print"/>
          <a:srcRect/>
          <a:stretch>
            <a:fillRect/>
          </a:stretch>
        </p:blipFill>
        <p:spPr bwMode="auto">
          <a:xfrm>
            <a:off x="1907704" y="4259462"/>
            <a:ext cx="5466209" cy="2598537"/>
          </a:xfrm>
          <a:prstGeom prst="rect">
            <a:avLst/>
          </a:prstGeom>
          <a:noFill/>
        </p:spPr>
      </p:pic>
      <p:sp>
        <p:nvSpPr>
          <p:cNvPr id="2" name="Заголовок 1"/>
          <p:cNvSpPr>
            <a:spLocks noGrp="1"/>
          </p:cNvSpPr>
          <p:nvPr>
            <p:ph type="title"/>
          </p:nvPr>
        </p:nvSpPr>
        <p:spPr>
          <a:xfrm>
            <a:off x="457200" y="274638"/>
            <a:ext cx="8229600" cy="850106"/>
          </a:xfrm>
        </p:spPr>
        <p:txBody>
          <a:bodyPr/>
          <a:lstStyle/>
          <a:p>
            <a:r>
              <a:rPr lang="en-US" sz="2400" dirty="0" smtClean="0">
                <a:solidFill>
                  <a:srgbClr val="7030A0"/>
                </a:solidFill>
              </a:rPr>
              <a:t>Structuralism</a:t>
            </a:r>
            <a:endParaRPr lang="ru-RU" sz="2400" dirty="0">
              <a:solidFill>
                <a:srgbClr val="7030A0"/>
              </a:solidFill>
            </a:endParaRPr>
          </a:p>
        </p:txBody>
      </p:sp>
      <p:sp>
        <p:nvSpPr>
          <p:cNvPr id="3" name="Содержимое 2"/>
          <p:cNvSpPr>
            <a:spLocks noGrp="1"/>
          </p:cNvSpPr>
          <p:nvPr>
            <p:ph idx="1"/>
          </p:nvPr>
        </p:nvSpPr>
        <p:spPr>
          <a:xfrm>
            <a:off x="457200" y="908720"/>
            <a:ext cx="8075240" cy="3816424"/>
          </a:xfrm>
        </p:spPr>
        <p:txBody>
          <a:bodyPr>
            <a:normAutofit fontScale="77500" lnSpcReduction="20000"/>
          </a:bodyPr>
          <a:lstStyle/>
          <a:p>
            <a:pPr>
              <a:buNone/>
            </a:pPr>
            <a:r>
              <a:rPr lang="en-US" sz="2800" dirty="0" smtClean="0"/>
              <a:t>Ferdinand de Saussure’s works were the starting point of the 20</a:t>
            </a:r>
            <a:r>
              <a:rPr lang="en-US" sz="2800" baseline="30000" dirty="0" smtClean="0"/>
              <a:t>th</a:t>
            </a:r>
            <a:r>
              <a:rPr lang="en-US" sz="2800" dirty="0" smtClean="0"/>
              <a:t> century structural linguistics.</a:t>
            </a:r>
          </a:p>
          <a:p>
            <a:pPr>
              <a:buNone/>
            </a:pPr>
            <a:r>
              <a:rPr lang="en-US" sz="2800" dirty="0"/>
              <a:t>This approach focused on examining how the elements of language related to each other as a system of signs, that is, 'synchronically' rather than how language develops over time, that is, 'diachronically'. </a:t>
            </a:r>
            <a:endParaRPr lang="en-US" sz="2800" dirty="0" smtClean="0"/>
          </a:p>
          <a:p>
            <a:pPr>
              <a:buNone/>
            </a:pPr>
            <a:r>
              <a:rPr lang="en-US" sz="2800" dirty="0" smtClean="0"/>
              <a:t>Key notions of structural linguistics:</a:t>
            </a:r>
          </a:p>
          <a:p>
            <a:r>
              <a:rPr lang="en-US" sz="2800" b="1" dirty="0" smtClean="0"/>
              <a:t>paradigm</a:t>
            </a:r>
            <a:r>
              <a:rPr lang="en-US" sz="2800" dirty="0" smtClean="0"/>
              <a:t> – class of linguistic units which are possible in a certain position in a given linguistic environment</a:t>
            </a:r>
          </a:p>
          <a:p>
            <a:r>
              <a:rPr lang="en-US" sz="2800" b="1" dirty="0" err="1" smtClean="0"/>
              <a:t>syntagm</a:t>
            </a:r>
            <a:r>
              <a:rPr lang="en-US" sz="2800" b="1" dirty="0" smtClean="0"/>
              <a:t> </a:t>
            </a:r>
            <a:r>
              <a:rPr lang="en-US" sz="2800" dirty="0" smtClean="0"/>
              <a:t>– linguistic environment, a sequence of linguistic units (a sentence)</a:t>
            </a:r>
          </a:p>
          <a:p>
            <a:r>
              <a:rPr lang="en-US" sz="2800" b="1" dirty="0" smtClean="0"/>
              <a:t>value</a:t>
            </a:r>
            <a:r>
              <a:rPr lang="en-US" sz="2800" dirty="0" smtClean="0"/>
              <a:t> – functional role of the members of a paradigm</a:t>
            </a:r>
            <a:endParaRPr lang="ru-RU" sz="2800" b="1"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GB" sz="2400" dirty="0" smtClean="0">
                <a:solidFill>
                  <a:srgbClr val="7030A0"/>
                </a:solidFill>
              </a:rPr>
              <a:t>Noam Chomsky’s generative grammar</a:t>
            </a:r>
            <a:endParaRPr lang="ru-RU" sz="2400" dirty="0"/>
          </a:p>
        </p:txBody>
      </p:sp>
      <p:sp>
        <p:nvSpPr>
          <p:cNvPr id="3" name="Содержимое 2"/>
          <p:cNvSpPr>
            <a:spLocks noGrp="1"/>
          </p:cNvSpPr>
          <p:nvPr>
            <p:ph idx="1"/>
          </p:nvPr>
        </p:nvSpPr>
        <p:spPr>
          <a:xfrm>
            <a:off x="457200" y="1052736"/>
            <a:ext cx="8229600" cy="5073427"/>
          </a:xfrm>
        </p:spPr>
        <p:txBody>
          <a:bodyPr>
            <a:normAutofit fontScale="85000" lnSpcReduction="20000"/>
          </a:bodyPr>
          <a:lstStyle/>
          <a:p>
            <a:pPr>
              <a:buNone/>
            </a:pPr>
            <a:r>
              <a:rPr lang="en-US" dirty="0" smtClean="0">
                <a:solidFill>
                  <a:srgbClr val="7030A0"/>
                </a:solidFill>
              </a:rPr>
              <a:t>Types of grammar</a:t>
            </a:r>
          </a:p>
          <a:p>
            <a:pPr>
              <a:buNone/>
            </a:pPr>
            <a:r>
              <a:rPr lang="en-US" dirty="0" smtClean="0"/>
              <a:t>Chomsky distinguished between grammars that achieve </a:t>
            </a:r>
            <a:r>
              <a:rPr lang="en-US" dirty="0" smtClean="0">
                <a:solidFill>
                  <a:srgbClr val="002060"/>
                </a:solidFill>
              </a:rPr>
              <a:t>descriptive adequacy </a:t>
            </a:r>
            <a:r>
              <a:rPr lang="en-US" dirty="0" smtClean="0"/>
              <a:t>and those that go further and achieve </a:t>
            </a:r>
            <a:r>
              <a:rPr lang="en-US" dirty="0" smtClean="0">
                <a:solidFill>
                  <a:srgbClr val="002060"/>
                </a:solidFill>
              </a:rPr>
              <a:t>explanatory adequacy</a:t>
            </a:r>
            <a:r>
              <a:rPr lang="en-US" dirty="0" smtClean="0"/>
              <a:t>. </a:t>
            </a:r>
          </a:p>
          <a:p>
            <a:pPr>
              <a:buNone/>
            </a:pPr>
            <a:r>
              <a:rPr lang="en-US" dirty="0" smtClean="0"/>
              <a:t>A descriptively adequate grammar for a particular language defines the (infinite) set of grammatical sentences in that language; that is, it describes the language in its entirety. </a:t>
            </a:r>
          </a:p>
          <a:p>
            <a:pPr>
              <a:buNone/>
            </a:pPr>
            <a:r>
              <a:rPr lang="en-US" dirty="0" smtClean="0"/>
              <a:t>A grammar that achieves explanatory adequacy gives an insight into the underlying linguistic structures in the human mind; that is, it does not merely describe the grammar of a language, but makes predictions about how linguistic knowledge is mentally represented.</a:t>
            </a:r>
            <a:endParaRPr lang="ru-RU"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GB" sz="2400" dirty="0" smtClean="0">
                <a:solidFill>
                  <a:srgbClr val="7030A0"/>
                </a:solidFill>
              </a:rPr>
              <a:t>Noam Chomsky’s generative grammar</a:t>
            </a:r>
            <a:endParaRPr lang="ru-RU" sz="2400" dirty="0"/>
          </a:p>
        </p:txBody>
      </p:sp>
      <p:sp>
        <p:nvSpPr>
          <p:cNvPr id="3" name="Содержимое 2"/>
          <p:cNvSpPr>
            <a:spLocks noGrp="1"/>
          </p:cNvSpPr>
          <p:nvPr>
            <p:ph idx="1"/>
          </p:nvPr>
        </p:nvSpPr>
        <p:spPr>
          <a:xfrm>
            <a:off x="457200" y="1052736"/>
            <a:ext cx="8229600" cy="5073427"/>
          </a:xfrm>
        </p:spPr>
        <p:txBody>
          <a:bodyPr>
            <a:normAutofit/>
          </a:bodyPr>
          <a:lstStyle/>
          <a:p>
            <a:pPr>
              <a:buNone/>
            </a:pPr>
            <a:endParaRPr lang="en-US" sz="2800" dirty="0" smtClean="0"/>
          </a:p>
          <a:p>
            <a:pPr>
              <a:buNone/>
            </a:pPr>
            <a:endParaRPr lang="en-US" sz="2800" dirty="0" smtClean="0"/>
          </a:p>
          <a:p>
            <a:pPr>
              <a:buNone/>
            </a:pPr>
            <a:r>
              <a:rPr lang="en-US" sz="2800" dirty="0" smtClean="0"/>
              <a:t>Real insight into the structure of individual languages can only be gained through comparative study of a wide range of languages, on the assumption that they are all cut from the same cloth (they rely on a dedicated and innate mental structure).</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Neo-</a:t>
            </a:r>
            <a:r>
              <a:rPr lang="en-US" sz="2400" dirty="0" err="1" smtClean="0">
                <a:solidFill>
                  <a:srgbClr val="7030A0"/>
                </a:solidFill>
              </a:rPr>
              <a:t>Humboldtian</a:t>
            </a:r>
            <a:r>
              <a:rPr lang="en-US" sz="2400" dirty="0" smtClean="0">
                <a:solidFill>
                  <a:srgbClr val="7030A0"/>
                </a:solidFill>
              </a:rPr>
              <a:t> theories</a:t>
            </a:r>
            <a:endParaRPr lang="ru-RU" sz="2400" dirty="0">
              <a:solidFill>
                <a:srgbClr val="7030A0"/>
              </a:solidFill>
            </a:endParaRPr>
          </a:p>
        </p:txBody>
      </p:sp>
      <p:sp>
        <p:nvSpPr>
          <p:cNvPr id="3" name="Содержимое 2"/>
          <p:cNvSpPr>
            <a:spLocks noGrp="1"/>
          </p:cNvSpPr>
          <p:nvPr>
            <p:ph idx="1"/>
          </p:nvPr>
        </p:nvSpPr>
        <p:spPr>
          <a:xfrm>
            <a:off x="457200" y="1052736"/>
            <a:ext cx="8229600" cy="5073427"/>
          </a:xfrm>
        </p:spPr>
        <p:txBody>
          <a:bodyPr>
            <a:normAutofit/>
          </a:bodyPr>
          <a:lstStyle/>
          <a:p>
            <a:pPr>
              <a:buNone/>
            </a:pPr>
            <a:r>
              <a:rPr lang="en-US" sz="2400" dirty="0" smtClean="0">
                <a:solidFill>
                  <a:srgbClr val="7030A0"/>
                </a:solidFill>
              </a:rPr>
              <a:t>Leo </a:t>
            </a:r>
            <a:r>
              <a:rPr lang="en-US" sz="2400" dirty="0" err="1" smtClean="0">
                <a:solidFill>
                  <a:srgbClr val="7030A0"/>
                </a:solidFill>
              </a:rPr>
              <a:t>Weisgerber</a:t>
            </a:r>
            <a:r>
              <a:rPr lang="en-US" sz="2400" dirty="0" smtClean="0">
                <a:solidFill>
                  <a:srgbClr val="7030A0"/>
                </a:solidFill>
              </a:rPr>
              <a:t> (1899-1985), </a:t>
            </a:r>
            <a:r>
              <a:rPr lang="en-US" sz="2400" dirty="0" smtClean="0"/>
              <a:t>a German linguist who specialized in Celtic languages</a:t>
            </a:r>
          </a:p>
          <a:p>
            <a:pPr>
              <a:buNone/>
            </a:pPr>
            <a:r>
              <a:rPr lang="de-DE" sz="2400" i="1" dirty="0" smtClean="0">
                <a:solidFill>
                  <a:srgbClr val="002060"/>
                </a:solidFill>
              </a:rPr>
              <a:t>„Von den Kräften der deutschen Sprache“ (</a:t>
            </a:r>
            <a:r>
              <a:rPr lang="en-US" sz="2400" i="1" dirty="0" smtClean="0">
                <a:solidFill>
                  <a:srgbClr val="002060"/>
                </a:solidFill>
              </a:rPr>
              <a:t>“The Powers of the German Language”)</a:t>
            </a:r>
          </a:p>
          <a:p>
            <a:pPr>
              <a:buNone/>
            </a:pPr>
            <a:endParaRPr lang="en-US" sz="2400" dirty="0" smtClean="0"/>
          </a:p>
          <a:p>
            <a:pPr>
              <a:buNone/>
            </a:pPr>
            <a:r>
              <a:rPr lang="en-US" sz="2400" dirty="0" smtClean="0"/>
              <a:t>Each language represents a world view, a world construction (</a:t>
            </a:r>
            <a:r>
              <a:rPr lang="en-US" sz="2400" i="1" dirty="0" err="1" smtClean="0"/>
              <a:t>Weltbild</a:t>
            </a:r>
            <a:r>
              <a:rPr lang="en-US" sz="2400" dirty="0" smtClean="0"/>
              <a:t>) and is characterized by an inner form. This form is carried primarily in lexicon. To understand a language in its specificity, one must reconstruct not only its form, but the semantic fields, the word fields that make up its contents.</a:t>
            </a:r>
            <a:endParaRPr lang="ru-RU" sz="24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Neo-</a:t>
            </a:r>
            <a:r>
              <a:rPr lang="en-US" sz="2400" dirty="0" err="1" smtClean="0">
                <a:solidFill>
                  <a:srgbClr val="7030A0"/>
                </a:solidFill>
              </a:rPr>
              <a:t>Humboldtian</a:t>
            </a:r>
            <a:r>
              <a:rPr lang="en-US" sz="2400" dirty="0" smtClean="0">
                <a:solidFill>
                  <a:srgbClr val="7030A0"/>
                </a:solidFill>
              </a:rPr>
              <a:t> theories</a:t>
            </a:r>
            <a:endParaRPr lang="ru-RU" sz="2400" dirty="0">
              <a:solidFill>
                <a:srgbClr val="7030A0"/>
              </a:solidFill>
            </a:endParaRPr>
          </a:p>
        </p:txBody>
      </p:sp>
      <p:sp>
        <p:nvSpPr>
          <p:cNvPr id="3" name="Содержимое 2"/>
          <p:cNvSpPr>
            <a:spLocks noGrp="1"/>
          </p:cNvSpPr>
          <p:nvPr>
            <p:ph idx="1"/>
          </p:nvPr>
        </p:nvSpPr>
        <p:spPr>
          <a:xfrm>
            <a:off x="457200" y="1052736"/>
            <a:ext cx="8229600" cy="5073427"/>
          </a:xfrm>
        </p:spPr>
        <p:txBody>
          <a:bodyPr>
            <a:normAutofit/>
          </a:bodyPr>
          <a:lstStyle/>
          <a:p>
            <a:pPr>
              <a:buNone/>
            </a:pPr>
            <a:r>
              <a:rPr lang="en-US" sz="2400" dirty="0" smtClean="0">
                <a:solidFill>
                  <a:srgbClr val="7030A0"/>
                </a:solidFill>
              </a:rPr>
              <a:t>Central aspect</a:t>
            </a:r>
          </a:p>
          <a:p>
            <a:pPr>
              <a:buNone/>
            </a:pPr>
            <a:r>
              <a:rPr lang="en-US" sz="2400" dirty="0" smtClean="0"/>
              <a:t>valorization of one’s mother tongue, whose specificities are bound up with one’s most profound values</a:t>
            </a:r>
          </a:p>
          <a:p>
            <a:pPr>
              <a:buNone/>
            </a:pPr>
            <a:endParaRPr lang="en-US" sz="2400" dirty="0" smtClean="0"/>
          </a:p>
          <a:p>
            <a:pPr>
              <a:buNone/>
            </a:pPr>
            <a:endParaRPr lang="en-US" sz="2400" dirty="0" smtClean="0"/>
          </a:p>
          <a:p>
            <a:pPr>
              <a:buNone/>
            </a:pPr>
            <a:endParaRPr lang="en-US" sz="2400" dirty="0" smtClean="0"/>
          </a:p>
          <a:p>
            <a:pPr>
              <a:buNone/>
            </a:pPr>
            <a:r>
              <a:rPr lang="en-US" sz="2400" dirty="0" smtClean="0"/>
              <a:t>Learning other languages can not be of much help in expanding one’s horizons, since one learns them through the mother tongue and they remain marginal to it.</a:t>
            </a:r>
          </a:p>
          <a:p>
            <a:pPr>
              <a:buNone/>
            </a:pPr>
            <a:r>
              <a:rPr lang="en-US" sz="2400" dirty="0" smtClean="0"/>
              <a:t>The focus is not on opening up possibilities of thought through exposure to non-familiar ways of organizing experiences but on deeper understanding of one’s own language and culture.</a:t>
            </a:r>
          </a:p>
          <a:p>
            <a:pPr>
              <a:buNone/>
            </a:pPr>
            <a:endParaRPr lang="ru-RU" sz="2400" dirty="0"/>
          </a:p>
        </p:txBody>
      </p:sp>
      <p:sp>
        <p:nvSpPr>
          <p:cNvPr id="4" name="Стрелка вниз 3"/>
          <p:cNvSpPr/>
          <p:nvPr/>
        </p:nvSpPr>
        <p:spPr>
          <a:xfrm>
            <a:off x="4427984" y="2420888"/>
            <a:ext cx="288032" cy="10081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Neo-</a:t>
            </a:r>
            <a:r>
              <a:rPr lang="en-US" sz="2400" dirty="0" err="1" smtClean="0">
                <a:solidFill>
                  <a:srgbClr val="7030A0"/>
                </a:solidFill>
              </a:rPr>
              <a:t>Humboldtian</a:t>
            </a:r>
            <a:r>
              <a:rPr lang="en-US" sz="2400" dirty="0" smtClean="0">
                <a:solidFill>
                  <a:srgbClr val="7030A0"/>
                </a:solidFill>
              </a:rPr>
              <a:t> theories</a:t>
            </a:r>
            <a:endParaRPr lang="ru-RU" sz="2400" dirty="0">
              <a:solidFill>
                <a:srgbClr val="7030A0"/>
              </a:solidFill>
            </a:endParaRPr>
          </a:p>
        </p:txBody>
      </p:sp>
      <p:sp>
        <p:nvSpPr>
          <p:cNvPr id="3" name="Содержимое 2"/>
          <p:cNvSpPr>
            <a:spLocks noGrp="1"/>
          </p:cNvSpPr>
          <p:nvPr>
            <p:ph idx="1"/>
          </p:nvPr>
        </p:nvSpPr>
        <p:spPr>
          <a:xfrm>
            <a:off x="457200" y="1052736"/>
            <a:ext cx="8229600" cy="5073427"/>
          </a:xfrm>
        </p:spPr>
        <p:txBody>
          <a:bodyPr>
            <a:normAutofit/>
          </a:bodyPr>
          <a:lstStyle/>
          <a:p>
            <a:pPr>
              <a:buNone/>
            </a:pPr>
            <a:r>
              <a:rPr lang="en-US" sz="2400" dirty="0" smtClean="0"/>
              <a:t>In vocabulary </a:t>
            </a:r>
            <a:r>
              <a:rPr lang="en-US" sz="2400" dirty="0" err="1" smtClean="0"/>
              <a:t>Weisgerber</a:t>
            </a:r>
            <a:r>
              <a:rPr lang="en-US" sz="2400" dirty="0" smtClean="0"/>
              <a:t> considers the high number of abstract </a:t>
            </a:r>
            <a:r>
              <a:rPr lang="en-US" sz="2400" dirty="0" err="1" smtClean="0"/>
              <a:t>colour</a:t>
            </a:r>
            <a:r>
              <a:rPr lang="en-US" sz="2400" dirty="0" smtClean="0"/>
              <a:t> terms in German and other West-European languages as a sign of their greater appropriateness for abstract thought.</a:t>
            </a:r>
          </a:p>
          <a:p>
            <a:pPr>
              <a:buNone/>
            </a:pPr>
            <a:r>
              <a:rPr lang="en-US" sz="2400" dirty="0" smtClean="0"/>
              <a:t>The syntax of  a German sentence requires that the speaker hold a complex pattern of relations in mind.</a:t>
            </a:r>
          </a:p>
          <a:p>
            <a:pPr>
              <a:buNone/>
            </a:pPr>
            <a:endParaRPr lang="en-US" sz="2400" dirty="0" smtClean="0"/>
          </a:p>
          <a:p>
            <a:pPr algn="r">
              <a:buNone/>
            </a:pPr>
            <a:r>
              <a:rPr lang="en-US" sz="2400" dirty="0" smtClean="0">
                <a:solidFill>
                  <a:srgbClr val="002060"/>
                </a:solidFill>
              </a:rPr>
              <a:t>High valorization of German and the emphasis on the mother tongue made Neo-</a:t>
            </a:r>
            <a:r>
              <a:rPr lang="en-US" sz="2400" dirty="0" err="1" smtClean="0">
                <a:solidFill>
                  <a:srgbClr val="002060"/>
                </a:solidFill>
              </a:rPr>
              <a:t>Humboldtian</a:t>
            </a:r>
            <a:r>
              <a:rPr lang="en-US" sz="2400" dirty="0" smtClean="0">
                <a:solidFill>
                  <a:srgbClr val="002060"/>
                </a:solidFill>
              </a:rPr>
              <a:t> ideas attractive to the Third Reich. The regime saw their ideas as a new way of thinking which rejected the cold science of old historical linguistics and sought to aid actively in the self-realization of the German nation.</a:t>
            </a:r>
          </a:p>
          <a:p>
            <a:pPr>
              <a:buNone/>
            </a:pPr>
            <a:endParaRPr lang="en-US" sz="2400" dirty="0" smtClean="0"/>
          </a:p>
          <a:p>
            <a:pPr>
              <a:buNone/>
            </a:pPr>
            <a:endParaRPr lang="en-US" sz="2400" dirty="0" smtClean="0"/>
          </a:p>
          <a:p>
            <a:pPr>
              <a:buNone/>
            </a:pPr>
            <a:endParaRPr lang="ru-RU" sz="24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Neo-</a:t>
            </a:r>
            <a:r>
              <a:rPr lang="en-US" sz="2400" dirty="0" err="1" smtClean="0">
                <a:solidFill>
                  <a:srgbClr val="7030A0"/>
                </a:solidFill>
              </a:rPr>
              <a:t>Humboldtian</a:t>
            </a:r>
            <a:r>
              <a:rPr lang="en-US" sz="2400" dirty="0" smtClean="0">
                <a:solidFill>
                  <a:srgbClr val="7030A0"/>
                </a:solidFill>
              </a:rPr>
              <a:t> theories</a:t>
            </a:r>
            <a:endParaRPr lang="ru-RU" sz="2400" dirty="0">
              <a:solidFill>
                <a:srgbClr val="7030A0"/>
              </a:solidFill>
            </a:endParaRPr>
          </a:p>
        </p:txBody>
      </p:sp>
      <p:sp>
        <p:nvSpPr>
          <p:cNvPr id="3" name="Содержимое 2"/>
          <p:cNvSpPr>
            <a:spLocks noGrp="1"/>
          </p:cNvSpPr>
          <p:nvPr>
            <p:ph idx="1"/>
          </p:nvPr>
        </p:nvSpPr>
        <p:spPr>
          <a:xfrm>
            <a:off x="457200" y="1052736"/>
            <a:ext cx="8229600" cy="5073427"/>
          </a:xfrm>
        </p:spPr>
        <p:txBody>
          <a:bodyPr>
            <a:normAutofit/>
          </a:bodyPr>
          <a:lstStyle/>
          <a:p>
            <a:pPr>
              <a:buNone/>
            </a:pPr>
            <a:r>
              <a:rPr lang="en-US" sz="2400" dirty="0" smtClean="0">
                <a:solidFill>
                  <a:srgbClr val="002060"/>
                </a:solidFill>
              </a:rPr>
              <a:t>American </a:t>
            </a:r>
            <a:r>
              <a:rPr lang="en-US" sz="2400" dirty="0" err="1" smtClean="0">
                <a:solidFill>
                  <a:srgbClr val="002060"/>
                </a:solidFill>
              </a:rPr>
              <a:t>ethnolinguistics</a:t>
            </a:r>
            <a:endParaRPr lang="en-US" sz="2400" dirty="0" smtClean="0">
              <a:solidFill>
                <a:srgbClr val="002060"/>
              </a:solidFill>
            </a:endParaRPr>
          </a:p>
          <a:p>
            <a:pPr>
              <a:buNone/>
            </a:pPr>
            <a:endParaRPr lang="en-US" sz="2400" dirty="0" smtClean="0">
              <a:solidFill>
                <a:srgbClr val="002060"/>
              </a:solidFill>
            </a:endParaRPr>
          </a:p>
          <a:p>
            <a:pPr>
              <a:buNone/>
            </a:pPr>
            <a:r>
              <a:rPr lang="en-US" sz="2400" i="1" dirty="0" smtClean="0"/>
              <a:t>"It is peculiarly important that linguists, who are often accused, and accused justly, of failure to look beyond pretty patterns of their subject matter, should become aware of what their science may mean for the interpretation of human conduct in general. Whether they like it or not they must become increasingly concerned with the many anthropological, sociological, and psychological problems which invade the field of language.“</a:t>
            </a:r>
          </a:p>
          <a:p>
            <a:pPr>
              <a:buNone/>
            </a:pPr>
            <a:endParaRPr lang="en-US" sz="2400" i="1" dirty="0" smtClean="0"/>
          </a:p>
          <a:p>
            <a:pPr algn="r">
              <a:buNone/>
            </a:pPr>
            <a:r>
              <a:rPr lang="en-US" sz="2400" i="1" dirty="0" smtClean="0"/>
              <a:t>Edward Sapir</a:t>
            </a:r>
            <a:endParaRPr lang="ru-RU" sz="2400" i="1"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Neo-</a:t>
            </a:r>
            <a:r>
              <a:rPr lang="en-US" sz="2400" dirty="0" err="1" smtClean="0">
                <a:solidFill>
                  <a:srgbClr val="7030A0"/>
                </a:solidFill>
              </a:rPr>
              <a:t>Humboldtian</a:t>
            </a:r>
            <a:r>
              <a:rPr lang="en-US" sz="2400" dirty="0" smtClean="0">
                <a:solidFill>
                  <a:srgbClr val="7030A0"/>
                </a:solidFill>
              </a:rPr>
              <a:t> theories</a:t>
            </a:r>
            <a:endParaRPr lang="ru-RU" sz="2400" dirty="0">
              <a:solidFill>
                <a:srgbClr val="7030A0"/>
              </a:solidFill>
            </a:endParaRPr>
          </a:p>
        </p:txBody>
      </p:sp>
      <p:sp>
        <p:nvSpPr>
          <p:cNvPr id="3" name="Содержимое 2"/>
          <p:cNvSpPr>
            <a:spLocks noGrp="1"/>
          </p:cNvSpPr>
          <p:nvPr>
            <p:ph idx="1"/>
          </p:nvPr>
        </p:nvSpPr>
        <p:spPr>
          <a:xfrm>
            <a:off x="457200" y="1052736"/>
            <a:ext cx="8229600" cy="5073427"/>
          </a:xfrm>
        </p:spPr>
        <p:txBody>
          <a:bodyPr>
            <a:normAutofit/>
          </a:bodyPr>
          <a:lstStyle/>
          <a:p>
            <a:pPr>
              <a:buNone/>
            </a:pPr>
            <a:r>
              <a:rPr lang="en-US" sz="2400" dirty="0" smtClean="0">
                <a:solidFill>
                  <a:srgbClr val="002060"/>
                </a:solidFill>
              </a:rPr>
              <a:t>American </a:t>
            </a:r>
            <a:r>
              <a:rPr lang="en-US" sz="2400" dirty="0" err="1" smtClean="0">
                <a:solidFill>
                  <a:srgbClr val="002060"/>
                </a:solidFill>
              </a:rPr>
              <a:t>ethnolinguistics</a:t>
            </a:r>
            <a:endParaRPr lang="en-US" sz="2400" dirty="0" smtClean="0">
              <a:solidFill>
                <a:srgbClr val="002060"/>
              </a:solidFill>
            </a:endParaRPr>
          </a:p>
          <a:p>
            <a:pPr>
              <a:buNone/>
            </a:pPr>
            <a:endParaRPr lang="en-US" sz="2400" i="1" dirty="0" smtClean="0"/>
          </a:p>
          <a:p>
            <a:pPr>
              <a:buNone/>
            </a:pPr>
            <a:endParaRPr lang="en-US" sz="2400" i="1" dirty="0" smtClean="0"/>
          </a:p>
          <a:p>
            <a:pPr>
              <a:buNone/>
            </a:pPr>
            <a:r>
              <a:rPr lang="en-US" sz="2400" i="1" dirty="0" smtClean="0"/>
              <a:t>No two languages are ever sufficiently similar to be considered as representing the same social reality. The worlds in which different societies live are distinct worlds, not merely the same world with different labels attached.</a:t>
            </a:r>
          </a:p>
          <a:p>
            <a:pPr>
              <a:buNone/>
            </a:pPr>
            <a:endParaRPr lang="en-US" sz="2400" i="1" dirty="0" smtClean="0"/>
          </a:p>
          <a:p>
            <a:pPr algn="r">
              <a:buNone/>
            </a:pPr>
            <a:r>
              <a:rPr lang="en-US" sz="2400" i="1" dirty="0" smtClean="0"/>
              <a:t>Edward Sapir </a:t>
            </a:r>
          </a:p>
          <a:p>
            <a:pPr>
              <a:buNone/>
            </a:pPr>
            <a:endParaRPr lang="ru-RU" sz="2400" i="1"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Neo-</a:t>
            </a:r>
            <a:r>
              <a:rPr lang="en-US" sz="2400" dirty="0" err="1" smtClean="0">
                <a:solidFill>
                  <a:srgbClr val="7030A0"/>
                </a:solidFill>
              </a:rPr>
              <a:t>Humboldtian</a:t>
            </a:r>
            <a:r>
              <a:rPr lang="en-US" sz="2400" dirty="0" smtClean="0">
                <a:solidFill>
                  <a:srgbClr val="7030A0"/>
                </a:solidFill>
              </a:rPr>
              <a:t> theories</a:t>
            </a:r>
            <a:endParaRPr lang="ru-RU" sz="2400" dirty="0">
              <a:solidFill>
                <a:srgbClr val="7030A0"/>
              </a:solidFill>
            </a:endParaRPr>
          </a:p>
        </p:txBody>
      </p:sp>
      <p:sp>
        <p:nvSpPr>
          <p:cNvPr id="3" name="Содержимое 2"/>
          <p:cNvSpPr>
            <a:spLocks noGrp="1"/>
          </p:cNvSpPr>
          <p:nvPr>
            <p:ph idx="1"/>
          </p:nvPr>
        </p:nvSpPr>
        <p:spPr>
          <a:xfrm>
            <a:off x="457200" y="1052736"/>
            <a:ext cx="8229600" cy="5400600"/>
          </a:xfrm>
        </p:spPr>
        <p:txBody>
          <a:bodyPr>
            <a:normAutofit fontScale="62500" lnSpcReduction="20000"/>
          </a:bodyPr>
          <a:lstStyle/>
          <a:p>
            <a:pPr>
              <a:buNone/>
            </a:pPr>
            <a:r>
              <a:rPr lang="en-US" sz="3400" dirty="0" smtClean="0">
                <a:solidFill>
                  <a:srgbClr val="002060"/>
                </a:solidFill>
              </a:rPr>
              <a:t>Edward Sapir</a:t>
            </a:r>
          </a:p>
          <a:p>
            <a:r>
              <a:rPr lang="en-US" sz="3400" dirty="0" smtClean="0"/>
              <a:t>believed that language shapes human perception and directs human behavior. From his view, understanding a culture is impossible without understanding the historical development of that culture’s language</a:t>
            </a:r>
          </a:p>
          <a:p>
            <a:endParaRPr lang="en-US" sz="3400" dirty="0" smtClean="0"/>
          </a:p>
          <a:p>
            <a:r>
              <a:rPr lang="en-US" sz="3400" dirty="0" smtClean="0"/>
              <a:t>language is not static,  it constantly changes ("Language Drift“) Some parts of language change quickly while some are much slower. As reality changes, so does the language. </a:t>
            </a:r>
          </a:p>
          <a:p>
            <a:endParaRPr lang="en-US" sz="3400" dirty="0" smtClean="0"/>
          </a:p>
          <a:p>
            <a:r>
              <a:rPr lang="en-US" sz="3400" dirty="0" smtClean="0"/>
              <a:t>conversely, due to the change in language, reality changes as well. We think, hear, see, and behave through our language. Language serves as a certain filter through which we experience and interpret reality. Every culture has its own language, or set of filters through which it predisposes its members to certain kinds of experience and thinking. Without language, it is difficult to imagine human life at all.</a:t>
            </a:r>
          </a:p>
          <a:p>
            <a:pPr>
              <a:buNone/>
            </a:pPr>
            <a:endParaRPr lang="en-US" sz="2400" dirty="0" smtClean="0"/>
          </a:p>
          <a:p>
            <a:pPr>
              <a:buNone/>
            </a:pPr>
            <a:endParaRPr lang="en-US" sz="2400" i="1" dirty="0" smtClean="0"/>
          </a:p>
          <a:p>
            <a:pPr>
              <a:buNone/>
            </a:pPr>
            <a:endParaRPr lang="en-US" sz="2400" i="1" dirty="0" smtClean="0"/>
          </a:p>
          <a:p>
            <a:pPr>
              <a:buNone/>
            </a:pPr>
            <a:r>
              <a:rPr lang="en-US" sz="2400" i="1" dirty="0" smtClean="0"/>
              <a:t> </a:t>
            </a:r>
          </a:p>
          <a:p>
            <a:pPr>
              <a:buNone/>
            </a:pPr>
            <a:endParaRPr lang="ru-RU" sz="2400" i="1"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Neo-</a:t>
            </a:r>
            <a:r>
              <a:rPr lang="en-US" sz="2400" dirty="0" err="1" smtClean="0">
                <a:solidFill>
                  <a:srgbClr val="7030A0"/>
                </a:solidFill>
              </a:rPr>
              <a:t>Humboldtian</a:t>
            </a:r>
            <a:r>
              <a:rPr lang="en-US" sz="2400" dirty="0" smtClean="0">
                <a:solidFill>
                  <a:srgbClr val="7030A0"/>
                </a:solidFill>
              </a:rPr>
              <a:t> theories</a:t>
            </a:r>
            <a:endParaRPr lang="ru-RU" sz="2400" dirty="0">
              <a:solidFill>
                <a:srgbClr val="7030A0"/>
              </a:solidFill>
            </a:endParaRPr>
          </a:p>
        </p:txBody>
      </p:sp>
      <p:sp>
        <p:nvSpPr>
          <p:cNvPr id="3" name="Содержимое 2"/>
          <p:cNvSpPr>
            <a:spLocks noGrp="1"/>
          </p:cNvSpPr>
          <p:nvPr>
            <p:ph idx="1"/>
          </p:nvPr>
        </p:nvSpPr>
        <p:spPr>
          <a:xfrm>
            <a:off x="457200" y="1052737"/>
            <a:ext cx="8229600" cy="2736304"/>
          </a:xfrm>
        </p:spPr>
        <p:txBody>
          <a:bodyPr>
            <a:normAutofit/>
          </a:bodyPr>
          <a:lstStyle/>
          <a:p>
            <a:pPr>
              <a:buNone/>
            </a:pPr>
            <a:r>
              <a:rPr lang="en-US" sz="2400" dirty="0" smtClean="0">
                <a:solidFill>
                  <a:srgbClr val="002060"/>
                </a:solidFill>
              </a:rPr>
              <a:t>Linguistic relativism, also known as the Sapir-Whorf Hypothesis</a:t>
            </a:r>
          </a:p>
          <a:p>
            <a:pPr>
              <a:buNone/>
            </a:pPr>
            <a:r>
              <a:rPr lang="en-US" sz="2400" dirty="0" smtClean="0"/>
              <a:t>Language is not just a list of words and grammar structures that give us rules for how to express our ideas properly, but that language essentially defines how we see things, and influences our cognitive processes.</a:t>
            </a:r>
          </a:p>
          <a:p>
            <a:pPr algn="ctr">
              <a:buNone/>
            </a:pPr>
            <a:r>
              <a:rPr lang="en-US" sz="1800" dirty="0" smtClean="0">
                <a:solidFill>
                  <a:srgbClr val="002060"/>
                </a:solidFill>
              </a:rPr>
              <a:t>Whorf's illustration of the difference between the English and Shawnee gestalt construction of cleaning a gun with a ramrod</a:t>
            </a:r>
            <a:r>
              <a:rPr lang="en-US" sz="2400" dirty="0" smtClean="0"/>
              <a:t>: </a:t>
            </a:r>
          </a:p>
          <a:p>
            <a:pPr>
              <a:buNone/>
            </a:pPr>
            <a:endParaRPr lang="en-US" sz="2400" i="1" dirty="0" smtClean="0"/>
          </a:p>
          <a:p>
            <a:pPr>
              <a:buNone/>
            </a:pPr>
            <a:endParaRPr lang="ru-RU" sz="2400" i="1" dirty="0"/>
          </a:p>
        </p:txBody>
      </p:sp>
      <p:pic>
        <p:nvPicPr>
          <p:cNvPr id="53250" name="Picture 2" descr="https://upload.wikimedia.org/wikipedia/en/thumb/4/45/Whorf_Shawnee_Example.png/400px-Whorf_Shawnee_Example.png"/>
          <p:cNvPicPr>
            <a:picLocks noChangeAspect="1" noChangeArrowheads="1"/>
          </p:cNvPicPr>
          <p:nvPr/>
        </p:nvPicPr>
        <p:blipFill>
          <a:blip r:embed="rId2" cstate="print"/>
          <a:srcRect/>
          <a:stretch>
            <a:fillRect/>
          </a:stretch>
        </p:blipFill>
        <p:spPr bwMode="auto">
          <a:xfrm>
            <a:off x="1835696" y="3662645"/>
            <a:ext cx="5112568" cy="3195355"/>
          </a:xfrm>
          <a:prstGeom prst="rect">
            <a:avLst/>
          </a:prstGeom>
          <a:noFill/>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en-US" sz="2400" dirty="0" smtClean="0">
                <a:solidFill>
                  <a:srgbClr val="7030A0"/>
                </a:solidFill>
              </a:rPr>
              <a:t>Neo-</a:t>
            </a:r>
            <a:r>
              <a:rPr lang="en-US" sz="2400" dirty="0" err="1" smtClean="0">
                <a:solidFill>
                  <a:srgbClr val="7030A0"/>
                </a:solidFill>
              </a:rPr>
              <a:t>Humboldtian</a:t>
            </a:r>
            <a:r>
              <a:rPr lang="en-US" sz="2400" dirty="0" smtClean="0">
                <a:solidFill>
                  <a:srgbClr val="7030A0"/>
                </a:solidFill>
              </a:rPr>
              <a:t> theories</a:t>
            </a:r>
            <a:endParaRPr lang="ru-RU" sz="2400" dirty="0">
              <a:solidFill>
                <a:srgbClr val="7030A0"/>
              </a:solidFill>
            </a:endParaRPr>
          </a:p>
        </p:txBody>
      </p:sp>
      <p:sp>
        <p:nvSpPr>
          <p:cNvPr id="3" name="Содержимое 2"/>
          <p:cNvSpPr>
            <a:spLocks noGrp="1"/>
          </p:cNvSpPr>
          <p:nvPr>
            <p:ph idx="1"/>
          </p:nvPr>
        </p:nvSpPr>
        <p:spPr>
          <a:xfrm>
            <a:off x="457200" y="1052737"/>
            <a:ext cx="8229600" cy="2880320"/>
          </a:xfrm>
        </p:spPr>
        <p:txBody>
          <a:bodyPr>
            <a:normAutofit/>
          </a:bodyPr>
          <a:lstStyle/>
          <a:p>
            <a:pPr>
              <a:buNone/>
            </a:pPr>
            <a:endParaRPr lang="en-US" sz="2400" i="1" dirty="0" smtClean="0"/>
          </a:p>
          <a:p>
            <a:pPr>
              <a:buNone/>
            </a:pPr>
            <a:endParaRPr lang="ru-RU" sz="2400" i="1" dirty="0"/>
          </a:p>
        </p:txBody>
      </p:sp>
      <p:pic>
        <p:nvPicPr>
          <p:cNvPr id="61442" name="Picture 2" descr="http://image.slidesharecdn.com/apthinklangss-131211125702-phpapp01/95/ap-think-lang-ss-34-638.jpg?cb=1386768449"/>
          <p:cNvPicPr>
            <a:picLocks noChangeAspect="1" noChangeArrowheads="1"/>
          </p:cNvPicPr>
          <p:nvPr/>
        </p:nvPicPr>
        <p:blipFill>
          <a:blip r:embed="rId2" cstate="print"/>
          <a:srcRect/>
          <a:stretch>
            <a:fillRect/>
          </a:stretch>
        </p:blipFill>
        <p:spPr bwMode="auto">
          <a:xfrm>
            <a:off x="755576" y="476672"/>
            <a:ext cx="7920880" cy="5946869"/>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solidFill>
                  <a:srgbClr val="7030A0"/>
                </a:solidFill>
              </a:rPr>
              <a:t>Prague linguistic school</a:t>
            </a:r>
            <a:endParaRPr lang="ru-RU" sz="2400" dirty="0">
              <a:solidFill>
                <a:srgbClr val="7030A0"/>
              </a:solidFill>
            </a:endParaRPr>
          </a:p>
        </p:txBody>
      </p:sp>
      <p:sp>
        <p:nvSpPr>
          <p:cNvPr id="3" name="Содержимое 2"/>
          <p:cNvSpPr>
            <a:spLocks noGrp="1"/>
          </p:cNvSpPr>
          <p:nvPr>
            <p:ph idx="1"/>
          </p:nvPr>
        </p:nvSpPr>
        <p:spPr>
          <a:xfrm>
            <a:off x="457200" y="1124744"/>
            <a:ext cx="8229600" cy="5001419"/>
          </a:xfrm>
        </p:spPr>
        <p:txBody>
          <a:bodyPr>
            <a:normAutofit/>
          </a:bodyPr>
          <a:lstStyle/>
          <a:p>
            <a:pPr>
              <a:buNone/>
            </a:pPr>
            <a:endParaRPr lang="en-US" sz="2400" dirty="0" smtClean="0">
              <a:solidFill>
                <a:srgbClr val="002060"/>
              </a:solidFill>
            </a:endParaRPr>
          </a:p>
          <a:p>
            <a:pPr>
              <a:buNone/>
            </a:pPr>
            <a:r>
              <a:rPr lang="en-US" sz="2400" dirty="0" smtClean="0">
                <a:solidFill>
                  <a:srgbClr val="002060"/>
                </a:solidFill>
              </a:rPr>
              <a:t>The Prague school </a:t>
            </a:r>
            <a:r>
              <a:rPr lang="en-US" sz="2400" dirty="0" smtClean="0"/>
              <a:t>or </a:t>
            </a:r>
            <a:r>
              <a:rPr lang="en-US" sz="2400" dirty="0" smtClean="0">
                <a:solidFill>
                  <a:srgbClr val="002060"/>
                </a:solidFill>
              </a:rPr>
              <a:t>Prague linguistic circle </a:t>
            </a:r>
            <a:r>
              <a:rPr lang="en-US" sz="2400" dirty="0" smtClean="0"/>
              <a:t>was an influential group of linguists, philologists and literary critics in Prague in the first half of the 20</a:t>
            </a:r>
            <a:r>
              <a:rPr lang="en-US" sz="2400" baseline="30000" dirty="0" smtClean="0"/>
              <a:t>th</a:t>
            </a:r>
            <a:r>
              <a:rPr lang="en-US" sz="2400" dirty="0" smtClean="0"/>
              <a:t> c.</a:t>
            </a:r>
          </a:p>
          <a:p>
            <a:pPr>
              <a:buNone/>
            </a:pPr>
            <a:r>
              <a:rPr lang="en-US" sz="2400" dirty="0" smtClean="0"/>
              <a:t>They developed methods of </a:t>
            </a:r>
            <a:r>
              <a:rPr lang="en-US" sz="2400" dirty="0" err="1" smtClean="0"/>
              <a:t>structuralist</a:t>
            </a:r>
            <a:r>
              <a:rPr lang="en-US" sz="2400" dirty="0" smtClean="0"/>
              <a:t> analysis and a theory of the standard language and of language cultivation. </a:t>
            </a:r>
          </a:p>
          <a:p>
            <a:pPr>
              <a:buNone/>
            </a:pPr>
            <a:endParaRPr lang="en-US" sz="2400" dirty="0"/>
          </a:p>
          <a:p>
            <a:pPr>
              <a:buNone/>
            </a:pPr>
            <a:r>
              <a:rPr lang="en-US" sz="2400" dirty="0" smtClean="0">
                <a:solidFill>
                  <a:srgbClr val="002060"/>
                </a:solidFill>
              </a:rPr>
              <a:t>Main interests</a:t>
            </a:r>
            <a:r>
              <a:rPr lang="en-US" sz="2400" dirty="0" smtClean="0"/>
              <a:t>: phonological theory</a:t>
            </a:r>
          </a:p>
          <a:p>
            <a:pPr>
              <a:buNone/>
            </a:pPr>
            <a:endParaRPr lang="en-US" sz="2400" dirty="0"/>
          </a:p>
          <a:p>
            <a:pPr>
              <a:buNone/>
            </a:pPr>
            <a:r>
              <a:rPr lang="en-US" sz="2400" dirty="0" smtClean="0">
                <a:solidFill>
                  <a:srgbClr val="002060"/>
                </a:solidFill>
              </a:rPr>
              <a:t>Major work:  </a:t>
            </a:r>
            <a:r>
              <a:rPr lang="en-US" sz="2400" dirty="0" smtClean="0"/>
              <a:t>N. </a:t>
            </a:r>
            <a:r>
              <a:rPr lang="en-US" sz="2400" dirty="0" err="1" smtClean="0"/>
              <a:t>Trubetzkoy’s</a:t>
            </a:r>
            <a:r>
              <a:rPr lang="en-US" sz="2400" dirty="0" smtClean="0"/>
              <a:t>  </a:t>
            </a:r>
            <a:r>
              <a:rPr lang="en-US" sz="2400" i="1" dirty="0" err="1" smtClean="0"/>
              <a:t>Grund</a:t>
            </a:r>
            <a:r>
              <a:rPr lang="de-DE" sz="2400" i="1" dirty="0" err="1" smtClean="0"/>
              <a:t>züge</a:t>
            </a:r>
            <a:r>
              <a:rPr lang="de-DE" sz="2400" i="1" dirty="0" smtClean="0"/>
              <a:t> der Phonologie</a:t>
            </a:r>
            <a:endParaRPr lang="en-US" sz="2400" i="1"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solidFill>
                  <a:srgbClr val="7030A0"/>
                </a:solidFill>
              </a:rPr>
              <a:t>Prague linguistic school</a:t>
            </a:r>
            <a:endParaRPr lang="ru-RU" sz="2400" dirty="0">
              <a:solidFill>
                <a:srgbClr val="7030A0"/>
              </a:solidFill>
            </a:endParaRPr>
          </a:p>
        </p:txBody>
      </p:sp>
      <p:sp>
        <p:nvSpPr>
          <p:cNvPr id="3" name="Содержимое 2"/>
          <p:cNvSpPr>
            <a:spLocks noGrp="1"/>
          </p:cNvSpPr>
          <p:nvPr>
            <p:ph idx="1"/>
          </p:nvPr>
        </p:nvSpPr>
        <p:spPr>
          <a:xfrm>
            <a:off x="457200" y="1124745"/>
            <a:ext cx="8229600" cy="1944216"/>
          </a:xfrm>
        </p:spPr>
        <p:txBody>
          <a:bodyPr>
            <a:normAutofit/>
          </a:bodyPr>
          <a:lstStyle/>
          <a:p>
            <a:pPr>
              <a:buNone/>
            </a:pPr>
            <a:endParaRPr lang="en-US" sz="2400" dirty="0" smtClean="0"/>
          </a:p>
        </p:txBody>
      </p:sp>
      <p:pic>
        <p:nvPicPr>
          <p:cNvPr id="1026" name="Picture 2" descr="http://4.bp.blogspot.com/-63k0bU28Bhw/TtQhhsHpFDI/AAAAAAAAAE0/7vpLJKyYTlo/s1600/115o.jpg"/>
          <p:cNvPicPr>
            <a:picLocks noChangeAspect="1" noChangeArrowheads="1"/>
          </p:cNvPicPr>
          <p:nvPr/>
        </p:nvPicPr>
        <p:blipFill>
          <a:blip r:embed="rId2" cstate="print"/>
          <a:srcRect/>
          <a:stretch>
            <a:fillRect/>
          </a:stretch>
        </p:blipFill>
        <p:spPr bwMode="auto">
          <a:xfrm>
            <a:off x="611560" y="1052736"/>
            <a:ext cx="7920880" cy="5805264"/>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dirty="0" smtClean="0">
                <a:solidFill>
                  <a:srgbClr val="7030A0"/>
                </a:solidFill>
              </a:rPr>
              <a:t>Prague linguistic school</a:t>
            </a:r>
            <a:endParaRPr lang="ru-RU" sz="2400" dirty="0">
              <a:solidFill>
                <a:srgbClr val="7030A0"/>
              </a:solidFill>
            </a:endParaRPr>
          </a:p>
        </p:txBody>
      </p:sp>
      <p:sp>
        <p:nvSpPr>
          <p:cNvPr id="3" name="Содержимое 2"/>
          <p:cNvSpPr>
            <a:spLocks noGrp="1"/>
          </p:cNvSpPr>
          <p:nvPr>
            <p:ph idx="1"/>
          </p:nvPr>
        </p:nvSpPr>
        <p:spPr/>
        <p:txBody>
          <a:bodyPr>
            <a:normAutofit/>
          </a:bodyPr>
          <a:lstStyle/>
          <a:p>
            <a:pPr>
              <a:buNone/>
            </a:pPr>
            <a:r>
              <a:rPr lang="en-US" sz="2400" dirty="0" smtClean="0"/>
              <a:t>In 1928, the Prague Linguistic Circle group of </a:t>
            </a:r>
            <a:r>
              <a:rPr lang="en-US" sz="2400" dirty="0" err="1" smtClean="0"/>
              <a:t>Jakobson</a:t>
            </a:r>
            <a:r>
              <a:rPr lang="en-US" sz="2400" dirty="0" smtClean="0"/>
              <a:t>, </a:t>
            </a:r>
            <a:r>
              <a:rPr lang="en-US" sz="2400" dirty="0" err="1" smtClean="0"/>
              <a:t>Mathesius</a:t>
            </a:r>
            <a:r>
              <a:rPr lang="en-US" sz="2400" dirty="0" smtClean="0"/>
              <a:t>, </a:t>
            </a:r>
            <a:r>
              <a:rPr lang="en-US" sz="2400" dirty="0" err="1" smtClean="0"/>
              <a:t>Trubetzkoy</a:t>
            </a:r>
            <a:r>
              <a:rPr lang="en-US" sz="2400" dirty="0" smtClean="0"/>
              <a:t>, and others announced a radical departure from the classical structural position of Ferdinand de Saussure. </a:t>
            </a:r>
          </a:p>
          <a:p>
            <a:pPr>
              <a:buNone/>
            </a:pPr>
            <a:r>
              <a:rPr lang="en-US" sz="2400" dirty="0" smtClean="0"/>
              <a:t>They suggested that their methods of studying the function of speech sounds could be applied both synchronically, to a language as it exists, and diachronically, to a language as it changes.</a:t>
            </a:r>
            <a:endParaRPr lang="ru-RU"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a:bodyPr>
          <a:lstStyle/>
          <a:p>
            <a:r>
              <a:rPr lang="en-US" sz="2400" dirty="0" smtClean="0">
                <a:solidFill>
                  <a:srgbClr val="7030A0"/>
                </a:solidFill>
              </a:rPr>
              <a:t>Prague linguistic school</a:t>
            </a:r>
            <a:endParaRPr lang="ru-RU" sz="2400" dirty="0">
              <a:solidFill>
                <a:srgbClr val="7030A0"/>
              </a:solidFill>
            </a:endParaRPr>
          </a:p>
        </p:txBody>
      </p:sp>
      <p:sp>
        <p:nvSpPr>
          <p:cNvPr id="3" name="Содержимое 2"/>
          <p:cNvSpPr>
            <a:spLocks noGrp="1"/>
          </p:cNvSpPr>
          <p:nvPr>
            <p:ph idx="1"/>
          </p:nvPr>
        </p:nvSpPr>
        <p:spPr>
          <a:xfrm>
            <a:off x="457200" y="908720"/>
            <a:ext cx="8229600" cy="5217443"/>
          </a:xfrm>
        </p:spPr>
        <p:txBody>
          <a:bodyPr/>
          <a:lstStyle/>
          <a:p>
            <a:r>
              <a:rPr lang="en-US" sz="2800" dirty="0" smtClean="0"/>
              <a:t>applied </a:t>
            </a:r>
            <a:r>
              <a:rPr lang="en-US" sz="2800" dirty="0" err="1" smtClean="0"/>
              <a:t>Saussurean</a:t>
            </a:r>
            <a:r>
              <a:rPr lang="en-US" sz="2800" dirty="0" smtClean="0"/>
              <a:t> theory to the elaboration of the phoneme concept</a:t>
            </a:r>
          </a:p>
          <a:p>
            <a:r>
              <a:rPr lang="en-US" sz="2800" dirty="0" smtClean="0"/>
              <a:t>speech sounds belong to speech and phonemes belong to language</a:t>
            </a:r>
          </a:p>
          <a:p>
            <a:r>
              <a:rPr lang="en-US" sz="2800" dirty="0" smtClean="0"/>
              <a:t>treated phonemes not as a mere class of sounds or as a transcriptional device but as complex phonological unit realized by the sounds of speech</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a:bodyPr>
          <a:lstStyle/>
          <a:p>
            <a:r>
              <a:rPr lang="en-US" sz="2400" dirty="0" smtClean="0">
                <a:solidFill>
                  <a:srgbClr val="7030A0"/>
                </a:solidFill>
              </a:rPr>
              <a:t>Prague linguistic school</a:t>
            </a:r>
            <a:endParaRPr lang="ru-RU" sz="2400" dirty="0">
              <a:solidFill>
                <a:srgbClr val="7030A0"/>
              </a:solidFill>
            </a:endParaRPr>
          </a:p>
        </p:txBody>
      </p:sp>
      <p:sp>
        <p:nvSpPr>
          <p:cNvPr id="3" name="Содержимое 2"/>
          <p:cNvSpPr>
            <a:spLocks noGrp="1"/>
          </p:cNvSpPr>
          <p:nvPr>
            <p:ph idx="1"/>
          </p:nvPr>
        </p:nvSpPr>
        <p:spPr>
          <a:xfrm>
            <a:off x="457200" y="908721"/>
            <a:ext cx="8229600" cy="3888432"/>
          </a:xfrm>
        </p:spPr>
        <p:txBody>
          <a:bodyPr>
            <a:normAutofit/>
          </a:bodyPr>
          <a:lstStyle/>
          <a:p>
            <a:pPr>
              <a:buNone/>
            </a:pPr>
            <a:r>
              <a:rPr lang="en-US" sz="2400" dirty="0" smtClean="0">
                <a:solidFill>
                  <a:srgbClr val="002060"/>
                </a:solidFill>
              </a:rPr>
              <a:t>phonological oppositions</a:t>
            </a:r>
          </a:p>
          <a:p>
            <a:r>
              <a:rPr lang="en-US" sz="2400" dirty="0" smtClean="0"/>
              <a:t>each phoneme is composed by a number of separate distinctive features and each distinctive feature stands in a definite opposition to its absence or to another feature in at least one other phoneme in the language</a:t>
            </a:r>
          </a:p>
          <a:p>
            <a:pPr>
              <a:buNone/>
            </a:pPr>
            <a:endParaRPr lang="en-US" sz="2400" dirty="0" smtClean="0"/>
          </a:p>
          <a:p>
            <a:pPr>
              <a:buNone/>
            </a:pPr>
            <a:r>
              <a:rPr lang="en-US" sz="2400" dirty="0" smtClean="0"/>
              <a:t>Opposition of </a:t>
            </a:r>
            <a:r>
              <a:rPr lang="en-US" sz="2400" dirty="0" err="1" smtClean="0"/>
              <a:t>voicelessness</a:t>
            </a:r>
            <a:r>
              <a:rPr lang="en-US" sz="2400" dirty="0" smtClean="0"/>
              <a:t> and voice in English plosives:</a:t>
            </a:r>
          </a:p>
          <a:p>
            <a:pPr>
              <a:buNone/>
            </a:pPr>
            <a:r>
              <a:rPr lang="en-US" sz="2400" dirty="0" smtClean="0"/>
              <a:t>/p/-/b/,  /t/-/d/, /k/-/g/   pet-bet, tuck –duck, call-gall</a:t>
            </a:r>
          </a:p>
          <a:p>
            <a:pPr>
              <a:buNone/>
            </a:pPr>
            <a:r>
              <a:rPr lang="en-US" sz="2400" dirty="0" smtClean="0"/>
              <a:t>Ancient Greek had a three term plosive system:</a:t>
            </a:r>
          </a:p>
          <a:p>
            <a:pPr>
              <a:buNone/>
            </a:pPr>
            <a:endParaRPr lang="ru-RU" sz="2400" dirty="0"/>
          </a:p>
        </p:txBody>
      </p:sp>
      <p:pic>
        <p:nvPicPr>
          <p:cNvPr id="17412" name="Picture 4"/>
          <p:cNvPicPr>
            <a:picLocks noChangeAspect="1" noChangeArrowheads="1"/>
          </p:cNvPicPr>
          <p:nvPr/>
        </p:nvPicPr>
        <p:blipFill>
          <a:blip r:embed="rId2" cstate="print"/>
          <a:srcRect/>
          <a:stretch>
            <a:fillRect/>
          </a:stretch>
        </p:blipFill>
        <p:spPr bwMode="auto">
          <a:xfrm>
            <a:off x="2123728" y="5157192"/>
            <a:ext cx="4608512" cy="84816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505</TotalTime>
  <Words>2777</Words>
  <Application>Microsoft Office PowerPoint</Application>
  <PresentationFormat>Экран (4:3)</PresentationFormat>
  <Paragraphs>262</Paragraphs>
  <Slides>49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49</vt:i4>
      </vt:variant>
    </vt:vector>
  </HeadingPairs>
  <TitlesOfParts>
    <vt:vector size="50" baseType="lpstr">
      <vt:lpstr>Тема Office</vt:lpstr>
      <vt:lpstr>Structuralism, Generative grammar and Neo-Humboldtian theories</vt:lpstr>
      <vt:lpstr>Structuralism, Generative grammar and Neo-Humboldtian theories</vt:lpstr>
      <vt:lpstr>Structuralism</vt:lpstr>
      <vt:lpstr>Structuralism</vt:lpstr>
      <vt:lpstr>Prague linguistic school</vt:lpstr>
      <vt:lpstr>Prague linguistic school</vt:lpstr>
      <vt:lpstr>Prague linguistic school</vt:lpstr>
      <vt:lpstr>Prague linguistic school</vt:lpstr>
      <vt:lpstr>Prague linguistic school</vt:lpstr>
      <vt:lpstr>Prague linguistic school</vt:lpstr>
      <vt:lpstr>Prague linguistic school</vt:lpstr>
      <vt:lpstr>Prague linguistic school</vt:lpstr>
      <vt:lpstr>Prague linguistic school</vt:lpstr>
      <vt:lpstr>Prague linguistic school</vt:lpstr>
      <vt:lpstr>Louis Hjelmslev’s glossematics</vt:lpstr>
      <vt:lpstr>Louis Hjelmslev’s glossematics</vt:lpstr>
      <vt:lpstr>Louis Hjelmslev’s glossematics</vt:lpstr>
      <vt:lpstr>Louis Hjelmslev’s glossematics</vt:lpstr>
      <vt:lpstr>Louis Hjelmslev’s glossematics</vt:lpstr>
      <vt:lpstr>Louis Hjelmslev’s glossematics</vt:lpstr>
      <vt:lpstr>Louis Hjelmslev’s glossematics</vt:lpstr>
      <vt:lpstr>Louis Hjelmslev’s glossematics</vt:lpstr>
      <vt:lpstr>Louis Hjelmslev’s glossematics</vt:lpstr>
      <vt:lpstr>Louis Hjelmslev’s glossematics</vt:lpstr>
      <vt:lpstr>American descriptive linguistics (1920s-1950s)</vt:lpstr>
      <vt:lpstr>American descriptive linguistics (1920s-1950s)</vt:lpstr>
      <vt:lpstr>American descriptive linguistics (1920s-1950s)</vt:lpstr>
      <vt:lpstr>American descriptive linguistics (1920s-1950s)</vt:lpstr>
      <vt:lpstr>American descriptive linguistics (1920s-1950s)</vt:lpstr>
      <vt:lpstr>American descriptive linguistics (1920s-1950s)</vt:lpstr>
      <vt:lpstr>American descriptive linguistics (1920s-1950s)</vt:lpstr>
      <vt:lpstr>American descriptive linguistics (1920s-1950s)</vt:lpstr>
      <vt:lpstr>Noam Chomsky’s generative grammar </vt:lpstr>
      <vt:lpstr>Noam Chomsky’s generative grammar </vt:lpstr>
      <vt:lpstr>Noam Chomsky’s generative grammar </vt:lpstr>
      <vt:lpstr>Noam Chomsky’s generative grammar </vt:lpstr>
      <vt:lpstr>Noam Chomsky’s generative grammar </vt:lpstr>
      <vt:lpstr>Noam Chomsky’s generative grammar </vt:lpstr>
      <vt:lpstr>Noam Chomsky’s generative grammar </vt:lpstr>
      <vt:lpstr>Noam Chomsky’s generative grammar</vt:lpstr>
      <vt:lpstr>Noam Chomsky’s generative grammar</vt:lpstr>
      <vt:lpstr>Neo-Humboldtian theories</vt:lpstr>
      <vt:lpstr>Neo-Humboldtian theories</vt:lpstr>
      <vt:lpstr>Neo-Humboldtian theories</vt:lpstr>
      <vt:lpstr>Neo-Humboldtian theories</vt:lpstr>
      <vt:lpstr>Neo-Humboldtian theories</vt:lpstr>
      <vt:lpstr>Neo-Humboldtian theories</vt:lpstr>
      <vt:lpstr>Neo-Humboldtian theories</vt:lpstr>
      <vt:lpstr>Neo-Humboldtian theories</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Komp</dc:creator>
  <cp:lastModifiedBy>Komp</cp:lastModifiedBy>
  <cp:revision>67</cp:revision>
  <dcterms:created xsi:type="dcterms:W3CDTF">2016-07-25T06:20:01Z</dcterms:created>
  <dcterms:modified xsi:type="dcterms:W3CDTF">2016-12-03T15:24:17Z</dcterms:modified>
</cp:coreProperties>
</file>