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3" r:id="rId36"/>
    <p:sldId id="294" r:id="rId37"/>
    <p:sldId id="295"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710" autoAdjust="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B1A8B2-1C95-403D-BBDA-E69CFBAC1FE2}"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B49A2296-7158-4274-997F-363E88D65F57}">
      <dgm:prSet phldrT="[Текст]"/>
      <dgm:spPr/>
      <dgm:t>
        <a:bodyPr/>
        <a:lstStyle/>
        <a:p>
          <a:r>
            <a:rPr lang="en-US" dirty="0" smtClean="0"/>
            <a:t>comparative linguistics</a:t>
          </a:r>
          <a:endParaRPr lang="ru-RU" dirty="0"/>
        </a:p>
      </dgm:t>
    </dgm:pt>
    <dgm:pt modelId="{0ED80BE1-BE03-441F-903C-37E1060D2056}" type="parTrans" cxnId="{1095E10F-6433-41E2-8F3D-29E92C45EF5E}">
      <dgm:prSet/>
      <dgm:spPr/>
      <dgm:t>
        <a:bodyPr/>
        <a:lstStyle/>
        <a:p>
          <a:endParaRPr lang="ru-RU"/>
        </a:p>
      </dgm:t>
    </dgm:pt>
    <dgm:pt modelId="{8F65AD45-D564-489C-810E-02EB1517323F}" type="sibTrans" cxnId="{1095E10F-6433-41E2-8F3D-29E92C45EF5E}">
      <dgm:prSet/>
      <dgm:spPr/>
      <dgm:t>
        <a:bodyPr/>
        <a:lstStyle/>
        <a:p>
          <a:endParaRPr lang="ru-RU"/>
        </a:p>
      </dgm:t>
    </dgm:pt>
    <dgm:pt modelId="{D954AF39-AB12-448D-B7B4-5781E0D1F721}">
      <dgm:prSet phldrT="[Текст]"/>
      <dgm:spPr/>
      <dgm:t>
        <a:bodyPr/>
        <a:lstStyle/>
        <a:p>
          <a:r>
            <a:rPr lang="en-US" dirty="0" smtClean="0"/>
            <a:t>genesis</a:t>
          </a:r>
          <a:endParaRPr lang="ru-RU" dirty="0"/>
        </a:p>
      </dgm:t>
    </dgm:pt>
    <dgm:pt modelId="{8BED07B1-57D4-46D6-875C-C151552DDA84}" type="parTrans" cxnId="{D00DD80D-4061-4CDE-99AC-29AF17E24A85}">
      <dgm:prSet/>
      <dgm:spPr/>
      <dgm:t>
        <a:bodyPr/>
        <a:lstStyle/>
        <a:p>
          <a:endParaRPr lang="ru-RU"/>
        </a:p>
      </dgm:t>
    </dgm:pt>
    <dgm:pt modelId="{B3F46422-18E8-4ACE-9D47-59475D696929}" type="sibTrans" cxnId="{D00DD80D-4061-4CDE-99AC-29AF17E24A85}">
      <dgm:prSet/>
      <dgm:spPr/>
      <dgm:t>
        <a:bodyPr/>
        <a:lstStyle/>
        <a:p>
          <a:endParaRPr lang="ru-RU"/>
        </a:p>
      </dgm:t>
    </dgm:pt>
    <dgm:pt modelId="{1B26D866-30A0-4174-9331-6F8780D27B05}">
      <dgm:prSet phldrT="[Текст]"/>
      <dgm:spPr/>
      <dgm:t>
        <a:bodyPr/>
        <a:lstStyle/>
        <a:p>
          <a:r>
            <a:rPr lang="en-US" dirty="0" smtClean="0"/>
            <a:t>structural linguistics</a:t>
          </a:r>
          <a:endParaRPr lang="ru-RU" dirty="0"/>
        </a:p>
      </dgm:t>
    </dgm:pt>
    <dgm:pt modelId="{D61FFCC8-FE98-43DF-B92A-DCCCDF263FBB}" type="parTrans" cxnId="{A1A8F7CA-84B0-44CB-AA4C-1ED7A23B7065}">
      <dgm:prSet/>
      <dgm:spPr/>
      <dgm:t>
        <a:bodyPr/>
        <a:lstStyle/>
        <a:p>
          <a:endParaRPr lang="ru-RU"/>
        </a:p>
      </dgm:t>
    </dgm:pt>
    <dgm:pt modelId="{F083952F-089C-464C-A941-DE0DD18AC205}" type="sibTrans" cxnId="{A1A8F7CA-84B0-44CB-AA4C-1ED7A23B7065}">
      <dgm:prSet/>
      <dgm:spPr/>
      <dgm:t>
        <a:bodyPr/>
        <a:lstStyle/>
        <a:p>
          <a:endParaRPr lang="ru-RU"/>
        </a:p>
      </dgm:t>
    </dgm:pt>
    <dgm:pt modelId="{9BC99AC3-5113-48A8-8810-A175CFF05DC3}">
      <dgm:prSet phldrT="[Текст]"/>
      <dgm:spPr/>
      <dgm:t>
        <a:bodyPr/>
        <a:lstStyle/>
        <a:p>
          <a:r>
            <a:rPr lang="en-US" dirty="0" smtClean="0"/>
            <a:t>system</a:t>
          </a:r>
          <a:endParaRPr lang="ru-RU" dirty="0"/>
        </a:p>
      </dgm:t>
    </dgm:pt>
    <dgm:pt modelId="{B7AB12FB-23D6-4584-9286-C1840FB52B02}" type="parTrans" cxnId="{E4CC22C9-8FD0-4334-847A-80AC58D3B02C}">
      <dgm:prSet/>
      <dgm:spPr/>
      <dgm:t>
        <a:bodyPr/>
        <a:lstStyle/>
        <a:p>
          <a:endParaRPr lang="ru-RU"/>
        </a:p>
      </dgm:t>
    </dgm:pt>
    <dgm:pt modelId="{BAC8E0BA-7F7C-407B-A9B6-C3975AF769E1}" type="sibTrans" cxnId="{E4CC22C9-8FD0-4334-847A-80AC58D3B02C}">
      <dgm:prSet/>
      <dgm:spPr/>
      <dgm:t>
        <a:bodyPr/>
        <a:lstStyle/>
        <a:p>
          <a:endParaRPr lang="ru-RU"/>
        </a:p>
      </dgm:t>
    </dgm:pt>
    <dgm:pt modelId="{8EFEB0D7-C67C-4EDF-B3D5-0C0AE4EAA4B7}">
      <dgm:prSet phldrT="[Текст]"/>
      <dgm:spPr/>
      <dgm:t>
        <a:bodyPr/>
        <a:lstStyle/>
        <a:p>
          <a:r>
            <a:rPr lang="en-US" dirty="0" smtClean="0"/>
            <a:t>communicative</a:t>
          </a:r>
        </a:p>
        <a:p>
          <a:r>
            <a:rPr lang="en-US" dirty="0" smtClean="0"/>
            <a:t>linguistics</a:t>
          </a:r>
          <a:endParaRPr lang="ru-RU" dirty="0"/>
        </a:p>
      </dgm:t>
    </dgm:pt>
    <dgm:pt modelId="{E60BC235-1FEF-4511-B0DF-89517A82662E}" type="parTrans" cxnId="{8DA13DA8-96DC-499B-9ECC-D56848CF8D9A}">
      <dgm:prSet/>
      <dgm:spPr/>
      <dgm:t>
        <a:bodyPr/>
        <a:lstStyle/>
        <a:p>
          <a:endParaRPr lang="ru-RU"/>
        </a:p>
      </dgm:t>
    </dgm:pt>
    <dgm:pt modelId="{3403FCE8-4F80-43B7-964D-B14CE903179C}" type="sibTrans" cxnId="{8DA13DA8-96DC-499B-9ECC-D56848CF8D9A}">
      <dgm:prSet/>
      <dgm:spPr/>
      <dgm:t>
        <a:bodyPr/>
        <a:lstStyle/>
        <a:p>
          <a:endParaRPr lang="ru-RU"/>
        </a:p>
      </dgm:t>
    </dgm:pt>
    <dgm:pt modelId="{F19CD353-F065-4796-899B-88016A945A0A}">
      <dgm:prSet phldrT="[Текст]"/>
      <dgm:spPr/>
      <dgm:t>
        <a:bodyPr/>
        <a:lstStyle/>
        <a:p>
          <a:r>
            <a:rPr lang="en-US" dirty="0" smtClean="0"/>
            <a:t>function</a:t>
          </a:r>
          <a:endParaRPr lang="ru-RU" dirty="0"/>
        </a:p>
      </dgm:t>
    </dgm:pt>
    <dgm:pt modelId="{48440427-0709-4957-B309-95B8D74EC382}" type="parTrans" cxnId="{A6CA611A-0F68-41C7-9EAC-F0652C4474B9}">
      <dgm:prSet/>
      <dgm:spPr/>
      <dgm:t>
        <a:bodyPr/>
        <a:lstStyle/>
        <a:p>
          <a:endParaRPr lang="ru-RU"/>
        </a:p>
      </dgm:t>
    </dgm:pt>
    <dgm:pt modelId="{21CFB726-CBC3-41C1-B42F-DB22CF9E3DBF}" type="sibTrans" cxnId="{A6CA611A-0F68-41C7-9EAC-F0652C4474B9}">
      <dgm:prSet/>
      <dgm:spPr/>
      <dgm:t>
        <a:bodyPr/>
        <a:lstStyle/>
        <a:p>
          <a:endParaRPr lang="ru-RU"/>
        </a:p>
      </dgm:t>
    </dgm:pt>
    <dgm:pt modelId="{9DDB4913-FF86-4DC5-8745-29E5865C8184}" type="pres">
      <dgm:prSet presAssocID="{5EB1A8B2-1C95-403D-BBDA-E69CFBAC1FE2}" presName="Name0" presStyleCnt="0">
        <dgm:presLayoutVars>
          <dgm:dir/>
          <dgm:resizeHandles val="exact"/>
        </dgm:presLayoutVars>
      </dgm:prSet>
      <dgm:spPr/>
      <dgm:t>
        <a:bodyPr/>
        <a:lstStyle/>
        <a:p>
          <a:endParaRPr lang="ru-RU"/>
        </a:p>
      </dgm:t>
    </dgm:pt>
    <dgm:pt modelId="{C72F1C05-BF64-45DE-A3E7-F39F63E943E8}" type="pres">
      <dgm:prSet presAssocID="{B49A2296-7158-4274-997F-363E88D65F57}" presName="node" presStyleLbl="node1" presStyleIdx="0" presStyleCnt="3">
        <dgm:presLayoutVars>
          <dgm:bulletEnabled val="1"/>
        </dgm:presLayoutVars>
      </dgm:prSet>
      <dgm:spPr/>
      <dgm:t>
        <a:bodyPr/>
        <a:lstStyle/>
        <a:p>
          <a:endParaRPr lang="ru-RU"/>
        </a:p>
      </dgm:t>
    </dgm:pt>
    <dgm:pt modelId="{43277E2F-4574-43C3-8437-01C5A6BC9888}" type="pres">
      <dgm:prSet presAssocID="{8F65AD45-D564-489C-810E-02EB1517323F}" presName="sibTrans" presStyleCnt="0"/>
      <dgm:spPr/>
    </dgm:pt>
    <dgm:pt modelId="{7938DEE2-6436-4239-B5C5-AB713B83A547}" type="pres">
      <dgm:prSet presAssocID="{1B26D866-30A0-4174-9331-6F8780D27B05}" presName="node" presStyleLbl="node1" presStyleIdx="1" presStyleCnt="3">
        <dgm:presLayoutVars>
          <dgm:bulletEnabled val="1"/>
        </dgm:presLayoutVars>
      </dgm:prSet>
      <dgm:spPr/>
      <dgm:t>
        <a:bodyPr/>
        <a:lstStyle/>
        <a:p>
          <a:endParaRPr lang="ru-RU"/>
        </a:p>
      </dgm:t>
    </dgm:pt>
    <dgm:pt modelId="{6344013A-804E-4F7E-B920-0B44989C0F44}" type="pres">
      <dgm:prSet presAssocID="{F083952F-089C-464C-A941-DE0DD18AC205}" presName="sibTrans" presStyleCnt="0"/>
      <dgm:spPr/>
    </dgm:pt>
    <dgm:pt modelId="{F3AB2DBF-A37F-4561-BF2E-ED0B6DFBCBF6}" type="pres">
      <dgm:prSet presAssocID="{8EFEB0D7-C67C-4EDF-B3D5-0C0AE4EAA4B7}" presName="node" presStyleLbl="node1" presStyleIdx="2" presStyleCnt="3">
        <dgm:presLayoutVars>
          <dgm:bulletEnabled val="1"/>
        </dgm:presLayoutVars>
      </dgm:prSet>
      <dgm:spPr/>
      <dgm:t>
        <a:bodyPr/>
        <a:lstStyle/>
        <a:p>
          <a:endParaRPr lang="ru-RU"/>
        </a:p>
      </dgm:t>
    </dgm:pt>
  </dgm:ptLst>
  <dgm:cxnLst>
    <dgm:cxn modelId="{D00DD80D-4061-4CDE-99AC-29AF17E24A85}" srcId="{B49A2296-7158-4274-997F-363E88D65F57}" destId="{D954AF39-AB12-448D-B7B4-5781E0D1F721}" srcOrd="0" destOrd="0" parTransId="{8BED07B1-57D4-46D6-875C-C151552DDA84}" sibTransId="{B3F46422-18E8-4ACE-9D47-59475D696929}"/>
    <dgm:cxn modelId="{59A3792F-6B00-421E-931D-2449E6B5E996}" type="presOf" srcId="{B49A2296-7158-4274-997F-363E88D65F57}" destId="{C72F1C05-BF64-45DE-A3E7-F39F63E943E8}" srcOrd="0" destOrd="0" presId="urn:microsoft.com/office/officeart/2005/8/layout/hList6"/>
    <dgm:cxn modelId="{1095E10F-6433-41E2-8F3D-29E92C45EF5E}" srcId="{5EB1A8B2-1C95-403D-BBDA-E69CFBAC1FE2}" destId="{B49A2296-7158-4274-997F-363E88D65F57}" srcOrd="0" destOrd="0" parTransId="{0ED80BE1-BE03-441F-903C-37E1060D2056}" sibTransId="{8F65AD45-D564-489C-810E-02EB1517323F}"/>
    <dgm:cxn modelId="{C1ACBEF0-BB08-407F-8C76-773984DF6BBC}" type="presOf" srcId="{9BC99AC3-5113-48A8-8810-A175CFF05DC3}" destId="{7938DEE2-6436-4239-B5C5-AB713B83A547}" srcOrd="0" destOrd="1" presId="urn:microsoft.com/office/officeart/2005/8/layout/hList6"/>
    <dgm:cxn modelId="{E4CC22C9-8FD0-4334-847A-80AC58D3B02C}" srcId="{1B26D866-30A0-4174-9331-6F8780D27B05}" destId="{9BC99AC3-5113-48A8-8810-A175CFF05DC3}" srcOrd="0" destOrd="0" parTransId="{B7AB12FB-23D6-4584-9286-C1840FB52B02}" sibTransId="{BAC8E0BA-7F7C-407B-A9B6-C3975AF769E1}"/>
    <dgm:cxn modelId="{4E186B6D-6418-4891-B38D-31F726AA098B}" type="presOf" srcId="{1B26D866-30A0-4174-9331-6F8780D27B05}" destId="{7938DEE2-6436-4239-B5C5-AB713B83A547}" srcOrd="0" destOrd="0" presId="urn:microsoft.com/office/officeart/2005/8/layout/hList6"/>
    <dgm:cxn modelId="{DAB225D5-F688-4638-BA02-63D8218746EA}" type="presOf" srcId="{8EFEB0D7-C67C-4EDF-B3D5-0C0AE4EAA4B7}" destId="{F3AB2DBF-A37F-4561-BF2E-ED0B6DFBCBF6}" srcOrd="0" destOrd="0" presId="urn:microsoft.com/office/officeart/2005/8/layout/hList6"/>
    <dgm:cxn modelId="{A6CA611A-0F68-41C7-9EAC-F0652C4474B9}" srcId="{8EFEB0D7-C67C-4EDF-B3D5-0C0AE4EAA4B7}" destId="{F19CD353-F065-4796-899B-88016A945A0A}" srcOrd="0" destOrd="0" parTransId="{48440427-0709-4957-B309-95B8D74EC382}" sibTransId="{21CFB726-CBC3-41C1-B42F-DB22CF9E3DBF}"/>
    <dgm:cxn modelId="{A1A8F7CA-84B0-44CB-AA4C-1ED7A23B7065}" srcId="{5EB1A8B2-1C95-403D-BBDA-E69CFBAC1FE2}" destId="{1B26D866-30A0-4174-9331-6F8780D27B05}" srcOrd="1" destOrd="0" parTransId="{D61FFCC8-FE98-43DF-B92A-DCCCDF263FBB}" sibTransId="{F083952F-089C-464C-A941-DE0DD18AC205}"/>
    <dgm:cxn modelId="{8DA13DA8-96DC-499B-9ECC-D56848CF8D9A}" srcId="{5EB1A8B2-1C95-403D-BBDA-E69CFBAC1FE2}" destId="{8EFEB0D7-C67C-4EDF-B3D5-0C0AE4EAA4B7}" srcOrd="2" destOrd="0" parTransId="{E60BC235-1FEF-4511-B0DF-89517A82662E}" sibTransId="{3403FCE8-4F80-43B7-964D-B14CE903179C}"/>
    <dgm:cxn modelId="{02DEA8F6-80FF-49A0-A3A8-C6B4B88AB312}" type="presOf" srcId="{D954AF39-AB12-448D-B7B4-5781E0D1F721}" destId="{C72F1C05-BF64-45DE-A3E7-F39F63E943E8}" srcOrd="0" destOrd="1" presId="urn:microsoft.com/office/officeart/2005/8/layout/hList6"/>
    <dgm:cxn modelId="{DEF9497A-2DC3-4053-8085-C71DDC491628}" type="presOf" srcId="{F19CD353-F065-4796-899B-88016A945A0A}" destId="{F3AB2DBF-A37F-4561-BF2E-ED0B6DFBCBF6}" srcOrd="0" destOrd="1" presId="urn:microsoft.com/office/officeart/2005/8/layout/hList6"/>
    <dgm:cxn modelId="{89D164A6-0B94-489C-8F78-3206305DA1C0}" type="presOf" srcId="{5EB1A8B2-1C95-403D-BBDA-E69CFBAC1FE2}" destId="{9DDB4913-FF86-4DC5-8745-29E5865C8184}" srcOrd="0" destOrd="0" presId="urn:microsoft.com/office/officeart/2005/8/layout/hList6"/>
    <dgm:cxn modelId="{1C139CFD-303D-49E0-B9A8-C759C3EE977A}" type="presParOf" srcId="{9DDB4913-FF86-4DC5-8745-29E5865C8184}" destId="{C72F1C05-BF64-45DE-A3E7-F39F63E943E8}" srcOrd="0" destOrd="0" presId="urn:microsoft.com/office/officeart/2005/8/layout/hList6"/>
    <dgm:cxn modelId="{E04C00B3-E5CD-4D33-8549-0DE9F8702E11}" type="presParOf" srcId="{9DDB4913-FF86-4DC5-8745-29E5865C8184}" destId="{43277E2F-4574-43C3-8437-01C5A6BC9888}" srcOrd="1" destOrd="0" presId="urn:microsoft.com/office/officeart/2005/8/layout/hList6"/>
    <dgm:cxn modelId="{8D1F93E9-E6C5-4D4D-BFCE-A68446686A84}" type="presParOf" srcId="{9DDB4913-FF86-4DC5-8745-29E5865C8184}" destId="{7938DEE2-6436-4239-B5C5-AB713B83A547}" srcOrd="2" destOrd="0" presId="urn:microsoft.com/office/officeart/2005/8/layout/hList6"/>
    <dgm:cxn modelId="{AE5378AE-2779-49E3-B8D2-B8EA013C1347}" type="presParOf" srcId="{9DDB4913-FF86-4DC5-8745-29E5865C8184}" destId="{6344013A-804E-4F7E-B920-0B44989C0F44}" srcOrd="3" destOrd="0" presId="urn:microsoft.com/office/officeart/2005/8/layout/hList6"/>
    <dgm:cxn modelId="{49CD8048-5D69-4C28-AC91-649131F6BAFA}" type="presParOf" srcId="{9DDB4913-FF86-4DC5-8745-29E5865C8184}" destId="{F3AB2DBF-A37F-4561-BF2E-ED0B6DFBCBF6}"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EBD456-6CF3-4995-8880-24C35BCA460B}" type="doc">
      <dgm:prSet loTypeId="urn:microsoft.com/office/officeart/2005/8/layout/pyramid1" loCatId="pyramid" qsTypeId="urn:microsoft.com/office/officeart/2005/8/quickstyle/simple1" qsCatId="simple" csTypeId="urn:microsoft.com/office/officeart/2005/8/colors/accent1_2" csCatId="accent1" phldr="1"/>
      <dgm:spPr/>
    </dgm:pt>
    <dgm:pt modelId="{F53A28F2-F6D6-43C1-A616-54A3A0CC95FA}">
      <dgm:prSet phldrT="[Текст]" phldr="1"/>
      <dgm:spPr>
        <a:noFill/>
      </dgm:spPr>
      <dgm:t>
        <a:bodyPr/>
        <a:lstStyle/>
        <a:p>
          <a:endParaRPr lang="ru-RU" dirty="0"/>
        </a:p>
      </dgm:t>
    </dgm:pt>
    <dgm:pt modelId="{C5794E00-851C-481C-AFC2-C1FCFAE9D724}" type="parTrans" cxnId="{A2B2C045-55B8-499B-86E6-93A437F0B5C7}">
      <dgm:prSet/>
      <dgm:spPr/>
      <dgm:t>
        <a:bodyPr/>
        <a:lstStyle/>
        <a:p>
          <a:endParaRPr lang="ru-RU"/>
        </a:p>
      </dgm:t>
    </dgm:pt>
    <dgm:pt modelId="{886A90A4-6224-4B90-AAC2-30ACC6D9176E}" type="sibTrans" cxnId="{A2B2C045-55B8-499B-86E6-93A437F0B5C7}">
      <dgm:prSet/>
      <dgm:spPr/>
      <dgm:t>
        <a:bodyPr/>
        <a:lstStyle/>
        <a:p>
          <a:endParaRPr lang="ru-RU"/>
        </a:p>
      </dgm:t>
    </dgm:pt>
    <dgm:pt modelId="{AFBC5A94-3D57-4E6B-8549-CC6E2864BE86}">
      <dgm:prSet/>
      <dgm:spPr/>
      <dgm:t>
        <a:bodyPr/>
        <a:lstStyle/>
        <a:p>
          <a:r>
            <a:rPr lang="en-US" b="0" i="0" dirty="0" smtClean="0"/>
            <a:t>there can be no knowledge without the existence of a mental representation</a:t>
          </a:r>
          <a:r>
            <a:rPr lang="en-US" b="1" i="0" u="none" dirty="0" smtClean="0"/>
            <a:t> </a:t>
          </a:r>
          <a:r>
            <a:rPr lang="en-US" b="0" i="0" dirty="0" smtClean="0"/>
            <a:t>that has a constitutive, mediating role in the epistemological relationship between subject and object. </a:t>
          </a:r>
          <a:endParaRPr lang="en-US" dirty="0"/>
        </a:p>
      </dgm:t>
    </dgm:pt>
    <dgm:pt modelId="{FDF85D79-5978-4C0C-8880-B52A6C0BBC7C}" type="parTrans" cxnId="{9D9DF982-C94D-4882-A51B-3C2507D6B017}">
      <dgm:prSet/>
      <dgm:spPr/>
      <dgm:t>
        <a:bodyPr/>
        <a:lstStyle/>
        <a:p>
          <a:endParaRPr lang="ru-RU"/>
        </a:p>
      </dgm:t>
    </dgm:pt>
    <dgm:pt modelId="{AA713530-3F70-416D-83D5-7C1DA78D1339}" type="sibTrans" cxnId="{9D9DF982-C94D-4882-A51B-3C2507D6B017}">
      <dgm:prSet/>
      <dgm:spPr/>
      <dgm:t>
        <a:bodyPr/>
        <a:lstStyle/>
        <a:p>
          <a:endParaRPr lang="ru-RU"/>
        </a:p>
      </dgm:t>
    </dgm:pt>
    <dgm:pt modelId="{D1DCB955-8C79-4789-AC3E-968AD77E4B20}" type="pres">
      <dgm:prSet presAssocID="{3AEBD456-6CF3-4995-8880-24C35BCA460B}" presName="Name0" presStyleCnt="0">
        <dgm:presLayoutVars>
          <dgm:dir/>
          <dgm:animLvl val="lvl"/>
          <dgm:resizeHandles val="exact"/>
        </dgm:presLayoutVars>
      </dgm:prSet>
      <dgm:spPr/>
    </dgm:pt>
    <dgm:pt modelId="{2607C2D4-8430-4D3D-951A-3B3AC6BAFFF8}" type="pres">
      <dgm:prSet presAssocID="{F53A28F2-F6D6-43C1-A616-54A3A0CC95FA}" presName="Name8" presStyleCnt="0"/>
      <dgm:spPr/>
    </dgm:pt>
    <dgm:pt modelId="{2DE66D96-74F1-45BE-A851-5DC75613BF20}" type="pres">
      <dgm:prSet presAssocID="{F53A28F2-F6D6-43C1-A616-54A3A0CC95FA}" presName="level" presStyleLbl="node1" presStyleIdx="0" presStyleCnt="2">
        <dgm:presLayoutVars>
          <dgm:chMax val="1"/>
          <dgm:bulletEnabled val="1"/>
        </dgm:presLayoutVars>
      </dgm:prSet>
      <dgm:spPr/>
      <dgm:t>
        <a:bodyPr/>
        <a:lstStyle/>
        <a:p>
          <a:endParaRPr lang="ru-RU"/>
        </a:p>
      </dgm:t>
    </dgm:pt>
    <dgm:pt modelId="{DC436DDF-802B-4263-8A0E-6E35C3E0B036}" type="pres">
      <dgm:prSet presAssocID="{F53A28F2-F6D6-43C1-A616-54A3A0CC95FA}" presName="levelTx" presStyleLbl="revTx" presStyleIdx="0" presStyleCnt="0">
        <dgm:presLayoutVars>
          <dgm:chMax val="1"/>
          <dgm:bulletEnabled val="1"/>
        </dgm:presLayoutVars>
      </dgm:prSet>
      <dgm:spPr/>
      <dgm:t>
        <a:bodyPr/>
        <a:lstStyle/>
        <a:p>
          <a:endParaRPr lang="ru-RU"/>
        </a:p>
      </dgm:t>
    </dgm:pt>
    <dgm:pt modelId="{4E764C49-EE07-4A63-AFDC-313B578E5C7B}" type="pres">
      <dgm:prSet presAssocID="{AFBC5A94-3D57-4E6B-8549-CC6E2864BE86}" presName="Name8" presStyleCnt="0"/>
      <dgm:spPr/>
    </dgm:pt>
    <dgm:pt modelId="{F64D412F-73A1-4D58-800E-C239E395F436}" type="pres">
      <dgm:prSet presAssocID="{AFBC5A94-3D57-4E6B-8549-CC6E2864BE86}" presName="level" presStyleLbl="node1" presStyleIdx="1" presStyleCnt="2">
        <dgm:presLayoutVars>
          <dgm:chMax val="1"/>
          <dgm:bulletEnabled val="1"/>
        </dgm:presLayoutVars>
      </dgm:prSet>
      <dgm:spPr/>
      <dgm:t>
        <a:bodyPr/>
        <a:lstStyle/>
        <a:p>
          <a:endParaRPr lang="ru-RU"/>
        </a:p>
      </dgm:t>
    </dgm:pt>
    <dgm:pt modelId="{6B29F21E-7A69-4D56-89E6-DF30DCD09FC0}" type="pres">
      <dgm:prSet presAssocID="{AFBC5A94-3D57-4E6B-8549-CC6E2864BE86}" presName="levelTx" presStyleLbl="revTx" presStyleIdx="0" presStyleCnt="0">
        <dgm:presLayoutVars>
          <dgm:chMax val="1"/>
          <dgm:bulletEnabled val="1"/>
        </dgm:presLayoutVars>
      </dgm:prSet>
      <dgm:spPr/>
      <dgm:t>
        <a:bodyPr/>
        <a:lstStyle/>
        <a:p>
          <a:endParaRPr lang="ru-RU"/>
        </a:p>
      </dgm:t>
    </dgm:pt>
  </dgm:ptLst>
  <dgm:cxnLst>
    <dgm:cxn modelId="{E5246DC2-4AC4-4AD0-8806-A50E9BD6EC11}" type="presOf" srcId="{AFBC5A94-3D57-4E6B-8549-CC6E2864BE86}" destId="{F64D412F-73A1-4D58-800E-C239E395F436}" srcOrd="0" destOrd="0" presId="urn:microsoft.com/office/officeart/2005/8/layout/pyramid1"/>
    <dgm:cxn modelId="{90020506-F24A-4BA6-ADA1-0E17286E70F3}" type="presOf" srcId="{F53A28F2-F6D6-43C1-A616-54A3A0CC95FA}" destId="{DC436DDF-802B-4263-8A0E-6E35C3E0B036}" srcOrd="1" destOrd="0" presId="urn:microsoft.com/office/officeart/2005/8/layout/pyramid1"/>
    <dgm:cxn modelId="{2656DCCB-D635-4E0F-9218-8FE3A7DA99E9}" type="presOf" srcId="{AFBC5A94-3D57-4E6B-8549-CC6E2864BE86}" destId="{6B29F21E-7A69-4D56-89E6-DF30DCD09FC0}" srcOrd="1" destOrd="0" presId="urn:microsoft.com/office/officeart/2005/8/layout/pyramid1"/>
    <dgm:cxn modelId="{9D9DF982-C94D-4882-A51B-3C2507D6B017}" srcId="{3AEBD456-6CF3-4995-8880-24C35BCA460B}" destId="{AFBC5A94-3D57-4E6B-8549-CC6E2864BE86}" srcOrd="1" destOrd="0" parTransId="{FDF85D79-5978-4C0C-8880-B52A6C0BBC7C}" sibTransId="{AA713530-3F70-416D-83D5-7C1DA78D1339}"/>
    <dgm:cxn modelId="{A2B2C045-55B8-499B-86E6-93A437F0B5C7}" srcId="{3AEBD456-6CF3-4995-8880-24C35BCA460B}" destId="{F53A28F2-F6D6-43C1-A616-54A3A0CC95FA}" srcOrd="0" destOrd="0" parTransId="{C5794E00-851C-481C-AFC2-C1FCFAE9D724}" sibTransId="{886A90A4-6224-4B90-AAC2-30ACC6D9176E}"/>
    <dgm:cxn modelId="{B297DE59-E8DC-4744-8579-69E3DFFB5BFB}" type="presOf" srcId="{F53A28F2-F6D6-43C1-A616-54A3A0CC95FA}" destId="{2DE66D96-74F1-45BE-A851-5DC75613BF20}" srcOrd="0" destOrd="0" presId="urn:microsoft.com/office/officeart/2005/8/layout/pyramid1"/>
    <dgm:cxn modelId="{24B7B9CE-5819-402A-812D-9D7BCCE5DA96}" type="presOf" srcId="{3AEBD456-6CF3-4995-8880-24C35BCA460B}" destId="{D1DCB955-8C79-4789-AC3E-968AD77E4B20}" srcOrd="0" destOrd="0" presId="urn:microsoft.com/office/officeart/2005/8/layout/pyramid1"/>
    <dgm:cxn modelId="{8C644787-937E-48E9-A5D9-5A80FD368638}" type="presParOf" srcId="{D1DCB955-8C79-4789-AC3E-968AD77E4B20}" destId="{2607C2D4-8430-4D3D-951A-3B3AC6BAFFF8}" srcOrd="0" destOrd="0" presId="urn:microsoft.com/office/officeart/2005/8/layout/pyramid1"/>
    <dgm:cxn modelId="{BA4F41D4-3454-4BDD-9A5E-58E77AE74187}" type="presParOf" srcId="{2607C2D4-8430-4D3D-951A-3B3AC6BAFFF8}" destId="{2DE66D96-74F1-45BE-A851-5DC75613BF20}" srcOrd="0" destOrd="0" presId="urn:microsoft.com/office/officeart/2005/8/layout/pyramid1"/>
    <dgm:cxn modelId="{A8FDC42C-A59A-4B59-8ACB-D04C035585CA}" type="presParOf" srcId="{2607C2D4-8430-4D3D-951A-3B3AC6BAFFF8}" destId="{DC436DDF-802B-4263-8A0E-6E35C3E0B036}" srcOrd="1" destOrd="0" presId="urn:microsoft.com/office/officeart/2005/8/layout/pyramid1"/>
    <dgm:cxn modelId="{B7B15700-40E9-492B-AB75-351E639A647D}" type="presParOf" srcId="{D1DCB955-8C79-4789-AC3E-968AD77E4B20}" destId="{4E764C49-EE07-4A63-AFDC-313B578E5C7B}" srcOrd="1" destOrd="0" presId="urn:microsoft.com/office/officeart/2005/8/layout/pyramid1"/>
    <dgm:cxn modelId="{3445212D-B8CC-4506-9F0F-1F53A9FC67A0}" type="presParOf" srcId="{4E764C49-EE07-4A63-AFDC-313B578E5C7B}" destId="{F64D412F-73A1-4D58-800E-C239E395F436}" srcOrd="0" destOrd="0" presId="urn:microsoft.com/office/officeart/2005/8/layout/pyramid1"/>
    <dgm:cxn modelId="{924A6A4F-D026-4376-8C2D-1849F16ED374}" type="presParOf" srcId="{4E764C49-EE07-4A63-AFDC-313B578E5C7B}" destId="{6B29F21E-7A69-4D56-89E6-DF30DCD09FC0}"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3F1DC8-905A-4E88-9429-3E39D064214A}"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ru-RU"/>
        </a:p>
      </dgm:t>
    </dgm:pt>
    <dgm:pt modelId="{99DB94CA-042D-4E96-B0CD-673165CC69E6}">
      <dgm:prSet phldrT="[Текст]"/>
      <dgm:spPr/>
      <dgm:t>
        <a:bodyPr/>
        <a:lstStyle/>
        <a:p>
          <a:r>
            <a:rPr lang="en-US" dirty="0" smtClean="0"/>
            <a:t>Generative linguistics: how knowledge of language can be acquired through a cognitive theory of learning</a:t>
          </a:r>
          <a:endParaRPr lang="ru-RU" dirty="0"/>
        </a:p>
      </dgm:t>
    </dgm:pt>
    <dgm:pt modelId="{3FCE5865-DFDA-4BD3-8B8F-1C39DA85B836}" type="parTrans" cxnId="{EEC3391A-395A-4256-B89D-DA198740D537}">
      <dgm:prSet/>
      <dgm:spPr/>
      <dgm:t>
        <a:bodyPr/>
        <a:lstStyle/>
        <a:p>
          <a:endParaRPr lang="ru-RU"/>
        </a:p>
      </dgm:t>
    </dgm:pt>
    <dgm:pt modelId="{6F038637-2710-4FAC-B8B7-96A60C1613F5}" type="sibTrans" cxnId="{EEC3391A-395A-4256-B89D-DA198740D537}">
      <dgm:prSet/>
      <dgm:spPr/>
      <dgm:t>
        <a:bodyPr/>
        <a:lstStyle/>
        <a:p>
          <a:endParaRPr lang="ru-RU"/>
        </a:p>
      </dgm:t>
    </dgm:pt>
    <dgm:pt modelId="{ECC68205-2CC0-41A3-BD35-ECA2EDF88536}">
      <dgm:prSet phldrT="[Текст]"/>
      <dgm:spPr/>
      <dgm:t>
        <a:bodyPr/>
        <a:lstStyle/>
        <a:p>
          <a:r>
            <a:rPr lang="en-US" dirty="0" smtClean="0"/>
            <a:t>Cognitive linguistics:</a:t>
          </a:r>
        </a:p>
        <a:p>
          <a:r>
            <a:rPr lang="en-US" dirty="0" smtClean="0"/>
            <a:t>how natural language contributes to our knowledge of the world</a:t>
          </a:r>
          <a:endParaRPr lang="ru-RU" dirty="0"/>
        </a:p>
      </dgm:t>
    </dgm:pt>
    <dgm:pt modelId="{BBF093B3-1BC7-427B-AEE3-F611283648FB}" type="parTrans" cxnId="{44970D56-646C-45CF-B786-ECC27BDE78C5}">
      <dgm:prSet/>
      <dgm:spPr/>
      <dgm:t>
        <a:bodyPr/>
        <a:lstStyle/>
        <a:p>
          <a:endParaRPr lang="ru-RU"/>
        </a:p>
      </dgm:t>
    </dgm:pt>
    <dgm:pt modelId="{9A092F48-102F-4438-B1B0-03B331DE1C72}" type="sibTrans" cxnId="{44970D56-646C-45CF-B786-ECC27BDE78C5}">
      <dgm:prSet/>
      <dgm:spPr/>
      <dgm:t>
        <a:bodyPr/>
        <a:lstStyle/>
        <a:p>
          <a:endParaRPr lang="ru-RU"/>
        </a:p>
      </dgm:t>
    </dgm:pt>
    <dgm:pt modelId="{4EA764A2-B531-4F55-8EDF-7089F8478DDE}" type="pres">
      <dgm:prSet presAssocID="{673F1DC8-905A-4E88-9429-3E39D064214A}" presName="diagram" presStyleCnt="0">
        <dgm:presLayoutVars>
          <dgm:dir/>
          <dgm:resizeHandles val="exact"/>
        </dgm:presLayoutVars>
      </dgm:prSet>
      <dgm:spPr/>
      <dgm:t>
        <a:bodyPr/>
        <a:lstStyle/>
        <a:p>
          <a:endParaRPr lang="ru-RU"/>
        </a:p>
      </dgm:t>
    </dgm:pt>
    <dgm:pt modelId="{2552A7FA-9C6B-4048-B4DB-2BAA0AB26731}" type="pres">
      <dgm:prSet presAssocID="{99DB94CA-042D-4E96-B0CD-673165CC69E6}" presName="arrow" presStyleLbl="node1" presStyleIdx="0" presStyleCnt="2" custScaleY="100054">
        <dgm:presLayoutVars>
          <dgm:bulletEnabled val="1"/>
        </dgm:presLayoutVars>
      </dgm:prSet>
      <dgm:spPr/>
      <dgm:t>
        <a:bodyPr/>
        <a:lstStyle/>
        <a:p>
          <a:endParaRPr lang="ru-RU"/>
        </a:p>
      </dgm:t>
    </dgm:pt>
    <dgm:pt modelId="{03D5D3C8-B549-4C76-8B61-176F0599F44B}" type="pres">
      <dgm:prSet presAssocID="{ECC68205-2CC0-41A3-BD35-ECA2EDF88536}" presName="arrow" presStyleLbl="node1" presStyleIdx="1" presStyleCnt="2" custScaleY="100054">
        <dgm:presLayoutVars>
          <dgm:bulletEnabled val="1"/>
        </dgm:presLayoutVars>
      </dgm:prSet>
      <dgm:spPr/>
      <dgm:t>
        <a:bodyPr/>
        <a:lstStyle/>
        <a:p>
          <a:endParaRPr lang="ru-RU"/>
        </a:p>
      </dgm:t>
    </dgm:pt>
  </dgm:ptLst>
  <dgm:cxnLst>
    <dgm:cxn modelId="{EEC3391A-395A-4256-B89D-DA198740D537}" srcId="{673F1DC8-905A-4E88-9429-3E39D064214A}" destId="{99DB94CA-042D-4E96-B0CD-673165CC69E6}" srcOrd="0" destOrd="0" parTransId="{3FCE5865-DFDA-4BD3-8B8F-1C39DA85B836}" sibTransId="{6F038637-2710-4FAC-B8B7-96A60C1613F5}"/>
    <dgm:cxn modelId="{E2351C29-2239-4013-AE7E-25B9A32D3C80}" type="presOf" srcId="{673F1DC8-905A-4E88-9429-3E39D064214A}" destId="{4EA764A2-B531-4F55-8EDF-7089F8478DDE}" srcOrd="0" destOrd="0" presId="urn:microsoft.com/office/officeart/2005/8/layout/arrow5"/>
    <dgm:cxn modelId="{FAFC74DC-B249-4D35-B2BE-4CACBC767D8D}" type="presOf" srcId="{ECC68205-2CC0-41A3-BD35-ECA2EDF88536}" destId="{03D5D3C8-B549-4C76-8B61-176F0599F44B}" srcOrd="0" destOrd="0" presId="urn:microsoft.com/office/officeart/2005/8/layout/arrow5"/>
    <dgm:cxn modelId="{44970D56-646C-45CF-B786-ECC27BDE78C5}" srcId="{673F1DC8-905A-4E88-9429-3E39D064214A}" destId="{ECC68205-2CC0-41A3-BD35-ECA2EDF88536}" srcOrd="1" destOrd="0" parTransId="{BBF093B3-1BC7-427B-AEE3-F611283648FB}" sibTransId="{9A092F48-102F-4438-B1B0-03B331DE1C72}"/>
    <dgm:cxn modelId="{710A0BAA-6B03-49F5-AA5F-F40A4D640E79}" type="presOf" srcId="{99DB94CA-042D-4E96-B0CD-673165CC69E6}" destId="{2552A7FA-9C6B-4048-B4DB-2BAA0AB26731}" srcOrd="0" destOrd="0" presId="urn:microsoft.com/office/officeart/2005/8/layout/arrow5"/>
    <dgm:cxn modelId="{E64C1494-E88C-4329-8750-32F27A9F984A}" type="presParOf" srcId="{4EA764A2-B531-4F55-8EDF-7089F8478DDE}" destId="{2552A7FA-9C6B-4048-B4DB-2BAA0AB26731}" srcOrd="0" destOrd="0" presId="urn:microsoft.com/office/officeart/2005/8/layout/arrow5"/>
    <dgm:cxn modelId="{C7556E9F-6663-4C8C-9515-C58FF9103880}" type="presParOf" srcId="{4EA764A2-B531-4F55-8EDF-7089F8478DDE}" destId="{03D5D3C8-B549-4C76-8B61-176F0599F44B}" srcOrd="1" destOrd="0" presId="urn:microsoft.com/office/officeart/2005/8/layout/arrow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2F1C05-BF64-45DE-A3E7-F39F63E943E8}">
      <dsp:nvSpPr>
        <dsp:cNvPr id="0" name=""/>
        <dsp:cNvSpPr/>
      </dsp:nvSpPr>
      <dsp:spPr>
        <a:xfrm rot="16200000">
          <a:off x="-956010"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6209" bIns="0" numCol="1" spcCol="1270" anchor="t" anchorCtr="0">
          <a:noAutofit/>
        </a:bodyPr>
        <a:lstStyle/>
        <a:p>
          <a:pPr lvl="0" algn="l" defTabSz="1244600">
            <a:lnSpc>
              <a:spcPct val="90000"/>
            </a:lnSpc>
            <a:spcBef>
              <a:spcPct val="0"/>
            </a:spcBef>
            <a:spcAft>
              <a:spcPct val="35000"/>
            </a:spcAft>
          </a:pPr>
          <a:r>
            <a:rPr lang="en-US" sz="2800" kern="1200" dirty="0" smtClean="0"/>
            <a:t>comparative linguistics</a:t>
          </a:r>
          <a:endParaRPr lang="ru-RU" sz="2800" kern="1200" dirty="0"/>
        </a:p>
        <a:p>
          <a:pPr marL="228600" lvl="1" indent="-228600" algn="l" defTabSz="977900">
            <a:lnSpc>
              <a:spcPct val="90000"/>
            </a:lnSpc>
            <a:spcBef>
              <a:spcPct val="0"/>
            </a:spcBef>
            <a:spcAft>
              <a:spcPct val="15000"/>
            </a:spcAft>
            <a:buChar char="••"/>
          </a:pPr>
          <a:r>
            <a:rPr lang="en-US" sz="2200" kern="1200" dirty="0" smtClean="0"/>
            <a:t>genesis</a:t>
          </a:r>
          <a:endParaRPr lang="ru-RU" sz="2200" kern="1200" dirty="0"/>
        </a:p>
      </dsp:txBody>
      <dsp:txXfrm rot="16200000">
        <a:off x="-956010" y="957014"/>
        <a:ext cx="4525963" cy="2611933"/>
      </dsp:txXfrm>
    </dsp:sp>
    <dsp:sp modelId="{7938DEE2-6436-4239-B5C5-AB713B83A547}">
      <dsp:nvSpPr>
        <dsp:cNvPr id="0" name=""/>
        <dsp:cNvSpPr/>
      </dsp:nvSpPr>
      <dsp:spPr>
        <a:xfrm rot="16200000">
          <a:off x="1851818"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6209" bIns="0" numCol="1" spcCol="1270" anchor="t" anchorCtr="0">
          <a:noAutofit/>
        </a:bodyPr>
        <a:lstStyle/>
        <a:p>
          <a:pPr lvl="0" algn="l" defTabSz="1244600">
            <a:lnSpc>
              <a:spcPct val="90000"/>
            </a:lnSpc>
            <a:spcBef>
              <a:spcPct val="0"/>
            </a:spcBef>
            <a:spcAft>
              <a:spcPct val="35000"/>
            </a:spcAft>
          </a:pPr>
          <a:r>
            <a:rPr lang="en-US" sz="2800" kern="1200" dirty="0" smtClean="0"/>
            <a:t>structural linguistics</a:t>
          </a:r>
          <a:endParaRPr lang="ru-RU" sz="2800" kern="1200" dirty="0"/>
        </a:p>
        <a:p>
          <a:pPr marL="228600" lvl="1" indent="-228600" algn="l" defTabSz="977900">
            <a:lnSpc>
              <a:spcPct val="90000"/>
            </a:lnSpc>
            <a:spcBef>
              <a:spcPct val="0"/>
            </a:spcBef>
            <a:spcAft>
              <a:spcPct val="15000"/>
            </a:spcAft>
            <a:buChar char="••"/>
          </a:pPr>
          <a:r>
            <a:rPr lang="en-US" sz="2200" kern="1200" dirty="0" smtClean="0"/>
            <a:t>system</a:t>
          </a:r>
          <a:endParaRPr lang="ru-RU" sz="2200" kern="1200" dirty="0"/>
        </a:p>
      </dsp:txBody>
      <dsp:txXfrm rot="16200000">
        <a:off x="1851818" y="957014"/>
        <a:ext cx="4525963" cy="2611933"/>
      </dsp:txXfrm>
    </dsp:sp>
    <dsp:sp modelId="{F3AB2DBF-A37F-4561-BF2E-ED0B6DFBCBF6}">
      <dsp:nvSpPr>
        <dsp:cNvPr id="0" name=""/>
        <dsp:cNvSpPr/>
      </dsp:nvSpPr>
      <dsp:spPr>
        <a:xfrm rot="16200000">
          <a:off x="4659647"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6209" bIns="0" numCol="1" spcCol="1270" anchor="t" anchorCtr="0">
          <a:noAutofit/>
        </a:bodyPr>
        <a:lstStyle/>
        <a:p>
          <a:pPr lvl="0" algn="l" defTabSz="1244600">
            <a:lnSpc>
              <a:spcPct val="90000"/>
            </a:lnSpc>
            <a:spcBef>
              <a:spcPct val="0"/>
            </a:spcBef>
            <a:spcAft>
              <a:spcPct val="35000"/>
            </a:spcAft>
          </a:pPr>
          <a:r>
            <a:rPr lang="en-US" sz="2800" kern="1200" dirty="0" smtClean="0"/>
            <a:t>communicative</a:t>
          </a:r>
        </a:p>
        <a:p>
          <a:pPr lvl="0" algn="l" defTabSz="1244600">
            <a:lnSpc>
              <a:spcPct val="90000"/>
            </a:lnSpc>
            <a:spcBef>
              <a:spcPct val="0"/>
            </a:spcBef>
            <a:spcAft>
              <a:spcPct val="35000"/>
            </a:spcAft>
          </a:pPr>
          <a:r>
            <a:rPr lang="en-US" sz="2800" kern="1200" dirty="0" smtClean="0"/>
            <a:t>linguistics</a:t>
          </a:r>
          <a:endParaRPr lang="ru-RU" sz="2800" kern="1200" dirty="0"/>
        </a:p>
        <a:p>
          <a:pPr marL="228600" lvl="1" indent="-228600" algn="l" defTabSz="977900">
            <a:lnSpc>
              <a:spcPct val="90000"/>
            </a:lnSpc>
            <a:spcBef>
              <a:spcPct val="0"/>
            </a:spcBef>
            <a:spcAft>
              <a:spcPct val="15000"/>
            </a:spcAft>
            <a:buChar char="••"/>
          </a:pPr>
          <a:r>
            <a:rPr lang="en-US" sz="2200" kern="1200" dirty="0" smtClean="0"/>
            <a:t>function</a:t>
          </a:r>
          <a:endParaRPr lang="ru-RU" sz="2200" kern="1200" dirty="0"/>
        </a:p>
      </dsp:txBody>
      <dsp:txXfrm rot="16200000">
        <a:off x="4659647" y="957014"/>
        <a:ext cx="4525963" cy="261193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0EE5C1B-2992-494D-87A7-7FF9AAA8C8FC}" type="datetimeFigureOut">
              <a:rPr lang="ru-RU" smtClean="0"/>
              <a:pPr/>
              <a:t>28.07.2016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B9C855-8A03-40BC-A071-21B615E2B7D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EE5C1B-2992-494D-87A7-7FF9AAA8C8FC}" type="datetimeFigureOut">
              <a:rPr lang="ru-RU" smtClean="0"/>
              <a:pPr/>
              <a:t>28.07.2016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9C855-8A03-40BC-A071-21B615E2B7D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Modern trends in linguistics</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1052737"/>
            <a:ext cx="8229600" cy="3024336"/>
          </a:xfrm>
        </p:spPr>
        <p:txBody>
          <a:bodyPr>
            <a:normAutofit/>
          </a:bodyPr>
          <a:lstStyle/>
          <a:p>
            <a:endParaRPr lang="ru-RU" sz="2400" dirty="0"/>
          </a:p>
        </p:txBody>
      </p:sp>
      <p:pic>
        <p:nvPicPr>
          <p:cNvPr id="19458" name="Picture 2" descr="http://image.slidesharecdn.com/cgthecaseoffind-100620222324-phpapp01/95/cognitive-linguistics-the-case-of-find-7-728.jpg?cb=1277072633"/>
          <p:cNvPicPr>
            <a:picLocks noChangeAspect="1" noChangeArrowheads="1"/>
          </p:cNvPicPr>
          <p:nvPr/>
        </p:nvPicPr>
        <p:blipFill>
          <a:blip r:embed="rId2" cstate="print"/>
          <a:srcRect/>
          <a:stretch>
            <a:fillRect/>
          </a:stretch>
        </p:blipFill>
        <p:spPr bwMode="auto">
          <a:xfrm>
            <a:off x="0" y="0"/>
            <a:ext cx="9143998" cy="6858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908721"/>
            <a:ext cx="8229600" cy="2808312"/>
          </a:xfrm>
        </p:spPr>
        <p:txBody>
          <a:bodyPr>
            <a:normAutofit/>
          </a:bodyPr>
          <a:lstStyle/>
          <a:p>
            <a:r>
              <a:rPr lang="en-US" sz="2400" dirty="0" smtClean="0"/>
              <a:t>Language does not "represent" meaning; it prompts for the construction of meaning in particular contexts with particular cultural models and cognitive resources.  The speaker is guided along the same mental paths, being prompted to perform complex cognitive operations. Thus, a large part of cognitive linguistics centers on the creative on-line construction of meaning as discourse unfolds in context.</a:t>
            </a:r>
            <a:endParaRPr lang="ru-RU" sz="2400" dirty="0"/>
          </a:p>
        </p:txBody>
      </p:sp>
      <p:pic>
        <p:nvPicPr>
          <p:cNvPr id="23554" name="Picture 2" descr="https://encrypted-tbn2.gstatic.com/images?q=tbn:ANd9GcRgdejGY-opjN-TB6zHMiR8yeHaqPsB4nP2EpatvmrH5ZHxtbekCQ"/>
          <p:cNvPicPr>
            <a:picLocks noChangeAspect="1" noChangeArrowheads="1"/>
          </p:cNvPicPr>
          <p:nvPr/>
        </p:nvPicPr>
        <p:blipFill>
          <a:blip r:embed="rId2" cstate="print"/>
          <a:srcRect/>
          <a:stretch>
            <a:fillRect/>
          </a:stretch>
        </p:blipFill>
        <p:spPr bwMode="auto">
          <a:xfrm>
            <a:off x="2555776" y="4293096"/>
            <a:ext cx="3788076" cy="209473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mathwithbaddrawings.files.wordpress.com/2016/01/20160106084444_00001.jpg"/>
          <p:cNvPicPr>
            <a:picLocks noChangeAspect="1" noChangeArrowheads="1"/>
          </p:cNvPicPr>
          <p:nvPr/>
        </p:nvPicPr>
        <p:blipFill>
          <a:blip r:embed="rId2" cstate="print"/>
          <a:srcRect/>
          <a:stretch>
            <a:fillRect/>
          </a:stretch>
        </p:blipFill>
        <p:spPr bwMode="auto">
          <a:xfrm>
            <a:off x="4723125" y="0"/>
            <a:ext cx="4420875" cy="3125697"/>
          </a:xfrm>
          <a:prstGeom prst="rect">
            <a:avLst/>
          </a:prstGeom>
          <a:noFill/>
        </p:spPr>
      </p:pic>
      <p:sp>
        <p:nvSpPr>
          <p:cNvPr id="2" name="Заголовок 1"/>
          <p:cNvSpPr>
            <a:spLocks noGrp="1"/>
          </p:cNvSpPr>
          <p:nvPr>
            <p:ph type="title"/>
          </p:nvPr>
        </p:nvSpPr>
        <p:spPr>
          <a:xfrm>
            <a:off x="457200" y="274638"/>
            <a:ext cx="8229600" cy="634082"/>
          </a:xfrm>
        </p:spPr>
        <p:txBody>
          <a:bodyPr>
            <a:normAutofit/>
          </a:bodyPr>
          <a:lstStyle/>
          <a:p>
            <a:pPr algn="l"/>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0" y="908720"/>
            <a:ext cx="6084168" cy="5949280"/>
          </a:xfrm>
        </p:spPr>
        <p:txBody>
          <a:bodyPr>
            <a:normAutofit lnSpcReduction="10000"/>
          </a:bodyPr>
          <a:lstStyle/>
          <a:p>
            <a:r>
              <a:rPr lang="en-US" sz="2400" dirty="0" smtClean="0"/>
              <a:t>study of </a:t>
            </a:r>
            <a:r>
              <a:rPr lang="en-US" sz="2400" dirty="0" smtClean="0">
                <a:solidFill>
                  <a:srgbClr val="002060"/>
                </a:solidFill>
              </a:rPr>
              <a:t>metaphor and metonymy </a:t>
            </a:r>
            <a:r>
              <a:rPr lang="en-US" sz="2400" dirty="0" smtClean="0"/>
              <a:t>as  powerful conceptual mappings at the very core of human thought, important not just for the understanding of poetry, but also science, mathematics, religion, philosophy, and everyday speaking and thinking</a:t>
            </a:r>
          </a:p>
          <a:p>
            <a:pPr>
              <a:buNone/>
            </a:pPr>
            <a:r>
              <a:rPr lang="en-US" sz="2400" dirty="0" smtClean="0">
                <a:solidFill>
                  <a:srgbClr val="FF0000"/>
                </a:solidFill>
              </a:rPr>
              <a:t>Metaphor is not just a figure of speech!</a:t>
            </a:r>
          </a:p>
          <a:p>
            <a:pPr>
              <a:buNone/>
            </a:pPr>
            <a:r>
              <a:rPr lang="en-US" sz="2400" dirty="0" smtClean="0"/>
              <a:t>In the scheme of evolution, metaphor, based on human experience and neural connections to our embodied sensations, actions, and emotions, is what creates the possibility of 'abstract' reasoning, scientific and mathematical thought, philosophical speculation, in other words language and culture quite generally. </a:t>
            </a:r>
          </a:p>
          <a:p>
            <a:pPr>
              <a:buNone/>
            </a:pPr>
            <a:r>
              <a:rPr lang="en-US" sz="2400" dirty="0" smtClean="0">
                <a:solidFill>
                  <a:srgbClr val="002060"/>
                </a:solidFill>
              </a:rPr>
              <a:t>Metaphor gives the mind the power that it has.</a:t>
            </a:r>
            <a:endParaRPr lang="ru-RU" sz="2400"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908721"/>
            <a:ext cx="8229600" cy="2808312"/>
          </a:xfrm>
        </p:spPr>
        <p:txBody>
          <a:bodyPr>
            <a:normAutofit/>
          </a:bodyPr>
          <a:lstStyle/>
          <a:p>
            <a:pPr>
              <a:buNone/>
            </a:pPr>
            <a:r>
              <a:rPr lang="en-US" sz="2400" dirty="0" smtClean="0">
                <a:solidFill>
                  <a:srgbClr val="7030A0"/>
                </a:solidFill>
              </a:rPr>
              <a:t>Prototypes and concepts</a:t>
            </a:r>
          </a:p>
          <a:p>
            <a:pPr>
              <a:buNone/>
            </a:pPr>
            <a:r>
              <a:rPr lang="en-US" sz="2400" b="1" dirty="0" smtClean="0"/>
              <a:t>Prototypes</a:t>
            </a:r>
            <a:r>
              <a:rPr lang="en-US" sz="2400" dirty="0" smtClean="0"/>
              <a:t> are an idealized, internalized conceptualization of an object reality.</a:t>
            </a:r>
          </a:p>
          <a:p>
            <a:pPr>
              <a:buNone/>
            </a:pPr>
            <a:endParaRPr lang="ru-RU" sz="2400" dirty="0"/>
          </a:p>
        </p:txBody>
      </p:sp>
      <p:pic>
        <p:nvPicPr>
          <p:cNvPr id="25602" name="Picture 2" descr="http://www.cse.iitk.ac.in/users/se367/11/se367/bhuwand/paperReview/index.5.gif"/>
          <p:cNvPicPr>
            <a:picLocks noChangeAspect="1" noChangeArrowheads="1"/>
          </p:cNvPicPr>
          <p:nvPr/>
        </p:nvPicPr>
        <p:blipFill>
          <a:blip r:embed="rId2" cstate="print"/>
          <a:srcRect/>
          <a:stretch>
            <a:fillRect/>
          </a:stretch>
        </p:blipFill>
        <p:spPr bwMode="auto">
          <a:xfrm>
            <a:off x="123825" y="3457112"/>
            <a:ext cx="6896447" cy="340088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908721"/>
            <a:ext cx="8435280" cy="3096344"/>
          </a:xfrm>
        </p:spPr>
        <p:txBody>
          <a:bodyPr>
            <a:normAutofit fontScale="85000" lnSpcReduction="10000"/>
          </a:bodyPr>
          <a:lstStyle/>
          <a:p>
            <a:pPr>
              <a:buNone/>
            </a:pPr>
            <a:r>
              <a:rPr lang="en-US" sz="2400" dirty="0" smtClean="0">
                <a:solidFill>
                  <a:srgbClr val="7030A0"/>
                </a:solidFill>
              </a:rPr>
              <a:t>Frame semantics</a:t>
            </a:r>
          </a:p>
          <a:p>
            <a:r>
              <a:rPr lang="en-US" sz="2400" dirty="0" smtClean="0"/>
              <a:t>Frame semantics is a theory of linguistic meaning developed by </a:t>
            </a:r>
            <a:r>
              <a:rPr lang="en-US" sz="2400" dirty="0" smtClean="0">
                <a:solidFill>
                  <a:srgbClr val="7030A0"/>
                </a:solidFill>
              </a:rPr>
              <a:t>Charles J. Fillmore</a:t>
            </a:r>
            <a:r>
              <a:rPr lang="en-US" sz="2400" dirty="0" smtClean="0"/>
              <a:t>. </a:t>
            </a:r>
          </a:p>
          <a:p>
            <a:r>
              <a:rPr lang="en-US" sz="2400" dirty="0" smtClean="0"/>
              <a:t>It relates linguistic semantics to </a:t>
            </a:r>
            <a:r>
              <a:rPr lang="en-US" sz="2400" dirty="0" err="1" smtClean="0"/>
              <a:t>encyclopaedic</a:t>
            </a:r>
            <a:r>
              <a:rPr lang="en-US" sz="2400" dirty="0" smtClean="0"/>
              <a:t> knowledge. </a:t>
            </a:r>
          </a:p>
          <a:p>
            <a:r>
              <a:rPr lang="en-US" sz="2400" dirty="0" smtClean="0"/>
              <a:t>The basic idea is that one cannot understand the meaning of a single word without access to all the essential knowledge that relates to that word.</a:t>
            </a:r>
          </a:p>
          <a:p>
            <a:r>
              <a:rPr lang="en-US" sz="2400" dirty="0" smtClean="0"/>
              <a:t>A </a:t>
            </a:r>
            <a:r>
              <a:rPr lang="en-US" sz="2400" dirty="0" smtClean="0">
                <a:solidFill>
                  <a:srgbClr val="002060"/>
                </a:solidFill>
              </a:rPr>
              <a:t>semantic frame </a:t>
            </a:r>
            <a:r>
              <a:rPr lang="en-US" sz="2400" dirty="0" smtClean="0"/>
              <a:t>is a collection of facts that specify "characteristic features, attributes, and functions of a </a:t>
            </a:r>
            <a:r>
              <a:rPr lang="en-US" sz="2400" dirty="0" err="1" smtClean="0"/>
              <a:t>denotatum</a:t>
            </a:r>
            <a:r>
              <a:rPr lang="en-US" sz="2400" dirty="0" smtClean="0"/>
              <a:t>, and its characteristic interactions with things necessarily or typically associated with it”.</a:t>
            </a:r>
            <a:endParaRPr lang="ru-RU" sz="2400" dirty="0"/>
          </a:p>
        </p:txBody>
      </p:sp>
      <p:pic>
        <p:nvPicPr>
          <p:cNvPr id="26626" name="Picture 2" descr="http://www.cse.unsw.edu.au/~billw/cs9414/notes/kr/frames/frames1.GIF"/>
          <p:cNvPicPr>
            <a:picLocks noChangeAspect="1" noChangeArrowheads="1"/>
          </p:cNvPicPr>
          <p:nvPr/>
        </p:nvPicPr>
        <p:blipFill>
          <a:blip r:embed="rId2" cstate="print"/>
          <a:srcRect/>
          <a:stretch>
            <a:fillRect/>
          </a:stretch>
        </p:blipFill>
        <p:spPr bwMode="auto">
          <a:xfrm>
            <a:off x="5486400" y="4000500"/>
            <a:ext cx="3657600" cy="28575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Functional grammar</a:t>
            </a:r>
            <a:endParaRPr lang="ru-RU" sz="2400" dirty="0">
              <a:solidFill>
                <a:srgbClr val="7030A0"/>
              </a:solidFill>
            </a:endParaRPr>
          </a:p>
        </p:txBody>
      </p:sp>
      <p:sp>
        <p:nvSpPr>
          <p:cNvPr id="3" name="Содержимое 2"/>
          <p:cNvSpPr>
            <a:spLocks noGrp="1"/>
          </p:cNvSpPr>
          <p:nvPr>
            <p:ph idx="1"/>
          </p:nvPr>
        </p:nvSpPr>
        <p:spPr>
          <a:xfrm>
            <a:off x="457200" y="908720"/>
            <a:ext cx="8229600" cy="5217443"/>
          </a:xfrm>
        </p:spPr>
        <p:txBody>
          <a:bodyPr>
            <a:normAutofit/>
          </a:bodyPr>
          <a:lstStyle/>
          <a:p>
            <a:pPr>
              <a:buNone/>
            </a:pPr>
            <a:r>
              <a:rPr lang="en-US" sz="2600" dirty="0" smtClean="0">
                <a:solidFill>
                  <a:srgbClr val="7030A0"/>
                </a:solidFill>
              </a:rPr>
              <a:t>Functional Grammar (FG), </a:t>
            </a:r>
            <a:r>
              <a:rPr lang="en-US" sz="2600" dirty="0" smtClean="0"/>
              <a:t>as developed by the Dutch linguist Simon </a:t>
            </a:r>
            <a:r>
              <a:rPr lang="en-US" sz="2600" dirty="0" err="1" smtClean="0"/>
              <a:t>Dik</a:t>
            </a:r>
            <a:r>
              <a:rPr lang="en-US" sz="2600" dirty="0" smtClean="0"/>
              <a:t> and others, is a general theory of the organization of natural language. FG seeks to be a theory which is 'functional' in at least three different, though interrelated senses:</a:t>
            </a:r>
          </a:p>
          <a:p>
            <a:r>
              <a:rPr lang="en-US" sz="2600" dirty="0" smtClean="0"/>
              <a:t>It takes a functional view on the nature of language;</a:t>
            </a:r>
          </a:p>
          <a:p>
            <a:r>
              <a:rPr lang="en-US" sz="2600" dirty="0" smtClean="0"/>
              <a:t>It attaches primary importance to functional relations at different levels in the organization of grammar;</a:t>
            </a:r>
          </a:p>
          <a:p>
            <a:r>
              <a:rPr lang="en-US" sz="2600" dirty="0" smtClean="0"/>
              <a:t>It wishes to be practically applicable to the analysis of different aspects of language and language use.</a:t>
            </a:r>
            <a:endParaRPr lang="ru-RU"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Functional grammar</a:t>
            </a:r>
            <a:endParaRPr lang="ru-RU" sz="2400" dirty="0">
              <a:solidFill>
                <a:srgbClr val="7030A0"/>
              </a:solidFill>
            </a:endParaRPr>
          </a:p>
        </p:txBody>
      </p:sp>
      <p:sp>
        <p:nvSpPr>
          <p:cNvPr id="3" name="Содержимое 2"/>
          <p:cNvSpPr>
            <a:spLocks noGrp="1"/>
          </p:cNvSpPr>
          <p:nvPr>
            <p:ph idx="1"/>
          </p:nvPr>
        </p:nvSpPr>
        <p:spPr>
          <a:xfrm>
            <a:off x="457200" y="908720"/>
            <a:ext cx="8229600" cy="5217443"/>
          </a:xfrm>
        </p:spPr>
        <p:txBody>
          <a:bodyPr>
            <a:normAutofit fontScale="92500" lnSpcReduction="10000"/>
          </a:bodyPr>
          <a:lstStyle/>
          <a:p>
            <a:pPr>
              <a:buNone/>
            </a:pPr>
            <a:r>
              <a:rPr lang="en-US" sz="2800" dirty="0"/>
              <a:t>The following </a:t>
            </a:r>
            <a:r>
              <a:rPr lang="en-US" sz="2800" dirty="0">
                <a:solidFill>
                  <a:srgbClr val="002060"/>
                </a:solidFill>
              </a:rPr>
              <a:t>standards of adequacy </a:t>
            </a:r>
            <a:r>
              <a:rPr lang="en-US" sz="2800" dirty="0"/>
              <a:t>are of particular importance for the theory of FG</a:t>
            </a:r>
            <a:r>
              <a:rPr lang="en-US" sz="2800" dirty="0" smtClean="0"/>
              <a:t>:</a:t>
            </a:r>
          </a:p>
          <a:p>
            <a:r>
              <a:rPr lang="en-US" sz="2800" dirty="0" smtClean="0"/>
              <a:t>TYPOLOGICAL </a:t>
            </a:r>
            <a:r>
              <a:rPr lang="en-US" sz="2800" dirty="0"/>
              <a:t>ADEQUACY: the theory should be formulated in terms of rules and principles which can be applied to any type of natural language.</a:t>
            </a:r>
          </a:p>
          <a:p>
            <a:r>
              <a:rPr lang="en-US" sz="2800" dirty="0"/>
              <a:t>PRAGMATIC ADEQUACY: what the theory says about a language should be such as to help us understand how linguistic expressions can be effectively used in communicative interaction.</a:t>
            </a:r>
          </a:p>
          <a:p>
            <a:r>
              <a:rPr lang="en-US" sz="2800" dirty="0"/>
              <a:t>PSYCHOLOGICAL ADEQUACY: what the theory says about a language should be compatible with what is known about the psychological mechanisms involved in natural language processing.</a:t>
            </a:r>
          </a:p>
          <a:p>
            <a:pPr>
              <a:buNone/>
            </a:pPr>
            <a:endParaRPr lang="ru-RU"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Functional grammar</a:t>
            </a:r>
            <a:endParaRPr lang="ru-RU" sz="2400" dirty="0">
              <a:solidFill>
                <a:srgbClr val="7030A0"/>
              </a:solidFill>
            </a:endParaRPr>
          </a:p>
        </p:txBody>
      </p:sp>
      <p:sp>
        <p:nvSpPr>
          <p:cNvPr id="3" name="Содержимое 2"/>
          <p:cNvSpPr>
            <a:spLocks noGrp="1"/>
          </p:cNvSpPr>
          <p:nvPr>
            <p:ph idx="1"/>
          </p:nvPr>
        </p:nvSpPr>
        <p:spPr>
          <a:xfrm>
            <a:off x="457200" y="908720"/>
            <a:ext cx="8229600" cy="5217443"/>
          </a:xfrm>
        </p:spPr>
        <p:txBody>
          <a:bodyPr>
            <a:normAutofit/>
          </a:bodyPr>
          <a:lstStyle/>
          <a:p>
            <a:pPr>
              <a:buNone/>
            </a:pPr>
            <a:r>
              <a:rPr lang="en-US" sz="2600" dirty="0" smtClean="0"/>
              <a:t>In FG, </a:t>
            </a:r>
            <a:r>
              <a:rPr lang="en-US" sz="2600" dirty="0" smtClean="0">
                <a:solidFill>
                  <a:srgbClr val="002060"/>
                </a:solidFill>
              </a:rPr>
              <a:t>functional notions </a:t>
            </a:r>
            <a:r>
              <a:rPr lang="en-US" sz="2600" dirty="0" smtClean="0"/>
              <a:t>play essential and fundamental roles at different levels of grammatical organization. </a:t>
            </a:r>
          </a:p>
          <a:p>
            <a:pPr>
              <a:buNone/>
            </a:pPr>
            <a:r>
              <a:rPr lang="en-US" sz="2600" dirty="0" smtClean="0"/>
              <a:t>Three types or levels of functions are distinguished:</a:t>
            </a:r>
          </a:p>
          <a:p>
            <a:r>
              <a:rPr lang="en-US" sz="2600" dirty="0" smtClean="0"/>
              <a:t>SEMANTIC FUNCTIONS (Agent, Patient, Recipient, etc.) which define the roles that participants play in states of affairs.</a:t>
            </a:r>
          </a:p>
          <a:p>
            <a:r>
              <a:rPr lang="en-US" sz="2600" dirty="0" smtClean="0"/>
              <a:t>SYNTACTIC FUNCTIONS (Subject and Object) which define different perspectives through which states of affairs are presented in linguistic expressions.</a:t>
            </a:r>
          </a:p>
          <a:p>
            <a:r>
              <a:rPr lang="en-US" sz="2600" dirty="0" smtClean="0"/>
              <a:t>PRAGMATIC FUNCTIONS (Theme and Tail, Topic and Focus) which define the informational status of constituents of linguistic expressions. </a:t>
            </a:r>
            <a:endParaRPr lang="ru-RU"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Functional grammar</a:t>
            </a:r>
            <a:endParaRPr lang="ru-RU" sz="2400" dirty="0">
              <a:solidFill>
                <a:srgbClr val="7030A0"/>
              </a:solidFill>
            </a:endParaRPr>
          </a:p>
        </p:txBody>
      </p:sp>
      <p:sp>
        <p:nvSpPr>
          <p:cNvPr id="3" name="Содержимое 2"/>
          <p:cNvSpPr>
            <a:spLocks noGrp="1"/>
          </p:cNvSpPr>
          <p:nvPr>
            <p:ph idx="1"/>
          </p:nvPr>
        </p:nvSpPr>
        <p:spPr>
          <a:xfrm>
            <a:off x="457200" y="908720"/>
            <a:ext cx="6203032" cy="5217443"/>
          </a:xfrm>
        </p:spPr>
        <p:txBody>
          <a:bodyPr>
            <a:normAutofit/>
          </a:bodyPr>
          <a:lstStyle/>
          <a:p>
            <a:pPr>
              <a:buNone/>
            </a:pPr>
            <a:endParaRPr lang="en-US" sz="2600" dirty="0" smtClean="0">
              <a:solidFill>
                <a:srgbClr val="002060"/>
              </a:solidFill>
            </a:endParaRPr>
          </a:p>
          <a:p>
            <a:pPr>
              <a:buNone/>
            </a:pPr>
            <a:endParaRPr lang="en-US" sz="2600" dirty="0">
              <a:solidFill>
                <a:srgbClr val="002060"/>
              </a:solidFill>
            </a:endParaRPr>
          </a:p>
          <a:p>
            <a:pPr>
              <a:buNone/>
            </a:pPr>
            <a:endParaRPr lang="en-US" sz="2600" dirty="0" smtClean="0">
              <a:solidFill>
                <a:srgbClr val="002060"/>
              </a:solidFill>
            </a:endParaRPr>
          </a:p>
          <a:p>
            <a:pPr>
              <a:buNone/>
            </a:pPr>
            <a:r>
              <a:rPr lang="en-US" sz="2600" dirty="0" smtClean="0">
                <a:solidFill>
                  <a:srgbClr val="002060"/>
                </a:solidFill>
              </a:rPr>
              <a:t>Alexander </a:t>
            </a:r>
            <a:r>
              <a:rPr lang="en-US" sz="2600" dirty="0" err="1" smtClean="0">
                <a:solidFill>
                  <a:srgbClr val="002060"/>
                </a:solidFill>
              </a:rPr>
              <a:t>Bondarko</a:t>
            </a:r>
            <a:r>
              <a:rPr lang="en-US" sz="2600" dirty="0" smtClean="0">
                <a:solidFill>
                  <a:srgbClr val="002060"/>
                </a:solidFill>
              </a:rPr>
              <a:t> (1930-2016)</a:t>
            </a:r>
          </a:p>
          <a:p>
            <a:pPr>
              <a:buNone/>
            </a:pPr>
            <a:r>
              <a:rPr lang="en-US" sz="2600" i="1" dirty="0" smtClean="0">
                <a:solidFill>
                  <a:srgbClr val="002060"/>
                </a:solidFill>
              </a:rPr>
              <a:t>“Functional Grammar: A Field Approach”</a:t>
            </a:r>
          </a:p>
          <a:p>
            <a:pPr>
              <a:buNone/>
            </a:pPr>
            <a:r>
              <a:rPr lang="en-US" sz="2600" dirty="0" smtClean="0"/>
              <a:t>the author of the theory </a:t>
            </a:r>
          </a:p>
          <a:p>
            <a:pPr>
              <a:buNone/>
            </a:pPr>
            <a:r>
              <a:rPr lang="en-US" sz="2600" dirty="0" smtClean="0"/>
              <a:t>of Functional Semantic Fields (FSF)</a:t>
            </a:r>
            <a:endParaRPr lang="ru-RU" sz="2600" dirty="0"/>
          </a:p>
        </p:txBody>
      </p:sp>
      <p:pic>
        <p:nvPicPr>
          <p:cNvPr id="28674" name="Picture 2" descr="Александр Бондарко.jpg"/>
          <p:cNvPicPr>
            <a:picLocks noChangeAspect="1" noChangeArrowheads="1"/>
          </p:cNvPicPr>
          <p:nvPr/>
        </p:nvPicPr>
        <p:blipFill>
          <a:blip r:embed="rId2" cstate="print"/>
          <a:srcRect/>
          <a:stretch>
            <a:fillRect/>
          </a:stretch>
        </p:blipFill>
        <p:spPr bwMode="auto">
          <a:xfrm>
            <a:off x="7164288" y="1844824"/>
            <a:ext cx="1809750" cy="248602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p"/>
          <p:cNvPicPr>
            <a:picLocks noChangeAspect="1" noChangeArrowheads="1"/>
          </p:cNvPicPr>
          <p:nvPr/>
        </p:nvPicPr>
        <p:blipFill>
          <a:blip r:embed="rId2" cstate="print"/>
          <a:srcRect/>
          <a:stretch>
            <a:fillRect/>
          </a:stretch>
        </p:blipFill>
        <p:spPr bwMode="auto">
          <a:xfrm>
            <a:off x="3305175" y="990599"/>
            <a:ext cx="5838825" cy="5867401"/>
          </a:xfrm>
          <a:prstGeom prst="rect">
            <a:avLst/>
          </a:prstGeom>
          <a:noFill/>
        </p:spPr>
      </p:pic>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Functional grammar</a:t>
            </a:r>
            <a:endParaRPr lang="ru-RU" sz="2400" dirty="0">
              <a:solidFill>
                <a:srgbClr val="7030A0"/>
              </a:solidFill>
            </a:endParaRPr>
          </a:p>
        </p:txBody>
      </p:sp>
      <p:sp>
        <p:nvSpPr>
          <p:cNvPr id="3" name="Содержимое 2"/>
          <p:cNvSpPr>
            <a:spLocks noGrp="1"/>
          </p:cNvSpPr>
          <p:nvPr>
            <p:ph idx="1"/>
          </p:nvPr>
        </p:nvSpPr>
        <p:spPr>
          <a:xfrm>
            <a:off x="0" y="1052736"/>
            <a:ext cx="3466728" cy="5472607"/>
          </a:xfrm>
        </p:spPr>
        <p:txBody>
          <a:bodyPr>
            <a:normAutofit/>
          </a:bodyPr>
          <a:lstStyle/>
          <a:p>
            <a:pPr>
              <a:buNone/>
            </a:pPr>
            <a:r>
              <a:rPr lang="en-US" sz="2400" b="1" dirty="0" smtClean="0">
                <a:solidFill>
                  <a:srgbClr val="002060"/>
                </a:solidFill>
              </a:rPr>
              <a:t>FSF</a:t>
            </a:r>
            <a:r>
              <a:rPr lang="en-US" sz="2400" dirty="0" smtClean="0"/>
              <a:t> is a system of language units of various levels (lexical, morphological, syntactical) which perform the same function on the basis of their common </a:t>
            </a:r>
            <a:r>
              <a:rPr lang="en-US" sz="2400" dirty="0" err="1" smtClean="0"/>
              <a:t>categorial</a:t>
            </a:r>
            <a:r>
              <a:rPr lang="en-US" sz="2400" dirty="0" smtClean="0"/>
              <a:t> content (modality, temporality, possessiveness, </a:t>
            </a:r>
            <a:r>
              <a:rPr lang="en-US" sz="2400" dirty="0" err="1" smtClean="0"/>
              <a:t>aspectuality</a:t>
            </a:r>
            <a:r>
              <a:rPr lang="en-US" sz="2400" dirty="0" smtClean="0"/>
              <a:t>, intensity etc.)</a:t>
            </a:r>
          </a:p>
          <a:p>
            <a:pPr algn="r">
              <a:buNone/>
            </a:pPr>
            <a:r>
              <a:rPr lang="uk-UA" sz="2400" dirty="0" smtClean="0">
                <a:solidFill>
                  <a:srgbClr val="002060"/>
                </a:solidFill>
              </a:rPr>
              <a:t>ФСО </a:t>
            </a:r>
            <a:r>
              <a:rPr lang="uk-UA" sz="2400" dirty="0" err="1" smtClean="0">
                <a:solidFill>
                  <a:srgbClr val="002060"/>
                </a:solidFill>
              </a:rPr>
              <a:t>спонукальності</a:t>
            </a:r>
            <a:endParaRPr lang="en-US" sz="2400" dirty="0">
              <a:solidFill>
                <a:srgbClr val="002060"/>
              </a:solidFill>
            </a:endParaRPr>
          </a:p>
          <a:p>
            <a:pPr>
              <a:buNone/>
            </a:pPr>
            <a:endParaRPr lang="en-US" sz="2600" dirty="0" smtClean="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Modern trends in linguistics</a:t>
            </a:r>
            <a:endParaRPr lang="ru-RU" sz="2400" dirty="0">
              <a:solidFill>
                <a:srgbClr val="7030A0"/>
              </a:solidFill>
            </a:endParaRPr>
          </a:p>
        </p:txBody>
      </p:sp>
      <p:sp>
        <p:nvSpPr>
          <p:cNvPr id="3" name="Содержимое 2"/>
          <p:cNvSpPr>
            <a:spLocks noGrp="1"/>
          </p:cNvSpPr>
          <p:nvPr>
            <p:ph idx="1"/>
          </p:nvPr>
        </p:nvSpPr>
        <p:spPr/>
        <p:txBody>
          <a:bodyPr/>
          <a:lstStyle/>
          <a:p>
            <a:pPr marL="514350" indent="-514350">
              <a:buAutoNum type="arabicPeriod"/>
            </a:pPr>
            <a:r>
              <a:rPr lang="en-US" dirty="0" smtClean="0"/>
              <a:t>Cognitive linguistics.</a:t>
            </a:r>
          </a:p>
          <a:p>
            <a:pPr marL="514350" indent="-514350">
              <a:buAutoNum type="arabicPeriod"/>
            </a:pPr>
            <a:r>
              <a:rPr lang="en-US" dirty="0" smtClean="0"/>
              <a:t>Functional grammar.</a:t>
            </a:r>
          </a:p>
          <a:p>
            <a:pPr marL="514350" indent="-514350">
              <a:buAutoNum type="arabicPeriod"/>
            </a:pPr>
            <a:r>
              <a:rPr lang="en-US" dirty="0" smtClean="0"/>
              <a:t>Text linguistics.</a:t>
            </a:r>
          </a:p>
          <a:p>
            <a:pPr marL="514350" indent="-514350">
              <a:buAutoNum type="arabicPeriod"/>
            </a:pPr>
            <a:r>
              <a:rPr lang="en-US" dirty="0" smtClean="0"/>
              <a:t>Communicative linguistics.</a:t>
            </a:r>
          </a:p>
          <a:p>
            <a:pPr marL="514350" indent="-514350">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dirty="0" smtClean="0">
                <a:solidFill>
                  <a:srgbClr val="7030A0"/>
                </a:solidFill>
              </a:rPr>
              <a:t>Text linguistics </a:t>
            </a:r>
            <a:r>
              <a:rPr lang="en-US" dirty="0" smtClean="0"/>
              <a:t>is a branch of linguistics concerned with the description and analysis of extended texts (either spoken or written) in communicative contexts. </a:t>
            </a:r>
          </a:p>
          <a:p>
            <a:pPr>
              <a:buNone/>
            </a:pPr>
            <a:endParaRPr lang="en-US" dirty="0" smtClean="0"/>
          </a:p>
          <a:p>
            <a:pPr>
              <a:buNone/>
            </a:pPr>
            <a:r>
              <a:rPr lang="en-US" dirty="0" smtClean="0"/>
              <a:t>Text </a:t>
            </a:r>
            <a:r>
              <a:rPr lang="en-US" dirty="0" smtClean="0"/>
              <a:t>linguistics </a:t>
            </a:r>
            <a:r>
              <a:rPr lang="en-US" dirty="0" smtClean="0"/>
              <a:t>overlaps </a:t>
            </a:r>
            <a:r>
              <a:rPr lang="en-US" dirty="0" smtClean="0"/>
              <a:t>considerably </a:t>
            </a:r>
            <a:r>
              <a:rPr lang="en-US" dirty="0" smtClean="0"/>
              <a:t>with discourse analysis.</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dirty="0" smtClean="0"/>
              <a:t> </a:t>
            </a:r>
            <a:r>
              <a:rPr lang="en-US" sz="2800" i="1" dirty="0" smtClean="0"/>
              <a:t>“... </a:t>
            </a:r>
            <a:r>
              <a:rPr lang="en-US" sz="2800" i="1" dirty="0" smtClean="0"/>
              <a:t>it has </a:t>
            </a:r>
            <a:r>
              <a:rPr lang="en-US" sz="2800" i="1" dirty="0" smtClean="0"/>
              <a:t>become obvious to a growing number of linguists that the study of the syntax </a:t>
            </a:r>
            <a:r>
              <a:rPr lang="en-US" sz="2800" i="1" dirty="0" smtClean="0"/>
              <a:t>of isolated </a:t>
            </a:r>
            <a:r>
              <a:rPr lang="en-US" sz="2800" i="1" dirty="0" smtClean="0"/>
              <a:t>sentences, extracted without natural context from the purposeful constructions </a:t>
            </a:r>
            <a:r>
              <a:rPr lang="en-US" sz="2800" i="1" dirty="0" smtClean="0"/>
              <a:t>of speakers </a:t>
            </a:r>
            <a:r>
              <a:rPr lang="en-US" sz="2800" i="1" dirty="0" smtClean="0"/>
              <a:t>is a methodology that has outlived it usefulness”. </a:t>
            </a:r>
            <a:endParaRPr lang="en-US" sz="2800" i="1" dirty="0" smtClean="0"/>
          </a:p>
          <a:p>
            <a:pPr algn="r">
              <a:buNone/>
            </a:pPr>
            <a:r>
              <a:rPr lang="en-US" sz="2000" i="1" dirty="0" smtClean="0"/>
              <a:t>Thomas </a:t>
            </a:r>
            <a:r>
              <a:rPr lang="en-US" sz="2000" i="1" dirty="0" err="1" smtClean="0"/>
              <a:t>Givon</a:t>
            </a:r>
            <a:r>
              <a:rPr lang="en-US" sz="2000" i="1" dirty="0" smtClean="0"/>
              <a:t>, a US linguist</a:t>
            </a:r>
          </a:p>
          <a:p>
            <a:pPr algn="just">
              <a:buNone/>
            </a:pPr>
            <a:r>
              <a:rPr lang="en-US" sz="2800" i="1" dirty="0" smtClean="0"/>
              <a:t>“There </a:t>
            </a:r>
            <a:r>
              <a:rPr lang="en-US" sz="2800" i="1" dirty="0" smtClean="0"/>
              <a:t>are certain types of sentences </a:t>
            </a:r>
            <a:r>
              <a:rPr lang="en-US" sz="2800" i="1" dirty="0" smtClean="0"/>
              <a:t>which we </a:t>
            </a:r>
            <a:r>
              <a:rPr lang="en-US" sz="2800" i="1" dirty="0" smtClean="0"/>
              <a:t>cannot make sense of, either syntactically or semantically, without examining </a:t>
            </a:r>
            <a:r>
              <a:rPr lang="en-US" sz="2800" i="1" dirty="0" smtClean="0"/>
              <a:t>them with </a:t>
            </a:r>
            <a:r>
              <a:rPr lang="en-US" sz="2800" i="1" dirty="0" smtClean="0"/>
              <a:t>respect to a discourse </a:t>
            </a:r>
            <a:r>
              <a:rPr lang="en-US" sz="2800" i="1" dirty="0" smtClean="0"/>
              <a:t>context”</a:t>
            </a:r>
          </a:p>
          <a:p>
            <a:pPr algn="r">
              <a:buNone/>
            </a:pPr>
            <a:r>
              <a:rPr lang="en-US" sz="2000" i="1" dirty="0" smtClean="0"/>
              <a:t>Norman Gary </a:t>
            </a:r>
            <a:r>
              <a:rPr lang="en-US" sz="2000" i="1" dirty="0" smtClean="0"/>
              <a:t>a US linguist</a:t>
            </a:r>
            <a:endParaRPr lang="en-US" sz="2000" i="1" dirty="0" smtClean="0"/>
          </a:p>
          <a:p>
            <a:pPr algn="just">
              <a:buNone/>
            </a:pPr>
            <a:endParaRPr lang="ru-RU" sz="2800"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solidFill>
                  <a:srgbClr val="7030A0"/>
                </a:solidFill>
              </a:rPr>
              <a:t>Approaches to the study of texts</a:t>
            </a:r>
          </a:p>
          <a:p>
            <a:r>
              <a:rPr lang="en-US" sz="2400" b="1" dirty="0" smtClean="0">
                <a:solidFill>
                  <a:srgbClr val="002060"/>
                </a:solidFill>
              </a:rPr>
              <a:t>text grammar </a:t>
            </a:r>
            <a:r>
              <a:rPr lang="en-US" sz="2400" dirty="0" smtClean="0"/>
              <a:t>(Van </a:t>
            </a:r>
            <a:r>
              <a:rPr lang="en-US" sz="2400" dirty="0" err="1" smtClean="0"/>
              <a:t>Dijk</a:t>
            </a:r>
            <a:r>
              <a:rPr lang="en-US" sz="2400" dirty="0" smtClean="0"/>
              <a:t>) </a:t>
            </a:r>
            <a:r>
              <a:rPr lang="en-US" sz="2400" dirty="0" smtClean="0"/>
              <a:t>aims to establish a model with which </a:t>
            </a:r>
            <a:r>
              <a:rPr lang="en-US" sz="2400" dirty="0" smtClean="0"/>
              <a:t>the grammatical </a:t>
            </a:r>
            <a:r>
              <a:rPr lang="en-US" sz="2400" dirty="0" smtClean="0"/>
              <a:t>structures of texts can be described (quite similar to </a:t>
            </a:r>
            <a:r>
              <a:rPr lang="en-US" sz="2400" dirty="0" smtClean="0"/>
              <a:t>Chomsky’s transformational </a:t>
            </a:r>
            <a:r>
              <a:rPr lang="en-US" sz="2400" dirty="0" smtClean="0"/>
              <a:t>approach).</a:t>
            </a:r>
          </a:p>
          <a:p>
            <a:r>
              <a:rPr lang="en-US" sz="2400" b="1" dirty="0" smtClean="0">
                <a:solidFill>
                  <a:srgbClr val="002060"/>
                </a:solidFill>
              </a:rPr>
              <a:t>text </a:t>
            </a:r>
            <a:r>
              <a:rPr lang="en-US" sz="2400" b="1" dirty="0" smtClean="0">
                <a:solidFill>
                  <a:srgbClr val="002060"/>
                </a:solidFill>
              </a:rPr>
              <a:t>linguistics </a:t>
            </a:r>
            <a:r>
              <a:rPr lang="en-US" sz="2400" dirty="0" smtClean="0"/>
              <a:t> is devoted </a:t>
            </a:r>
            <a:r>
              <a:rPr lang="en-US" sz="2400" dirty="0" smtClean="0"/>
              <a:t>to describing how texts are created and </a:t>
            </a:r>
            <a:r>
              <a:rPr lang="en-US" sz="2400" dirty="0" smtClean="0"/>
              <a:t>understood and in </a:t>
            </a:r>
            <a:r>
              <a:rPr lang="en-US" sz="2400" dirty="0" smtClean="0"/>
              <a:t>so doing studies the </a:t>
            </a:r>
            <a:r>
              <a:rPr lang="en-US" sz="2400" dirty="0" smtClean="0"/>
              <a:t>defining </a:t>
            </a:r>
            <a:r>
              <a:rPr lang="en-US" sz="2400" dirty="0" smtClean="0"/>
              <a:t>properties of texts - what constitutes </a:t>
            </a:r>
            <a:r>
              <a:rPr lang="en-US" sz="2400" dirty="0" smtClean="0"/>
              <a:t>their </a:t>
            </a:r>
            <a:r>
              <a:rPr lang="en-US" sz="2400" dirty="0" err="1" smtClean="0"/>
              <a:t>textuality</a:t>
            </a:r>
            <a:r>
              <a:rPr lang="en-US" sz="2400" dirty="0" smtClean="0"/>
              <a:t> </a:t>
            </a:r>
            <a:r>
              <a:rPr lang="en-US" sz="2400" dirty="0" smtClean="0"/>
              <a:t>or </a:t>
            </a:r>
            <a:r>
              <a:rPr lang="en-US" sz="2400" dirty="0" smtClean="0"/>
              <a:t>texture </a:t>
            </a:r>
            <a:r>
              <a:rPr lang="en-US" sz="2400" dirty="0" smtClean="0"/>
              <a:t>(</a:t>
            </a:r>
            <a:r>
              <a:rPr lang="en-US" sz="2400" dirty="0" smtClean="0"/>
              <a:t>Crystal).</a:t>
            </a:r>
            <a:endParaRPr lang="en-US" sz="2400" dirty="0" smtClean="0"/>
          </a:p>
          <a:p>
            <a:r>
              <a:rPr lang="en-US" sz="2400" b="1" dirty="0" smtClean="0">
                <a:solidFill>
                  <a:srgbClr val="002060"/>
                </a:solidFill>
              </a:rPr>
              <a:t>discourse </a:t>
            </a:r>
            <a:r>
              <a:rPr lang="en-US" sz="2400" b="1" dirty="0" smtClean="0">
                <a:solidFill>
                  <a:srgbClr val="002060"/>
                </a:solidFill>
              </a:rPr>
              <a:t>analysis </a:t>
            </a:r>
            <a:r>
              <a:rPr lang="en-US" sz="2400" dirty="0" smtClean="0"/>
              <a:t>(</a:t>
            </a:r>
            <a:r>
              <a:rPr lang="en-US" sz="2400" dirty="0" err="1" smtClean="0"/>
              <a:t>Renkema</a:t>
            </a:r>
            <a:r>
              <a:rPr lang="en-US" sz="2400" dirty="0" smtClean="0"/>
              <a:t>, </a:t>
            </a:r>
            <a:r>
              <a:rPr lang="en-US" sz="2400" dirty="0" err="1" smtClean="0"/>
              <a:t>Schiffrin</a:t>
            </a:r>
            <a:r>
              <a:rPr lang="en-US" sz="2400" dirty="0" smtClean="0"/>
              <a:t>) </a:t>
            </a:r>
            <a:r>
              <a:rPr lang="en-US" sz="2400" dirty="0" smtClean="0"/>
              <a:t>traditionally </a:t>
            </a:r>
            <a:r>
              <a:rPr lang="en-US" sz="2400" dirty="0" smtClean="0"/>
              <a:t>analyses chiefly </a:t>
            </a:r>
            <a:r>
              <a:rPr lang="en-US" sz="2400" dirty="0" smtClean="0"/>
              <a:t>written </a:t>
            </a:r>
            <a:r>
              <a:rPr lang="en-US" sz="2400" dirty="0" smtClean="0"/>
              <a:t>texts. </a:t>
            </a:r>
            <a:r>
              <a:rPr lang="en-US" sz="2400" dirty="0" smtClean="0"/>
              <a:t>However, it seems that it is very difficult to </a:t>
            </a:r>
            <a:r>
              <a:rPr lang="en-US" sz="2400" dirty="0" smtClean="0"/>
              <a:t>define “</a:t>
            </a:r>
            <a:r>
              <a:rPr lang="en-US" sz="2400" dirty="0" smtClean="0"/>
              <a:t>discourse” precisely - </a:t>
            </a:r>
            <a:r>
              <a:rPr lang="en-US" sz="2400" dirty="0" err="1" smtClean="0"/>
              <a:t>Schiffrin</a:t>
            </a:r>
            <a:r>
              <a:rPr lang="en-US" sz="2400" dirty="0" smtClean="0"/>
              <a:t> (</a:t>
            </a:r>
            <a:r>
              <a:rPr lang="en-US" sz="2400" dirty="0" smtClean="0"/>
              <a:t>1994) </a:t>
            </a:r>
            <a:r>
              <a:rPr lang="en-US" sz="2400" dirty="0" smtClean="0"/>
              <a:t>for example says that discourse analysis </a:t>
            </a:r>
            <a:r>
              <a:rPr lang="en-US" sz="2400" i="1" dirty="0" smtClean="0"/>
              <a:t>“... is </a:t>
            </a:r>
            <a:r>
              <a:rPr lang="en-US" sz="2400" i="1" dirty="0" smtClean="0"/>
              <a:t>one of the most vast, but also least defined, areas in linguistics</a:t>
            </a:r>
            <a:r>
              <a:rPr lang="en-US" sz="2400" dirty="0" smtClean="0"/>
              <a:t>”.</a:t>
            </a:r>
            <a:endParaRPr lang="ru-RU"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4752527"/>
          </a:xfrm>
        </p:spPr>
        <p:txBody>
          <a:bodyPr>
            <a:normAutofit/>
          </a:bodyPr>
          <a:lstStyle/>
          <a:p>
            <a:pPr>
              <a:buNone/>
            </a:pPr>
            <a:r>
              <a:rPr lang="en-US" sz="2400" b="1" dirty="0" smtClean="0">
                <a:solidFill>
                  <a:srgbClr val="002060"/>
                </a:solidFill>
              </a:rPr>
              <a:t>A </a:t>
            </a:r>
            <a:r>
              <a:rPr lang="en-US" sz="2400" b="1" dirty="0" smtClean="0">
                <a:solidFill>
                  <a:srgbClr val="002060"/>
                </a:solidFill>
              </a:rPr>
              <a:t>text </a:t>
            </a:r>
            <a:r>
              <a:rPr lang="en-US" sz="2400" dirty="0" smtClean="0"/>
              <a:t>is defined as a </a:t>
            </a:r>
            <a:r>
              <a:rPr lang="en-US" sz="2400" dirty="0" smtClean="0"/>
              <a:t>communicative occurrence which meets seven </a:t>
            </a:r>
            <a:r>
              <a:rPr lang="en-US" sz="2400" dirty="0" smtClean="0"/>
              <a:t>standards (principles) </a:t>
            </a:r>
            <a:r>
              <a:rPr lang="en-US" sz="2400" dirty="0" smtClean="0"/>
              <a:t>of </a:t>
            </a:r>
            <a:r>
              <a:rPr lang="en-US" sz="2400" dirty="0" err="1" smtClean="0"/>
              <a:t>textuality</a:t>
            </a:r>
            <a:r>
              <a:rPr lang="en-US" sz="2400" dirty="0" smtClean="0"/>
              <a:t>:</a:t>
            </a:r>
          </a:p>
          <a:p>
            <a:r>
              <a:rPr lang="en-US" sz="2400" dirty="0" smtClean="0"/>
              <a:t>cohesion</a:t>
            </a:r>
            <a:r>
              <a:rPr lang="en-US" sz="2400" dirty="0" smtClean="0"/>
              <a:t>, </a:t>
            </a:r>
            <a:endParaRPr lang="en-US" sz="2400" dirty="0" smtClean="0"/>
          </a:p>
          <a:p>
            <a:r>
              <a:rPr lang="en-US" sz="2400" dirty="0" smtClean="0"/>
              <a:t>coherence</a:t>
            </a:r>
            <a:r>
              <a:rPr lang="en-US" sz="2400" dirty="0" smtClean="0"/>
              <a:t>, </a:t>
            </a:r>
            <a:endParaRPr lang="en-US" sz="2400" dirty="0" smtClean="0"/>
          </a:p>
          <a:p>
            <a:r>
              <a:rPr lang="en-US" sz="2400" dirty="0" smtClean="0"/>
              <a:t>intentionality</a:t>
            </a:r>
            <a:r>
              <a:rPr lang="en-US" sz="2400" dirty="0" smtClean="0"/>
              <a:t>, </a:t>
            </a:r>
            <a:endParaRPr lang="en-US" sz="2400" dirty="0" smtClean="0"/>
          </a:p>
          <a:p>
            <a:r>
              <a:rPr lang="en-US" sz="2400" dirty="0" smtClean="0"/>
              <a:t>acceptability</a:t>
            </a:r>
            <a:r>
              <a:rPr lang="en-US" sz="2400" dirty="0" smtClean="0"/>
              <a:t>, </a:t>
            </a:r>
            <a:endParaRPr lang="en-US" sz="2400" dirty="0" smtClean="0"/>
          </a:p>
          <a:p>
            <a:r>
              <a:rPr lang="en-US" sz="2400" dirty="0" err="1" smtClean="0"/>
              <a:t>informativity</a:t>
            </a:r>
            <a:r>
              <a:rPr lang="en-US" sz="2400" dirty="0" smtClean="0"/>
              <a:t>, </a:t>
            </a:r>
            <a:endParaRPr lang="en-US" sz="2400" dirty="0" smtClean="0"/>
          </a:p>
          <a:p>
            <a:r>
              <a:rPr lang="en-US" sz="2400" dirty="0" err="1" smtClean="0"/>
              <a:t>contextuality</a:t>
            </a:r>
            <a:endParaRPr lang="en-US" sz="2400" dirty="0" smtClean="0"/>
          </a:p>
          <a:p>
            <a:r>
              <a:rPr lang="en-US" sz="2400" dirty="0" smtClean="0"/>
              <a:t>and </a:t>
            </a:r>
            <a:r>
              <a:rPr lang="en-US" sz="2400" dirty="0" err="1" smtClean="0"/>
              <a:t>intertextuality</a:t>
            </a:r>
            <a:r>
              <a:rPr lang="en-US" sz="2400" dirty="0" smtClean="0"/>
              <a:t>. </a:t>
            </a:r>
            <a:endParaRPr lang="ru-RU" sz="2400" dirty="0"/>
          </a:p>
        </p:txBody>
      </p:sp>
      <p:pic>
        <p:nvPicPr>
          <p:cNvPr id="1026" name="Picture 2" descr="http://waucondastore.com/wp-content/uploads/2012/04/TL-512x310.jpg"/>
          <p:cNvPicPr>
            <a:picLocks noChangeAspect="1" noChangeArrowheads="1"/>
          </p:cNvPicPr>
          <p:nvPr/>
        </p:nvPicPr>
        <p:blipFill>
          <a:blip r:embed="rId2" cstate="print"/>
          <a:srcRect/>
          <a:stretch>
            <a:fillRect/>
          </a:stretch>
        </p:blipFill>
        <p:spPr bwMode="auto">
          <a:xfrm>
            <a:off x="4267200" y="3905249"/>
            <a:ext cx="4876800" cy="2952751"/>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328592"/>
          </a:xfrm>
        </p:spPr>
        <p:txBody>
          <a:bodyPr>
            <a:normAutofit/>
          </a:bodyPr>
          <a:lstStyle/>
          <a:p>
            <a:pPr>
              <a:buNone/>
            </a:pPr>
            <a:r>
              <a:rPr lang="en-US" sz="2400" b="1" dirty="0" smtClean="0">
                <a:solidFill>
                  <a:srgbClr val="002060"/>
                </a:solidFill>
              </a:rPr>
              <a:t>Cohesion</a:t>
            </a:r>
          </a:p>
          <a:p>
            <a:pPr>
              <a:buNone/>
            </a:pPr>
            <a:r>
              <a:rPr lang="en-US" sz="2400" b="1" dirty="0" err="1" smtClean="0">
                <a:solidFill>
                  <a:srgbClr val="002060"/>
                </a:solidFill>
              </a:rPr>
              <a:t>M.Halliday</a:t>
            </a:r>
            <a:r>
              <a:rPr lang="en-US" sz="2400" b="1" dirty="0" smtClean="0">
                <a:solidFill>
                  <a:srgbClr val="002060"/>
                </a:solidFill>
              </a:rPr>
              <a:t> , </a:t>
            </a:r>
            <a:r>
              <a:rPr lang="en-US" sz="2400" b="1" dirty="0" err="1" smtClean="0">
                <a:solidFill>
                  <a:srgbClr val="002060"/>
                </a:solidFill>
              </a:rPr>
              <a:t>R.Hasan</a:t>
            </a:r>
            <a:r>
              <a:rPr lang="en-US" sz="2400" b="1" dirty="0" smtClean="0">
                <a:solidFill>
                  <a:srgbClr val="002060"/>
                </a:solidFill>
              </a:rPr>
              <a:t> “Cohesion </a:t>
            </a:r>
            <a:r>
              <a:rPr lang="en-US" sz="2400" b="1" dirty="0" smtClean="0">
                <a:solidFill>
                  <a:srgbClr val="002060"/>
                </a:solidFill>
              </a:rPr>
              <a:t>in </a:t>
            </a:r>
            <a:r>
              <a:rPr lang="en-US" sz="2400" b="1" dirty="0" smtClean="0">
                <a:solidFill>
                  <a:srgbClr val="002060"/>
                </a:solidFill>
              </a:rPr>
              <a:t>English” </a:t>
            </a:r>
            <a:r>
              <a:rPr lang="en-US" sz="2400" b="1" dirty="0" smtClean="0">
                <a:solidFill>
                  <a:srgbClr val="002060"/>
                </a:solidFill>
              </a:rPr>
              <a:t>(</a:t>
            </a:r>
            <a:r>
              <a:rPr lang="en-US" sz="2400" b="1" dirty="0" smtClean="0">
                <a:solidFill>
                  <a:srgbClr val="002060"/>
                </a:solidFill>
              </a:rPr>
              <a:t>1976)</a:t>
            </a:r>
          </a:p>
          <a:p>
            <a:pPr>
              <a:buNone/>
            </a:pPr>
            <a:r>
              <a:rPr lang="en-US" sz="2400" i="1" dirty="0" smtClean="0"/>
              <a:t>“The concept </a:t>
            </a:r>
            <a:r>
              <a:rPr lang="en-US" sz="2400" i="1" dirty="0" smtClean="0"/>
              <a:t>of </a:t>
            </a:r>
            <a:r>
              <a:rPr lang="en-US" sz="2400" i="1" dirty="0" smtClean="0"/>
              <a:t>cohesion accounts </a:t>
            </a:r>
            <a:r>
              <a:rPr lang="en-US" sz="2400" i="1" dirty="0" smtClean="0"/>
              <a:t>for the essential semantic relations whereby any passage of speech or </a:t>
            </a:r>
            <a:r>
              <a:rPr lang="en-US" sz="2400" i="1" dirty="0" smtClean="0"/>
              <a:t>writing is </a:t>
            </a:r>
            <a:r>
              <a:rPr lang="en-US" sz="2400" i="1" dirty="0" smtClean="0"/>
              <a:t>enabled to function as </a:t>
            </a:r>
            <a:r>
              <a:rPr lang="en-US" sz="2400" i="1" dirty="0" smtClean="0"/>
              <a:t>text”</a:t>
            </a:r>
          </a:p>
          <a:p>
            <a:pPr>
              <a:buNone/>
            </a:pPr>
            <a:r>
              <a:rPr lang="en-US" sz="2400" b="1" dirty="0" smtClean="0"/>
              <a:t>Categories of cohesion  </a:t>
            </a:r>
            <a:r>
              <a:rPr lang="en-US" sz="2400" dirty="0" smtClean="0"/>
              <a:t>provide a practical means for describing </a:t>
            </a:r>
            <a:r>
              <a:rPr lang="en-US" sz="2400" dirty="0" smtClean="0"/>
              <a:t>and </a:t>
            </a:r>
            <a:r>
              <a:rPr lang="en-US" sz="2400" dirty="0" err="1" smtClean="0"/>
              <a:t>analysing</a:t>
            </a:r>
            <a:r>
              <a:rPr lang="en-US" sz="2400" dirty="0" smtClean="0"/>
              <a:t> </a:t>
            </a:r>
            <a:r>
              <a:rPr lang="en-US" sz="2400" dirty="0" smtClean="0"/>
              <a:t>texts. </a:t>
            </a:r>
            <a:r>
              <a:rPr lang="en-US" sz="2400" dirty="0" smtClean="0"/>
              <a:t>They are explicitly expressed in a text:</a:t>
            </a:r>
          </a:p>
          <a:p>
            <a:r>
              <a:rPr lang="en-US" sz="2400" dirty="0" smtClean="0"/>
              <a:t> reference, </a:t>
            </a:r>
            <a:endParaRPr lang="en-US" sz="2400" dirty="0" smtClean="0"/>
          </a:p>
          <a:p>
            <a:r>
              <a:rPr lang="en-US" sz="2400" dirty="0" smtClean="0"/>
              <a:t>substitution</a:t>
            </a:r>
            <a:r>
              <a:rPr lang="en-US" sz="2400" dirty="0" smtClean="0"/>
              <a:t>,</a:t>
            </a:r>
          </a:p>
          <a:p>
            <a:r>
              <a:rPr lang="en-US" sz="2400" dirty="0" smtClean="0"/>
              <a:t>ellipse, </a:t>
            </a:r>
            <a:endParaRPr lang="en-US" sz="2400" dirty="0" smtClean="0"/>
          </a:p>
          <a:p>
            <a:r>
              <a:rPr lang="en-US" sz="2400" dirty="0" smtClean="0"/>
              <a:t>conjunction</a:t>
            </a:r>
          </a:p>
          <a:p>
            <a:r>
              <a:rPr lang="en-US" sz="2400" dirty="0" smtClean="0"/>
              <a:t>lexical cohesion (synonymy, </a:t>
            </a:r>
            <a:r>
              <a:rPr lang="en-US" sz="2400" dirty="0" err="1" smtClean="0"/>
              <a:t>antonymy</a:t>
            </a:r>
            <a:r>
              <a:rPr lang="en-US" sz="2400" dirty="0" smtClean="0"/>
              <a:t>, collocation).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328592"/>
          </a:xfrm>
        </p:spPr>
        <p:txBody>
          <a:bodyPr>
            <a:normAutofit/>
          </a:bodyPr>
          <a:lstStyle/>
          <a:p>
            <a:pPr>
              <a:buNone/>
            </a:pPr>
            <a:r>
              <a:rPr lang="en-US" sz="2400" b="1" dirty="0" smtClean="0">
                <a:solidFill>
                  <a:srgbClr val="002060"/>
                </a:solidFill>
              </a:rPr>
              <a:t>Coherence</a:t>
            </a:r>
          </a:p>
          <a:p>
            <a:pPr>
              <a:buNone/>
            </a:pPr>
            <a:r>
              <a:rPr lang="en-US" sz="2400" dirty="0" smtClean="0"/>
              <a:t>Coherence is probably the main component of any form of textual study because if </a:t>
            </a:r>
            <a:r>
              <a:rPr lang="en-US" sz="2400" dirty="0" smtClean="0"/>
              <a:t>a text </a:t>
            </a:r>
            <a:r>
              <a:rPr lang="en-US" sz="2400" dirty="0" smtClean="0"/>
              <a:t>is not fully understood a ‘good’ text was not produced. </a:t>
            </a:r>
            <a:endParaRPr lang="en-US" sz="2400" dirty="0" smtClean="0"/>
          </a:p>
          <a:p>
            <a:pPr>
              <a:buNone/>
            </a:pPr>
            <a:endParaRPr lang="en-US" sz="2400" dirty="0" smtClean="0"/>
          </a:p>
          <a:p>
            <a:pPr algn="r">
              <a:buNone/>
            </a:pPr>
            <a:r>
              <a:rPr lang="en-US" sz="2400" b="1" dirty="0" smtClean="0"/>
              <a:t>What makes a text “coherent”?</a:t>
            </a:r>
          </a:p>
          <a:p>
            <a:pPr algn="r">
              <a:buNone/>
            </a:pPr>
            <a:r>
              <a:rPr lang="en-US" sz="2400" b="1" dirty="0" smtClean="0"/>
              <a:t>What makes some texts “acceptable” and others “unacceptable”?</a:t>
            </a:r>
          </a:p>
          <a:p>
            <a:pPr>
              <a:buNone/>
            </a:pPr>
            <a:endParaRPr lang="en-US" sz="2400" dirty="0" smtClean="0"/>
          </a:p>
          <a:p>
            <a:pPr>
              <a:buNone/>
            </a:pPr>
            <a:r>
              <a:rPr lang="en-US" sz="2400" dirty="0" smtClean="0"/>
              <a:t>A </a:t>
            </a:r>
            <a:r>
              <a:rPr lang="en-US" sz="2400" dirty="0" smtClean="0"/>
              <a:t>coherent text has an </a:t>
            </a:r>
            <a:r>
              <a:rPr lang="en-US" sz="2400" dirty="0" smtClean="0"/>
              <a:t>underlying logical </a:t>
            </a:r>
            <a:r>
              <a:rPr lang="en-US" sz="2400" dirty="0" smtClean="0"/>
              <a:t>structure that acts to guide the reader through the </a:t>
            </a:r>
            <a:r>
              <a:rPr lang="en-US" sz="2400" dirty="0" smtClean="0"/>
              <a:t>text </a:t>
            </a:r>
            <a:r>
              <a:rPr lang="en-US" sz="2400" dirty="0" smtClean="0"/>
              <a:t>so that “it ‘</a:t>
            </a:r>
            <a:r>
              <a:rPr lang="en-US" sz="2400" dirty="0" smtClean="0"/>
              <a:t>sticks together</a:t>
            </a:r>
            <a:r>
              <a:rPr lang="en-US" sz="2400" dirty="0" smtClean="0"/>
              <a:t>’ as a </a:t>
            </a:r>
            <a:r>
              <a:rPr lang="en-US" sz="2400" dirty="0" smtClean="0"/>
              <a:t>unit </a:t>
            </a:r>
            <a:r>
              <a:rPr lang="en-US" sz="2400" dirty="0" smtClean="0"/>
              <a:t>and creates the </a:t>
            </a:r>
            <a:r>
              <a:rPr lang="en-US" sz="2400" dirty="0" smtClean="0"/>
              <a:t>feeling </a:t>
            </a:r>
            <a:r>
              <a:rPr lang="en-US" sz="2400" dirty="0" smtClean="0"/>
              <a:t>that a text </a:t>
            </a:r>
            <a:r>
              <a:rPr lang="en-US" sz="2400" dirty="0" smtClean="0"/>
              <a:t>hangs together</a:t>
            </a:r>
            <a:r>
              <a:rPr lang="en-US" sz="2400" dirty="0" smtClean="0"/>
              <a:t>, that it makes sense, and is not just a jumble of </a:t>
            </a:r>
            <a:r>
              <a:rPr lang="en-US" sz="2400" dirty="0" smtClean="0"/>
              <a:t>sentences.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328592"/>
          </a:xfrm>
        </p:spPr>
        <p:txBody>
          <a:bodyPr>
            <a:normAutofit/>
          </a:bodyPr>
          <a:lstStyle/>
          <a:p>
            <a:pPr>
              <a:buNone/>
            </a:pPr>
            <a:endParaRPr lang="en-US" sz="2400" dirty="0" smtClean="0"/>
          </a:p>
        </p:txBody>
      </p:sp>
      <p:pic>
        <p:nvPicPr>
          <p:cNvPr id="37890" name="Picture 2" descr="http://image.slidesharecdn.com/coherentwriting-121002082424-phpapp01/95/coherence-in-writing-4-728.jpg?cb=1349166898"/>
          <p:cNvPicPr>
            <a:picLocks noChangeAspect="1" noChangeArrowheads="1"/>
          </p:cNvPicPr>
          <p:nvPr/>
        </p:nvPicPr>
        <p:blipFill>
          <a:blip r:embed="rId2" cstate="print"/>
          <a:srcRect/>
          <a:stretch>
            <a:fillRect/>
          </a:stretch>
        </p:blipFill>
        <p:spPr bwMode="auto">
          <a:xfrm>
            <a:off x="0" y="0"/>
            <a:ext cx="8823041" cy="6617282"/>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800" b="1" dirty="0" smtClean="0">
                <a:solidFill>
                  <a:srgbClr val="002060"/>
                </a:solidFill>
              </a:rPr>
              <a:t>Intentionality and acceptability </a:t>
            </a:r>
            <a:r>
              <a:rPr lang="en-US" sz="2800" dirty="0" smtClean="0"/>
              <a:t>are generally regarded as a ‘pair’ of principles. </a:t>
            </a:r>
            <a:endParaRPr lang="en-US" sz="2800" dirty="0" smtClean="0"/>
          </a:p>
          <a:p>
            <a:pPr>
              <a:buNone/>
            </a:pPr>
            <a:r>
              <a:rPr lang="en-US" sz="2800" dirty="0" smtClean="0"/>
              <a:t>In </a:t>
            </a:r>
            <a:r>
              <a:rPr lang="en-US" sz="2800" dirty="0" smtClean="0"/>
              <a:t>any text there is a </a:t>
            </a:r>
            <a:r>
              <a:rPr lang="en-US" sz="2800" b="1" dirty="0" smtClean="0"/>
              <a:t>producer</a:t>
            </a:r>
            <a:r>
              <a:rPr lang="en-US" sz="2800" dirty="0" smtClean="0"/>
              <a:t> who has the intention to produce a sound piece of information to a </a:t>
            </a:r>
            <a:r>
              <a:rPr lang="en-US" sz="2800" b="1" dirty="0" smtClean="0"/>
              <a:t>receptor</a:t>
            </a:r>
            <a:r>
              <a:rPr lang="en-US" sz="2800" dirty="0" smtClean="0"/>
              <a:t>. The </a:t>
            </a:r>
            <a:r>
              <a:rPr lang="en-US" sz="2800" dirty="0" smtClean="0"/>
              <a:t>receptor </a:t>
            </a:r>
            <a:r>
              <a:rPr lang="en-US" sz="2800" dirty="0" smtClean="0"/>
              <a:t>needs to be willing to accept the proffered text as a communicative text. </a:t>
            </a:r>
            <a:endParaRPr lang="en-US" sz="2800" dirty="0" smtClean="0"/>
          </a:p>
          <a:p>
            <a:pPr>
              <a:buNone/>
            </a:pPr>
            <a:r>
              <a:rPr lang="en-US" sz="2800" dirty="0" smtClean="0"/>
              <a:t>In </a:t>
            </a:r>
            <a:r>
              <a:rPr lang="en-US" sz="2800" dirty="0" smtClean="0"/>
              <a:t>order to do this both producer and addressee have to adhere to the </a:t>
            </a:r>
            <a:r>
              <a:rPr lang="en-US" sz="2800" b="1" dirty="0" smtClean="0"/>
              <a:t>pragmatic cooperative principle </a:t>
            </a:r>
            <a:r>
              <a:rPr lang="en-US" sz="2800" dirty="0" smtClean="0"/>
              <a:t>which states that one has to make the maximum effort to enable a piece of intended communication to be a success.</a:t>
            </a:r>
            <a:endParaRPr lang="ru-RU"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800" b="1" dirty="0" err="1" smtClean="0">
                <a:solidFill>
                  <a:srgbClr val="002060"/>
                </a:solidFill>
              </a:rPr>
              <a:t>Informativity</a:t>
            </a:r>
            <a:r>
              <a:rPr lang="en-US" sz="2800" b="1" dirty="0" smtClean="0">
                <a:solidFill>
                  <a:srgbClr val="002060"/>
                </a:solidFill>
              </a:rPr>
              <a:t> </a:t>
            </a:r>
            <a:r>
              <a:rPr lang="en-US" sz="2800" dirty="0" smtClean="0"/>
              <a:t>has </a:t>
            </a:r>
            <a:r>
              <a:rPr lang="en-US" sz="2800" dirty="0" smtClean="0"/>
              <a:t>to do with the way in which parts of the text </a:t>
            </a:r>
            <a:r>
              <a:rPr lang="en-US" sz="2800" dirty="0" smtClean="0"/>
              <a:t>have communicative </a:t>
            </a:r>
            <a:r>
              <a:rPr lang="en-US" sz="2800" dirty="0" smtClean="0"/>
              <a:t>value. </a:t>
            </a:r>
            <a:endParaRPr lang="en-US" sz="2800" dirty="0" smtClean="0"/>
          </a:p>
          <a:p>
            <a:pPr>
              <a:buNone/>
            </a:pPr>
            <a:endParaRPr lang="en-US" sz="2800" dirty="0" smtClean="0"/>
          </a:p>
          <a:p>
            <a:pPr algn="ctr">
              <a:buNone/>
            </a:pPr>
            <a:r>
              <a:rPr lang="en-US" sz="2800" dirty="0" smtClean="0">
                <a:solidFill>
                  <a:srgbClr val="FF0000"/>
                </a:solidFill>
              </a:rPr>
              <a:t>Which is more informative?</a:t>
            </a:r>
          </a:p>
          <a:p>
            <a:pPr>
              <a:buNone/>
            </a:pPr>
            <a:r>
              <a:rPr lang="en-US" sz="2800" i="1" dirty="0" smtClean="0">
                <a:solidFill>
                  <a:srgbClr val="002060"/>
                </a:solidFill>
              </a:rPr>
              <a:t>a man with a golden gun                       him (pronoun)</a:t>
            </a:r>
            <a:endParaRPr lang="ru-RU" sz="2800" i="1" dirty="0">
              <a:solidFill>
                <a:srgbClr val="00206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Autofit/>
          </a:bodyPr>
          <a:lstStyle/>
          <a:p>
            <a:pPr>
              <a:spcBef>
                <a:spcPts val="0"/>
              </a:spcBef>
              <a:buNone/>
            </a:pPr>
            <a:r>
              <a:rPr lang="en-US" sz="2400" b="1" dirty="0" err="1" smtClean="0">
                <a:solidFill>
                  <a:srgbClr val="002060"/>
                </a:solidFill>
              </a:rPr>
              <a:t>Contextuality</a:t>
            </a:r>
            <a:r>
              <a:rPr lang="en-US" sz="2400" b="1" dirty="0" smtClean="0">
                <a:solidFill>
                  <a:srgbClr val="002060"/>
                </a:solidFill>
              </a:rPr>
              <a:t> </a:t>
            </a:r>
            <a:r>
              <a:rPr lang="en-US" sz="2400" dirty="0" smtClean="0"/>
              <a:t>focuses </a:t>
            </a:r>
            <a:r>
              <a:rPr lang="en-US" sz="2400" dirty="0" smtClean="0"/>
              <a:t>on the </a:t>
            </a:r>
            <a:r>
              <a:rPr lang="en-US" sz="2400" dirty="0" smtClean="0"/>
              <a:t>role </a:t>
            </a:r>
            <a:r>
              <a:rPr lang="en-US" sz="2400" dirty="0" smtClean="0"/>
              <a:t>the context plays in any form </a:t>
            </a:r>
            <a:r>
              <a:rPr lang="en-US" sz="2400" dirty="0" smtClean="0"/>
              <a:t>of communication</a:t>
            </a:r>
            <a:r>
              <a:rPr lang="en-US" sz="2400" dirty="0" smtClean="0"/>
              <a:t>. </a:t>
            </a:r>
            <a:r>
              <a:rPr lang="en-US" sz="2400" dirty="0" smtClean="0"/>
              <a:t>I</a:t>
            </a:r>
          </a:p>
          <a:p>
            <a:pPr>
              <a:spcBef>
                <a:spcPts val="0"/>
              </a:spcBef>
              <a:buNone/>
            </a:pPr>
            <a:r>
              <a:rPr lang="en-US" sz="2400" dirty="0" smtClean="0"/>
              <a:t>I</a:t>
            </a:r>
            <a:r>
              <a:rPr lang="en-US" sz="2400" dirty="0" smtClean="0"/>
              <a:t>n </a:t>
            </a:r>
            <a:r>
              <a:rPr lang="en-US" sz="2400" dirty="0" smtClean="0"/>
              <a:t>every situation in which language is used, the </a:t>
            </a:r>
            <a:r>
              <a:rPr lang="en-US" sz="2400" dirty="0" smtClean="0"/>
              <a:t>quality and </a:t>
            </a:r>
            <a:r>
              <a:rPr lang="en-US" sz="2400" dirty="0" smtClean="0"/>
              <a:t>effect of the communication is determined by the contextual knowledge shared </a:t>
            </a:r>
            <a:r>
              <a:rPr lang="en-US" sz="2400" dirty="0" smtClean="0"/>
              <a:t>by the </a:t>
            </a:r>
            <a:r>
              <a:rPr lang="en-US" sz="2400" dirty="0" smtClean="0"/>
              <a:t>participants. </a:t>
            </a:r>
            <a:endParaRPr lang="en-US" sz="2400" dirty="0" smtClean="0"/>
          </a:p>
          <a:p>
            <a:pPr>
              <a:spcBef>
                <a:spcPts val="0"/>
              </a:spcBef>
              <a:buNone/>
            </a:pPr>
            <a:endParaRPr lang="en-US" sz="2400" dirty="0" smtClean="0"/>
          </a:p>
          <a:p>
            <a:pPr>
              <a:spcBef>
                <a:spcPts val="0"/>
              </a:spcBef>
              <a:buNone/>
            </a:pPr>
            <a:r>
              <a:rPr lang="en-US" sz="2400" dirty="0" smtClean="0"/>
              <a:t>This </a:t>
            </a:r>
            <a:r>
              <a:rPr lang="en-US" sz="2400" dirty="0" smtClean="0"/>
              <a:t>aspect of language use is studied </a:t>
            </a:r>
            <a:r>
              <a:rPr lang="en-US" sz="2400" dirty="0" smtClean="0"/>
              <a:t>by </a:t>
            </a:r>
            <a:r>
              <a:rPr lang="en-US" sz="2400" b="1" dirty="0" smtClean="0"/>
              <a:t>pragmatics</a:t>
            </a:r>
            <a:endParaRPr lang="en-US" sz="2400" b="1" dirty="0" smtClean="0"/>
          </a:p>
          <a:p>
            <a:pPr>
              <a:spcBef>
                <a:spcPts val="0"/>
              </a:spcBef>
              <a:buNone/>
            </a:pPr>
            <a:r>
              <a:rPr lang="en-US" sz="2400" dirty="0" smtClean="0"/>
              <a:t>and </a:t>
            </a:r>
            <a:r>
              <a:rPr lang="en-US" sz="2400" b="1" dirty="0" smtClean="0"/>
              <a:t>sociolinguistics</a:t>
            </a:r>
            <a:r>
              <a:rPr lang="en-US" sz="2400" dirty="0" smtClean="0"/>
              <a:t>. </a:t>
            </a:r>
            <a:endParaRPr lang="en-US" sz="2400" dirty="0" smtClean="0"/>
          </a:p>
          <a:p>
            <a:pPr>
              <a:spcBef>
                <a:spcPts val="0"/>
              </a:spcBef>
              <a:buNone/>
            </a:pPr>
            <a:r>
              <a:rPr lang="en-US" sz="2400" b="1" dirty="0" smtClean="0"/>
              <a:t>Pragmatics</a:t>
            </a:r>
            <a:r>
              <a:rPr lang="en-US" sz="2400" dirty="0" smtClean="0"/>
              <a:t> </a:t>
            </a:r>
            <a:r>
              <a:rPr lang="en-US" sz="2400" dirty="0" smtClean="0"/>
              <a:t>focuses on what the participants in a </a:t>
            </a:r>
            <a:r>
              <a:rPr lang="en-US" sz="2400" dirty="0" smtClean="0"/>
              <a:t>discourse intend </a:t>
            </a:r>
            <a:r>
              <a:rPr lang="en-US" sz="2400" dirty="0" smtClean="0"/>
              <a:t>to accomplish through the use of the language (what speech act is performed </a:t>
            </a:r>
            <a:r>
              <a:rPr lang="en-US" sz="2400" dirty="0" smtClean="0"/>
              <a:t>in a </a:t>
            </a:r>
            <a:r>
              <a:rPr lang="en-US" sz="2400" dirty="0" smtClean="0"/>
              <a:t>given setting</a:t>
            </a:r>
            <a:r>
              <a:rPr lang="en-US" sz="2400" dirty="0" smtClean="0"/>
              <a:t>).</a:t>
            </a:r>
          </a:p>
          <a:p>
            <a:pPr>
              <a:spcBef>
                <a:spcPts val="0"/>
              </a:spcBef>
              <a:buNone/>
            </a:pPr>
            <a:r>
              <a:rPr lang="en-US" sz="2400" b="1" dirty="0" smtClean="0"/>
              <a:t>Sociolinguistics</a:t>
            </a:r>
            <a:r>
              <a:rPr lang="en-US" sz="2400" dirty="0" smtClean="0"/>
              <a:t> </a:t>
            </a:r>
            <a:r>
              <a:rPr lang="en-US" sz="2400" dirty="0" smtClean="0"/>
              <a:t>aims to determine the role knowledge of the</a:t>
            </a:r>
          </a:p>
          <a:p>
            <a:pPr>
              <a:spcBef>
                <a:spcPts val="0"/>
              </a:spcBef>
              <a:buNone/>
            </a:pPr>
            <a:r>
              <a:rPr lang="en-US" sz="2400" dirty="0" smtClean="0"/>
              <a:t>participants (as human beings and in the environment they function as such) plays </a:t>
            </a:r>
            <a:r>
              <a:rPr lang="en-US" sz="2400" dirty="0" smtClean="0"/>
              <a:t>in the </a:t>
            </a:r>
            <a:r>
              <a:rPr lang="en-US" sz="2400" dirty="0" smtClean="0"/>
              <a:t>success of a communicative occurrence. </a:t>
            </a:r>
            <a:endParaRPr lang="ru-RU" sz="2400" i="1"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Linguistics in the 20</a:t>
            </a:r>
            <a:r>
              <a:rPr lang="en-US" sz="2400" baseline="30000" dirty="0" smtClean="0">
                <a:solidFill>
                  <a:srgbClr val="7030A0"/>
                </a:solidFill>
              </a:rPr>
              <a:t>th</a:t>
            </a:r>
            <a:r>
              <a:rPr lang="en-US" sz="2400" dirty="0" smtClean="0">
                <a:solidFill>
                  <a:srgbClr val="7030A0"/>
                </a:solidFill>
              </a:rPr>
              <a:t> century</a:t>
            </a:r>
            <a:endParaRPr lang="ru-RU" sz="2400" dirty="0">
              <a:solidFill>
                <a:srgbClr val="7030A0"/>
              </a:solidFill>
            </a:endParaRPr>
          </a:p>
        </p:txBody>
      </p:sp>
      <p:graphicFrame>
        <p:nvGraphicFramePr>
          <p:cNvPr id="6" name="Содержимое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4" descr="http://www.teodorapetkova.com/wp-content/uploads/2014/10/Intertextuality-project-by-MacMullen.com_.jpg"/>
          <p:cNvPicPr>
            <a:picLocks noChangeAspect="1" noChangeArrowheads="1"/>
          </p:cNvPicPr>
          <p:nvPr/>
        </p:nvPicPr>
        <p:blipFill>
          <a:blip r:embed="rId2" cstate="print"/>
          <a:srcRect/>
          <a:stretch>
            <a:fillRect/>
          </a:stretch>
        </p:blipFill>
        <p:spPr bwMode="auto">
          <a:xfrm>
            <a:off x="0" y="0"/>
            <a:ext cx="4320480" cy="3269888"/>
          </a:xfrm>
          <a:prstGeom prst="rect">
            <a:avLst/>
          </a:prstGeom>
          <a:noFill/>
        </p:spPr>
      </p:pic>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4355976" y="1052736"/>
            <a:ext cx="4330824" cy="2520279"/>
          </a:xfrm>
        </p:spPr>
        <p:txBody>
          <a:bodyPr>
            <a:noAutofit/>
          </a:bodyPr>
          <a:lstStyle/>
          <a:p>
            <a:pPr>
              <a:spcBef>
                <a:spcPts val="0"/>
              </a:spcBef>
              <a:buNone/>
            </a:pPr>
            <a:r>
              <a:rPr lang="en-US" sz="2400" b="1" dirty="0" err="1" smtClean="0">
                <a:solidFill>
                  <a:srgbClr val="002060"/>
                </a:solidFill>
              </a:rPr>
              <a:t>Intertextuality</a:t>
            </a:r>
            <a:r>
              <a:rPr lang="en-US" sz="2400" b="1" dirty="0" smtClean="0">
                <a:solidFill>
                  <a:srgbClr val="002060"/>
                </a:solidFill>
              </a:rPr>
              <a:t>  </a:t>
            </a:r>
            <a:r>
              <a:rPr lang="en-US" sz="2400" dirty="0" smtClean="0"/>
              <a:t>means </a:t>
            </a:r>
            <a:r>
              <a:rPr lang="en-US" sz="2400" dirty="0" smtClean="0"/>
              <a:t>that </a:t>
            </a:r>
            <a:r>
              <a:rPr lang="en-US" sz="2400" dirty="0" smtClean="0"/>
              <a:t>the formation </a:t>
            </a:r>
            <a:r>
              <a:rPr lang="en-US" sz="2400" dirty="0" smtClean="0"/>
              <a:t>and understanding of one text will be influenced by the structure of </a:t>
            </a:r>
            <a:r>
              <a:rPr lang="en-US" sz="2400" dirty="0" smtClean="0"/>
              <a:t>another text </a:t>
            </a:r>
            <a:r>
              <a:rPr lang="en-US" sz="2400" dirty="0" smtClean="0"/>
              <a:t>similar to it. </a:t>
            </a:r>
            <a:endParaRPr lang="ru-RU" sz="2400" i="1" dirty="0">
              <a:solidFill>
                <a:srgbClr val="002060"/>
              </a:solidFill>
            </a:endParaRPr>
          </a:p>
        </p:txBody>
      </p:sp>
      <p:pic>
        <p:nvPicPr>
          <p:cNvPr id="40962" name="Picture 2" descr="http://f.tqn.com/y/grammar/1/S/0/i/-/-/blackboard_intertextuality-1200.jpg"/>
          <p:cNvPicPr>
            <a:picLocks noChangeAspect="1" noChangeArrowheads="1"/>
          </p:cNvPicPr>
          <p:nvPr/>
        </p:nvPicPr>
        <p:blipFill>
          <a:blip r:embed="rId3" cstate="print"/>
          <a:srcRect/>
          <a:stretch>
            <a:fillRect/>
          </a:stretch>
        </p:blipFill>
        <p:spPr bwMode="auto">
          <a:xfrm>
            <a:off x="4290355" y="3645024"/>
            <a:ext cx="4853645" cy="3212976"/>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http://www.ocanadagear.com/graphics/umbrella-hat1.jpg"/>
          <p:cNvPicPr>
            <a:picLocks noChangeAspect="1" noChangeArrowheads="1"/>
          </p:cNvPicPr>
          <p:nvPr/>
        </p:nvPicPr>
        <p:blipFill>
          <a:blip r:embed="rId2" cstate="print"/>
          <a:srcRect/>
          <a:stretch>
            <a:fillRect/>
          </a:stretch>
        </p:blipFill>
        <p:spPr bwMode="auto">
          <a:xfrm>
            <a:off x="0" y="0"/>
            <a:ext cx="4438650" cy="2743201"/>
          </a:xfrm>
          <a:prstGeom prst="rect">
            <a:avLst/>
          </a:prstGeom>
          <a:noFill/>
        </p:spPr>
      </p:pic>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Text linguistics</a:t>
            </a:r>
            <a:endParaRPr lang="ru-RU" sz="2400" dirty="0">
              <a:solidFill>
                <a:srgbClr val="7030A0"/>
              </a:solidFill>
            </a:endParaRPr>
          </a:p>
        </p:txBody>
      </p:sp>
      <p:sp>
        <p:nvSpPr>
          <p:cNvPr id="3" name="Содержимое 2"/>
          <p:cNvSpPr>
            <a:spLocks noGrp="1"/>
          </p:cNvSpPr>
          <p:nvPr>
            <p:ph idx="1"/>
          </p:nvPr>
        </p:nvSpPr>
        <p:spPr>
          <a:xfrm>
            <a:off x="323528" y="908720"/>
            <a:ext cx="8820472" cy="5544616"/>
          </a:xfrm>
        </p:spPr>
        <p:txBody>
          <a:bodyPr>
            <a:noAutofit/>
          </a:bodyPr>
          <a:lstStyle/>
          <a:p>
            <a:pPr>
              <a:spcBef>
                <a:spcPts val="0"/>
              </a:spcBef>
              <a:buNone/>
            </a:pPr>
            <a:r>
              <a:rPr lang="en-US" sz="2400" dirty="0" smtClean="0"/>
              <a:t>Text </a:t>
            </a:r>
            <a:r>
              <a:rPr lang="en-US" sz="2400" dirty="0" smtClean="0"/>
              <a:t>linguistics is a kind of </a:t>
            </a:r>
            <a:r>
              <a:rPr lang="en-US" sz="2400" dirty="0" smtClean="0"/>
              <a:t>umbrella discipline </a:t>
            </a:r>
            <a:r>
              <a:rPr lang="en-US" sz="2400" dirty="0" smtClean="0"/>
              <a:t>which makes the </a:t>
            </a:r>
            <a:r>
              <a:rPr lang="en-US" sz="2400" dirty="0" smtClean="0"/>
              <a:t>study </a:t>
            </a:r>
            <a:r>
              <a:rPr lang="en-US" sz="2400" dirty="0" smtClean="0"/>
              <a:t>of the different disciplines of linguistics more relevant</a:t>
            </a:r>
            <a:r>
              <a:rPr lang="en-US" sz="2400" dirty="0" smtClean="0"/>
              <a:t>.</a:t>
            </a:r>
          </a:p>
          <a:p>
            <a:pPr>
              <a:spcBef>
                <a:spcPts val="0"/>
              </a:spcBef>
              <a:buNone/>
            </a:pPr>
            <a:endParaRPr lang="en-US" sz="2400" dirty="0" smtClean="0"/>
          </a:p>
          <a:p>
            <a:pPr>
              <a:spcBef>
                <a:spcPts val="0"/>
              </a:spcBef>
              <a:buNone/>
            </a:pPr>
            <a:r>
              <a:rPr lang="en-US" sz="2400" dirty="0" smtClean="0"/>
              <a:t> </a:t>
            </a:r>
            <a:endParaRPr lang="ru-RU" sz="2400" i="1" dirty="0"/>
          </a:p>
        </p:txBody>
      </p:sp>
      <p:graphicFrame>
        <p:nvGraphicFramePr>
          <p:cNvPr id="7" name="Таблица 6"/>
          <p:cNvGraphicFramePr>
            <a:graphicFrameLocks noGrp="1"/>
          </p:cNvGraphicFramePr>
          <p:nvPr/>
        </p:nvGraphicFramePr>
        <p:xfrm>
          <a:off x="539552" y="1772817"/>
          <a:ext cx="7992888" cy="5085186"/>
        </p:xfrm>
        <a:graphic>
          <a:graphicData uri="http://schemas.openxmlformats.org/drawingml/2006/table">
            <a:tbl>
              <a:tblPr firstRow="1" bandRow="1">
                <a:tableStyleId>{5C22544A-7EE6-4342-B048-85BDC9FD1C3A}</a:tableStyleId>
              </a:tblPr>
              <a:tblGrid>
                <a:gridCol w="3996444"/>
                <a:gridCol w="3996444"/>
              </a:tblGrid>
              <a:tr h="410640">
                <a:tc>
                  <a:txBody>
                    <a:bodyPr/>
                    <a:lstStyle/>
                    <a:p>
                      <a:r>
                        <a:rPr lang="en-US" dirty="0" smtClean="0"/>
                        <a:t>Principle of </a:t>
                      </a:r>
                      <a:r>
                        <a:rPr lang="en-US" dirty="0" err="1" smtClean="0"/>
                        <a:t>textuality</a:t>
                      </a:r>
                      <a:endParaRPr lang="ru-RU" dirty="0"/>
                    </a:p>
                  </a:txBody>
                  <a:tcPr/>
                </a:tc>
                <a:tc>
                  <a:txBody>
                    <a:bodyPr/>
                    <a:lstStyle/>
                    <a:p>
                      <a:r>
                        <a:rPr lang="en-US" dirty="0" smtClean="0"/>
                        <a:t>Linguistic sub-disciplines</a:t>
                      </a:r>
                      <a:endParaRPr lang="ru-RU" dirty="0"/>
                    </a:p>
                  </a:txBody>
                  <a:tcPr/>
                </a:tc>
              </a:tr>
              <a:tr h="1316298">
                <a:tc>
                  <a:txBody>
                    <a:bodyPr/>
                    <a:lstStyle/>
                    <a:p>
                      <a:r>
                        <a:rPr lang="en-US" dirty="0" smtClean="0"/>
                        <a:t>Cohesion</a:t>
                      </a:r>
                      <a:endParaRPr lang="ru-RU" dirty="0"/>
                    </a:p>
                  </a:txBody>
                  <a:tcPr/>
                </a:tc>
                <a:tc>
                  <a:txBody>
                    <a:bodyPr/>
                    <a:lstStyle/>
                    <a:p>
                      <a:r>
                        <a:rPr lang="en-US" dirty="0" smtClean="0"/>
                        <a:t>Syntax</a:t>
                      </a:r>
                    </a:p>
                    <a:p>
                      <a:r>
                        <a:rPr lang="en-US" dirty="0" smtClean="0"/>
                        <a:t>Semantics</a:t>
                      </a:r>
                    </a:p>
                    <a:p>
                      <a:r>
                        <a:rPr lang="en-US" dirty="0" smtClean="0"/>
                        <a:t>Morphology</a:t>
                      </a:r>
                    </a:p>
                    <a:p>
                      <a:r>
                        <a:rPr lang="en-US" dirty="0" smtClean="0"/>
                        <a:t>Phonology</a:t>
                      </a:r>
                      <a:endParaRPr lang="ru-RU" dirty="0"/>
                    </a:p>
                  </a:txBody>
                  <a:tcPr/>
                </a:tc>
              </a:tr>
              <a:tr h="708776">
                <a:tc>
                  <a:txBody>
                    <a:bodyPr/>
                    <a:lstStyle/>
                    <a:p>
                      <a:r>
                        <a:rPr lang="en-US" dirty="0" smtClean="0"/>
                        <a:t>Coherence</a:t>
                      </a:r>
                      <a:endParaRPr lang="ru-RU" dirty="0"/>
                    </a:p>
                  </a:txBody>
                  <a:tcPr/>
                </a:tc>
                <a:tc>
                  <a:txBody>
                    <a:bodyPr/>
                    <a:lstStyle/>
                    <a:p>
                      <a:r>
                        <a:rPr lang="en-US" dirty="0" smtClean="0"/>
                        <a:t>Semantics</a:t>
                      </a:r>
                    </a:p>
                    <a:p>
                      <a:r>
                        <a:rPr lang="en-US" dirty="0" smtClean="0"/>
                        <a:t>Cognitive linguistics</a:t>
                      </a:r>
                      <a:endParaRPr lang="ru-RU" dirty="0"/>
                    </a:p>
                  </a:txBody>
                  <a:tcPr/>
                </a:tc>
              </a:tr>
              <a:tr h="410640">
                <a:tc>
                  <a:txBody>
                    <a:bodyPr/>
                    <a:lstStyle/>
                    <a:p>
                      <a:r>
                        <a:rPr lang="en-US" dirty="0" smtClean="0"/>
                        <a:t>Intentionality</a:t>
                      </a:r>
                      <a:endParaRPr lang="ru-RU" dirty="0"/>
                    </a:p>
                  </a:txBody>
                  <a:tcPr/>
                </a:tc>
                <a:tc>
                  <a:txBody>
                    <a:bodyPr/>
                    <a:lstStyle/>
                    <a:p>
                      <a:r>
                        <a:rPr lang="en-US" dirty="0" smtClean="0"/>
                        <a:t>Pragmatics</a:t>
                      </a:r>
                      <a:endParaRPr lang="ru-RU" dirty="0"/>
                    </a:p>
                  </a:txBody>
                  <a:tcPr/>
                </a:tc>
              </a:tr>
              <a:tr h="410640">
                <a:tc>
                  <a:txBody>
                    <a:bodyPr/>
                    <a:lstStyle/>
                    <a:p>
                      <a:r>
                        <a:rPr lang="en-US" dirty="0" smtClean="0"/>
                        <a:t>Acceptability</a:t>
                      </a:r>
                      <a:endParaRPr lang="ru-RU" dirty="0"/>
                    </a:p>
                  </a:txBody>
                  <a:tcPr/>
                </a:tc>
                <a:tc>
                  <a:txBody>
                    <a:bodyPr/>
                    <a:lstStyle/>
                    <a:p>
                      <a:r>
                        <a:rPr lang="en-US" dirty="0" smtClean="0"/>
                        <a:t>Pragmatics</a:t>
                      </a:r>
                      <a:endParaRPr lang="ru-RU" dirty="0"/>
                    </a:p>
                  </a:txBody>
                  <a:tcPr/>
                </a:tc>
              </a:tr>
              <a:tr h="708776">
                <a:tc>
                  <a:txBody>
                    <a:bodyPr/>
                    <a:lstStyle/>
                    <a:p>
                      <a:r>
                        <a:rPr lang="en-US" dirty="0" err="1" smtClean="0"/>
                        <a:t>Informativity</a:t>
                      </a:r>
                      <a:endParaRPr lang="ru-RU" dirty="0"/>
                    </a:p>
                  </a:txBody>
                  <a:tcPr/>
                </a:tc>
                <a:tc>
                  <a:txBody>
                    <a:bodyPr/>
                    <a:lstStyle/>
                    <a:p>
                      <a:r>
                        <a:rPr lang="en-US" dirty="0" smtClean="0"/>
                        <a:t>Semantics</a:t>
                      </a:r>
                    </a:p>
                    <a:p>
                      <a:r>
                        <a:rPr lang="en-US" dirty="0" smtClean="0"/>
                        <a:t>Syntax</a:t>
                      </a:r>
                      <a:endParaRPr lang="ru-RU" dirty="0"/>
                    </a:p>
                  </a:txBody>
                  <a:tcPr/>
                </a:tc>
              </a:tr>
              <a:tr h="708776">
                <a:tc>
                  <a:txBody>
                    <a:bodyPr/>
                    <a:lstStyle/>
                    <a:p>
                      <a:r>
                        <a:rPr lang="en-US" dirty="0" err="1" smtClean="0"/>
                        <a:t>Contextuality</a:t>
                      </a:r>
                      <a:endParaRPr lang="ru-RU" dirty="0"/>
                    </a:p>
                  </a:txBody>
                  <a:tcPr/>
                </a:tc>
                <a:tc>
                  <a:txBody>
                    <a:bodyPr/>
                    <a:lstStyle/>
                    <a:p>
                      <a:r>
                        <a:rPr lang="en-US" dirty="0" smtClean="0"/>
                        <a:t>Pragmatics</a:t>
                      </a:r>
                    </a:p>
                    <a:p>
                      <a:r>
                        <a:rPr lang="en-US" dirty="0" smtClean="0"/>
                        <a:t>Sociolinguistics</a:t>
                      </a:r>
                      <a:endParaRPr lang="ru-RU" dirty="0"/>
                    </a:p>
                  </a:txBody>
                  <a:tcPr/>
                </a:tc>
              </a:tr>
              <a:tr h="410640">
                <a:tc>
                  <a:txBody>
                    <a:bodyPr/>
                    <a:lstStyle/>
                    <a:p>
                      <a:r>
                        <a:rPr lang="en-US" dirty="0" err="1" smtClean="0"/>
                        <a:t>Intertextuality</a:t>
                      </a:r>
                      <a:endParaRPr lang="ru-RU" dirty="0"/>
                    </a:p>
                  </a:txBody>
                  <a:tcPr/>
                </a:tc>
                <a:tc>
                  <a:txBody>
                    <a:bodyPr/>
                    <a:lstStyle/>
                    <a:p>
                      <a:r>
                        <a:rPr lang="en-US" dirty="0" smtClean="0"/>
                        <a:t>Literature theory</a:t>
                      </a:r>
                      <a:endParaRPr lang="ru-RU" dirty="0"/>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Communicative linguistics</a:t>
            </a:r>
            <a:endParaRPr lang="ru-RU" sz="2400" dirty="0">
              <a:solidFill>
                <a:srgbClr val="7030A0"/>
              </a:solidFill>
            </a:endParaRPr>
          </a:p>
        </p:txBody>
      </p:sp>
      <p:sp>
        <p:nvSpPr>
          <p:cNvPr id="3" name="Содержимое 2"/>
          <p:cNvSpPr>
            <a:spLocks noGrp="1"/>
          </p:cNvSpPr>
          <p:nvPr>
            <p:ph idx="1"/>
          </p:nvPr>
        </p:nvSpPr>
        <p:spPr>
          <a:xfrm>
            <a:off x="457200" y="980728"/>
            <a:ext cx="8229600" cy="5145435"/>
          </a:xfrm>
        </p:spPr>
        <p:txBody>
          <a:bodyPr>
            <a:normAutofit fontScale="92500" lnSpcReduction="10000"/>
          </a:bodyPr>
          <a:lstStyle/>
          <a:p>
            <a:pPr>
              <a:buNone/>
            </a:pPr>
            <a:r>
              <a:rPr lang="en-US" dirty="0" smtClean="0"/>
              <a:t>Text linguistics and discourse analysis are directly connected with communicative linguistics which studies speech communication, involving the following components:</a:t>
            </a:r>
          </a:p>
          <a:p>
            <a:r>
              <a:rPr lang="en-US" dirty="0" smtClean="0"/>
              <a:t>speaker</a:t>
            </a:r>
          </a:p>
          <a:p>
            <a:r>
              <a:rPr lang="en-US" dirty="0" smtClean="0"/>
              <a:t>addressee</a:t>
            </a:r>
          </a:p>
          <a:p>
            <a:r>
              <a:rPr lang="en-US" dirty="0" smtClean="0"/>
              <a:t>message</a:t>
            </a:r>
          </a:p>
          <a:p>
            <a:r>
              <a:rPr lang="en-US" dirty="0" smtClean="0"/>
              <a:t>context</a:t>
            </a:r>
          </a:p>
          <a:p>
            <a:r>
              <a:rPr lang="en-US" dirty="0" smtClean="0"/>
              <a:t>specifics of contact</a:t>
            </a:r>
          </a:p>
          <a:p>
            <a:r>
              <a:rPr lang="en-US" dirty="0" smtClean="0"/>
              <a:t>message code (means)</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Communicative linguistics</a:t>
            </a:r>
            <a:endParaRPr lang="ru-RU" sz="2400" dirty="0">
              <a:solidFill>
                <a:srgbClr val="7030A0"/>
              </a:solidFill>
            </a:endParaRPr>
          </a:p>
        </p:txBody>
      </p:sp>
      <p:sp>
        <p:nvSpPr>
          <p:cNvPr id="3" name="Содержимое 2"/>
          <p:cNvSpPr>
            <a:spLocks noGrp="1"/>
          </p:cNvSpPr>
          <p:nvPr>
            <p:ph idx="1"/>
          </p:nvPr>
        </p:nvSpPr>
        <p:spPr>
          <a:xfrm>
            <a:off x="457200" y="764704"/>
            <a:ext cx="8229600" cy="5832648"/>
          </a:xfrm>
        </p:spPr>
        <p:txBody>
          <a:bodyPr>
            <a:normAutofit fontScale="85000" lnSpcReduction="20000"/>
          </a:bodyPr>
          <a:lstStyle/>
          <a:p>
            <a:pPr>
              <a:buNone/>
            </a:pPr>
            <a:r>
              <a:rPr lang="en-US" sz="2400" dirty="0" smtClean="0">
                <a:solidFill>
                  <a:srgbClr val="7030A0"/>
                </a:solidFill>
              </a:rPr>
              <a:t>Paul Grice (1913-1988), British philosopher of language</a:t>
            </a:r>
          </a:p>
          <a:p>
            <a:pPr>
              <a:buNone/>
            </a:pPr>
            <a:r>
              <a:rPr lang="en-US" sz="2400" b="1" dirty="0" smtClean="0">
                <a:solidFill>
                  <a:srgbClr val="002060"/>
                </a:solidFill>
              </a:rPr>
              <a:t>Maxims of effective communication</a:t>
            </a:r>
          </a:p>
          <a:p>
            <a:pPr>
              <a:spcBef>
                <a:spcPts val="0"/>
              </a:spcBef>
            </a:pPr>
            <a:r>
              <a:rPr lang="en-US" sz="2400" b="1" dirty="0" smtClean="0"/>
              <a:t>Maxim of </a:t>
            </a:r>
            <a:r>
              <a:rPr lang="en-US" sz="2400" b="1" dirty="0" smtClean="0"/>
              <a:t>Quality</a:t>
            </a:r>
            <a:endParaRPr lang="en-US" sz="2400" b="1" dirty="0" smtClean="0"/>
          </a:p>
          <a:p>
            <a:pPr>
              <a:spcBef>
                <a:spcPts val="0"/>
              </a:spcBef>
              <a:buNone/>
            </a:pPr>
            <a:r>
              <a:rPr lang="en-US" sz="2400" dirty="0" err="1" smtClean="0"/>
              <a:t>Supermaxim</a:t>
            </a:r>
            <a:r>
              <a:rPr lang="en-US" sz="2400" dirty="0" smtClean="0"/>
              <a:t>:</a:t>
            </a:r>
          </a:p>
          <a:p>
            <a:pPr>
              <a:spcBef>
                <a:spcPts val="0"/>
              </a:spcBef>
            </a:pPr>
            <a:r>
              <a:rPr lang="en-US" sz="2400" dirty="0" smtClean="0"/>
              <a:t>Try </a:t>
            </a:r>
            <a:r>
              <a:rPr lang="en-US" sz="2400" dirty="0" smtClean="0"/>
              <a:t>to make your contribution one that is true</a:t>
            </a:r>
          </a:p>
          <a:p>
            <a:pPr>
              <a:spcBef>
                <a:spcPts val="0"/>
              </a:spcBef>
              <a:buNone/>
            </a:pPr>
            <a:r>
              <a:rPr lang="en-US" sz="2400" dirty="0" err="1" smtClean="0"/>
              <a:t>Submaxims</a:t>
            </a:r>
            <a:r>
              <a:rPr lang="en-US" sz="2400" dirty="0" smtClean="0"/>
              <a:t>:</a:t>
            </a:r>
          </a:p>
          <a:p>
            <a:pPr>
              <a:spcBef>
                <a:spcPts val="0"/>
              </a:spcBef>
            </a:pPr>
            <a:r>
              <a:rPr lang="en-US" sz="2400" dirty="0" smtClean="0"/>
              <a:t>Do </a:t>
            </a:r>
            <a:r>
              <a:rPr lang="en-US" sz="2400" dirty="0" smtClean="0"/>
              <a:t>not say what you believe to be false.</a:t>
            </a:r>
          </a:p>
          <a:p>
            <a:pPr>
              <a:spcBef>
                <a:spcPts val="0"/>
              </a:spcBef>
            </a:pPr>
            <a:r>
              <a:rPr lang="en-US" sz="2400" dirty="0" smtClean="0"/>
              <a:t>Do not say that for which you lack adequate evidence.</a:t>
            </a:r>
          </a:p>
          <a:p>
            <a:pPr>
              <a:spcBef>
                <a:spcPts val="0"/>
              </a:spcBef>
            </a:pPr>
            <a:r>
              <a:rPr lang="en-US" sz="2400" b="1" dirty="0" smtClean="0"/>
              <a:t>Maxim of </a:t>
            </a:r>
            <a:r>
              <a:rPr lang="en-US" sz="2400" b="1" dirty="0" smtClean="0"/>
              <a:t>Quantity</a:t>
            </a:r>
            <a:endParaRPr lang="en-US" sz="2400" b="1" dirty="0" smtClean="0"/>
          </a:p>
          <a:p>
            <a:pPr>
              <a:spcBef>
                <a:spcPts val="0"/>
              </a:spcBef>
              <a:buNone/>
            </a:pPr>
            <a:r>
              <a:rPr lang="en-US" sz="2400" dirty="0" smtClean="0"/>
              <a:t>Make your contribution as informative as is required (for the current purposes of the exchange).</a:t>
            </a:r>
          </a:p>
          <a:p>
            <a:pPr>
              <a:spcBef>
                <a:spcPts val="0"/>
              </a:spcBef>
              <a:buNone/>
            </a:pPr>
            <a:r>
              <a:rPr lang="en-US" sz="2400" dirty="0" smtClean="0"/>
              <a:t>Do not make your contribution more informative than is required.</a:t>
            </a:r>
          </a:p>
          <a:p>
            <a:pPr>
              <a:spcBef>
                <a:spcPts val="0"/>
              </a:spcBef>
            </a:pPr>
            <a:r>
              <a:rPr lang="en-US" sz="2400" b="1" dirty="0" smtClean="0"/>
              <a:t>Maxim of </a:t>
            </a:r>
            <a:r>
              <a:rPr lang="en-US" sz="2400" b="1" dirty="0" smtClean="0"/>
              <a:t>Relevance</a:t>
            </a:r>
            <a:endParaRPr lang="en-US" sz="2400" b="1" dirty="0" smtClean="0"/>
          </a:p>
          <a:p>
            <a:pPr>
              <a:spcBef>
                <a:spcPts val="0"/>
              </a:spcBef>
              <a:buNone/>
            </a:pPr>
            <a:r>
              <a:rPr lang="en-US" sz="2400" dirty="0" smtClean="0"/>
              <a:t>Be Relevant</a:t>
            </a:r>
          </a:p>
          <a:p>
            <a:pPr>
              <a:spcBef>
                <a:spcPts val="0"/>
              </a:spcBef>
            </a:pPr>
            <a:r>
              <a:rPr lang="en-US" sz="2400" b="1" dirty="0" smtClean="0"/>
              <a:t>Maxim </a:t>
            </a:r>
            <a:r>
              <a:rPr lang="en-US" sz="2400" b="1" dirty="0" smtClean="0"/>
              <a:t>of </a:t>
            </a:r>
            <a:r>
              <a:rPr lang="en-US" sz="2400" b="1" dirty="0" smtClean="0"/>
              <a:t>Manner</a:t>
            </a:r>
            <a:endParaRPr lang="en-US" sz="2400" b="1" dirty="0" smtClean="0"/>
          </a:p>
          <a:p>
            <a:pPr>
              <a:spcBef>
                <a:spcPts val="0"/>
              </a:spcBef>
              <a:buNone/>
            </a:pPr>
            <a:r>
              <a:rPr lang="en-US" sz="2400" dirty="0" err="1" smtClean="0"/>
              <a:t>Supermaxim</a:t>
            </a:r>
            <a:r>
              <a:rPr lang="en-US" sz="2400" dirty="0" smtClean="0"/>
              <a:t>:</a:t>
            </a:r>
          </a:p>
          <a:p>
            <a:pPr>
              <a:spcBef>
                <a:spcPts val="0"/>
              </a:spcBef>
              <a:buNone/>
            </a:pPr>
            <a:r>
              <a:rPr lang="en-US" sz="2400" dirty="0" smtClean="0"/>
              <a:t>Be clear and keen</a:t>
            </a:r>
            <a:endParaRPr lang="en-US" sz="2400" dirty="0" smtClean="0"/>
          </a:p>
          <a:p>
            <a:pPr>
              <a:spcBef>
                <a:spcPts val="0"/>
              </a:spcBef>
              <a:buNone/>
            </a:pPr>
            <a:r>
              <a:rPr lang="en-US" sz="2400" dirty="0" err="1" smtClean="0"/>
              <a:t>Submaxims</a:t>
            </a:r>
            <a:r>
              <a:rPr lang="en-US" sz="2400" dirty="0" smtClean="0"/>
              <a:t>:</a:t>
            </a:r>
          </a:p>
          <a:p>
            <a:pPr>
              <a:spcBef>
                <a:spcPts val="0"/>
              </a:spcBef>
            </a:pPr>
            <a:r>
              <a:rPr lang="en-US" sz="2400" dirty="0" smtClean="0"/>
              <a:t>Avoid </a:t>
            </a:r>
            <a:r>
              <a:rPr lang="en-US" sz="2400" dirty="0" smtClean="0"/>
              <a:t>obscurity of expression.</a:t>
            </a:r>
          </a:p>
          <a:p>
            <a:pPr>
              <a:spcBef>
                <a:spcPts val="0"/>
              </a:spcBef>
            </a:pPr>
            <a:r>
              <a:rPr lang="en-US" sz="2400" dirty="0" smtClean="0"/>
              <a:t>Avoid ambiguity.</a:t>
            </a:r>
          </a:p>
          <a:p>
            <a:pPr>
              <a:spcBef>
                <a:spcPts val="0"/>
              </a:spcBef>
            </a:pPr>
            <a:r>
              <a:rPr lang="en-US" sz="2400" dirty="0" smtClean="0"/>
              <a:t>Be </a:t>
            </a:r>
            <a:r>
              <a:rPr lang="en-US" sz="2400" dirty="0" smtClean="0"/>
              <a:t>brief.</a:t>
            </a:r>
            <a:endParaRPr lang="en-US" sz="2400" dirty="0" smtClean="0"/>
          </a:p>
          <a:p>
            <a:pPr>
              <a:spcBef>
                <a:spcPts val="0"/>
              </a:spcBef>
            </a:pPr>
            <a:r>
              <a:rPr lang="en-US" sz="2400" dirty="0" smtClean="0"/>
              <a:t>Be orderly.</a:t>
            </a:r>
            <a:endParaRPr lang="en-US" sz="2400" dirty="0" smtClean="0"/>
          </a:p>
          <a:p>
            <a:pPr>
              <a:buNone/>
            </a:pPr>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Communicative linguistics</a:t>
            </a:r>
            <a:endParaRPr lang="ru-RU" sz="2400" dirty="0">
              <a:solidFill>
                <a:srgbClr val="7030A0"/>
              </a:solidFill>
            </a:endParaRPr>
          </a:p>
        </p:txBody>
      </p:sp>
      <p:sp>
        <p:nvSpPr>
          <p:cNvPr id="3" name="Содержимое 2"/>
          <p:cNvSpPr>
            <a:spLocks noGrp="1"/>
          </p:cNvSpPr>
          <p:nvPr>
            <p:ph idx="1"/>
          </p:nvPr>
        </p:nvSpPr>
        <p:spPr>
          <a:xfrm>
            <a:off x="457200" y="764704"/>
            <a:ext cx="8229600" cy="5832648"/>
          </a:xfrm>
        </p:spPr>
        <p:txBody>
          <a:bodyPr>
            <a:normAutofit/>
          </a:bodyPr>
          <a:lstStyle/>
          <a:p>
            <a:pPr>
              <a:buNone/>
            </a:pPr>
            <a:r>
              <a:rPr lang="en-US" sz="2400" dirty="0" smtClean="0">
                <a:solidFill>
                  <a:srgbClr val="7030A0"/>
                </a:solidFill>
              </a:rPr>
              <a:t>Speech-act theory </a:t>
            </a:r>
            <a:r>
              <a:rPr lang="en-US" sz="2400" dirty="0" smtClean="0"/>
              <a:t>is a subfield of pragmatics concerned with the ways in which words can be used not only to present information but also to carry out actions. </a:t>
            </a:r>
          </a:p>
          <a:p>
            <a:pPr>
              <a:buNone/>
            </a:pPr>
            <a:endParaRPr lang="en-US" sz="2400" dirty="0" smtClean="0"/>
          </a:p>
          <a:p>
            <a:pPr>
              <a:buNone/>
            </a:pPr>
            <a:r>
              <a:rPr lang="en-US" sz="2400" dirty="0" smtClean="0"/>
              <a:t>As introduced by Oxford philosopher J.L. Austin </a:t>
            </a:r>
            <a:r>
              <a:rPr lang="en-US" sz="2400" dirty="0" smtClean="0"/>
              <a:t>(“</a:t>
            </a:r>
            <a:r>
              <a:rPr lang="en-US" sz="2400" i="1" dirty="0" smtClean="0"/>
              <a:t>How </a:t>
            </a:r>
            <a:r>
              <a:rPr lang="en-US" sz="2400" i="1" dirty="0" smtClean="0"/>
              <a:t>to Do Things With </a:t>
            </a:r>
            <a:r>
              <a:rPr lang="en-US" sz="2400" i="1" dirty="0" smtClean="0"/>
              <a:t>Words</a:t>
            </a:r>
            <a:r>
              <a:rPr lang="en-US" sz="2400" dirty="0" smtClean="0"/>
              <a:t>”, </a:t>
            </a:r>
            <a:r>
              <a:rPr lang="en-US" sz="2400" dirty="0" smtClean="0"/>
              <a:t>1962) and further developed by American philosopher J.R. Searle, speech-act theory considers the levels of action at which utterances are said to perform:</a:t>
            </a:r>
          </a:p>
          <a:p>
            <a:pPr>
              <a:buNone/>
            </a:pPr>
            <a:endParaRPr lang="en-US" sz="2400" dirty="0" smtClean="0"/>
          </a:p>
          <a:p>
            <a:r>
              <a:rPr lang="en-US" sz="2400" dirty="0" err="1" smtClean="0"/>
              <a:t>Locutionary</a:t>
            </a:r>
            <a:r>
              <a:rPr lang="en-US" sz="2400" dirty="0" smtClean="0"/>
              <a:t> Acts</a:t>
            </a:r>
          </a:p>
          <a:p>
            <a:r>
              <a:rPr lang="en-US" sz="2400" dirty="0" smtClean="0"/>
              <a:t>Illocutionary Acts</a:t>
            </a:r>
          </a:p>
          <a:p>
            <a:r>
              <a:rPr lang="en-US" sz="2400" dirty="0" err="1" smtClean="0"/>
              <a:t>Perlocutionary</a:t>
            </a:r>
            <a:r>
              <a:rPr lang="en-US" sz="2400" dirty="0" smtClean="0"/>
              <a:t> Acts</a:t>
            </a:r>
            <a:endParaRPr lang="ru-RU"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1"/>
            <a:ext cx="8229600" cy="2188840"/>
          </a:xfrm>
        </p:spPr>
        <p:txBody>
          <a:bodyPr/>
          <a:lstStyle/>
          <a:p>
            <a:endParaRPr lang="ru-RU" dirty="0"/>
          </a:p>
        </p:txBody>
      </p:sp>
      <p:pic>
        <p:nvPicPr>
          <p:cNvPr id="50178" name="Picture 2" descr="http://image.slidesharecdn.com/formalsemantics-140504093345-phpapp01/95/formal-semantics-22-638.jpg?cb=1399196155"/>
          <p:cNvPicPr>
            <a:picLocks noChangeAspect="1" noChangeArrowheads="1"/>
          </p:cNvPicPr>
          <p:nvPr/>
        </p:nvPicPr>
        <p:blipFill>
          <a:blip r:embed="rId2" cstate="print"/>
          <a:srcRect/>
          <a:stretch>
            <a:fillRect/>
          </a:stretch>
        </p:blipFill>
        <p:spPr bwMode="auto">
          <a:xfrm>
            <a:off x="323528" y="96930"/>
            <a:ext cx="8500117" cy="676107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lstStyle/>
          <a:p>
            <a:r>
              <a:rPr lang="en-US" sz="2400" dirty="0" smtClean="0">
                <a:solidFill>
                  <a:srgbClr val="7030A0"/>
                </a:solidFill>
              </a:rPr>
              <a:t>Communicative linguistics</a:t>
            </a:r>
            <a:endParaRPr lang="ru-RU" sz="2400" dirty="0">
              <a:solidFill>
                <a:srgbClr val="7030A0"/>
              </a:solidFill>
            </a:endParaRPr>
          </a:p>
        </p:txBody>
      </p:sp>
      <p:sp>
        <p:nvSpPr>
          <p:cNvPr id="3" name="Содержимое 2"/>
          <p:cNvSpPr>
            <a:spLocks noGrp="1"/>
          </p:cNvSpPr>
          <p:nvPr>
            <p:ph idx="1"/>
          </p:nvPr>
        </p:nvSpPr>
        <p:spPr/>
        <p:txBody>
          <a:bodyPr/>
          <a:lstStyle/>
          <a:p>
            <a:endParaRPr lang="ru-RU"/>
          </a:p>
        </p:txBody>
      </p:sp>
      <p:pic>
        <p:nvPicPr>
          <p:cNvPr id="51202" name="Picture 2" descr="http://images.slideplayer.com/15/4831502/slides/slide_47.jpg"/>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Communicative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800" dirty="0" smtClean="0">
                <a:solidFill>
                  <a:srgbClr val="7030A0"/>
                </a:solidFill>
              </a:rPr>
              <a:t>Communicative </a:t>
            </a:r>
            <a:r>
              <a:rPr lang="en-US" sz="2800" dirty="0" smtClean="0">
                <a:solidFill>
                  <a:srgbClr val="7030A0"/>
                </a:solidFill>
              </a:rPr>
              <a:t>competence </a:t>
            </a:r>
            <a:r>
              <a:rPr lang="en-US" sz="2800" dirty="0" smtClean="0"/>
              <a:t>refers to both the </a:t>
            </a:r>
            <a:r>
              <a:rPr lang="en-US" sz="2800" dirty="0" smtClean="0"/>
              <a:t>knowledge </a:t>
            </a:r>
            <a:r>
              <a:rPr lang="en-US" sz="2800" dirty="0" smtClean="0"/>
              <a:t>of a language and the ability to use it effectively. </a:t>
            </a:r>
          </a:p>
          <a:p>
            <a:pPr>
              <a:buNone/>
            </a:pPr>
            <a:endParaRPr lang="en-US" sz="2800" dirty="0" smtClean="0"/>
          </a:p>
          <a:p>
            <a:pPr>
              <a:buNone/>
            </a:pPr>
            <a:r>
              <a:rPr lang="en-US" sz="2800" dirty="0" smtClean="0"/>
              <a:t>The concept of </a:t>
            </a:r>
            <a:r>
              <a:rPr lang="en-US" sz="2800" b="1" dirty="0" smtClean="0"/>
              <a:t>communicative competence </a:t>
            </a:r>
            <a:r>
              <a:rPr lang="en-US" sz="2800" dirty="0" smtClean="0"/>
              <a:t>(a term coined by linguist Dell </a:t>
            </a:r>
            <a:r>
              <a:rPr lang="en-US" sz="2800" dirty="0" err="1" smtClean="0"/>
              <a:t>Hymes</a:t>
            </a:r>
            <a:r>
              <a:rPr lang="en-US" sz="2800" dirty="0" smtClean="0"/>
              <a:t> in 1972) grew out of resistance to the concept of </a:t>
            </a:r>
            <a:r>
              <a:rPr lang="en-US" sz="2800" b="1" dirty="0" smtClean="0"/>
              <a:t>linguistic competence </a:t>
            </a:r>
            <a:r>
              <a:rPr lang="en-US" sz="2800" dirty="0" smtClean="0"/>
              <a:t>introduced by Noam Chomsky (1965). Most scholars now consider linguistic competence to be a part of communicative competence.</a:t>
            </a:r>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1124744"/>
            <a:ext cx="6203032" cy="5001419"/>
          </a:xfrm>
        </p:spPr>
        <p:txBody>
          <a:bodyPr>
            <a:normAutofit/>
          </a:bodyPr>
          <a:lstStyle/>
          <a:p>
            <a:pPr>
              <a:buNone/>
            </a:pPr>
            <a:endParaRPr lang="en-US" sz="2400" dirty="0" smtClean="0"/>
          </a:p>
          <a:p>
            <a:pPr>
              <a:buNone/>
            </a:pPr>
            <a:r>
              <a:rPr lang="en-US" sz="2400" dirty="0" smtClean="0"/>
              <a:t>Cognitive linguistics is an approach to the analysis of natural language that originated in the late 1970s and early 1980s in the work of US linguists George </a:t>
            </a:r>
            <a:r>
              <a:rPr lang="en-US" sz="2400" dirty="0" err="1" smtClean="0"/>
              <a:t>Lakoff</a:t>
            </a:r>
            <a:r>
              <a:rPr lang="en-US" sz="2400" dirty="0" smtClean="0"/>
              <a:t>, Ron </a:t>
            </a:r>
            <a:r>
              <a:rPr lang="en-US" sz="2400" dirty="0" err="1" smtClean="0"/>
              <a:t>Langacker</a:t>
            </a:r>
            <a:r>
              <a:rPr lang="en-US" sz="2400" dirty="0" smtClean="0"/>
              <a:t>, and Len </a:t>
            </a:r>
            <a:r>
              <a:rPr lang="en-US" sz="2400" dirty="0" err="1" smtClean="0"/>
              <a:t>Talmy</a:t>
            </a:r>
            <a:r>
              <a:rPr lang="en-US" sz="2400" dirty="0" smtClean="0"/>
              <a:t>, and that focuses on language as an instrument for organizing, processing, and conveying information. </a:t>
            </a:r>
          </a:p>
          <a:p>
            <a:pPr>
              <a:buNone/>
            </a:pPr>
            <a:r>
              <a:rPr lang="en-US" sz="2400" dirty="0" smtClean="0"/>
              <a:t>It emerged as a reaction against the dominant generative paradigm.</a:t>
            </a:r>
            <a:endParaRPr lang="ru-RU" sz="2400" dirty="0"/>
          </a:p>
        </p:txBody>
      </p:sp>
      <p:sp>
        <p:nvSpPr>
          <p:cNvPr id="1026" name="AutoShape 2"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http://www.psychaanalyse.com/images/jpg/DOSSIERS_COGNITION_ILLUSTRATION.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6" name="Picture 12" descr="http://www.psychaanalyse.com/images/jpg/DOSSIERS_COGNITION_ILLUSTRATION.jpg"/>
          <p:cNvPicPr>
            <a:picLocks noChangeAspect="1" noChangeArrowheads="1"/>
          </p:cNvPicPr>
          <p:nvPr/>
        </p:nvPicPr>
        <p:blipFill>
          <a:blip r:embed="rId2" cstate="print"/>
          <a:srcRect/>
          <a:stretch>
            <a:fillRect/>
          </a:stretch>
        </p:blipFill>
        <p:spPr bwMode="auto">
          <a:xfrm>
            <a:off x="6762750" y="1844824"/>
            <a:ext cx="2381250" cy="28479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1124744"/>
            <a:ext cx="8147248" cy="5001419"/>
          </a:xfrm>
        </p:spPr>
        <p:txBody>
          <a:bodyPr>
            <a:normAutofit fontScale="92500" lnSpcReduction="10000"/>
          </a:bodyPr>
          <a:lstStyle/>
          <a:p>
            <a:r>
              <a:rPr lang="en-US" sz="2400" dirty="0" smtClean="0"/>
              <a:t>language is not autonomous, it is embedded in the overall cognitive capacities of man; there is no autonomous linguistic faculty in human mind</a:t>
            </a:r>
          </a:p>
          <a:p>
            <a:endParaRPr lang="en-US" sz="2400" dirty="0" smtClean="0"/>
          </a:p>
          <a:p>
            <a:r>
              <a:rPr lang="en-US" sz="2400" dirty="0" smtClean="0"/>
              <a:t>the formal structures of language are studied as reflections of general conceptual organization, categorization principles, processing mechanisms, and experiential and environmental influences</a:t>
            </a:r>
          </a:p>
          <a:p>
            <a:endParaRPr lang="en-US" sz="2400" dirty="0"/>
          </a:p>
          <a:p>
            <a:r>
              <a:rPr lang="en-US" sz="2400" dirty="0" smtClean="0"/>
              <a:t>linguistic knowledge involves not just knowledge of the language, but knowledge of the world as mediated by the language</a:t>
            </a:r>
          </a:p>
          <a:p>
            <a:endParaRPr lang="en-US" sz="2400" dirty="0"/>
          </a:p>
          <a:p>
            <a:r>
              <a:rPr lang="en-US" sz="2400" dirty="0" smtClean="0"/>
              <a:t>knowledge of language arises out of language use; the study of language is the study of language use</a:t>
            </a:r>
          </a:p>
          <a:p>
            <a:endParaRPr lang="en-US" sz="2400" dirty="0" smtClean="0"/>
          </a:p>
        </p:txBody>
      </p:sp>
      <p:sp>
        <p:nvSpPr>
          <p:cNvPr id="1026" name="AutoShape 2"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http://www.psychaanalyse.com/images/jpg/DOSSIERS_COGNITION_ILLUSTRATION.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1124745"/>
            <a:ext cx="8147248" cy="3168352"/>
          </a:xfrm>
        </p:spPr>
        <p:txBody>
          <a:bodyPr>
            <a:normAutofit/>
          </a:bodyPr>
          <a:lstStyle/>
          <a:p>
            <a:r>
              <a:rPr lang="en-US" sz="2400" dirty="0" smtClean="0"/>
              <a:t>our interaction with the world is mediated through informational structures in the mind</a:t>
            </a:r>
          </a:p>
          <a:p>
            <a:r>
              <a:rPr lang="en-US" sz="2400" dirty="0" smtClean="0"/>
              <a:t>natural language is a means for organizing, processing, and conveying that information. </a:t>
            </a:r>
          </a:p>
          <a:p>
            <a:r>
              <a:rPr lang="en-US" sz="2400" dirty="0"/>
              <a:t>l</a:t>
            </a:r>
            <a:r>
              <a:rPr lang="en-US" sz="2400" dirty="0" smtClean="0"/>
              <a:t>anguage is seen as a repository of world knowledge, a structured collection of meaningful categories that help us deal with new experiences and store information about old ones.</a:t>
            </a:r>
          </a:p>
        </p:txBody>
      </p:sp>
      <p:sp>
        <p:nvSpPr>
          <p:cNvPr id="1026" name="AutoShape 2"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http://www.psychaanalyse.com/images/jpg/DOSSIERS_COGNITION_ILLUSTRATION.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7410" name="Picture 2" descr="https://d3njjcbhbojbot.cloudfront.net/api/utilities/v1/imageproxy/https:/d15cw65ipctsrr.cloudfront.net/03/c86c90352b11e4983ad3612bf5dfa7/Orange_logic2.png"/>
          <p:cNvPicPr>
            <a:picLocks noChangeAspect="1" noChangeArrowheads="1"/>
          </p:cNvPicPr>
          <p:nvPr/>
        </p:nvPicPr>
        <p:blipFill>
          <a:blip r:embed="rId2" cstate="print"/>
          <a:srcRect/>
          <a:stretch>
            <a:fillRect/>
          </a:stretch>
        </p:blipFill>
        <p:spPr bwMode="auto">
          <a:xfrm>
            <a:off x="2339752" y="4391025"/>
            <a:ext cx="4381500" cy="24669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1124744"/>
            <a:ext cx="8147248" cy="5328591"/>
          </a:xfrm>
        </p:spPr>
        <p:txBody>
          <a:bodyPr>
            <a:normAutofit/>
          </a:bodyPr>
          <a:lstStyle/>
          <a:p>
            <a:pPr>
              <a:buNone/>
            </a:pPr>
            <a:r>
              <a:rPr lang="en-US" sz="2400" dirty="0">
                <a:solidFill>
                  <a:srgbClr val="002060"/>
                </a:solidFill>
              </a:rPr>
              <a:t>T</a:t>
            </a:r>
            <a:r>
              <a:rPr lang="en-US" sz="2400" dirty="0" smtClean="0">
                <a:solidFill>
                  <a:srgbClr val="002060"/>
                </a:solidFill>
              </a:rPr>
              <a:t>hree fundamental characteristics of Cognitive Linguistics:</a:t>
            </a:r>
          </a:p>
          <a:p>
            <a:r>
              <a:rPr lang="en-US" sz="2400" b="1" dirty="0" smtClean="0"/>
              <a:t>the primacy of semantics in linguistic analysis </a:t>
            </a:r>
            <a:r>
              <a:rPr lang="en-US" sz="2400" dirty="0" smtClean="0"/>
              <a:t>(the primary function of language is categorization, it involves meaning)</a:t>
            </a:r>
          </a:p>
          <a:p>
            <a:endParaRPr lang="en-US" sz="2400" dirty="0" smtClean="0"/>
          </a:p>
          <a:p>
            <a:r>
              <a:rPr lang="en-US" sz="2400" b="1" dirty="0" smtClean="0"/>
              <a:t>the encyclopedic nature of linguistic meaning  </a:t>
            </a:r>
            <a:r>
              <a:rPr lang="en-US" sz="2400" dirty="0" smtClean="0"/>
              <a:t>(world knowledge is associated with linguistic forms)</a:t>
            </a:r>
          </a:p>
          <a:p>
            <a:endParaRPr lang="en-US" sz="2400" dirty="0" smtClean="0"/>
          </a:p>
          <a:p>
            <a:r>
              <a:rPr lang="en-US" sz="2400" b="1" dirty="0" smtClean="0"/>
              <a:t>the </a:t>
            </a:r>
            <a:r>
              <a:rPr lang="en-US" sz="2400" b="1" dirty="0" err="1" smtClean="0"/>
              <a:t>perspectival</a:t>
            </a:r>
            <a:r>
              <a:rPr lang="en-US" sz="2400" b="1" dirty="0" smtClean="0"/>
              <a:t> nature of linguistic meaning  </a:t>
            </a:r>
            <a:r>
              <a:rPr lang="en-US" sz="2400" dirty="0" smtClean="0"/>
              <a:t>(the world is not objectively reflected in the language: the categorization function of the language imposes a structure on the world rather than just mirroring objective reality)</a:t>
            </a:r>
          </a:p>
        </p:txBody>
      </p:sp>
      <p:sp>
        <p:nvSpPr>
          <p:cNvPr id="1026" name="AutoShape 2"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http://www.psychaanalyse.com/images/jpg/DOSSIERS_COGNITION_ILLUSTRATION.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Схема 8"/>
          <p:cNvGraphicFramePr/>
          <p:nvPr/>
        </p:nvGraphicFramePr>
        <p:xfrm>
          <a:off x="1547664" y="2852936"/>
          <a:ext cx="6096000" cy="4005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1124744"/>
            <a:ext cx="8147248" cy="5328591"/>
          </a:xfrm>
        </p:spPr>
        <p:txBody>
          <a:bodyPr>
            <a:normAutofit/>
          </a:bodyPr>
          <a:lstStyle/>
          <a:p>
            <a:pPr>
              <a:buNone/>
            </a:pPr>
            <a:r>
              <a:rPr lang="en-US" sz="2400" dirty="0" smtClean="0">
                <a:solidFill>
                  <a:srgbClr val="7030A0"/>
                </a:solidFill>
              </a:rPr>
              <a:t>Generative linguistics </a:t>
            </a:r>
            <a:r>
              <a:rPr lang="en-US" sz="2400" dirty="0" err="1" smtClean="0">
                <a:solidFill>
                  <a:srgbClr val="7030A0"/>
                </a:solidFill>
              </a:rPr>
              <a:t>vs</a:t>
            </a:r>
            <a:r>
              <a:rPr lang="en-US" sz="2400" dirty="0" smtClean="0">
                <a:solidFill>
                  <a:srgbClr val="7030A0"/>
                </a:solidFill>
              </a:rPr>
              <a:t> Cognitive linguistics</a:t>
            </a:r>
          </a:p>
          <a:p>
            <a:pPr>
              <a:buNone/>
            </a:pPr>
            <a:endParaRPr lang="en-US" sz="2400" dirty="0" smtClean="0">
              <a:solidFill>
                <a:srgbClr val="7030A0"/>
              </a:solidFill>
            </a:endParaRPr>
          </a:p>
        </p:txBody>
      </p:sp>
      <p:sp>
        <p:nvSpPr>
          <p:cNvPr id="1026" name="AutoShape 2"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Lakof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http://www.psychaanalyse.com/images/jpg/DOSSIERS_COGNITION_ILLUSTRATION.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graphicFrame>
        <p:nvGraphicFramePr>
          <p:cNvPr id="8" name="Схема 7"/>
          <p:cNvGraphicFramePr/>
          <p:nvPr/>
        </p:nvGraphicFramePr>
        <p:xfrm>
          <a:off x="395536" y="1700808"/>
          <a:ext cx="8748464" cy="33123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en-US" sz="2400" dirty="0" smtClean="0">
                <a:solidFill>
                  <a:srgbClr val="7030A0"/>
                </a:solidFill>
              </a:rPr>
              <a:t>Cognitive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r>
              <a:rPr lang="en-US" sz="2400" dirty="0" smtClean="0"/>
              <a:t>develops a rich conception of grammar that reflects fundamental cognitive abilities: the ability to form structured conceptualizations with multiple levels of organization, to conceive of a situation at varying levels of abstraction, to establish correspondences between facets of different structures, and to construe the same situation in alternate ways</a:t>
            </a:r>
          </a:p>
          <a:p>
            <a:endParaRPr lang="ru-RU" sz="2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TotalTime>
  <Words>2161</Words>
  <Application>Microsoft Office PowerPoint</Application>
  <PresentationFormat>Экран (4:3)</PresentationFormat>
  <Paragraphs>220</Paragraphs>
  <Slides>37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Тема Office</vt:lpstr>
      <vt:lpstr>Modern trends in linguistics</vt:lpstr>
      <vt:lpstr>Modern trends in linguistics</vt:lpstr>
      <vt:lpstr>Linguistics in the 20th century</vt:lpstr>
      <vt:lpstr>Cognitive linguistics</vt:lpstr>
      <vt:lpstr>Cognitive linguistics</vt:lpstr>
      <vt:lpstr>Cognitive linguistics</vt:lpstr>
      <vt:lpstr>Cognitive linguistics</vt:lpstr>
      <vt:lpstr>Cognitive linguistics</vt:lpstr>
      <vt:lpstr>Cognitive linguistics</vt:lpstr>
      <vt:lpstr>Cognitive linguistics</vt:lpstr>
      <vt:lpstr>Cognitive linguistics</vt:lpstr>
      <vt:lpstr>Cognitive linguistics</vt:lpstr>
      <vt:lpstr>Cognitive linguistics</vt:lpstr>
      <vt:lpstr>Cognitive linguistics</vt:lpstr>
      <vt:lpstr>Functional grammar</vt:lpstr>
      <vt:lpstr>Functional grammar</vt:lpstr>
      <vt:lpstr>Functional grammar</vt:lpstr>
      <vt:lpstr>Functional grammar</vt:lpstr>
      <vt:lpstr>Functional grammar</vt:lpstr>
      <vt:lpstr>Text linguistics</vt:lpstr>
      <vt:lpstr>Text linguistics</vt:lpstr>
      <vt:lpstr>Text linguistics</vt:lpstr>
      <vt:lpstr>Text linguistics</vt:lpstr>
      <vt:lpstr>Text linguistics</vt:lpstr>
      <vt:lpstr>Text linguistics</vt:lpstr>
      <vt:lpstr>Text linguistics</vt:lpstr>
      <vt:lpstr>Text linguistics</vt:lpstr>
      <vt:lpstr>Text linguistics</vt:lpstr>
      <vt:lpstr>Text linguistics</vt:lpstr>
      <vt:lpstr>Text linguistics</vt:lpstr>
      <vt:lpstr>Text linguistics</vt:lpstr>
      <vt:lpstr>Communicative linguistics</vt:lpstr>
      <vt:lpstr>Communicative linguistics</vt:lpstr>
      <vt:lpstr>Communicative linguistics</vt:lpstr>
      <vt:lpstr>Слайд 35</vt:lpstr>
      <vt:lpstr>Communicative linguistics</vt:lpstr>
      <vt:lpstr>Communicative linguistics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Komp</dc:creator>
  <cp:lastModifiedBy>Komp</cp:lastModifiedBy>
  <cp:revision>45</cp:revision>
  <dcterms:created xsi:type="dcterms:W3CDTF">2016-07-27T06:15:18Z</dcterms:created>
  <dcterms:modified xsi:type="dcterms:W3CDTF">2016-07-28T15:38:16Z</dcterms:modified>
</cp:coreProperties>
</file>