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55"/>
  </p:notesMasterIdLst>
  <p:handoutMasterIdLst>
    <p:handoutMasterId r:id="rId56"/>
  </p:handoutMasterIdLst>
  <p:sldIdLst>
    <p:sldId id="256" r:id="rId2"/>
    <p:sldId id="465" r:id="rId3"/>
    <p:sldId id="383" r:id="rId4"/>
    <p:sldId id="463" r:id="rId5"/>
    <p:sldId id="462" r:id="rId6"/>
    <p:sldId id="464" r:id="rId7"/>
    <p:sldId id="467" r:id="rId8"/>
    <p:sldId id="322" r:id="rId9"/>
    <p:sldId id="466" r:id="rId10"/>
    <p:sldId id="468" r:id="rId11"/>
    <p:sldId id="433" r:id="rId12"/>
    <p:sldId id="469" r:id="rId13"/>
    <p:sldId id="470" r:id="rId14"/>
    <p:sldId id="471" r:id="rId15"/>
    <p:sldId id="472" r:id="rId16"/>
    <p:sldId id="480" r:id="rId17"/>
    <p:sldId id="474" r:id="rId18"/>
    <p:sldId id="475" r:id="rId19"/>
    <p:sldId id="476" r:id="rId20"/>
    <p:sldId id="477" r:id="rId21"/>
    <p:sldId id="478" r:id="rId22"/>
    <p:sldId id="479" r:id="rId23"/>
    <p:sldId id="481" r:id="rId24"/>
    <p:sldId id="482" r:id="rId25"/>
    <p:sldId id="483" r:id="rId26"/>
    <p:sldId id="484" r:id="rId27"/>
    <p:sldId id="485" r:id="rId28"/>
    <p:sldId id="486" r:id="rId29"/>
    <p:sldId id="487" r:id="rId30"/>
    <p:sldId id="488" r:id="rId31"/>
    <p:sldId id="489" r:id="rId32"/>
    <p:sldId id="490" r:id="rId33"/>
    <p:sldId id="491" r:id="rId34"/>
    <p:sldId id="493" r:id="rId35"/>
    <p:sldId id="494" r:id="rId36"/>
    <p:sldId id="495" r:id="rId37"/>
    <p:sldId id="498" r:id="rId38"/>
    <p:sldId id="496" r:id="rId39"/>
    <p:sldId id="503" r:id="rId40"/>
    <p:sldId id="501" r:id="rId41"/>
    <p:sldId id="502" r:id="rId42"/>
    <p:sldId id="504" r:id="rId43"/>
    <p:sldId id="497" r:id="rId44"/>
    <p:sldId id="499" r:id="rId45"/>
    <p:sldId id="500" r:id="rId46"/>
    <p:sldId id="505" r:id="rId47"/>
    <p:sldId id="506" r:id="rId48"/>
    <p:sldId id="507" r:id="rId49"/>
    <p:sldId id="508" r:id="rId50"/>
    <p:sldId id="510" r:id="rId51"/>
    <p:sldId id="492" r:id="rId52"/>
    <p:sldId id="303" r:id="rId53"/>
    <p:sldId id="304" r:id="rId5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07" autoAdjust="0"/>
    <p:restoredTop sz="70624" autoAdjust="0"/>
  </p:normalViewPr>
  <p:slideViewPr>
    <p:cSldViewPr>
      <p:cViewPr varScale="1">
        <p:scale>
          <a:sx n="115" d="100"/>
          <a:sy n="115" d="100"/>
        </p:scale>
        <p:origin x="1830" y="-6"/>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ru-RU"/>
          </a:p>
        </p:txBody>
      </p:sp>
      <p:sp>
        <p:nvSpPr>
          <p:cNvPr id="15257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A06E01A1-44EC-4E71-9592-CC288D2173A9}" type="datetimeFigureOut">
              <a:rPr lang="ru-RU"/>
              <a:pPr/>
              <a:t>25.09.2016</a:t>
            </a:fld>
            <a:endParaRPr lang="ru-RU"/>
          </a:p>
        </p:txBody>
      </p:sp>
      <p:sp>
        <p:nvSpPr>
          <p:cNvPr id="15258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ru-RU"/>
          </a:p>
        </p:txBody>
      </p:sp>
      <p:sp>
        <p:nvSpPr>
          <p:cNvPr id="15258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C11BDB5F-7FE9-43D3-9388-E260EC6BE12A}" type="slidenum">
              <a:rPr lang="ru-RU"/>
              <a:pPr/>
              <a:t>‹#›</a:t>
            </a:fld>
            <a:endParaRPr lang="ru-RU"/>
          </a:p>
        </p:txBody>
      </p:sp>
    </p:spTree>
    <p:extLst>
      <p:ext uri="{BB962C8B-B14F-4D97-AF65-F5344CB8AC3E}">
        <p14:creationId xmlns:p14="http://schemas.microsoft.com/office/powerpoint/2010/main" val="328388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931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42BC46D-8ED3-4D35-BA43-9C1041B0AA4B}" type="slidenum">
              <a:rPr lang="ru-RU"/>
              <a:pPr>
                <a:defRPr/>
              </a:pPr>
              <a:t>‹#›</a:t>
            </a:fld>
            <a:endParaRPr lang="ru-RU"/>
          </a:p>
        </p:txBody>
      </p:sp>
    </p:spTree>
    <p:extLst>
      <p:ext uri="{BB962C8B-B14F-4D97-AF65-F5344CB8AC3E}">
        <p14:creationId xmlns:p14="http://schemas.microsoft.com/office/powerpoint/2010/main" val="3977820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E316FE9-680C-41CC-A1E1-DF186959D826}" type="slidenum">
              <a:rPr lang="ru-RU" smtClean="0">
                <a:latin typeface="Arial" charset="0"/>
              </a:rPr>
              <a:pPr eaLnBrk="1" hangingPunct="1"/>
              <a:t>1</a:t>
            </a:fld>
            <a:endParaRPr lang="ru-RU" smtClean="0">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sz="1000" b="1" i="1" u="sng"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uk-UA" sz="1000" smtClean="0"/>
              <a:t>Інтер'єр будинку складається із сукупності приміщень (монопросторів) з додаванням “комунікаційних просторів”. Організація структури поліпростору у функціональному відношенні виражається в пошуку раціональної схеми зв'язків між приміщеннями. В архітектурних системах групи різних діяльних циклів стосовно визначального процесу позначаються як </a:t>
            </a:r>
            <a:r>
              <a:rPr lang="uk-UA" sz="1000" i="1" smtClean="0"/>
              <a:t>основні приміщення, додаткові та допоміжні. Основні</a:t>
            </a:r>
            <a:r>
              <a:rPr lang="uk-UA" sz="1000" smtClean="0"/>
              <a:t> - ті, які містять головний процес даного об'єкта: промислові цехи, дослідницькі лабораторії, театральні зали, готельні номери, лікарняні палати і т.д. Звичайно основні приміщення становлять найбільшу частину будинку. </a:t>
            </a:r>
            <a:r>
              <a:rPr lang="uk-UA" sz="1000" i="1" smtClean="0"/>
              <a:t>Додаткові</a:t>
            </a:r>
            <a:r>
              <a:rPr lang="uk-UA" sz="1000" smtClean="0"/>
              <a:t> приміщення необхідні для супутніх процесів. Вони безпосередньо пов'язані з основними просторами: заготівельні і складські приміщення, виробничі майстерні НДІ, фойє, зали чекання та кафе в готелі і т.д. </a:t>
            </a:r>
            <a:r>
              <a:rPr lang="uk-UA" sz="1000" i="1" smtClean="0"/>
              <a:t>Допоміжні</a:t>
            </a:r>
            <a:r>
              <a:rPr lang="uk-UA" sz="1000" smtClean="0"/>
              <a:t> приміщення містять санітарно-гігієнічні та технічні пристрої для життєзабезпечення людей і процесів у будинку: санвузли, душі, курильні, кондиціонери і т.д. Графічна модель структурної побудови об'єкта (будинку) звичайно представляється у вигляді схеми функціонального зв'язку приміщень”.</a:t>
            </a:r>
          </a:p>
          <a:p>
            <a:r>
              <a:rPr lang="uk-UA" sz="1000" smtClean="0"/>
              <a:t>Інтер'єр ансамблю опирається на функціональний зв'язок між сформованими поліпросторами - окремими будинками та спорудами. Виникають складні відносини між закритими та відкритими, внутрішніми і зовнішніми просторами. Вирішальну роль тут здобуває комплекс зовнішніх, відкритих просторів у системі: ансамблю або міста - эспланада, площі, вулиці, двори, по яких здійснюються підходи і під'їзди до об'єктів.</a:t>
            </a:r>
          </a:p>
          <a:p>
            <a:r>
              <a:rPr lang="uk-UA" sz="1000" smtClean="0"/>
              <a:t>Загальні принципи просторового розміщення діяльних процесів показують єдині закономірності типологічної організації архітектурних об'єктів.</a:t>
            </a:r>
            <a:endParaRPr lang="ru-RU" sz="10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smtClean="0"/>
          </a:p>
        </p:txBody>
      </p:sp>
      <p:sp>
        <p:nvSpPr>
          <p:cNvPr id="583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A9240C-2BAC-4370-8FDC-1CAB155372B7}" type="slidenum">
              <a:rPr lang="ru-RU" smtClean="0"/>
              <a:pPr eaLnBrk="1" hangingPunct="1"/>
              <a:t>12</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766CC13-F5E8-4F6F-AEAB-AF12D8285167}" type="slidenum">
              <a:rPr lang="ru-RU" smtClean="0">
                <a:latin typeface="Arial" charset="0"/>
              </a:rPr>
              <a:pPr eaLnBrk="1" hangingPunct="1"/>
              <a:t>52</a:t>
            </a:fld>
            <a:endParaRPr lang="ru-RU" smtClean="0">
              <a:latin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80000"/>
              </a:lnSpc>
              <a:buFontTx/>
              <a:buAutoNum type="arabicPeriod"/>
            </a:pPr>
            <a:r>
              <a:rPr lang="uk-UA" sz="2000" smtClean="0">
                <a:effectLst>
                  <a:outerShdw blurRad="38100" dist="38100" dir="2700000" algn="tl">
                    <a:srgbClr val="C0C0C0"/>
                  </a:outerShdw>
                </a:effectLst>
              </a:rPr>
              <a:t>Визначте функціонально-просторові основи організації інтер’єру.</a:t>
            </a:r>
          </a:p>
          <a:p>
            <a:pPr marL="228600" indent="-228600">
              <a:lnSpc>
                <a:spcPct val="80000"/>
              </a:lnSpc>
              <a:buFontTx/>
              <a:buAutoNum type="arabicPeriod"/>
            </a:pPr>
            <a:r>
              <a:rPr lang="uk-UA" sz="2000" smtClean="0">
                <a:effectLst>
                  <a:outerShdw blurRad="38100" dist="38100" dir="2700000" algn="tl">
                    <a:srgbClr val="C0C0C0"/>
                  </a:outerShdw>
                </a:effectLst>
              </a:rPr>
              <a:t>Дайте оцінку основним зв’язкам між умовами функціональної та естетичної організації інтер’єру. </a:t>
            </a:r>
          </a:p>
          <a:p>
            <a:pPr marL="228600" indent="-228600">
              <a:lnSpc>
                <a:spcPct val="80000"/>
              </a:lnSpc>
              <a:buFontTx/>
              <a:buAutoNum type="arabicPeriod"/>
            </a:pPr>
            <a:r>
              <a:rPr lang="uk-UA" sz="2000" smtClean="0">
                <a:effectLst>
                  <a:outerShdw blurRad="38100" dist="38100" dir="2700000" algn="tl">
                    <a:srgbClr val="C0C0C0"/>
                  </a:outerShdw>
                </a:effectLst>
              </a:rPr>
              <a:t>Наведіть типологічну класифікацію архітектурного середовища.</a:t>
            </a:r>
          </a:p>
          <a:p>
            <a:pPr marL="228600" indent="-228600">
              <a:lnSpc>
                <a:spcPct val="80000"/>
              </a:lnSpc>
              <a:buFontTx/>
              <a:buAutoNum type="arabicPeriod"/>
            </a:pPr>
            <a:r>
              <a:rPr lang="uk-UA" sz="2000" smtClean="0">
                <a:effectLst>
                  <a:outerShdw blurRad="38100" dist="38100" dir="2700000" algn="tl">
                    <a:srgbClr val="C0C0C0"/>
                  </a:outerShdw>
                </a:effectLst>
              </a:rPr>
              <a:t>Проаналізуйте принципи формування структури приміщень виробничого призначення.</a:t>
            </a:r>
          </a:p>
          <a:p>
            <a:pPr marL="228600" indent="-228600">
              <a:lnSpc>
                <a:spcPct val="80000"/>
              </a:lnSpc>
              <a:buFontTx/>
              <a:buAutoNum type="arabicPeriod"/>
            </a:pPr>
            <a:r>
              <a:rPr lang="uk-UA" sz="2000" smtClean="0">
                <a:effectLst>
                  <a:outerShdw blurRad="38100" dist="38100" dir="2700000" algn="tl">
                    <a:srgbClr val="C0C0C0"/>
                  </a:outerShdw>
                </a:effectLst>
              </a:rPr>
              <a:t>Визначте принципи формування структури приміщень громадського призначення.</a:t>
            </a:r>
          </a:p>
          <a:p>
            <a:pPr marL="228600" indent="-228600">
              <a:lnSpc>
                <a:spcPct val="80000"/>
              </a:lnSpc>
              <a:buFontTx/>
              <a:buAutoNum type="arabicPeriod"/>
            </a:pPr>
            <a:r>
              <a:rPr lang="uk-UA" sz="2000" smtClean="0">
                <a:effectLst>
                  <a:outerShdw blurRad="38100" dist="38100" dir="2700000" algn="tl">
                    <a:srgbClr val="C0C0C0"/>
                  </a:outerShdw>
                </a:effectLst>
              </a:rPr>
              <a:t>Проаналізуйте функціонально-просторову організацію виробничих приміщень на прикладі проектної майстерні. </a:t>
            </a:r>
          </a:p>
          <a:p>
            <a:pPr marL="228600" indent="-228600">
              <a:lnSpc>
                <a:spcPct val="80000"/>
              </a:lnSpc>
              <a:buFontTx/>
              <a:buAutoNum type="arabicPeriod"/>
            </a:pPr>
            <a:r>
              <a:rPr lang="uk-UA" sz="2000" smtClean="0">
                <a:effectLst>
                  <a:outerShdw blurRad="38100" dist="38100" dir="2700000" algn="tl">
                    <a:srgbClr val="C0C0C0"/>
                  </a:outerShdw>
                </a:effectLst>
              </a:rPr>
              <a:t>Дайте оцінку функціонально-просторовій організації офісних приміщень.</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E316FE9-680C-41CC-A1E1-DF186959D826}" type="slidenum">
              <a:rPr lang="ru-RU" smtClean="0">
                <a:latin typeface="Arial" charset="0"/>
              </a:rPr>
              <a:pPr eaLnBrk="1" hangingPunct="1"/>
              <a:t>3</a:t>
            </a:fld>
            <a:endParaRPr lang="ru-RU" smtClean="0">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sz="1000" b="1" i="1" u="sng"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E316FE9-680C-41CC-A1E1-DF186959D826}" type="slidenum">
              <a:rPr lang="ru-RU" smtClean="0">
                <a:latin typeface="Arial" charset="0"/>
              </a:rPr>
              <a:pPr eaLnBrk="1" hangingPunct="1"/>
              <a:t>4</a:t>
            </a:fld>
            <a:endParaRPr lang="ru-RU" smtClean="0">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sz="1000" b="1" i="1" u="sng"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E316FE9-680C-41CC-A1E1-DF186959D826}" type="slidenum">
              <a:rPr lang="ru-RU" smtClean="0">
                <a:latin typeface="Arial" charset="0"/>
              </a:rPr>
              <a:pPr eaLnBrk="1" hangingPunct="1"/>
              <a:t>5</a:t>
            </a:fld>
            <a:endParaRPr lang="ru-RU" smtClean="0">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sz="1000" b="1" i="1" u="sng"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E316FE9-680C-41CC-A1E1-DF186959D826}" type="slidenum">
              <a:rPr lang="ru-RU" smtClean="0">
                <a:latin typeface="Arial" charset="0"/>
              </a:rPr>
              <a:pPr eaLnBrk="1" hangingPunct="1"/>
              <a:t>6</a:t>
            </a:fld>
            <a:endParaRPr lang="ru-RU" smtClean="0">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sz="1000" b="1" i="1" u="sng"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uk-UA" sz="1000" smtClean="0"/>
              <a:t>Інтер'єр будинку складається із сукупності приміщень (монопросторів) з додаванням “комунікаційних просторів”. Організація структури поліпростору у функціональному відношенні виражається в пошуку раціональної схеми зв'язків між приміщеннями. В архітектурних системах групи різних діяльних циклів стосовно визначального процесу позначаються як </a:t>
            </a:r>
            <a:r>
              <a:rPr lang="uk-UA" sz="1000" i="1" smtClean="0"/>
              <a:t>основні приміщення, додаткові та допоміжні. Основні</a:t>
            </a:r>
            <a:r>
              <a:rPr lang="uk-UA" sz="1000" smtClean="0"/>
              <a:t> - ті, які містять головний процес даного об'єкта: промислові цехи, дослідницькі лабораторії, театральні зали, готельні номери, лікарняні палати і т.д. Звичайно основні приміщення становлять найбільшу частину будинку. </a:t>
            </a:r>
            <a:r>
              <a:rPr lang="uk-UA" sz="1000" i="1" smtClean="0"/>
              <a:t>Додаткові</a:t>
            </a:r>
            <a:r>
              <a:rPr lang="uk-UA" sz="1000" smtClean="0"/>
              <a:t> приміщення необхідні для супутніх процесів. Вони безпосередньо пов'язані з основними просторами: заготівельні і складські приміщення, виробничі майстерні НДІ, фойє, зали чекання та кафе в готелі і т.д. </a:t>
            </a:r>
            <a:r>
              <a:rPr lang="uk-UA" sz="1000" i="1" smtClean="0"/>
              <a:t>Допоміжні</a:t>
            </a:r>
            <a:r>
              <a:rPr lang="uk-UA" sz="1000" smtClean="0"/>
              <a:t> приміщення містять санітарно-гігієнічні та технічні пристрої для життєзабезпечення людей і процесів у будинку: санвузли, душі, курильні, кондиціонери і т.д. Графічна модель структурної побудови об'єкта (будинку) звичайно представляється у вигляді схеми функціонального зв'язку приміщень”.</a:t>
            </a:r>
          </a:p>
          <a:p>
            <a:r>
              <a:rPr lang="uk-UA" sz="1000" smtClean="0"/>
              <a:t>Інтер'єр ансамблю опирається на функціональний зв'язок між сформованими поліпросторами - окремими будинками та спорудами. Виникають складні відносини між закритими та відкритими, внутрішніми і зовнішніми просторами. Вирішальну роль тут здобуває комплекс зовнішніх, відкритих просторів у системі: ансамблю або міста - эспланада, площі, вулиці, двори, по яких здійснюються підходи і під'їзди до об'єктів.</a:t>
            </a:r>
          </a:p>
          <a:p>
            <a:r>
              <a:rPr lang="uk-UA" sz="1000" smtClean="0"/>
              <a:t>Загальні принципи просторового розміщення діяльних процесів показують єдині закономірності типологічної організації архітектурних об'єктів.</a:t>
            </a:r>
            <a:endParaRPr lang="ru-RU"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uk-UA" sz="1000" smtClean="0"/>
              <a:t>Інтер'єр будинку складається із сукупності приміщень (монопросторів) з додаванням “комунікаційних просторів”. Організація структури поліпростору у функціональному відношенні виражається в пошуку раціональної схеми зв'язків між приміщеннями. В архітектурних системах групи різних діяльних циклів стосовно визначального процесу позначаються як </a:t>
            </a:r>
            <a:r>
              <a:rPr lang="uk-UA" sz="1000" i="1" smtClean="0"/>
              <a:t>основні приміщення, додаткові та допоміжні. Основні</a:t>
            </a:r>
            <a:r>
              <a:rPr lang="uk-UA" sz="1000" smtClean="0"/>
              <a:t> - ті, які містять головний процес даного об'єкта: промислові цехи, дослідницькі лабораторії, театральні зали, готельні номери, лікарняні палати і т.д. Звичайно основні приміщення становлять найбільшу частину будинку. </a:t>
            </a:r>
            <a:r>
              <a:rPr lang="uk-UA" sz="1000" i="1" smtClean="0"/>
              <a:t>Додаткові</a:t>
            </a:r>
            <a:r>
              <a:rPr lang="uk-UA" sz="1000" smtClean="0"/>
              <a:t> приміщення необхідні для супутніх процесів. Вони безпосередньо пов'язані з основними просторами: заготівельні і складські приміщення, виробничі майстерні НДІ, фойє, зали чекання та кафе в готелі і т.д. </a:t>
            </a:r>
            <a:r>
              <a:rPr lang="uk-UA" sz="1000" i="1" smtClean="0"/>
              <a:t>Допоміжні</a:t>
            </a:r>
            <a:r>
              <a:rPr lang="uk-UA" sz="1000" smtClean="0"/>
              <a:t> приміщення містять санітарно-гігієнічні та технічні пристрої для життєзабезпечення людей і процесів у будинку: санвузли, душі, курильні, кондиціонери і т.д. Графічна модель структурної побудови об'єкта (будинку) звичайно представляється у вигляді схеми функціонального зв'язку приміщень”.</a:t>
            </a:r>
          </a:p>
          <a:p>
            <a:r>
              <a:rPr lang="uk-UA" sz="1000" smtClean="0"/>
              <a:t>Інтер'єр ансамблю опирається на функціональний зв'язок між сформованими поліпросторами - окремими будинками та спорудами. Виникають складні відносини між закритими та відкритими, внутрішніми і зовнішніми просторами. Вирішальну роль тут здобуває комплекс зовнішніх, відкритих просторів у системі: ансамблю або міста - эспланада, площі, вулиці, двори, по яких здійснюються підходи і під'їзди до об'єктів.</a:t>
            </a:r>
          </a:p>
          <a:p>
            <a:r>
              <a:rPr lang="uk-UA" sz="1000" smtClean="0"/>
              <a:t>Загальні принципи просторового розміщення діяльних процесів показують єдині закономірності типологічної організації архітектурних об'єктів.</a:t>
            </a:r>
            <a:endParaRPr lang="ru-RU" sz="10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uk-UA" sz="1000" smtClean="0"/>
              <a:t>Інтер'єр будинку складається із сукупності приміщень (монопросторів) з додаванням “комунікаційних просторів”. Організація структури поліпростору у функціональному відношенні виражається в пошуку раціональної схеми зв'язків між приміщеннями. В архітектурних системах групи різних діяльних циклів стосовно визначального процесу позначаються як </a:t>
            </a:r>
            <a:r>
              <a:rPr lang="uk-UA" sz="1000" i="1" smtClean="0"/>
              <a:t>основні приміщення, додаткові та допоміжні. Основні</a:t>
            </a:r>
            <a:r>
              <a:rPr lang="uk-UA" sz="1000" smtClean="0"/>
              <a:t> - ті, які містять головний процес даного об'єкта: промислові цехи, дослідницькі лабораторії, театральні зали, готельні номери, лікарняні палати і т.д. Звичайно основні приміщення становлять найбільшу частину будинку. </a:t>
            </a:r>
            <a:r>
              <a:rPr lang="uk-UA" sz="1000" i="1" smtClean="0"/>
              <a:t>Додаткові</a:t>
            </a:r>
            <a:r>
              <a:rPr lang="uk-UA" sz="1000" smtClean="0"/>
              <a:t> приміщення необхідні для супутніх процесів. Вони безпосередньо пов'язані з основними просторами: заготівельні і складські приміщення, виробничі майстерні НДІ, фойє, зали чекання та кафе в готелі і т.д. </a:t>
            </a:r>
            <a:r>
              <a:rPr lang="uk-UA" sz="1000" i="1" smtClean="0"/>
              <a:t>Допоміжні</a:t>
            </a:r>
            <a:r>
              <a:rPr lang="uk-UA" sz="1000" smtClean="0"/>
              <a:t> приміщення містять санітарно-гігієнічні та технічні пристрої для життєзабезпечення людей і процесів у будинку: санвузли, душі, курильні, кондиціонери і т.д. Графічна модель структурної побудови об'єкта (будинку) звичайно представляється у вигляді схеми функціонального зв'язку приміщень”.</a:t>
            </a:r>
          </a:p>
          <a:p>
            <a:r>
              <a:rPr lang="uk-UA" sz="1000" smtClean="0"/>
              <a:t>Інтер'єр ансамблю опирається на функціональний зв'язок між сформованими поліпросторами - окремими будинками та спорудами. Виникають складні відносини між закритими та відкритими, внутрішніми і зовнішніми просторами. Вирішальну роль тут здобуває комплекс зовнішніх, відкритих просторів у системі: ансамблю або міста - эспланада, площі, вулиці, двори, по яких здійснюються підходи і під'їзди до об'єктів.</a:t>
            </a:r>
          </a:p>
          <a:p>
            <a:r>
              <a:rPr lang="uk-UA" sz="1000" smtClean="0"/>
              <a:t>Загальні принципи просторового розміщення діяльних процесів показують єдині закономірності типологічної організації архітектурних об'єктів.</a:t>
            </a:r>
            <a:endParaRPr lang="ru-RU" sz="10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uk-UA" sz="1000" smtClean="0"/>
              <a:t>Інтер'єр будинку складається із сукупності приміщень (монопросторів) з додаванням “комунікаційних просторів”. Організація структури поліпростору у функціональному відношенні виражається в пошуку раціональної схеми зв'язків між приміщеннями. В архітектурних системах групи різних діяльних циклів стосовно визначального процесу позначаються як </a:t>
            </a:r>
            <a:r>
              <a:rPr lang="uk-UA" sz="1000" i="1" smtClean="0"/>
              <a:t>основні приміщення, додаткові та допоміжні. Основні</a:t>
            </a:r>
            <a:r>
              <a:rPr lang="uk-UA" sz="1000" smtClean="0"/>
              <a:t> - ті, які містять головний процес даного об'єкта: промислові цехи, дослідницькі лабораторії, театральні зали, готельні номери, лікарняні палати і т.д. Звичайно основні приміщення становлять найбільшу частину будинку. </a:t>
            </a:r>
            <a:r>
              <a:rPr lang="uk-UA" sz="1000" i="1" smtClean="0"/>
              <a:t>Додаткові</a:t>
            </a:r>
            <a:r>
              <a:rPr lang="uk-UA" sz="1000" smtClean="0"/>
              <a:t> приміщення необхідні для супутніх процесів. Вони безпосередньо пов'язані з основними просторами: заготівельні і складські приміщення, виробничі майстерні НДІ, фойє, зали чекання та кафе в готелі і т.д. </a:t>
            </a:r>
            <a:r>
              <a:rPr lang="uk-UA" sz="1000" i="1" smtClean="0"/>
              <a:t>Допоміжні</a:t>
            </a:r>
            <a:r>
              <a:rPr lang="uk-UA" sz="1000" smtClean="0"/>
              <a:t> приміщення містять санітарно-гігієнічні та технічні пристрої для життєзабезпечення людей і процесів у будинку: санвузли, душі, курильні, кондиціонери і т.д. Графічна модель структурної побудови об'єкта (будинку) звичайно представляється у вигляді схеми функціонального зв'язку приміщень”.</a:t>
            </a:r>
          </a:p>
          <a:p>
            <a:r>
              <a:rPr lang="uk-UA" sz="1000" smtClean="0"/>
              <a:t>Інтер'єр ансамблю опирається на функціональний зв'язок між сформованими поліпросторами - окремими будинками та спорудами. Виникають складні відносини між закритими та відкритими, внутрішніми і зовнішніми просторами. Вирішальну роль тут здобуває комплекс зовнішніх, відкритих просторів у системі: ансамблю або міста - эспланада, площі, вулиці, двори, по яких здійснюються підходи і під'їзди до об'єктів.</a:t>
            </a:r>
          </a:p>
          <a:p>
            <a:r>
              <a:rPr lang="uk-UA" sz="1000" smtClean="0"/>
              <a:t>Загальні принципи просторового розміщення діяльних процесів показують єдині закономірності типологічної організації архітектурних об'єктів.</a:t>
            </a:r>
            <a:endParaRPr lang="ru-RU" sz="10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07C7404-6EC6-4D8C-9B64-FE081EE66644}" type="slidenum">
              <a:rPr lang="ru-RU" smtClean="0"/>
              <a:pPr>
                <a:defRPr/>
              </a:pPr>
              <a:t>‹#›</a:t>
            </a:fld>
            <a:endParaRPr lang="ru-RU"/>
          </a:p>
        </p:txBody>
      </p:sp>
    </p:spTree>
    <p:extLst>
      <p:ext uri="{BB962C8B-B14F-4D97-AF65-F5344CB8AC3E}">
        <p14:creationId xmlns:p14="http://schemas.microsoft.com/office/powerpoint/2010/main" val="2081988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25794BF-2DE4-4390-A1B0-72AF0FDCA058}" type="slidenum">
              <a:rPr lang="ru-RU" smtClean="0"/>
              <a:pPr>
                <a:defRPr/>
              </a:pPr>
              <a:t>‹#›</a:t>
            </a:fld>
            <a:endParaRPr lang="ru-RU"/>
          </a:p>
        </p:txBody>
      </p:sp>
    </p:spTree>
    <p:extLst>
      <p:ext uri="{BB962C8B-B14F-4D97-AF65-F5344CB8AC3E}">
        <p14:creationId xmlns:p14="http://schemas.microsoft.com/office/powerpoint/2010/main" val="113003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BE15432-9A07-4741-BFA9-02A2721DB67B}" type="slidenum">
              <a:rPr lang="ru-RU" smtClean="0"/>
              <a:pPr>
                <a:defRPr/>
              </a:pPr>
              <a:t>‹#›</a:t>
            </a:fld>
            <a:endParaRPr lang="ru-RU"/>
          </a:p>
        </p:txBody>
      </p:sp>
    </p:spTree>
    <p:extLst>
      <p:ext uri="{BB962C8B-B14F-4D97-AF65-F5344CB8AC3E}">
        <p14:creationId xmlns:p14="http://schemas.microsoft.com/office/powerpoint/2010/main" val="35056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51E5B03-E025-447C-9B95-CB6646C46A64}" type="slidenum">
              <a:rPr lang="ru-RU" smtClean="0"/>
              <a:pPr>
                <a:defRPr/>
              </a:pPr>
              <a:t>‹#›</a:t>
            </a:fld>
            <a:endParaRPr lang="ru-RU"/>
          </a:p>
        </p:txBody>
      </p:sp>
    </p:spTree>
    <p:extLst>
      <p:ext uri="{BB962C8B-B14F-4D97-AF65-F5344CB8AC3E}">
        <p14:creationId xmlns:p14="http://schemas.microsoft.com/office/powerpoint/2010/main" val="137415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8D94C27-0489-4B38-9B9D-5F2AFFCD02A0}" type="slidenum">
              <a:rPr lang="ru-RU" smtClean="0"/>
              <a:pPr>
                <a:defRPr/>
              </a:pPr>
              <a:t>‹#›</a:t>
            </a:fld>
            <a:endParaRPr lang="ru-RU"/>
          </a:p>
        </p:txBody>
      </p:sp>
    </p:spTree>
    <p:extLst>
      <p:ext uri="{BB962C8B-B14F-4D97-AF65-F5344CB8AC3E}">
        <p14:creationId xmlns:p14="http://schemas.microsoft.com/office/powerpoint/2010/main" val="324194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1AB040F-0915-47B7-9244-FAFFBF78ABD7}" type="slidenum">
              <a:rPr lang="ru-RU" smtClean="0"/>
              <a:pPr>
                <a:defRPr/>
              </a:pPr>
              <a:t>‹#›</a:t>
            </a:fld>
            <a:endParaRPr lang="ru-RU"/>
          </a:p>
        </p:txBody>
      </p:sp>
    </p:spTree>
    <p:extLst>
      <p:ext uri="{BB962C8B-B14F-4D97-AF65-F5344CB8AC3E}">
        <p14:creationId xmlns:p14="http://schemas.microsoft.com/office/powerpoint/2010/main" val="641863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397FA976-E3CD-4A0E-A931-C0FA3AD5E3FB}" type="slidenum">
              <a:rPr lang="ru-RU" smtClean="0"/>
              <a:pPr>
                <a:defRPr/>
              </a:pPr>
              <a:t>‹#›</a:t>
            </a:fld>
            <a:endParaRPr lang="ru-RU"/>
          </a:p>
        </p:txBody>
      </p:sp>
    </p:spTree>
    <p:extLst>
      <p:ext uri="{BB962C8B-B14F-4D97-AF65-F5344CB8AC3E}">
        <p14:creationId xmlns:p14="http://schemas.microsoft.com/office/powerpoint/2010/main" val="160789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CA14B33C-771A-4DAB-BAC5-4903E963E3C5}" type="slidenum">
              <a:rPr lang="ru-RU" smtClean="0"/>
              <a:pPr>
                <a:defRPr/>
              </a:pPr>
              <a:t>‹#›</a:t>
            </a:fld>
            <a:endParaRPr lang="ru-RU"/>
          </a:p>
        </p:txBody>
      </p:sp>
    </p:spTree>
    <p:extLst>
      <p:ext uri="{BB962C8B-B14F-4D97-AF65-F5344CB8AC3E}">
        <p14:creationId xmlns:p14="http://schemas.microsoft.com/office/powerpoint/2010/main" val="81521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371D5A5C-C2BD-444E-A5FC-59346235847A}" type="slidenum">
              <a:rPr lang="ru-RU" smtClean="0"/>
              <a:pPr>
                <a:defRPr/>
              </a:pPr>
              <a:t>‹#›</a:t>
            </a:fld>
            <a:endParaRPr lang="ru-RU"/>
          </a:p>
        </p:txBody>
      </p:sp>
    </p:spTree>
    <p:extLst>
      <p:ext uri="{BB962C8B-B14F-4D97-AF65-F5344CB8AC3E}">
        <p14:creationId xmlns:p14="http://schemas.microsoft.com/office/powerpoint/2010/main" val="321942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3E0BC3F3-9AB9-4D63-9E2F-25BEBD7E9756}" type="slidenum">
              <a:rPr lang="ru-RU" smtClean="0"/>
              <a:pPr>
                <a:defRPr/>
              </a:pPr>
              <a:t>‹#›</a:t>
            </a:fld>
            <a:endParaRPr lang="ru-RU"/>
          </a:p>
        </p:txBody>
      </p:sp>
    </p:spTree>
    <p:extLst>
      <p:ext uri="{BB962C8B-B14F-4D97-AF65-F5344CB8AC3E}">
        <p14:creationId xmlns:p14="http://schemas.microsoft.com/office/powerpoint/2010/main" val="1340621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B2780A00-7C3A-4EEF-BE57-DB69E381EDA6}" type="slidenum">
              <a:rPr lang="ru-RU" smtClean="0"/>
              <a:pPr>
                <a:defRPr/>
              </a:pPr>
              <a:t>‹#›</a:t>
            </a:fld>
            <a:endParaRPr lang="ru-RU"/>
          </a:p>
        </p:txBody>
      </p:sp>
    </p:spTree>
    <p:extLst>
      <p:ext uri="{BB962C8B-B14F-4D97-AF65-F5344CB8AC3E}">
        <p14:creationId xmlns:p14="http://schemas.microsoft.com/office/powerpoint/2010/main" val="4223712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PencilSketch/>
                    </a14:imgEffect>
                    <a14:imgEffect>
                      <a14:colorTemperature colorTemp="11200"/>
                    </a14:imgEffect>
                    <a14:imgEffect>
                      <a14:saturation sat="200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BA64FFD-9754-42AF-8B62-18083392DB07}" type="slidenum">
              <a:rPr lang="ru-RU" smtClean="0"/>
              <a:pPr>
                <a:defRPr/>
              </a:pPr>
              <a:t>‹#›</a:t>
            </a:fld>
            <a:endParaRPr lang="ru-RU"/>
          </a:p>
        </p:txBody>
      </p:sp>
    </p:spTree>
    <p:extLst>
      <p:ext uri="{BB962C8B-B14F-4D97-AF65-F5344CB8AC3E}">
        <p14:creationId xmlns:p14="http://schemas.microsoft.com/office/powerpoint/2010/main" val="10831258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http://azps.ru/tests/rozenagr.files/image004.gif" TargetMode="External"/><Relationship Id="rId7" Type="http://schemas.openxmlformats.org/officeDocument/2006/relationships/image" Target="http://azps.ru/tests/rozenagr.files/image006.gif" TargetMode="External"/><Relationship Id="rId2" Type="http://schemas.openxmlformats.org/officeDocument/2006/relationships/image" Target="../media/image15.gif"/><Relationship Id="rId1" Type="http://schemas.openxmlformats.org/officeDocument/2006/relationships/slideLayout" Target="../slideLayouts/slideLayout6.xml"/><Relationship Id="rId6" Type="http://schemas.openxmlformats.org/officeDocument/2006/relationships/image" Target="../media/image17.gif"/><Relationship Id="rId5" Type="http://schemas.openxmlformats.org/officeDocument/2006/relationships/image" Target="http://azps.ru/tests/rozenagr.files/image002.gif" TargetMode="External"/><Relationship Id="rId4" Type="http://schemas.openxmlformats.org/officeDocument/2006/relationships/image" Target="../media/image16.gif"/></Relationships>
</file>

<file path=ppt/slides/_rels/slide41.xml.rels><?xml version="1.0" encoding="UTF-8" standalone="yes"?>
<Relationships xmlns="http://schemas.openxmlformats.org/package/2006/relationships"><Relationship Id="rId3" Type="http://schemas.openxmlformats.org/officeDocument/2006/relationships/image" Target="http://azps.ru/tests/rozenagr.files/image008.gif" TargetMode="External"/><Relationship Id="rId7" Type="http://schemas.openxmlformats.org/officeDocument/2006/relationships/image" Target="http://azps.ru/tests/rozenagr.files/image010.gif" TargetMode="External"/><Relationship Id="rId2" Type="http://schemas.openxmlformats.org/officeDocument/2006/relationships/image" Target="../media/image18.gif"/><Relationship Id="rId1" Type="http://schemas.openxmlformats.org/officeDocument/2006/relationships/slideLayout" Target="../slideLayouts/slideLayout6.xml"/><Relationship Id="rId6" Type="http://schemas.openxmlformats.org/officeDocument/2006/relationships/image" Target="../media/image20.gif"/><Relationship Id="rId5" Type="http://schemas.openxmlformats.org/officeDocument/2006/relationships/image" Target="http://azps.ru/tests/rozenagr.files/image012.gif" TargetMode="External"/><Relationship Id="rId4" Type="http://schemas.openxmlformats.org/officeDocument/2006/relationships/image" Target="../media/image19.gif"/></Relationships>
</file>

<file path=ppt/slides/_rels/slide42.xml.rels><?xml version="1.0" encoding="UTF-8" standalone="yes"?>
<Relationships xmlns="http://schemas.openxmlformats.org/package/2006/relationships"><Relationship Id="rId3" Type="http://schemas.openxmlformats.org/officeDocument/2006/relationships/image" Target="http://azps.ru/tests/rozenagr.files/image016.gif" TargetMode="External"/><Relationship Id="rId7" Type="http://schemas.openxmlformats.org/officeDocument/2006/relationships/image" Target="http://azps.ru/tests/rozenagr.files/image018.gif" TargetMode="External"/><Relationship Id="rId2" Type="http://schemas.openxmlformats.org/officeDocument/2006/relationships/image" Target="../media/image21.gif"/><Relationship Id="rId1" Type="http://schemas.openxmlformats.org/officeDocument/2006/relationships/slideLayout" Target="../slideLayouts/slideLayout6.xml"/><Relationship Id="rId6" Type="http://schemas.openxmlformats.org/officeDocument/2006/relationships/image" Target="../media/image23.gif"/><Relationship Id="rId5" Type="http://schemas.openxmlformats.org/officeDocument/2006/relationships/image" Target="http://azps.ru/tests/rozenagr.files/image014.gif" TargetMode="External"/><Relationship Id="rId4" Type="http://schemas.openxmlformats.org/officeDocument/2006/relationships/image" Target="../media/image22.gif"/></Relationships>
</file>

<file path=ppt/slides/_rels/slide43.xml.rels><?xml version="1.0" encoding="UTF-8" standalone="yes"?>
<Relationships xmlns="http://schemas.openxmlformats.org/package/2006/relationships"><Relationship Id="rId3" Type="http://schemas.openxmlformats.org/officeDocument/2006/relationships/image" Target="http://azps.ru/tests/rozenagr.files/image020.gif" TargetMode="External"/><Relationship Id="rId7" Type="http://schemas.openxmlformats.org/officeDocument/2006/relationships/image" Target="http://azps.ru/tests/rozenagr.files/image022.gif" TargetMode="External"/><Relationship Id="rId2" Type="http://schemas.openxmlformats.org/officeDocument/2006/relationships/image" Target="../media/image24.gif"/><Relationship Id="rId1" Type="http://schemas.openxmlformats.org/officeDocument/2006/relationships/slideLayout" Target="../slideLayouts/slideLayout6.xml"/><Relationship Id="rId6" Type="http://schemas.openxmlformats.org/officeDocument/2006/relationships/image" Target="../media/image26.gif"/><Relationship Id="rId5" Type="http://schemas.openxmlformats.org/officeDocument/2006/relationships/image" Target="http://azps.ru/tests/rozenagr.files/image024.gif" TargetMode="External"/><Relationship Id="rId4" Type="http://schemas.openxmlformats.org/officeDocument/2006/relationships/image" Target="../media/image25.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626" y="116632"/>
            <a:ext cx="9131739" cy="1584176"/>
          </a:xfrm>
        </p:spPr>
        <p:txBody>
          <a:bodyPr>
            <a:noAutofit/>
          </a:bodyPr>
          <a:lstStyle/>
          <a:p>
            <a:pPr eaLnBrk="1" hangingPunct="1"/>
            <a:r>
              <a:rPr lang="uk-UA" sz="3200" b="1" dirty="0" smtClean="0">
                <a:latin typeface="Arial" pitchFamily="34" charset="0"/>
                <a:cs typeface="Arial" pitchFamily="34" charset="0"/>
              </a:rPr>
              <a:t> ЛЮДИНА І СВІТ:</a:t>
            </a:r>
            <a:br>
              <a:rPr lang="uk-UA" sz="3200" b="1" dirty="0" smtClean="0">
                <a:latin typeface="Arial" pitchFamily="34" charset="0"/>
                <a:cs typeface="Arial" pitchFamily="34" charset="0"/>
              </a:rPr>
            </a:br>
            <a:r>
              <a:rPr lang="uk-UA" sz="3200" b="1" dirty="0" smtClean="0">
                <a:latin typeface="Arial" pitchFamily="34" charset="0"/>
                <a:cs typeface="Arial" pitchFamily="34" charset="0"/>
              </a:rPr>
              <a:t>СПРИЙНЯТТЯ І РОЗПІЗНАВАННЯ, </a:t>
            </a:r>
            <a:br>
              <a:rPr lang="uk-UA" sz="3200" b="1" dirty="0" smtClean="0">
                <a:latin typeface="Arial" pitchFamily="34" charset="0"/>
                <a:cs typeface="Arial" pitchFamily="34" charset="0"/>
              </a:rPr>
            </a:br>
            <a:r>
              <a:rPr lang="uk-UA" sz="3200" b="1" dirty="0" smtClean="0">
                <a:latin typeface="Arial" pitchFamily="34" charset="0"/>
                <a:cs typeface="Arial" pitchFamily="34" charset="0"/>
              </a:rPr>
              <a:t>ПСИХОТИПИ І ПОТРЕБИ</a:t>
            </a:r>
            <a:endParaRPr lang="ru-RU" sz="3200" dirty="0" smtClean="0">
              <a:effectLst/>
              <a:latin typeface="Arial" pitchFamily="34" charset="0"/>
              <a:cs typeface="Arial" pitchFamily="34" charset="0"/>
            </a:endParaRPr>
          </a:p>
        </p:txBody>
      </p:sp>
      <p:sp>
        <p:nvSpPr>
          <p:cNvPr id="2051" name="Rectangle 3"/>
          <p:cNvSpPr>
            <a:spLocks noGrp="1" noChangeArrowheads="1"/>
          </p:cNvSpPr>
          <p:nvPr>
            <p:ph type="subTitle" idx="1"/>
          </p:nvPr>
        </p:nvSpPr>
        <p:spPr>
          <a:xfrm>
            <a:off x="0" y="1646040"/>
            <a:ext cx="9144000" cy="5211960"/>
          </a:xfrm>
        </p:spPr>
        <p:txBody>
          <a:bodyPr>
            <a:noAutofit/>
          </a:bodyPr>
          <a:lstStyle/>
          <a:p>
            <a:pPr marL="342900" indent="-342900" algn="l">
              <a:spcBef>
                <a:spcPts val="0"/>
              </a:spcBef>
              <a:buFont typeface="Arial" pitchFamily="34" charset="0"/>
              <a:buChar char="•"/>
            </a:pPr>
            <a:r>
              <a:rPr lang="uk-UA" sz="2200" dirty="0" smtClean="0">
                <a:solidFill>
                  <a:schemeClr val="tx1"/>
                </a:solidFill>
                <a:latin typeface="Arial" pitchFamily="34" charset="0"/>
                <a:cs typeface="Arial" pitchFamily="34" charset="0"/>
              </a:rPr>
              <a:t>Гештальтпсихологія;</a:t>
            </a:r>
          </a:p>
          <a:p>
            <a:pPr marL="342900" indent="-342900" algn="l">
              <a:spcBef>
                <a:spcPts val="0"/>
              </a:spcBef>
              <a:buFont typeface="Arial" pitchFamily="34" charset="0"/>
              <a:buChar char="•"/>
            </a:pPr>
            <a:r>
              <a:rPr lang="uk-UA" sz="2200" dirty="0" smtClean="0">
                <a:solidFill>
                  <a:schemeClr val="tx1"/>
                </a:solidFill>
                <a:latin typeface="Arial" pitchFamily="34" charset="0"/>
                <a:cs typeface="Arial" pitchFamily="34" charset="0"/>
              </a:rPr>
              <a:t>Парадокси чуттєвого сприйняття і сприйняття простору;</a:t>
            </a:r>
            <a:endParaRPr lang="uk-UA" sz="2200" dirty="0">
              <a:solidFill>
                <a:schemeClr val="tx1"/>
              </a:solidFill>
              <a:latin typeface="Arial" pitchFamily="34" charset="0"/>
              <a:cs typeface="Arial" pitchFamily="34" charset="0"/>
            </a:endParaRPr>
          </a:p>
          <a:p>
            <a:pPr marL="342900" indent="-342900" algn="l" eaLnBrk="1" hangingPunct="1">
              <a:spcBef>
                <a:spcPts val="0"/>
              </a:spcBef>
              <a:buFont typeface="Arial" pitchFamily="34" charset="0"/>
              <a:buChar char="•"/>
            </a:pPr>
            <a:r>
              <a:rPr lang="uk-UA" sz="2200" dirty="0" smtClean="0">
                <a:solidFill>
                  <a:schemeClr val="tx1"/>
                </a:solidFill>
                <a:latin typeface="Arial" pitchFamily="34" charset="0"/>
                <a:cs typeface="Arial" pitchFamily="34" charset="0"/>
              </a:rPr>
              <a:t>Складні системи і системний підхід;</a:t>
            </a:r>
          </a:p>
          <a:p>
            <a:pPr marL="342900" indent="-342900" algn="l" eaLnBrk="1" hangingPunct="1">
              <a:spcBef>
                <a:spcPts val="0"/>
              </a:spcBef>
              <a:buFont typeface="Arial" pitchFamily="34" charset="0"/>
              <a:buChar char="•"/>
            </a:pPr>
            <a:r>
              <a:rPr lang="uk-UA" sz="2200" dirty="0" smtClean="0">
                <a:solidFill>
                  <a:schemeClr val="tx1"/>
                </a:solidFill>
                <a:latin typeface="Arial" pitchFamily="34" charset="0"/>
                <a:cs typeface="Arial" pitchFamily="34" charset="0"/>
              </a:rPr>
              <a:t>Необхідність зміни аксіоматики;</a:t>
            </a:r>
          </a:p>
          <a:p>
            <a:pPr marL="342900" indent="-342900" algn="l" eaLnBrk="1" hangingPunct="1">
              <a:spcBef>
                <a:spcPts val="0"/>
              </a:spcBef>
              <a:buFont typeface="Arial" pitchFamily="34" charset="0"/>
              <a:buChar char="•"/>
            </a:pPr>
            <a:r>
              <a:rPr lang="uk-UA" sz="2200" dirty="0" smtClean="0">
                <a:solidFill>
                  <a:schemeClr val="tx1"/>
                </a:solidFill>
                <a:latin typeface="Arial" pitchFamily="34" charset="0"/>
                <a:cs typeface="Arial" pitchFamily="34" charset="0"/>
              </a:rPr>
              <a:t>Аксіоматична хвильова модель С-простору;</a:t>
            </a:r>
          </a:p>
          <a:p>
            <a:pPr marL="342900" indent="-342900" algn="l" eaLnBrk="1" hangingPunct="1">
              <a:spcBef>
                <a:spcPts val="0"/>
              </a:spcBef>
              <a:buFont typeface="Arial" pitchFamily="34" charset="0"/>
              <a:buChar char="•"/>
            </a:pPr>
            <a:r>
              <a:rPr lang="uk-UA" sz="2200" dirty="0" smtClean="0">
                <a:solidFill>
                  <a:schemeClr val="tx1"/>
                </a:solidFill>
                <a:latin typeface="Arial" pitchFamily="34" charset="0"/>
                <a:cs typeface="Arial" pitchFamily="34" charset="0"/>
              </a:rPr>
              <a:t>Теорія самоорганізації С-простору;</a:t>
            </a:r>
          </a:p>
          <a:p>
            <a:pPr marL="342900" indent="-342900" algn="l" eaLnBrk="1" hangingPunct="1">
              <a:spcBef>
                <a:spcPts val="0"/>
              </a:spcBef>
              <a:buFont typeface="Arial" pitchFamily="34" charset="0"/>
              <a:buChar char="•"/>
            </a:pPr>
            <a:r>
              <a:rPr lang="uk-UA" sz="2200" dirty="0" smtClean="0">
                <a:solidFill>
                  <a:schemeClr val="tx1"/>
                </a:solidFill>
                <a:latin typeface="Arial" pitchFamily="34" charset="0"/>
                <a:cs typeface="Arial" pitchFamily="34" charset="0"/>
              </a:rPr>
              <a:t>Сприйняття людиною оточуючого світу;</a:t>
            </a:r>
          </a:p>
          <a:p>
            <a:pPr marL="342900" indent="-342900" algn="l">
              <a:spcBef>
                <a:spcPts val="0"/>
              </a:spcBef>
              <a:buFont typeface="Arial" pitchFamily="34" charset="0"/>
              <a:buChar char="•"/>
            </a:pPr>
            <a:r>
              <a:rPr lang="uk-UA" sz="2200" dirty="0" smtClean="0">
                <a:solidFill>
                  <a:schemeClr val="tx1"/>
                </a:solidFill>
                <a:latin typeface="Arial" pitchFamily="34" charset="0"/>
                <a:cs typeface="Arial" pitchFamily="34" charset="0"/>
              </a:rPr>
              <a:t>Психологічні типи:</a:t>
            </a:r>
          </a:p>
          <a:p>
            <a:pPr marL="342900" indent="-342900" algn="l">
              <a:spcBef>
                <a:spcPts val="0"/>
              </a:spcBef>
              <a:buFont typeface="Wingdings" pitchFamily="2" charset="2"/>
              <a:buChar char="Ø"/>
            </a:pPr>
            <a:r>
              <a:rPr lang="uk-UA" sz="2200" dirty="0" smtClean="0">
                <a:solidFill>
                  <a:schemeClr val="tx1"/>
                </a:solidFill>
                <a:latin typeface="Arial" pitchFamily="34" charset="0"/>
                <a:cs typeface="Arial" pitchFamily="34" charset="0"/>
              </a:rPr>
              <a:t>визначення;</a:t>
            </a:r>
          </a:p>
          <a:p>
            <a:pPr marL="342900" indent="-342900" algn="l">
              <a:spcBef>
                <a:spcPts val="0"/>
              </a:spcBef>
              <a:buFont typeface="Wingdings" pitchFamily="2" charset="2"/>
              <a:buChar char="Ø"/>
            </a:pPr>
            <a:r>
              <a:rPr lang="uk-UA" sz="2200" dirty="0" smtClean="0">
                <a:solidFill>
                  <a:schemeClr val="tx1"/>
                </a:solidFill>
                <a:latin typeface="Arial" pitchFamily="34" charset="0"/>
                <a:cs typeface="Arial" pitchFamily="34" charset="0"/>
              </a:rPr>
              <a:t>характеристики;</a:t>
            </a:r>
          </a:p>
          <a:p>
            <a:pPr marL="342900" indent="-342900" algn="l">
              <a:spcBef>
                <a:spcPts val="0"/>
              </a:spcBef>
              <a:buFont typeface="Wingdings" pitchFamily="2" charset="2"/>
              <a:buChar char="Ø"/>
            </a:pPr>
            <a:r>
              <a:rPr lang="uk-UA" sz="2200" dirty="0" smtClean="0">
                <a:solidFill>
                  <a:schemeClr val="tx1"/>
                </a:solidFill>
                <a:latin typeface="Arial" pitchFamily="34" charset="0"/>
                <a:cs typeface="Arial" pitchFamily="34" charset="0"/>
              </a:rPr>
              <a:t>потреби;</a:t>
            </a:r>
          </a:p>
          <a:p>
            <a:pPr marL="342900" indent="-342900" algn="l">
              <a:spcBef>
                <a:spcPts val="0"/>
              </a:spcBef>
              <a:buFont typeface="Wingdings" pitchFamily="2" charset="2"/>
              <a:buChar char="Ø"/>
            </a:pPr>
            <a:r>
              <a:rPr lang="uk-UA" sz="2200" dirty="0" smtClean="0">
                <a:solidFill>
                  <a:schemeClr val="tx1"/>
                </a:solidFill>
                <a:latin typeface="Arial" pitchFamily="34" charset="0"/>
                <a:cs typeface="Arial" pitchFamily="34" charset="0"/>
              </a:rPr>
              <a:t>тести;</a:t>
            </a:r>
          </a:p>
          <a:p>
            <a:pPr marL="342900" indent="-342900" algn="l">
              <a:spcBef>
                <a:spcPts val="0"/>
              </a:spcBef>
              <a:buFont typeface="Wingdings" pitchFamily="2" charset="2"/>
              <a:buChar char="Ø"/>
            </a:pPr>
            <a:r>
              <a:rPr lang="uk-UA" sz="2200" dirty="0" smtClean="0">
                <a:solidFill>
                  <a:schemeClr val="tx1"/>
                </a:solidFill>
                <a:latin typeface="Arial" pitchFamily="34" charset="0"/>
                <a:cs typeface="Arial" pitchFamily="34" charset="0"/>
              </a:rPr>
              <a:t>кореляції із іншими психологічними класифікаціями;</a:t>
            </a:r>
            <a:endParaRPr lang="uk-UA" sz="2200" dirty="0">
              <a:solidFill>
                <a:schemeClr val="tx1"/>
              </a:solidFill>
              <a:latin typeface="Arial" pitchFamily="34" charset="0"/>
              <a:cs typeface="Arial" pitchFamily="34" charset="0"/>
            </a:endParaRPr>
          </a:p>
          <a:p>
            <a:pPr marL="342900" indent="-342900" algn="l">
              <a:buFont typeface="Arial" pitchFamily="34" charset="0"/>
              <a:buChar char="•"/>
            </a:pPr>
            <a:r>
              <a:rPr lang="uk-UA" sz="2200" dirty="0" smtClean="0">
                <a:solidFill>
                  <a:schemeClr val="tx1"/>
                </a:solidFill>
                <a:latin typeface="Arial" pitchFamily="34" charset="0"/>
                <a:cs typeface="Arial" pitchFamily="34" charset="0"/>
              </a:rPr>
              <a:t>Контрольні питання і завдання;</a:t>
            </a:r>
          </a:p>
          <a:p>
            <a:pPr marL="342900" indent="-342900" algn="l" eaLnBrk="1" hangingPunct="1">
              <a:spcBef>
                <a:spcPts val="0"/>
              </a:spcBef>
              <a:buFont typeface="Arial" pitchFamily="34" charset="0"/>
              <a:buChar char="•"/>
            </a:pPr>
            <a:r>
              <a:rPr lang="uk-UA" sz="2200" dirty="0" smtClean="0">
                <a:solidFill>
                  <a:schemeClr val="tx1"/>
                </a:solidFill>
                <a:latin typeface="Arial" pitchFamily="34" charset="0"/>
                <a:cs typeface="Arial" pitchFamily="34" charset="0"/>
              </a:rPr>
              <a:t>Література</a:t>
            </a:r>
            <a:endParaRPr lang="ru-RU" sz="2200" b="1" i="1"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0" y="0"/>
            <a:ext cx="9144000" cy="620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342900" indent="-342900">
              <a:spcBef>
                <a:spcPts val="0"/>
              </a:spcBef>
            </a:pPr>
            <a:r>
              <a:rPr lang="uk-UA" sz="3200" dirty="0" smtClean="0">
                <a:latin typeface="Arial" pitchFamily="34" charset="0"/>
                <a:cs typeface="Arial" pitchFamily="34" charset="0"/>
              </a:rPr>
              <a:t>Парадокси розмірності простору</a:t>
            </a:r>
            <a:endParaRPr lang="uk-UA" sz="3200" dirty="0">
              <a:latin typeface="Arial" pitchFamily="34" charset="0"/>
              <a:cs typeface="Arial" pitchFamily="34" charset="0"/>
            </a:endParaRPr>
          </a:p>
        </p:txBody>
      </p:sp>
      <p:sp>
        <p:nvSpPr>
          <p:cNvPr id="157699" name="Rectangle 3"/>
          <p:cNvSpPr>
            <a:spLocks noGrp="1" noChangeArrowheads="1"/>
          </p:cNvSpPr>
          <p:nvPr>
            <p:ph idx="1"/>
          </p:nvPr>
        </p:nvSpPr>
        <p:spPr>
          <a:xfrm>
            <a:off x="-1" y="836712"/>
            <a:ext cx="9127368" cy="3240360"/>
          </a:xfrm>
          <a:noFill/>
          <a:ln/>
          <a:extLst/>
        </p:spPr>
        <p:txBody>
          <a:bodyPr>
            <a:noAutofit/>
          </a:bodyPr>
          <a:lstStyle/>
          <a:p>
            <a:pPr marL="0" indent="0">
              <a:spcBef>
                <a:spcPts val="0"/>
              </a:spcBef>
              <a:buNone/>
            </a:pPr>
            <a:r>
              <a:rPr lang="uk-UA" sz="2000" dirty="0" smtClean="0">
                <a:latin typeface="Arial" pitchFamily="34" charset="0"/>
                <a:cs typeface="Arial" pitchFamily="34" charset="0"/>
              </a:rPr>
              <a:t>Теорема </a:t>
            </a:r>
            <a:r>
              <a:rPr lang="uk-UA" sz="2000" dirty="0" err="1" smtClean="0">
                <a:latin typeface="Arial" pitchFamily="34" charset="0"/>
                <a:cs typeface="Arial" pitchFamily="34" charset="0"/>
              </a:rPr>
              <a:t>Нетер</a:t>
            </a:r>
            <a:r>
              <a:rPr lang="uk-UA" sz="2000" dirty="0" smtClean="0">
                <a:latin typeface="Arial" pitchFamily="34" charset="0"/>
                <a:cs typeface="Arial" pitchFamily="34" charset="0"/>
              </a:rPr>
              <a:t> - твердження, згідно з яким кожній диференційованій симетрії відповідає інтеграл руху:</a:t>
            </a:r>
          </a:p>
          <a:p>
            <a:pPr>
              <a:spcBef>
                <a:spcPts val="0"/>
              </a:spcBef>
            </a:pPr>
            <a:r>
              <a:rPr lang="uk-UA" sz="2000" dirty="0" smtClean="0">
                <a:latin typeface="Arial" pitchFamily="34" charset="0"/>
                <a:cs typeface="Arial" pitchFamily="34" charset="0"/>
              </a:rPr>
              <a:t>однорідності простору відповідає закон збереження імпульсу (однорідність простору означає, що при перенесенні фізичної системи на будь-який вектор в будь-якому напрямку, всі фізичні процеси в ній не зміняться); </a:t>
            </a:r>
          </a:p>
          <a:p>
            <a:pPr>
              <a:spcBef>
                <a:spcPts val="0"/>
              </a:spcBef>
            </a:pPr>
            <a:r>
              <a:rPr lang="uk-UA" sz="2000" dirty="0" smtClean="0">
                <a:latin typeface="Arial" pitchFamily="34" charset="0"/>
                <a:cs typeface="Arial" pitchFamily="34" charset="0"/>
              </a:rPr>
              <a:t>однорідності часу відповідає закон збереження енергії;</a:t>
            </a:r>
          </a:p>
          <a:p>
            <a:pPr>
              <a:spcBef>
                <a:spcPts val="0"/>
              </a:spcBef>
            </a:pPr>
            <a:r>
              <a:rPr lang="uk-UA" sz="2000" dirty="0" smtClean="0">
                <a:latin typeface="Arial" pitchFamily="34" charset="0"/>
                <a:cs typeface="Arial" pitchFamily="34" charset="0"/>
              </a:rPr>
              <a:t>ізотропності простору відповідає закон збереження моменту імпульсу; </a:t>
            </a:r>
          </a:p>
          <a:p>
            <a:pPr>
              <a:spcBef>
                <a:spcPts val="0"/>
              </a:spcBef>
            </a:pPr>
            <a:r>
              <a:rPr lang="uk-UA" sz="2000" dirty="0" smtClean="0">
                <a:latin typeface="Arial" pitchFamily="34" charset="0"/>
                <a:cs typeface="Arial" pitchFamily="34" charset="0"/>
              </a:rPr>
              <a:t>калібрувальній інваріантності відповідає закон збереження електричного заряду.</a:t>
            </a:r>
            <a:endParaRPr lang="uk-UA" sz="2000" dirty="0">
              <a:latin typeface="Arial" pitchFamily="34" charset="0"/>
              <a:cs typeface="Arial" pitchFamily="34" charset="0"/>
            </a:endParaRPr>
          </a:p>
        </p:txBody>
      </p:sp>
      <p:sp>
        <p:nvSpPr>
          <p:cNvPr id="2" name="Прямоугольник 1"/>
          <p:cNvSpPr/>
          <p:nvPr/>
        </p:nvSpPr>
        <p:spPr>
          <a:xfrm>
            <a:off x="-16633" y="4289320"/>
            <a:ext cx="9144000" cy="1015663"/>
          </a:xfrm>
          <a:prstGeom prst="rect">
            <a:avLst/>
          </a:prstGeom>
        </p:spPr>
        <p:txBody>
          <a:bodyPr wrap="square">
            <a:spAutoFit/>
          </a:bodyPr>
          <a:lstStyle/>
          <a:p>
            <a:r>
              <a:rPr lang="uk-UA" sz="2000" dirty="0" smtClean="0">
                <a:latin typeface="Arial" pitchFamily="34" charset="0"/>
                <a:cs typeface="Arial" pitchFamily="34" charset="0"/>
              </a:rPr>
              <a:t>Якщо підрахувати відомі у фізиці закони зберігання, для їх виконання потрібен простір-час розмірністю 10 (теорія струн).  Так звана теорія </a:t>
            </a:r>
            <a:r>
              <a:rPr lang="uk-UA" sz="2000" dirty="0" err="1" smtClean="0">
                <a:latin typeface="Arial" pitchFamily="34" charset="0"/>
                <a:cs typeface="Arial" pitchFamily="34" charset="0"/>
              </a:rPr>
              <a:t>бозонних</a:t>
            </a:r>
            <a:r>
              <a:rPr lang="uk-UA" sz="2000" dirty="0" smtClean="0">
                <a:latin typeface="Arial" pitchFamily="34" charset="0"/>
                <a:cs typeface="Arial" pitchFamily="34" charset="0"/>
              </a:rPr>
              <a:t> струн вимагає 26-мірного простору. </a:t>
            </a:r>
            <a:endParaRPr lang="uk-UA" sz="2000" dirty="0">
              <a:latin typeface="Arial" pitchFamily="34" charset="0"/>
              <a:cs typeface="Arial" pitchFamily="34" charset="0"/>
            </a:endParaRPr>
          </a:p>
        </p:txBody>
      </p:sp>
    </p:spTree>
    <p:extLst>
      <p:ext uri="{BB962C8B-B14F-4D97-AF65-F5344CB8AC3E}">
        <p14:creationId xmlns:p14="http://schemas.microsoft.com/office/powerpoint/2010/main" val="1083856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0" y="0"/>
            <a:ext cx="9144000" cy="6926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342900" indent="-342900">
              <a:spcBef>
                <a:spcPts val="0"/>
              </a:spcBef>
            </a:pPr>
            <a:r>
              <a:rPr lang="uk-UA" sz="3200" dirty="0" smtClean="0">
                <a:latin typeface="Arial" pitchFamily="34" charset="0"/>
                <a:cs typeface="Arial" pitchFamily="34" charset="0"/>
              </a:rPr>
              <a:t>Теорія систем та системний підхід</a:t>
            </a:r>
            <a:endParaRPr lang="uk-UA" sz="3200" dirty="0">
              <a:latin typeface="Arial" pitchFamily="34" charset="0"/>
              <a:cs typeface="Arial" pitchFamily="34" charset="0"/>
            </a:endParaRPr>
          </a:p>
        </p:txBody>
      </p:sp>
      <p:sp>
        <p:nvSpPr>
          <p:cNvPr id="4" name="Прямоугольник 3"/>
          <p:cNvSpPr/>
          <p:nvPr/>
        </p:nvSpPr>
        <p:spPr>
          <a:xfrm>
            <a:off x="0" y="658345"/>
            <a:ext cx="9144000" cy="1323439"/>
          </a:xfrm>
          <a:prstGeom prst="rect">
            <a:avLst/>
          </a:prstGeom>
        </p:spPr>
        <p:txBody>
          <a:bodyPr wrap="square">
            <a:spAutoFit/>
          </a:bodyPr>
          <a:lstStyle/>
          <a:p>
            <a:r>
              <a:rPr lang="ru-RU" sz="2000" dirty="0">
                <a:latin typeface="Arial" pitchFamily="34" charset="0"/>
                <a:cs typeface="Arial" pitchFamily="34" charset="0"/>
              </a:rPr>
              <a:t>Сложная система </a:t>
            </a:r>
            <a:r>
              <a:rPr lang="ru-RU" sz="2000" dirty="0" smtClean="0">
                <a:latin typeface="Arial" pitchFamily="34" charset="0"/>
                <a:cs typeface="Arial" pitchFamily="34" charset="0"/>
              </a:rPr>
              <a:t>- </a:t>
            </a:r>
            <a:r>
              <a:rPr lang="ru-RU" sz="2000" dirty="0">
                <a:latin typeface="Arial" pitchFamily="34" charset="0"/>
                <a:cs typeface="Arial" pitchFamily="34" charset="0"/>
              </a:rPr>
              <a:t>система, состоящая из множества взаимодействующих составляющих (подсистем), вследствие чего сложная система приобретает новые свойства, которые отсутствуют на </a:t>
            </a:r>
            <a:r>
              <a:rPr lang="ru-RU" sz="2000" dirty="0" err="1">
                <a:latin typeface="Arial" pitchFamily="34" charset="0"/>
                <a:cs typeface="Arial" pitchFamily="34" charset="0"/>
              </a:rPr>
              <a:t>подсистемном</a:t>
            </a:r>
            <a:r>
              <a:rPr lang="ru-RU" sz="2000" dirty="0">
                <a:latin typeface="Arial" pitchFamily="34" charset="0"/>
                <a:cs typeface="Arial" pitchFamily="34" charset="0"/>
              </a:rPr>
              <a:t> уровне и не могут быть сведены к свойствам </a:t>
            </a:r>
            <a:r>
              <a:rPr lang="ru-RU" sz="2000" dirty="0" err="1">
                <a:latin typeface="Arial" pitchFamily="34" charset="0"/>
                <a:cs typeface="Arial" pitchFamily="34" charset="0"/>
              </a:rPr>
              <a:t>подсистемного</a:t>
            </a:r>
            <a:r>
              <a:rPr lang="ru-RU" sz="2000" dirty="0">
                <a:latin typeface="Arial" pitchFamily="34" charset="0"/>
                <a:cs typeface="Arial" pitchFamily="34" charset="0"/>
              </a:rPr>
              <a:t> </a:t>
            </a:r>
            <a:r>
              <a:rPr lang="ru-RU" sz="2000" dirty="0" smtClean="0">
                <a:latin typeface="Arial" pitchFamily="34" charset="0"/>
                <a:cs typeface="Arial" pitchFamily="34" charset="0"/>
              </a:rPr>
              <a:t>уровня.</a:t>
            </a:r>
            <a:endParaRPr lang="uk-UA" sz="2000" dirty="0">
              <a:latin typeface="Arial" pitchFamily="34" charset="0"/>
              <a:cs typeface="Arial" pitchFamily="34" charset="0"/>
            </a:endParaRPr>
          </a:p>
        </p:txBody>
      </p:sp>
      <p:sp>
        <p:nvSpPr>
          <p:cNvPr id="6" name="Прямоугольник 5"/>
          <p:cNvSpPr/>
          <p:nvPr/>
        </p:nvSpPr>
        <p:spPr>
          <a:xfrm>
            <a:off x="0" y="5534561"/>
            <a:ext cx="9144000" cy="1323439"/>
          </a:xfrm>
          <a:prstGeom prst="rect">
            <a:avLst/>
          </a:prstGeom>
        </p:spPr>
        <p:txBody>
          <a:bodyPr wrap="square">
            <a:spAutoFit/>
          </a:bodyPr>
          <a:lstStyle/>
          <a:p>
            <a:r>
              <a:rPr lang="ru-RU" sz="2000" dirty="0">
                <a:latin typeface="Arial" pitchFamily="34" charset="0"/>
                <a:cs typeface="Arial" pitchFamily="34" charset="0"/>
              </a:rPr>
              <a:t>Системный подход </a:t>
            </a:r>
            <a:r>
              <a:rPr lang="ru-RU" sz="2000" dirty="0" smtClean="0">
                <a:latin typeface="Arial" pitchFamily="34" charset="0"/>
                <a:cs typeface="Arial" pitchFamily="34" charset="0"/>
              </a:rPr>
              <a:t>- </a:t>
            </a:r>
            <a:r>
              <a:rPr lang="ru-RU" sz="2000" dirty="0">
                <a:latin typeface="Arial" pitchFamily="34" charset="0"/>
                <a:cs typeface="Arial" pitchFamily="34" charset="0"/>
              </a:rPr>
              <a:t>направление методологии научного познания, в основе которого лежит рассмотрение объекта как системы: целостного комплекса взаимосвязанных </a:t>
            </a:r>
            <a:r>
              <a:rPr lang="ru-RU" sz="2000" dirty="0" smtClean="0">
                <a:latin typeface="Arial" pitchFamily="34" charset="0"/>
                <a:cs typeface="Arial" pitchFamily="34" charset="0"/>
              </a:rPr>
              <a:t>элементов; </a:t>
            </a:r>
            <a:r>
              <a:rPr lang="ru-RU" sz="2000" dirty="0">
                <a:latin typeface="Arial" pitchFamily="34" charset="0"/>
                <a:cs typeface="Arial" pitchFamily="34" charset="0"/>
              </a:rPr>
              <a:t>совокупности взаимодействующих </a:t>
            </a:r>
            <a:r>
              <a:rPr lang="ru-RU" sz="2000" dirty="0" smtClean="0">
                <a:latin typeface="Arial" pitchFamily="34" charset="0"/>
                <a:cs typeface="Arial" pitchFamily="34" charset="0"/>
              </a:rPr>
              <a:t>объектов; </a:t>
            </a:r>
            <a:r>
              <a:rPr lang="ru-RU" sz="2000" dirty="0">
                <a:latin typeface="Arial" pitchFamily="34" charset="0"/>
                <a:cs typeface="Arial" pitchFamily="34" charset="0"/>
              </a:rPr>
              <a:t>совокупности сущностей и </a:t>
            </a:r>
            <a:r>
              <a:rPr lang="ru-RU" sz="2000" dirty="0" smtClean="0">
                <a:latin typeface="Arial" pitchFamily="34" charset="0"/>
                <a:cs typeface="Arial" pitchFamily="34" charset="0"/>
              </a:rPr>
              <a:t>отношений</a:t>
            </a:r>
            <a:endParaRPr lang="uk-UA" sz="2000" dirty="0">
              <a:latin typeface="Arial" pitchFamily="34" charset="0"/>
              <a:cs typeface="Arial" pitchFamily="34" charset="0"/>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43" y="1971926"/>
            <a:ext cx="5339781" cy="3562635"/>
          </a:xfrm>
          <a:prstGeom prst="rect">
            <a:avLst/>
          </a:prstGeom>
        </p:spPr>
      </p:pic>
    </p:spTree>
    <p:extLst>
      <p:ext uri="{BB962C8B-B14F-4D97-AF65-F5344CB8AC3E}">
        <p14:creationId xmlns:p14="http://schemas.microsoft.com/office/powerpoint/2010/main" val="1625041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396" y="1124744"/>
            <a:ext cx="4282571" cy="658812"/>
          </a:xfrm>
          <a:solidFill>
            <a:schemeClr val="accent3">
              <a:lumMod val="40000"/>
              <a:lumOff val="60000"/>
            </a:schemeClr>
          </a:solidFill>
        </p:spPr>
        <p:txBody>
          <a:bodyPr>
            <a:normAutofit/>
          </a:bodyPr>
          <a:lstStyle/>
          <a:p>
            <a:pPr algn="ctr" eaLnBrk="1" fontAlgn="auto" hangingPunct="1">
              <a:spcAft>
                <a:spcPts val="0"/>
              </a:spcAft>
              <a:buClr>
                <a:schemeClr val="accent3"/>
              </a:buClr>
              <a:buFont typeface="Wingdings 2"/>
              <a:buNone/>
              <a:defRPr/>
            </a:pPr>
            <a:r>
              <a:rPr lang="ru-RU" sz="1800" b="0" i="1" dirty="0" smtClean="0">
                <a:latin typeface="Arial" pitchFamily="34" charset="0"/>
                <a:cs typeface="Arial" pitchFamily="34" charset="0"/>
              </a:rPr>
              <a:t>СВОЙСТВА СЛОЖНЫХ СИСТЕМ</a:t>
            </a:r>
            <a:endParaRPr lang="ru-RU" sz="1800" b="0" i="1" dirty="0">
              <a:latin typeface="Arial" pitchFamily="34" charset="0"/>
              <a:cs typeface="Arial" pitchFamily="34" charset="0"/>
            </a:endParaRPr>
          </a:p>
        </p:txBody>
      </p:sp>
      <p:sp>
        <p:nvSpPr>
          <p:cNvPr id="4" name="Текст 3"/>
          <p:cNvSpPr>
            <a:spLocks noGrp="1"/>
          </p:cNvSpPr>
          <p:nvPr>
            <p:ph type="body" sz="half" idx="3"/>
          </p:nvPr>
        </p:nvSpPr>
        <p:spPr>
          <a:xfrm>
            <a:off x="4572000" y="1124744"/>
            <a:ext cx="4572000" cy="648072"/>
          </a:xfrm>
          <a:solidFill>
            <a:schemeClr val="accent3">
              <a:lumMod val="60000"/>
              <a:lumOff val="40000"/>
            </a:schemeClr>
          </a:solidFill>
        </p:spPr>
        <p:txBody>
          <a:bodyPr>
            <a:noAutofit/>
          </a:bodyPr>
          <a:lstStyle/>
          <a:p>
            <a:pPr algn="ctr" eaLnBrk="1" fontAlgn="auto" hangingPunct="1">
              <a:spcAft>
                <a:spcPts val="0"/>
              </a:spcAft>
              <a:buClr>
                <a:schemeClr val="accent3"/>
              </a:buClr>
              <a:buFont typeface="Wingdings 2"/>
              <a:buNone/>
              <a:defRPr/>
            </a:pPr>
            <a:r>
              <a:rPr lang="ru-RU" sz="1800" b="0" i="1" dirty="0" smtClean="0">
                <a:latin typeface="Arial" pitchFamily="34" charset="0"/>
                <a:cs typeface="Arial" pitchFamily="34" charset="0"/>
              </a:rPr>
              <a:t>СВОЙСТВА МАТЕМАТИЧЕСКИХ  ОБЪЕКТОВ В АКСИОМАХ</a:t>
            </a:r>
            <a:endParaRPr lang="ru-RU" sz="1800" b="0" i="1" dirty="0">
              <a:latin typeface="Arial" pitchFamily="34" charset="0"/>
              <a:cs typeface="Arial" pitchFamily="34" charset="0"/>
            </a:endParaRPr>
          </a:p>
        </p:txBody>
      </p:sp>
      <p:sp>
        <p:nvSpPr>
          <p:cNvPr id="7173" name="Объект 4"/>
          <p:cNvSpPr>
            <a:spLocks noGrp="1"/>
          </p:cNvSpPr>
          <p:nvPr>
            <p:ph sz="quarter" idx="2"/>
          </p:nvPr>
        </p:nvSpPr>
        <p:spPr>
          <a:xfrm>
            <a:off x="0" y="1916832"/>
            <a:ext cx="4500563" cy="4939581"/>
          </a:xfrm>
        </p:spPr>
        <p:txBody>
          <a:bodyPr>
            <a:noAutofit/>
          </a:bodyPr>
          <a:lstStyle/>
          <a:p>
            <a:pPr eaLnBrk="1" hangingPunct="1">
              <a:spcBef>
                <a:spcPts val="0"/>
              </a:spcBef>
              <a:buClr>
                <a:schemeClr val="tx1"/>
              </a:buClr>
            </a:pPr>
            <a:r>
              <a:rPr lang="ru-RU" sz="1800" dirty="0" smtClean="0">
                <a:latin typeface="Arial" charset="0"/>
                <a:cs typeface="Arial" charset="0"/>
              </a:rPr>
              <a:t>Возникновение в диссипативной области на границе сред</a:t>
            </a:r>
          </a:p>
          <a:p>
            <a:pPr eaLnBrk="1" hangingPunct="1">
              <a:spcBef>
                <a:spcPts val="0"/>
              </a:spcBef>
              <a:buClr>
                <a:schemeClr val="tx1"/>
              </a:buClr>
            </a:pPr>
            <a:r>
              <a:rPr lang="ru-RU" sz="1800" dirty="0" err="1" smtClean="0">
                <a:latin typeface="Arial" charset="0"/>
                <a:cs typeface="Arial" charset="0"/>
              </a:rPr>
              <a:t>Эмерджентность</a:t>
            </a:r>
            <a:endParaRPr lang="ru-RU" sz="1800" dirty="0" smtClean="0">
              <a:latin typeface="Arial" charset="0"/>
              <a:cs typeface="Arial" charset="0"/>
            </a:endParaRPr>
          </a:p>
          <a:p>
            <a:pPr eaLnBrk="1" hangingPunct="1">
              <a:spcBef>
                <a:spcPts val="0"/>
              </a:spcBef>
              <a:buClr>
                <a:schemeClr val="tx1"/>
              </a:buClr>
            </a:pPr>
            <a:r>
              <a:rPr lang="ru-RU" sz="1800" dirty="0" smtClean="0">
                <a:latin typeface="Arial" charset="0"/>
                <a:cs typeface="Arial" charset="0"/>
              </a:rPr>
              <a:t>Самоорганизация и </a:t>
            </a:r>
            <a:r>
              <a:rPr lang="ru-RU" sz="1800" dirty="0" err="1" smtClean="0">
                <a:latin typeface="Arial" charset="0"/>
                <a:cs typeface="Arial" charset="0"/>
              </a:rPr>
              <a:t>саморегуляция</a:t>
            </a:r>
            <a:r>
              <a:rPr lang="ru-RU" sz="1800" dirty="0" smtClean="0">
                <a:latin typeface="Arial" charset="0"/>
                <a:cs typeface="Arial" charset="0"/>
              </a:rPr>
              <a:t>, поведение может быть нелинейным и </a:t>
            </a:r>
            <a:r>
              <a:rPr lang="ru-RU" sz="1800" dirty="0" err="1" smtClean="0">
                <a:latin typeface="Arial" charset="0"/>
                <a:cs typeface="Arial" charset="0"/>
              </a:rPr>
              <a:t>телеологичным</a:t>
            </a:r>
            <a:endParaRPr lang="ru-RU" sz="1800" dirty="0" smtClean="0">
              <a:latin typeface="Arial" charset="0"/>
              <a:cs typeface="Arial" charset="0"/>
            </a:endParaRPr>
          </a:p>
          <a:p>
            <a:pPr eaLnBrk="1" hangingPunct="1">
              <a:spcBef>
                <a:spcPts val="0"/>
              </a:spcBef>
              <a:buClr>
                <a:schemeClr val="tx1"/>
              </a:buClr>
            </a:pPr>
            <a:r>
              <a:rPr lang="ru-RU" sz="1800" dirty="0" err="1" smtClean="0">
                <a:latin typeface="Arial" charset="0"/>
                <a:cs typeface="Arial" charset="0"/>
              </a:rPr>
              <a:t>Финитность</a:t>
            </a:r>
            <a:endParaRPr lang="ru-RU" sz="1800" dirty="0" smtClean="0">
              <a:latin typeface="Arial" charset="0"/>
              <a:cs typeface="Arial" charset="0"/>
            </a:endParaRPr>
          </a:p>
          <a:p>
            <a:pPr eaLnBrk="1" hangingPunct="1">
              <a:spcBef>
                <a:spcPts val="0"/>
              </a:spcBef>
              <a:buClr>
                <a:schemeClr val="tx1"/>
              </a:buClr>
            </a:pPr>
            <a:endParaRPr lang="ru-RU" sz="1800" dirty="0" smtClean="0">
              <a:latin typeface="Arial" charset="0"/>
              <a:cs typeface="Arial" charset="0"/>
            </a:endParaRPr>
          </a:p>
          <a:p>
            <a:pPr eaLnBrk="1" hangingPunct="1">
              <a:spcBef>
                <a:spcPts val="0"/>
              </a:spcBef>
              <a:buClr>
                <a:schemeClr val="tx1"/>
              </a:buClr>
            </a:pPr>
            <a:r>
              <a:rPr lang="ru-RU" sz="1800" dirty="0" smtClean="0">
                <a:latin typeface="Arial" charset="0"/>
                <a:cs typeface="Arial" charset="0"/>
              </a:rPr>
              <a:t>Компоненты имманентно </a:t>
            </a:r>
            <a:r>
              <a:rPr lang="ru-RU" sz="1800" dirty="0" err="1" smtClean="0">
                <a:latin typeface="Arial" charset="0"/>
                <a:cs typeface="Arial" charset="0"/>
              </a:rPr>
              <a:t>протяженны</a:t>
            </a:r>
            <a:r>
              <a:rPr lang="ru-RU" sz="1800" dirty="0" smtClean="0">
                <a:latin typeface="Arial" charset="0"/>
                <a:cs typeface="Arial" charset="0"/>
              </a:rPr>
              <a:t> и изменяемы; они могут быть сложными системами</a:t>
            </a:r>
          </a:p>
          <a:p>
            <a:pPr eaLnBrk="1" hangingPunct="1">
              <a:spcBef>
                <a:spcPts val="0"/>
              </a:spcBef>
              <a:buClr>
                <a:schemeClr val="tx1"/>
              </a:buClr>
            </a:pPr>
            <a:r>
              <a:rPr lang="ru-RU" sz="1800" dirty="0" smtClean="0">
                <a:latin typeface="Arial" charset="0"/>
                <a:cs typeface="Arial" charset="0"/>
              </a:rPr>
              <a:t>Взаимодействия компонентов </a:t>
            </a:r>
            <a:r>
              <a:rPr lang="ru-RU" sz="1800" dirty="0" err="1" smtClean="0">
                <a:latin typeface="Arial" charset="0"/>
                <a:cs typeface="Arial" charset="0"/>
              </a:rPr>
              <a:t>нелинейны</a:t>
            </a:r>
            <a:endParaRPr lang="ru-RU" sz="1800" dirty="0" smtClean="0">
              <a:latin typeface="Arial" charset="0"/>
              <a:cs typeface="Arial" charset="0"/>
            </a:endParaRPr>
          </a:p>
          <a:p>
            <a:pPr eaLnBrk="1" hangingPunct="1">
              <a:spcBef>
                <a:spcPts val="0"/>
              </a:spcBef>
              <a:buClr>
                <a:schemeClr val="tx1"/>
              </a:buClr>
            </a:pPr>
            <a:r>
              <a:rPr lang="ru-RU" sz="1800" dirty="0" smtClean="0">
                <a:latin typeface="Arial" charset="0"/>
                <a:cs typeface="Arial" charset="0"/>
              </a:rPr>
              <a:t>Взаимодействия с окружающей средой </a:t>
            </a:r>
            <a:r>
              <a:rPr lang="ru-RU" sz="1800" dirty="0" err="1" smtClean="0">
                <a:latin typeface="Arial" charset="0"/>
                <a:cs typeface="Arial" charset="0"/>
              </a:rPr>
              <a:t>нелинейны</a:t>
            </a:r>
            <a:endParaRPr lang="ru-RU" sz="1800" dirty="0" smtClean="0">
              <a:latin typeface="Arial" charset="0"/>
              <a:cs typeface="Arial" charset="0"/>
            </a:endParaRPr>
          </a:p>
          <a:p>
            <a:pPr eaLnBrk="1" hangingPunct="1">
              <a:spcBef>
                <a:spcPts val="0"/>
              </a:spcBef>
              <a:buClr>
                <a:schemeClr val="tx1"/>
              </a:buClr>
            </a:pPr>
            <a:r>
              <a:rPr lang="ru-RU" sz="1800" dirty="0" smtClean="0">
                <a:latin typeface="Arial" charset="0"/>
                <a:cs typeface="Arial" charset="0"/>
              </a:rPr>
              <a:t>Существует порог нелинейности</a:t>
            </a:r>
          </a:p>
          <a:p>
            <a:pPr eaLnBrk="1" hangingPunct="1">
              <a:spcBef>
                <a:spcPts val="0"/>
              </a:spcBef>
              <a:buClr>
                <a:schemeClr val="tx1"/>
              </a:buClr>
            </a:pPr>
            <a:r>
              <a:rPr lang="ru-RU" sz="1800" dirty="0" smtClean="0">
                <a:latin typeface="Arial" charset="0"/>
                <a:cs typeface="Arial" charset="0"/>
              </a:rPr>
              <a:t>…</a:t>
            </a:r>
          </a:p>
          <a:p>
            <a:pPr eaLnBrk="1" hangingPunct="1">
              <a:buClr>
                <a:schemeClr val="tx1"/>
              </a:buClr>
            </a:pPr>
            <a:endParaRPr lang="ru-RU" sz="1800" dirty="0" smtClean="0">
              <a:latin typeface="Arial" charset="0"/>
              <a:cs typeface="Arial" charset="0"/>
            </a:endParaRPr>
          </a:p>
          <a:p>
            <a:pPr eaLnBrk="1" hangingPunct="1">
              <a:buClr>
                <a:schemeClr val="tx1"/>
              </a:buClr>
            </a:pPr>
            <a:endParaRPr lang="ru-RU" sz="1800" dirty="0" smtClean="0">
              <a:latin typeface="Arial" charset="0"/>
              <a:cs typeface="Arial" charset="0"/>
            </a:endParaRPr>
          </a:p>
          <a:p>
            <a:pPr eaLnBrk="1" hangingPunct="1">
              <a:buClr>
                <a:schemeClr val="tx1"/>
              </a:buClr>
            </a:pPr>
            <a:endParaRPr lang="ru-RU" sz="1800" dirty="0" smtClean="0">
              <a:latin typeface="Arial" charset="0"/>
              <a:cs typeface="Arial" charset="0"/>
            </a:endParaRPr>
          </a:p>
          <a:p>
            <a:pPr eaLnBrk="1" hangingPunct="1">
              <a:buClr>
                <a:schemeClr val="tx1"/>
              </a:buClr>
            </a:pPr>
            <a:endParaRPr lang="ru-RU" sz="1800" dirty="0" smtClean="0">
              <a:latin typeface="Arial" charset="0"/>
              <a:cs typeface="Arial" charset="0"/>
            </a:endParaRPr>
          </a:p>
          <a:p>
            <a:pPr eaLnBrk="1" hangingPunct="1">
              <a:buClr>
                <a:schemeClr val="tx1"/>
              </a:buClr>
            </a:pPr>
            <a:endParaRPr lang="ru-RU" sz="1800" dirty="0" smtClean="0">
              <a:latin typeface="Arial" charset="0"/>
              <a:cs typeface="Arial" charset="0"/>
            </a:endParaRPr>
          </a:p>
        </p:txBody>
      </p:sp>
      <p:sp>
        <p:nvSpPr>
          <p:cNvPr id="7174" name="Объект 5"/>
          <p:cNvSpPr>
            <a:spLocks noGrp="1"/>
          </p:cNvSpPr>
          <p:nvPr>
            <p:ph sz="quarter" idx="4"/>
          </p:nvPr>
        </p:nvSpPr>
        <p:spPr>
          <a:xfrm>
            <a:off x="4643438" y="1916832"/>
            <a:ext cx="4392612" cy="4941168"/>
          </a:xfrm>
        </p:spPr>
        <p:txBody>
          <a:bodyPr>
            <a:noAutofit/>
          </a:bodyPr>
          <a:lstStyle/>
          <a:p>
            <a:pPr eaLnBrk="1" hangingPunct="1">
              <a:spcBef>
                <a:spcPts val="0"/>
              </a:spcBef>
              <a:buClr>
                <a:schemeClr val="tx1"/>
              </a:buClr>
            </a:pPr>
            <a:r>
              <a:rPr lang="ru-RU" sz="1800" dirty="0" smtClean="0">
                <a:latin typeface="Arial" charset="0"/>
                <a:cs typeface="Arial" charset="0"/>
              </a:rPr>
              <a:t>Пространство абсолютно</a:t>
            </a:r>
          </a:p>
          <a:p>
            <a:pPr eaLnBrk="1" hangingPunct="1">
              <a:spcBef>
                <a:spcPts val="0"/>
              </a:spcBef>
              <a:buClr>
                <a:schemeClr val="tx1"/>
              </a:buClr>
            </a:pPr>
            <a:endParaRPr lang="ru-RU" sz="1800" dirty="0" smtClean="0">
              <a:latin typeface="Arial" charset="0"/>
              <a:cs typeface="Arial" charset="0"/>
            </a:endParaRPr>
          </a:p>
          <a:p>
            <a:pPr eaLnBrk="1" hangingPunct="1">
              <a:spcBef>
                <a:spcPts val="0"/>
              </a:spcBef>
              <a:buClr>
                <a:schemeClr val="tx1"/>
              </a:buClr>
            </a:pPr>
            <a:r>
              <a:rPr lang="ru-RU" sz="1800" dirty="0" err="1" smtClean="0">
                <a:latin typeface="Arial" charset="0"/>
                <a:cs typeface="Arial" charset="0"/>
              </a:rPr>
              <a:t>Аддитивность</a:t>
            </a:r>
            <a:r>
              <a:rPr lang="ru-RU" sz="1800" dirty="0" smtClean="0">
                <a:latin typeface="Arial" charset="0"/>
                <a:cs typeface="Arial" charset="0"/>
              </a:rPr>
              <a:t> </a:t>
            </a:r>
          </a:p>
          <a:p>
            <a:pPr eaLnBrk="1" hangingPunct="1">
              <a:spcBef>
                <a:spcPts val="0"/>
              </a:spcBef>
              <a:buClr>
                <a:schemeClr val="tx1"/>
              </a:buClr>
            </a:pPr>
            <a:r>
              <a:rPr lang="ru-RU" sz="1800" dirty="0" smtClean="0">
                <a:latin typeface="Arial" charset="0"/>
                <a:cs typeface="Arial" charset="0"/>
              </a:rPr>
              <a:t>Отсутствие самоорганизации и </a:t>
            </a:r>
            <a:r>
              <a:rPr lang="ru-RU" sz="1800" dirty="0" err="1" smtClean="0">
                <a:latin typeface="Arial" charset="0"/>
                <a:cs typeface="Arial" charset="0"/>
              </a:rPr>
              <a:t>саморегуляции</a:t>
            </a:r>
            <a:r>
              <a:rPr lang="ru-RU" sz="1800" dirty="0" smtClean="0">
                <a:latin typeface="Arial" charset="0"/>
                <a:cs typeface="Arial" charset="0"/>
              </a:rPr>
              <a:t>, статичность</a:t>
            </a:r>
          </a:p>
          <a:p>
            <a:pPr eaLnBrk="1" hangingPunct="1">
              <a:spcBef>
                <a:spcPts val="0"/>
              </a:spcBef>
              <a:buClr>
                <a:schemeClr val="tx1"/>
              </a:buClr>
            </a:pPr>
            <a:endParaRPr lang="ru-RU" sz="1800" dirty="0" smtClean="0">
              <a:latin typeface="Arial" charset="0"/>
              <a:cs typeface="Arial" charset="0"/>
            </a:endParaRPr>
          </a:p>
          <a:p>
            <a:pPr eaLnBrk="1" hangingPunct="1">
              <a:spcBef>
                <a:spcPts val="0"/>
              </a:spcBef>
              <a:buClr>
                <a:schemeClr val="tx1"/>
              </a:buClr>
            </a:pPr>
            <a:r>
              <a:rPr lang="ru-RU" sz="1800" dirty="0" smtClean="0">
                <a:latin typeface="Arial" charset="0"/>
                <a:cs typeface="Arial" charset="0"/>
              </a:rPr>
              <a:t>Время существования </a:t>
            </a:r>
            <a:r>
              <a:rPr lang="ru-RU" sz="1800" dirty="0" err="1" smtClean="0">
                <a:latin typeface="Arial" charset="0"/>
                <a:cs typeface="Arial" charset="0"/>
              </a:rPr>
              <a:t>неограничено</a:t>
            </a:r>
            <a:endParaRPr lang="ru-RU" sz="1800" dirty="0" smtClean="0">
              <a:latin typeface="Arial" charset="0"/>
              <a:cs typeface="Arial" charset="0"/>
            </a:endParaRPr>
          </a:p>
          <a:p>
            <a:pPr eaLnBrk="1" hangingPunct="1">
              <a:spcBef>
                <a:spcPts val="0"/>
              </a:spcBef>
              <a:buClr>
                <a:schemeClr val="tx1"/>
              </a:buClr>
            </a:pPr>
            <a:r>
              <a:rPr lang="ru-RU" sz="1800" dirty="0" smtClean="0">
                <a:latin typeface="Arial" charset="0"/>
                <a:cs typeface="Arial" charset="0"/>
              </a:rPr>
              <a:t>Элементы (точки) не имеют протяженности и не изменяются</a:t>
            </a:r>
          </a:p>
          <a:p>
            <a:pPr eaLnBrk="1" hangingPunct="1">
              <a:spcBef>
                <a:spcPts val="0"/>
              </a:spcBef>
              <a:buClr>
                <a:schemeClr val="tx1"/>
              </a:buClr>
            </a:pPr>
            <a:endParaRPr lang="ru-RU" sz="1800" dirty="0" smtClean="0">
              <a:latin typeface="Arial" charset="0"/>
              <a:cs typeface="Arial" charset="0"/>
            </a:endParaRPr>
          </a:p>
          <a:p>
            <a:pPr eaLnBrk="1" hangingPunct="1">
              <a:spcBef>
                <a:spcPts val="0"/>
              </a:spcBef>
              <a:buClr>
                <a:schemeClr val="tx1"/>
              </a:buClr>
            </a:pPr>
            <a:endParaRPr lang="ru-RU" sz="1800" dirty="0" smtClean="0">
              <a:latin typeface="Arial" charset="0"/>
              <a:cs typeface="Arial" charset="0"/>
            </a:endParaRPr>
          </a:p>
          <a:p>
            <a:pPr eaLnBrk="1" hangingPunct="1">
              <a:spcBef>
                <a:spcPts val="0"/>
              </a:spcBef>
              <a:buClr>
                <a:schemeClr val="tx1"/>
              </a:buClr>
            </a:pPr>
            <a:r>
              <a:rPr lang="ru-RU" sz="1800" dirty="0" smtClean="0">
                <a:latin typeface="Arial" charset="0"/>
                <a:cs typeface="Arial" charset="0"/>
              </a:rPr>
              <a:t>Операции линейны</a:t>
            </a:r>
          </a:p>
          <a:p>
            <a:pPr eaLnBrk="1" hangingPunct="1">
              <a:spcBef>
                <a:spcPts val="0"/>
              </a:spcBef>
              <a:buClr>
                <a:schemeClr val="tx1"/>
              </a:buClr>
            </a:pPr>
            <a:endParaRPr lang="ru-RU" sz="1800" dirty="0" smtClean="0">
              <a:latin typeface="Arial" charset="0"/>
              <a:cs typeface="Arial" charset="0"/>
            </a:endParaRPr>
          </a:p>
          <a:p>
            <a:pPr eaLnBrk="1" hangingPunct="1">
              <a:spcBef>
                <a:spcPts val="0"/>
              </a:spcBef>
              <a:buClr>
                <a:schemeClr val="tx1"/>
              </a:buClr>
            </a:pPr>
            <a:endParaRPr lang="ru-RU" sz="1800" dirty="0" smtClean="0">
              <a:latin typeface="Arial" charset="0"/>
              <a:cs typeface="Arial" charset="0"/>
            </a:endParaRPr>
          </a:p>
          <a:p>
            <a:pPr eaLnBrk="1" hangingPunct="1">
              <a:spcBef>
                <a:spcPts val="0"/>
              </a:spcBef>
              <a:buClr>
                <a:schemeClr val="tx1"/>
              </a:buClr>
            </a:pPr>
            <a:r>
              <a:rPr lang="ru-RU" sz="1800" dirty="0" smtClean="0">
                <a:latin typeface="Arial" charset="0"/>
                <a:cs typeface="Arial" charset="0"/>
              </a:rPr>
              <a:t>Порог нелинейности отсутствует </a:t>
            </a:r>
          </a:p>
          <a:p>
            <a:pPr eaLnBrk="1" hangingPunct="1">
              <a:spcBef>
                <a:spcPts val="0"/>
              </a:spcBef>
              <a:buClr>
                <a:schemeClr val="tx1"/>
              </a:buClr>
            </a:pPr>
            <a:r>
              <a:rPr lang="ru-RU" sz="1800" dirty="0" smtClean="0">
                <a:latin typeface="Arial" charset="0"/>
                <a:cs typeface="Arial" charset="0"/>
              </a:rPr>
              <a:t> …</a:t>
            </a:r>
          </a:p>
        </p:txBody>
      </p:sp>
      <p:sp>
        <p:nvSpPr>
          <p:cNvPr id="7" name="Текст 3"/>
          <p:cNvSpPr txBox="1">
            <a:spLocks/>
          </p:cNvSpPr>
          <p:nvPr/>
        </p:nvSpPr>
        <p:spPr>
          <a:xfrm>
            <a:off x="0" y="116632"/>
            <a:ext cx="9144000" cy="864096"/>
          </a:xfrm>
          <a:prstGeom prst="rect">
            <a:avLst/>
          </a:prstGeom>
          <a:noFill/>
        </p:spPr>
        <p:txBody>
          <a:bodyPr lIns="45720" tIns="0" rIns="45720" bIns="0" anchor="ctr">
            <a:noAutofit/>
          </a:bodyPr>
          <a:lstStyle>
            <a:lvl1pPr marL="0" indent="0" algn="l" rtl="0" eaLnBrk="1" latinLnBrk="0" hangingPunct="1">
              <a:spcBef>
                <a:spcPct val="20000"/>
              </a:spcBef>
              <a:buClr>
                <a:schemeClr val="accent3"/>
              </a:buClr>
              <a:buSzPct val="95000"/>
              <a:buFont typeface="Wingdings 2"/>
              <a:buNone/>
              <a:defRPr kumimoji="0" sz="2400" b="1" kern="1200" cap="none" baseline="0">
                <a:solidFill>
                  <a:schemeClr val="tx2"/>
                </a:solidFill>
                <a:effectLst/>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2000" b="1"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800" b="1"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600" b="1"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600" b="1"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defRPr/>
            </a:pPr>
            <a:r>
              <a:rPr lang="uk-UA" sz="3200" b="0" dirty="0" smtClean="0">
                <a:solidFill>
                  <a:schemeClr val="tx1"/>
                </a:solidFill>
                <a:latin typeface="Arial" pitchFamily="34" charset="0"/>
                <a:cs typeface="Arial" pitchFamily="34" charset="0"/>
              </a:rPr>
              <a:t>Чому класична математика не підходить для формалізації складних систем?</a:t>
            </a:r>
            <a:endParaRPr lang="uk-UA" sz="32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25047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468313" y="2349500"/>
            <a:ext cx="3024187" cy="15113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195" name="Заголовок 1"/>
          <p:cNvSpPr>
            <a:spLocks noGrp="1"/>
          </p:cNvSpPr>
          <p:nvPr>
            <p:ph type="title"/>
          </p:nvPr>
        </p:nvSpPr>
        <p:spPr>
          <a:xfrm>
            <a:off x="0" y="116632"/>
            <a:ext cx="9144000" cy="936104"/>
          </a:xfrm>
        </p:spPr>
        <p:txBody>
          <a:bodyPr>
            <a:noAutofit/>
          </a:bodyPr>
          <a:lstStyle/>
          <a:p>
            <a:pPr algn="ctr" eaLnBrk="1" hangingPunct="1"/>
            <a:r>
              <a:rPr lang="uk-UA" sz="3200" dirty="0" smtClean="0">
                <a:latin typeface="Arial" charset="0"/>
                <a:cs typeface="Arial" charset="0"/>
              </a:rPr>
              <a:t>С- простір: поняття, хвилі, потенціал, настроювання, зв'язки</a:t>
            </a:r>
          </a:p>
        </p:txBody>
      </p:sp>
      <p:sp>
        <p:nvSpPr>
          <p:cNvPr id="3" name="Текст 2"/>
          <p:cNvSpPr>
            <a:spLocks noGrp="1"/>
          </p:cNvSpPr>
          <p:nvPr>
            <p:ph type="body" idx="1"/>
          </p:nvPr>
        </p:nvSpPr>
        <p:spPr>
          <a:xfrm>
            <a:off x="0" y="1196752"/>
            <a:ext cx="4040188" cy="432048"/>
          </a:xfrm>
          <a:solidFill>
            <a:schemeClr val="accent3">
              <a:lumMod val="60000"/>
              <a:lumOff val="40000"/>
            </a:schemeClr>
          </a:solidFill>
        </p:spPr>
        <p:txBody>
          <a:bodyPr>
            <a:normAutofit/>
          </a:bodyPr>
          <a:lstStyle/>
          <a:p>
            <a:pPr algn="ctr" eaLnBrk="1" fontAlgn="auto" hangingPunct="1">
              <a:spcAft>
                <a:spcPts val="0"/>
              </a:spcAft>
              <a:buClr>
                <a:schemeClr val="accent3"/>
              </a:buClr>
              <a:buFont typeface="Wingdings 2"/>
              <a:buNone/>
              <a:defRPr/>
            </a:pPr>
            <a:r>
              <a:rPr lang="ru-RU" sz="2000" b="0" i="1" dirty="0" smtClean="0">
                <a:latin typeface="Arial" pitchFamily="34" charset="0"/>
                <a:cs typeface="Arial" pitchFamily="34" charset="0"/>
              </a:rPr>
              <a:t>ИЛЛЮСТРАЦИИ</a:t>
            </a:r>
            <a:endParaRPr lang="ru-RU" sz="2000" b="0" i="1" dirty="0">
              <a:latin typeface="Arial" pitchFamily="34" charset="0"/>
              <a:cs typeface="Arial" pitchFamily="34" charset="0"/>
            </a:endParaRPr>
          </a:p>
        </p:txBody>
      </p:sp>
      <p:sp>
        <p:nvSpPr>
          <p:cNvPr id="4" name="Текст 3"/>
          <p:cNvSpPr>
            <a:spLocks noGrp="1"/>
          </p:cNvSpPr>
          <p:nvPr>
            <p:ph type="body" sz="half" idx="3"/>
          </p:nvPr>
        </p:nvSpPr>
        <p:spPr>
          <a:xfrm>
            <a:off x="4211638" y="1196752"/>
            <a:ext cx="4932362" cy="432048"/>
          </a:xfrm>
          <a:solidFill>
            <a:schemeClr val="accent3">
              <a:lumMod val="60000"/>
              <a:lumOff val="40000"/>
            </a:schemeClr>
          </a:solidFill>
        </p:spPr>
        <p:txBody>
          <a:bodyPr>
            <a:normAutofit/>
          </a:bodyPr>
          <a:lstStyle/>
          <a:p>
            <a:pPr algn="ctr" eaLnBrk="1" fontAlgn="auto" hangingPunct="1">
              <a:spcAft>
                <a:spcPts val="0"/>
              </a:spcAft>
              <a:buClr>
                <a:schemeClr val="accent3"/>
              </a:buClr>
              <a:buFont typeface="Wingdings 2"/>
              <a:buNone/>
              <a:defRPr/>
            </a:pPr>
            <a:r>
              <a:rPr lang="ru-RU" sz="2000" b="0" i="1" dirty="0" smtClean="0">
                <a:latin typeface="Arial" pitchFamily="34" charset="0"/>
                <a:cs typeface="Arial" pitchFamily="34" charset="0"/>
              </a:rPr>
              <a:t>ПОНЯТИЯ</a:t>
            </a:r>
            <a:endParaRPr lang="ru-RU" sz="2000" b="0" i="1" dirty="0">
              <a:latin typeface="Arial" pitchFamily="34" charset="0"/>
              <a:cs typeface="Arial" pitchFamily="34" charset="0"/>
            </a:endParaRPr>
          </a:p>
        </p:txBody>
      </p:sp>
      <p:sp>
        <p:nvSpPr>
          <p:cNvPr id="8198" name="Объект 4"/>
          <p:cNvSpPr>
            <a:spLocks noGrp="1"/>
          </p:cNvSpPr>
          <p:nvPr>
            <p:ph sz="quarter" idx="2"/>
          </p:nvPr>
        </p:nvSpPr>
        <p:spPr>
          <a:xfrm>
            <a:off x="0" y="1844675"/>
            <a:ext cx="4040188" cy="5013325"/>
          </a:xfrm>
        </p:spPr>
        <p:txBody>
          <a:bodyPr/>
          <a:lstStyle/>
          <a:p>
            <a:pPr marL="0" indent="0" eaLnBrk="1" hangingPunct="1">
              <a:buFont typeface="Wingdings 2" pitchFamily="18" charset="2"/>
              <a:buNone/>
            </a:pPr>
            <a:r>
              <a:rPr lang="ru-RU" sz="1400" dirty="0" smtClean="0">
                <a:latin typeface="Arial" charset="0"/>
                <a:cs typeface="Arial" charset="0"/>
              </a:rPr>
              <a:t>                       </a:t>
            </a:r>
          </a:p>
          <a:p>
            <a:pPr marL="0" indent="0" eaLnBrk="1" hangingPunct="1">
              <a:buFont typeface="Wingdings 2" pitchFamily="18" charset="2"/>
              <a:buNone/>
            </a:pPr>
            <a:r>
              <a:rPr lang="ru-RU" sz="1400" dirty="0" smtClean="0">
                <a:latin typeface="Arial" charset="0"/>
                <a:cs typeface="Arial" charset="0"/>
              </a:rPr>
              <a:t>                         УНИВЕРСУМ</a:t>
            </a:r>
          </a:p>
          <a:p>
            <a:pPr marL="0" indent="0" eaLnBrk="1" hangingPunct="1">
              <a:buFont typeface="Wingdings 2" pitchFamily="18" charset="2"/>
              <a:buNone/>
            </a:pPr>
            <a:endParaRPr lang="ru-RU" sz="1400" dirty="0" smtClean="0">
              <a:latin typeface="Arial" charset="0"/>
              <a:cs typeface="Arial" charset="0"/>
            </a:endParaRPr>
          </a:p>
          <a:p>
            <a:pPr marL="0" indent="0" eaLnBrk="1" hangingPunct="1">
              <a:buFont typeface="Wingdings 2" pitchFamily="18" charset="2"/>
              <a:buNone/>
            </a:pPr>
            <a:endParaRPr lang="ru-RU" sz="1400" dirty="0" smtClean="0">
              <a:latin typeface="Arial" charset="0"/>
              <a:cs typeface="Arial" charset="0"/>
            </a:endParaRPr>
          </a:p>
          <a:p>
            <a:pPr marL="0" indent="0" eaLnBrk="1" hangingPunct="1">
              <a:buFont typeface="Wingdings 2" pitchFamily="18" charset="2"/>
              <a:buNone/>
            </a:pPr>
            <a:endParaRPr lang="ru-RU" sz="1400" dirty="0" smtClean="0">
              <a:latin typeface="Arial" charset="0"/>
              <a:cs typeface="Arial" charset="0"/>
            </a:endParaRPr>
          </a:p>
          <a:p>
            <a:pPr marL="0" indent="0" eaLnBrk="1" hangingPunct="1">
              <a:buFont typeface="Wingdings 2" pitchFamily="18" charset="2"/>
              <a:buNone/>
            </a:pPr>
            <a:r>
              <a:rPr lang="ru-RU" sz="1400" dirty="0" smtClean="0">
                <a:latin typeface="Arial" charset="0"/>
                <a:cs typeface="Arial" charset="0"/>
              </a:rPr>
              <a:t>           СУБЪЕКТ (С)           ОБЪЕКТ (О)</a:t>
            </a:r>
          </a:p>
          <a:p>
            <a:pPr marL="0" indent="0" eaLnBrk="1" hangingPunct="1">
              <a:buFont typeface="Wingdings 2" pitchFamily="18" charset="2"/>
              <a:buNone/>
            </a:pPr>
            <a:r>
              <a:rPr lang="ru-RU" sz="1400" dirty="0" smtClean="0">
                <a:latin typeface="Arial" charset="0"/>
                <a:cs typeface="Arial" charset="0"/>
              </a:rPr>
              <a:t>             </a:t>
            </a:r>
          </a:p>
          <a:p>
            <a:pPr marL="0" indent="0" eaLnBrk="1" hangingPunct="1">
              <a:buFont typeface="Wingdings 2" pitchFamily="18" charset="2"/>
              <a:buNone/>
            </a:pPr>
            <a:r>
              <a:rPr lang="ru-RU" sz="1400" dirty="0" smtClean="0">
                <a:latin typeface="Arial" charset="0"/>
                <a:cs typeface="Arial" charset="0"/>
              </a:rPr>
              <a:t> </a:t>
            </a:r>
          </a:p>
          <a:p>
            <a:pPr marL="0" indent="0" eaLnBrk="1" hangingPunct="1">
              <a:buFont typeface="Wingdings 2" pitchFamily="18" charset="2"/>
              <a:buNone/>
            </a:pPr>
            <a:r>
              <a:rPr lang="ru-RU" sz="1400" dirty="0" smtClean="0">
                <a:latin typeface="Arial" charset="0"/>
                <a:cs typeface="Arial" charset="0"/>
              </a:rPr>
              <a:t>         С – ПРОСТРАНСТВО (СП) – ВОЛНА</a:t>
            </a:r>
          </a:p>
          <a:p>
            <a:pPr marL="0" indent="0" eaLnBrk="1" hangingPunct="1">
              <a:buFont typeface="Wingdings 2" pitchFamily="18" charset="2"/>
              <a:buNone/>
            </a:pPr>
            <a:endParaRPr lang="ru-RU" sz="1400" dirty="0" smtClean="0">
              <a:latin typeface="Arial" charset="0"/>
              <a:cs typeface="Arial" charset="0"/>
            </a:endParaRPr>
          </a:p>
          <a:p>
            <a:pPr marL="0" indent="0" eaLnBrk="1" hangingPunct="1">
              <a:buFont typeface="Wingdings 2" pitchFamily="18" charset="2"/>
              <a:buNone/>
            </a:pPr>
            <a:endParaRPr lang="ru-RU" sz="1400" dirty="0" smtClean="0">
              <a:latin typeface="Arial" charset="0"/>
              <a:cs typeface="Arial" charset="0"/>
            </a:endParaRPr>
          </a:p>
          <a:p>
            <a:pPr marL="0" indent="0" eaLnBrk="1" hangingPunct="1">
              <a:buFont typeface="Wingdings 2" pitchFamily="18" charset="2"/>
              <a:buNone/>
            </a:pPr>
            <a:r>
              <a:rPr lang="ru-RU" sz="1400" dirty="0" smtClean="0">
                <a:latin typeface="Arial" charset="0"/>
                <a:cs typeface="Arial" charset="0"/>
              </a:rPr>
              <a:t>                                              ПОТЕНЦИАЛ</a:t>
            </a:r>
          </a:p>
          <a:p>
            <a:pPr marL="0" indent="0" eaLnBrk="1" hangingPunct="1">
              <a:buFont typeface="Wingdings 2" pitchFamily="18" charset="2"/>
              <a:buNone/>
            </a:pPr>
            <a:endParaRPr lang="ru-RU" sz="1400" dirty="0" smtClean="0">
              <a:latin typeface="Arial" charset="0"/>
              <a:cs typeface="Arial" charset="0"/>
            </a:endParaRPr>
          </a:p>
          <a:p>
            <a:pPr marL="0" indent="0" eaLnBrk="1" hangingPunct="1">
              <a:buFont typeface="Wingdings 2" pitchFamily="18" charset="2"/>
              <a:buNone/>
            </a:pPr>
            <a:endParaRPr lang="ru-RU" sz="1400" dirty="0" smtClean="0">
              <a:latin typeface="Arial" charset="0"/>
              <a:cs typeface="Arial" charset="0"/>
            </a:endParaRPr>
          </a:p>
          <a:p>
            <a:pPr marL="0" indent="0" eaLnBrk="1" hangingPunct="1">
              <a:buFont typeface="Wingdings 2" pitchFamily="18" charset="2"/>
              <a:buNone/>
            </a:pPr>
            <a:r>
              <a:rPr lang="ru-RU" sz="1400" dirty="0" smtClean="0">
                <a:latin typeface="Arial" charset="0"/>
                <a:cs typeface="Arial" charset="0"/>
              </a:rPr>
              <a:t>СУБЪЕКТНАЯ ЧАСТЬ СП</a:t>
            </a:r>
          </a:p>
          <a:p>
            <a:pPr marL="0" indent="0" eaLnBrk="1" hangingPunct="1">
              <a:buFont typeface="Wingdings 2" pitchFamily="18" charset="2"/>
              <a:buNone/>
            </a:pPr>
            <a:r>
              <a:rPr lang="ru-RU" sz="1400" dirty="0" smtClean="0">
                <a:latin typeface="Arial" charset="0"/>
                <a:cs typeface="Arial" charset="0"/>
              </a:rPr>
              <a:t>ОБЪЕКТНАЯ ЧАСТЬ СП</a:t>
            </a:r>
          </a:p>
          <a:p>
            <a:pPr marL="0" indent="0" eaLnBrk="1" hangingPunct="1">
              <a:buFont typeface="Wingdings 2" pitchFamily="18" charset="2"/>
              <a:buNone/>
            </a:pPr>
            <a:endParaRPr lang="ru-RU" sz="1400" dirty="0" smtClean="0">
              <a:latin typeface="Arial" charset="0"/>
              <a:cs typeface="Arial" charset="0"/>
            </a:endParaRPr>
          </a:p>
          <a:p>
            <a:pPr marL="0" indent="0" eaLnBrk="1" hangingPunct="1">
              <a:buFont typeface="Wingdings 2" pitchFamily="18" charset="2"/>
              <a:buNone/>
            </a:pPr>
            <a:r>
              <a:rPr lang="ru-RU" sz="1400" dirty="0" smtClean="0">
                <a:latin typeface="Arial" charset="0"/>
                <a:cs typeface="Arial" charset="0"/>
              </a:rPr>
              <a:t>НАСТРОЙКИ И СВЯЗКИ:</a:t>
            </a:r>
          </a:p>
          <a:p>
            <a:pPr marL="0" indent="0" eaLnBrk="1" hangingPunct="1">
              <a:buFont typeface="Wingdings 2" pitchFamily="18" charset="2"/>
              <a:buNone/>
            </a:pPr>
            <a:r>
              <a:rPr lang="ru-RU" sz="1400" dirty="0" smtClean="0">
                <a:latin typeface="Arial" charset="0"/>
                <a:cs typeface="Arial" charset="0"/>
              </a:rPr>
              <a:t>С – СП – О; С – СП; СП – О  </a:t>
            </a:r>
          </a:p>
        </p:txBody>
      </p:sp>
      <p:sp>
        <p:nvSpPr>
          <p:cNvPr id="8199" name="Объект 5"/>
          <p:cNvSpPr>
            <a:spLocks noGrp="1"/>
          </p:cNvSpPr>
          <p:nvPr>
            <p:ph sz="quarter" idx="4"/>
          </p:nvPr>
        </p:nvSpPr>
        <p:spPr>
          <a:xfrm>
            <a:off x="4204877" y="1672250"/>
            <a:ext cx="4932362" cy="5170850"/>
          </a:xfrm>
        </p:spPr>
        <p:txBody>
          <a:bodyPr>
            <a:noAutofit/>
          </a:bodyPr>
          <a:lstStyle/>
          <a:p>
            <a:pPr marL="0" indent="0" eaLnBrk="1" hangingPunct="1">
              <a:spcBef>
                <a:spcPts val="0"/>
              </a:spcBef>
              <a:buFont typeface="Wingdings 2" pitchFamily="18" charset="2"/>
              <a:buNone/>
            </a:pPr>
            <a:r>
              <a:rPr lang="ru-RU" sz="2000" i="1" dirty="0" smtClean="0">
                <a:latin typeface="Arial" charset="0"/>
                <a:cs typeface="Arial" charset="0"/>
              </a:rPr>
              <a:t>С- ПРОСТРАНСТВО - </a:t>
            </a:r>
            <a:r>
              <a:rPr lang="ru-RU" sz="2000" dirty="0" smtClean="0">
                <a:latin typeface="Arial" charset="0"/>
                <a:cs typeface="Arial" charset="0"/>
              </a:rPr>
              <a:t> граничное, открытое, волновое пространство отличий С от О, изменяемое в зависимости от их эволюции</a:t>
            </a:r>
          </a:p>
          <a:p>
            <a:pPr marL="0" indent="0" eaLnBrk="1" hangingPunct="1">
              <a:spcBef>
                <a:spcPts val="0"/>
              </a:spcBef>
              <a:buFont typeface="Wingdings 2" pitchFamily="18" charset="2"/>
              <a:buNone/>
            </a:pPr>
            <a:r>
              <a:rPr lang="ru-RU" sz="2000" dirty="0" smtClean="0">
                <a:latin typeface="Arial" charset="0"/>
                <a:cs typeface="Arial" charset="0"/>
              </a:rPr>
              <a:t>СП симметрично</a:t>
            </a:r>
          </a:p>
          <a:p>
            <a:pPr marL="0" indent="0" eaLnBrk="1" hangingPunct="1">
              <a:spcBef>
                <a:spcPts val="0"/>
              </a:spcBef>
              <a:buFont typeface="Wingdings 2" pitchFamily="18" charset="2"/>
              <a:buNone/>
            </a:pPr>
            <a:r>
              <a:rPr lang="ru-RU" sz="2000" dirty="0" smtClean="0">
                <a:latin typeface="Arial" charset="0"/>
                <a:cs typeface="Arial" charset="0"/>
              </a:rPr>
              <a:t>Эволюция отличий С и О проявляется в образовании волн  субъектной и объектной частях СП </a:t>
            </a:r>
          </a:p>
          <a:p>
            <a:pPr marL="0" indent="0" eaLnBrk="1" hangingPunct="1">
              <a:spcBef>
                <a:spcPts val="0"/>
              </a:spcBef>
              <a:buFont typeface="Wingdings 2" pitchFamily="18" charset="2"/>
              <a:buNone/>
            </a:pPr>
            <a:r>
              <a:rPr lang="ru-RU" sz="2000" i="1" dirty="0" smtClean="0">
                <a:latin typeface="Arial" charset="0"/>
                <a:cs typeface="Arial" charset="0"/>
              </a:rPr>
              <a:t>ПОТЕНЦИАЛ СП </a:t>
            </a:r>
            <a:r>
              <a:rPr lang="ru-RU" sz="2000" dirty="0" smtClean="0">
                <a:latin typeface="Arial" charset="0"/>
                <a:cs typeface="Arial" charset="0"/>
              </a:rPr>
              <a:t>– безразмерная величина, «захваченная» часть универсума</a:t>
            </a:r>
          </a:p>
          <a:p>
            <a:pPr marL="0" indent="0" eaLnBrk="1" hangingPunct="1">
              <a:spcBef>
                <a:spcPts val="0"/>
              </a:spcBef>
              <a:buFont typeface="Wingdings 2" pitchFamily="18" charset="2"/>
              <a:buNone/>
            </a:pPr>
            <a:r>
              <a:rPr lang="ru-RU" sz="2000" dirty="0" smtClean="0">
                <a:latin typeface="Arial" charset="0"/>
                <a:cs typeface="Arial" charset="0"/>
              </a:rPr>
              <a:t>СП – настройка С на восприятие конкретного О</a:t>
            </a:r>
          </a:p>
          <a:p>
            <a:pPr marL="0" indent="0" eaLnBrk="1" hangingPunct="1">
              <a:spcBef>
                <a:spcPts val="0"/>
              </a:spcBef>
              <a:buFont typeface="Wingdings 2" pitchFamily="18" charset="2"/>
              <a:buNone/>
            </a:pPr>
            <a:r>
              <a:rPr lang="ru-RU" sz="2000" dirty="0" smtClean="0">
                <a:latin typeface="Arial" charset="0"/>
                <a:cs typeface="Arial" charset="0"/>
              </a:rPr>
              <a:t>Связка С – СП – О выражает единство С и О в универсуме</a:t>
            </a:r>
          </a:p>
          <a:p>
            <a:pPr marL="0" indent="0" eaLnBrk="1" hangingPunct="1">
              <a:spcBef>
                <a:spcPts val="0"/>
              </a:spcBef>
              <a:buFont typeface="Wingdings 2" pitchFamily="18" charset="2"/>
              <a:buNone/>
            </a:pPr>
            <a:r>
              <a:rPr lang="ru-RU" sz="2000" dirty="0" smtClean="0">
                <a:latin typeface="Arial" charset="0"/>
                <a:cs typeface="Arial" charset="0"/>
              </a:rPr>
              <a:t>СП эмерджентно (целостно)</a:t>
            </a:r>
          </a:p>
          <a:p>
            <a:pPr marL="0" indent="0" eaLnBrk="1" hangingPunct="1">
              <a:buFont typeface="Wingdings 2" pitchFamily="18" charset="2"/>
              <a:buNone/>
            </a:pPr>
            <a:endParaRPr lang="ru-RU" sz="2000" i="1" dirty="0" smtClean="0">
              <a:latin typeface="Arial" charset="0"/>
              <a:cs typeface="Arial" charset="0"/>
            </a:endParaRPr>
          </a:p>
          <a:p>
            <a:pPr marL="0" indent="0" eaLnBrk="1" hangingPunct="1">
              <a:buFont typeface="Wingdings 2" pitchFamily="18" charset="2"/>
              <a:buNone/>
            </a:pPr>
            <a:endParaRPr lang="ru-RU" sz="2000" i="1" dirty="0" smtClean="0">
              <a:latin typeface="Arial" charset="0"/>
              <a:cs typeface="Arial" charset="0"/>
            </a:endParaRPr>
          </a:p>
          <a:p>
            <a:pPr marL="0" indent="0" eaLnBrk="1" hangingPunct="1">
              <a:buFont typeface="Wingdings 2" pitchFamily="18" charset="2"/>
              <a:buNone/>
            </a:pPr>
            <a:endParaRPr lang="ru-RU" sz="2000" i="1" dirty="0" smtClean="0">
              <a:latin typeface="Arial" charset="0"/>
              <a:cs typeface="Arial" charset="0"/>
            </a:endParaRPr>
          </a:p>
          <a:p>
            <a:pPr marL="0" indent="0" eaLnBrk="1" hangingPunct="1">
              <a:buFont typeface="Wingdings 2" pitchFamily="18" charset="2"/>
              <a:buNone/>
            </a:pPr>
            <a:endParaRPr lang="ru-RU" sz="2000" i="1" dirty="0" smtClean="0">
              <a:latin typeface="Arial" charset="0"/>
              <a:cs typeface="Arial" charset="0"/>
            </a:endParaRPr>
          </a:p>
          <a:p>
            <a:pPr marL="0" indent="0" eaLnBrk="1" hangingPunct="1">
              <a:buFont typeface="Wingdings 2" pitchFamily="18" charset="2"/>
              <a:buNone/>
            </a:pPr>
            <a:endParaRPr lang="ru-RU" sz="2000" i="1" dirty="0" smtClean="0">
              <a:latin typeface="Arial" charset="0"/>
              <a:cs typeface="Arial" charset="0"/>
            </a:endParaRPr>
          </a:p>
          <a:p>
            <a:pPr marL="0" indent="0" eaLnBrk="1" hangingPunct="1">
              <a:buFont typeface="Wingdings 2" pitchFamily="18" charset="2"/>
              <a:buNone/>
            </a:pPr>
            <a:endParaRPr lang="ru-RU" sz="2000" i="1" dirty="0" smtClean="0">
              <a:latin typeface="Arial" charset="0"/>
              <a:cs typeface="Arial" charset="0"/>
            </a:endParaRPr>
          </a:p>
        </p:txBody>
      </p:sp>
      <p:sp>
        <p:nvSpPr>
          <p:cNvPr id="8" name="Дуга 7"/>
          <p:cNvSpPr/>
          <p:nvPr/>
        </p:nvSpPr>
        <p:spPr>
          <a:xfrm>
            <a:off x="1335088" y="2366963"/>
            <a:ext cx="720725" cy="9144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r>
              <a:rPr lang="ru-RU" dirty="0"/>
              <a:t> </a:t>
            </a:r>
          </a:p>
        </p:txBody>
      </p:sp>
      <p:sp>
        <p:nvSpPr>
          <p:cNvPr id="9" name="Дуга 8"/>
          <p:cNvSpPr/>
          <p:nvPr/>
        </p:nvSpPr>
        <p:spPr>
          <a:xfrm>
            <a:off x="1258888" y="2376488"/>
            <a:ext cx="720725" cy="914400"/>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0" name="Дуга 9"/>
          <p:cNvSpPr/>
          <p:nvPr/>
        </p:nvSpPr>
        <p:spPr>
          <a:xfrm rot="2510895">
            <a:off x="1303338" y="2708275"/>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1" name="Дуга 10"/>
          <p:cNvSpPr/>
          <p:nvPr/>
        </p:nvSpPr>
        <p:spPr>
          <a:xfrm rot="15488377">
            <a:off x="1912937" y="3286126"/>
            <a:ext cx="568325" cy="9144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2" name="Дуга 11"/>
          <p:cNvSpPr/>
          <p:nvPr/>
        </p:nvSpPr>
        <p:spPr>
          <a:xfrm rot="2093941">
            <a:off x="1247775" y="2767013"/>
            <a:ext cx="914400" cy="914400"/>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3" name="Дуга 12"/>
          <p:cNvSpPr/>
          <p:nvPr/>
        </p:nvSpPr>
        <p:spPr>
          <a:xfrm rot="15863000">
            <a:off x="1801812" y="3317876"/>
            <a:ext cx="606425" cy="914400"/>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4" name="Полилиния 13"/>
          <p:cNvSpPr/>
          <p:nvPr/>
        </p:nvSpPr>
        <p:spPr>
          <a:xfrm>
            <a:off x="704850" y="4257675"/>
            <a:ext cx="1628775" cy="1104900"/>
          </a:xfrm>
          <a:custGeom>
            <a:avLst/>
            <a:gdLst>
              <a:gd name="connsiteX0" fmla="*/ 0 w 1628775"/>
              <a:gd name="connsiteY0" fmla="*/ 1104901 h 1104901"/>
              <a:gd name="connsiteX1" fmla="*/ 809625 w 1628775"/>
              <a:gd name="connsiteY1" fmla="*/ 1 h 1104901"/>
              <a:gd name="connsiteX2" fmla="*/ 1628775 w 1628775"/>
              <a:gd name="connsiteY2" fmla="*/ 1095376 h 1104901"/>
              <a:gd name="connsiteX3" fmla="*/ 1628775 w 1628775"/>
              <a:gd name="connsiteY3" fmla="*/ 1095376 h 1104901"/>
              <a:gd name="connsiteX4" fmla="*/ 1609725 w 1628775"/>
              <a:gd name="connsiteY4" fmla="*/ 1076326 h 1104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775" h="1104901">
                <a:moveTo>
                  <a:pt x="0" y="1104901"/>
                </a:moveTo>
                <a:cubicBezTo>
                  <a:pt x="269081" y="553244"/>
                  <a:pt x="538163" y="1588"/>
                  <a:pt x="809625" y="1"/>
                </a:cubicBezTo>
                <a:cubicBezTo>
                  <a:pt x="1081088" y="-1587"/>
                  <a:pt x="1628775" y="1095376"/>
                  <a:pt x="1628775" y="1095376"/>
                </a:cubicBezTo>
                <a:lnTo>
                  <a:pt x="1628775" y="1095376"/>
                </a:lnTo>
                <a:cubicBezTo>
                  <a:pt x="1625600" y="1092201"/>
                  <a:pt x="1598613" y="1063626"/>
                  <a:pt x="1609725" y="1076326"/>
                </a:cubicBez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5" name="Полилиния 14"/>
          <p:cNvSpPr/>
          <p:nvPr/>
        </p:nvSpPr>
        <p:spPr>
          <a:xfrm rot="10800000">
            <a:off x="2339975" y="5351463"/>
            <a:ext cx="1628775" cy="1104900"/>
          </a:xfrm>
          <a:custGeom>
            <a:avLst/>
            <a:gdLst>
              <a:gd name="connsiteX0" fmla="*/ 0 w 1628775"/>
              <a:gd name="connsiteY0" fmla="*/ 1104901 h 1104901"/>
              <a:gd name="connsiteX1" fmla="*/ 809625 w 1628775"/>
              <a:gd name="connsiteY1" fmla="*/ 1 h 1104901"/>
              <a:gd name="connsiteX2" fmla="*/ 1628775 w 1628775"/>
              <a:gd name="connsiteY2" fmla="*/ 1095376 h 1104901"/>
              <a:gd name="connsiteX3" fmla="*/ 1628775 w 1628775"/>
              <a:gd name="connsiteY3" fmla="*/ 1095376 h 1104901"/>
              <a:gd name="connsiteX4" fmla="*/ 1609725 w 1628775"/>
              <a:gd name="connsiteY4" fmla="*/ 1076326 h 1104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775" h="1104901">
                <a:moveTo>
                  <a:pt x="0" y="1104901"/>
                </a:moveTo>
                <a:cubicBezTo>
                  <a:pt x="269081" y="553244"/>
                  <a:pt x="538163" y="1588"/>
                  <a:pt x="809625" y="1"/>
                </a:cubicBezTo>
                <a:cubicBezTo>
                  <a:pt x="1081088" y="-1587"/>
                  <a:pt x="1628775" y="1095376"/>
                  <a:pt x="1628775" y="1095376"/>
                </a:cubicBezTo>
                <a:lnTo>
                  <a:pt x="1628775" y="1095376"/>
                </a:lnTo>
                <a:cubicBezTo>
                  <a:pt x="1625600" y="1092201"/>
                  <a:pt x="1598613" y="1063626"/>
                  <a:pt x="1609725" y="1076326"/>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cxnSp>
        <p:nvCxnSpPr>
          <p:cNvPr id="17" name="Прямая соединительная линия 16"/>
          <p:cNvCxnSpPr>
            <a:stCxn id="14" idx="0"/>
            <a:endCxn id="15" idx="0"/>
          </p:cNvCxnSpPr>
          <p:nvPr/>
        </p:nvCxnSpPr>
        <p:spPr>
          <a:xfrm flipV="1">
            <a:off x="704850" y="5351463"/>
            <a:ext cx="3263900" cy="11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Соединительная линия уступом 20"/>
          <p:cNvCxnSpPr/>
          <p:nvPr/>
        </p:nvCxnSpPr>
        <p:spPr>
          <a:xfrm rot="16200000" flipH="1">
            <a:off x="2429669" y="2436019"/>
            <a:ext cx="431800" cy="112712"/>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V="1">
            <a:off x="827088" y="3644900"/>
            <a:ext cx="863600" cy="215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a:off x="2105025" y="4121150"/>
            <a:ext cx="811213" cy="5318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Соединительная линия уступом 26"/>
          <p:cNvCxnSpPr/>
          <p:nvPr/>
        </p:nvCxnSpPr>
        <p:spPr>
          <a:xfrm rot="5400000" flipH="1" flipV="1">
            <a:off x="1266826" y="5153025"/>
            <a:ext cx="277812" cy="141287"/>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Соединительная линия уступом 28"/>
          <p:cNvCxnSpPr/>
          <p:nvPr/>
        </p:nvCxnSpPr>
        <p:spPr>
          <a:xfrm>
            <a:off x="2197100" y="5805488"/>
            <a:ext cx="646113" cy="98425"/>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Полилиния 29"/>
          <p:cNvSpPr/>
          <p:nvPr/>
        </p:nvSpPr>
        <p:spPr>
          <a:xfrm>
            <a:off x="538163" y="4752975"/>
            <a:ext cx="642937" cy="600075"/>
          </a:xfrm>
          <a:custGeom>
            <a:avLst/>
            <a:gdLst>
              <a:gd name="connsiteX0" fmla="*/ 176336 w 643768"/>
              <a:gd name="connsiteY0" fmla="*/ 600075 h 600075"/>
              <a:gd name="connsiteX1" fmla="*/ 23936 w 643768"/>
              <a:gd name="connsiteY1" fmla="*/ 276225 h 600075"/>
              <a:gd name="connsiteX2" fmla="*/ 624011 w 643768"/>
              <a:gd name="connsiteY2" fmla="*/ 352425 h 600075"/>
              <a:gd name="connsiteX3" fmla="*/ 500186 w 643768"/>
              <a:gd name="connsiteY3" fmla="*/ 0 h 600075"/>
            </a:gdLst>
            <a:ahLst/>
            <a:cxnLst>
              <a:cxn ang="0">
                <a:pos x="connsiteX0" y="connsiteY0"/>
              </a:cxn>
              <a:cxn ang="0">
                <a:pos x="connsiteX1" y="connsiteY1"/>
              </a:cxn>
              <a:cxn ang="0">
                <a:pos x="connsiteX2" y="connsiteY2"/>
              </a:cxn>
              <a:cxn ang="0">
                <a:pos x="connsiteX3" y="connsiteY3"/>
              </a:cxn>
            </a:cxnLst>
            <a:rect l="l" t="t" r="r" b="b"/>
            <a:pathLst>
              <a:path w="643768" h="600075">
                <a:moveTo>
                  <a:pt x="176336" y="600075"/>
                </a:moveTo>
                <a:cubicBezTo>
                  <a:pt x="62830" y="458787"/>
                  <a:pt x="-50676" y="317500"/>
                  <a:pt x="23936" y="276225"/>
                </a:cubicBezTo>
                <a:cubicBezTo>
                  <a:pt x="98548" y="234950"/>
                  <a:pt x="544636" y="398462"/>
                  <a:pt x="624011" y="352425"/>
                </a:cubicBezTo>
                <a:cubicBezTo>
                  <a:pt x="703386" y="306388"/>
                  <a:pt x="519236" y="61913"/>
                  <a:pt x="500186"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31" name="Полилиния 30"/>
          <p:cNvSpPr/>
          <p:nvPr/>
        </p:nvSpPr>
        <p:spPr>
          <a:xfrm>
            <a:off x="3492500" y="5353050"/>
            <a:ext cx="642938" cy="600075"/>
          </a:xfrm>
          <a:custGeom>
            <a:avLst/>
            <a:gdLst>
              <a:gd name="connsiteX0" fmla="*/ 176336 w 643768"/>
              <a:gd name="connsiteY0" fmla="*/ 600075 h 600075"/>
              <a:gd name="connsiteX1" fmla="*/ 23936 w 643768"/>
              <a:gd name="connsiteY1" fmla="*/ 276225 h 600075"/>
              <a:gd name="connsiteX2" fmla="*/ 624011 w 643768"/>
              <a:gd name="connsiteY2" fmla="*/ 352425 h 600075"/>
              <a:gd name="connsiteX3" fmla="*/ 500186 w 643768"/>
              <a:gd name="connsiteY3" fmla="*/ 0 h 600075"/>
            </a:gdLst>
            <a:ahLst/>
            <a:cxnLst>
              <a:cxn ang="0">
                <a:pos x="connsiteX0" y="connsiteY0"/>
              </a:cxn>
              <a:cxn ang="0">
                <a:pos x="connsiteX1" y="connsiteY1"/>
              </a:cxn>
              <a:cxn ang="0">
                <a:pos x="connsiteX2" y="connsiteY2"/>
              </a:cxn>
              <a:cxn ang="0">
                <a:pos x="connsiteX3" y="connsiteY3"/>
              </a:cxn>
            </a:cxnLst>
            <a:rect l="l" t="t" r="r" b="b"/>
            <a:pathLst>
              <a:path w="643768" h="600075">
                <a:moveTo>
                  <a:pt x="176336" y="600075"/>
                </a:moveTo>
                <a:cubicBezTo>
                  <a:pt x="62830" y="458787"/>
                  <a:pt x="-50676" y="317500"/>
                  <a:pt x="23936" y="276225"/>
                </a:cubicBezTo>
                <a:cubicBezTo>
                  <a:pt x="98548" y="234950"/>
                  <a:pt x="544636" y="398462"/>
                  <a:pt x="624011" y="352425"/>
                </a:cubicBezTo>
                <a:cubicBezTo>
                  <a:pt x="703386" y="306388"/>
                  <a:pt x="519236" y="61913"/>
                  <a:pt x="500186" y="0"/>
                </a:cubicBezTo>
              </a:path>
            </a:pathLst>
          </a:custGeom>
          <a:ln>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cxnSp>
        <p:nvCxnSpPr>
          <p:cNvPr id="33" name="Прямая со стрелкой 32"/>
          <p:cNvCxnSpPr/>
          <p:nvPr/>
        </p:nvCxnSpPr>
        <p:spPr>
          <a:xfrm flipV="1">
            <a:off x="1690688" y="2587625"/>
            <a:ext cx="144462" cy="1206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V="1">
            <a:off x="1908175" y="3105150"/>
            <a:ext cx="147638" cy="603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H="1" flipV="1">
            <a:off x="1981200" y="3644900"/>
            <a:ext cx="123825" cy="98425"/>
          </a:xfrm>
          <a:prstGeom prst="straightConnector1">
            <a:avLst/>
          </a:prstGeom>
          <a:ln w="190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942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1143000"/>
          </a:xfrm>
        </p:spPr>
        <p:txBody>
          <a:bodyPr>
            <a:noAutofit/>
          </a:bodyPr>
          <a:lstStyle/>
          <a:p>
            <a:pPr algn="ctr" eaLnBrk="1" fontAlgn="auto" hangingPunct="1">
              <a:spcAft>
                <a:spcPts val="0"/>
              </a:spcAft>
              <a:defRPr/>
            </a:pPr>
            <a:r>
              <a:rPr lang="uk-UA" sz="3200" b="0" smtClean="0">
                <a:effectLst>
                  <a:outerShdw blurRad="38100" dist="38100" dir="2700000" algn="tl">
                    <a:srgbClr val="000000">
                      <a:alpha val="43137"/>
                    </a:srgbClr>
                  </a:outerShdw>
                </a:effectLst>
                <a:latin typeface="Arial" pitchFamily="34" charset="0"/>
                <a:cs typeface="Arial" pitchFamily="34" charset="0"/>
              </a:rPr>
              <a:t/>
            </a:r>
            <a:br>
              <a:rPr lang="uk-UA" sz="3200" b="0" smtClean="0">
                <a:effectLst>
                  <a:outerShdw blurRad="38100" dist="38100" dir="2700000" algn="tl">
                    <a:srgbClr val="000000">
                      <a:alpha val="43137"/>
                    </a:srgbClr>
                  </a:outerShdw>
                </a:effectLst>
                <a:latin typeface="Arial" pitchFamily="34" charset="0"/>
                <a:cs typeface="Arial" pitchFamily="34" charset="0"/>
              </a:rPr>
            </a:br>
            <a:r>
              <a:rPr lang="uk-UA" sz="3200" b="0" smtClean="0">
                <a:latin typeface="Arial" pitchFamily="34" charset="0"/>
                <a:cs typeface="Arial" pitchFamily="34" charset="0"/>
              </a:rPr>
              <a:t>Аксіоматична хвильова модель </a:t>
            </a:r>
            <a:br>
              <a:rPr lang="uk-UA" sz="3200" b="0" smtClean="0">
                <a:latin typeface="Arial" pitchFamily="34" charset="0"/>
                <a:cs typeface="Arial" pitchFamily="34" charset="0"/>
              </a:rPr>
            </a:br>
            <a:r>
              <a:rPr lang="uk-UA" sz="3200" b="0" smtClean="0">
                <a:latin typeface="Arial" pitchFamily="34" charset="0"/>
                <a:cs typeface="Arial" pitchFamily="34" charset="0"/>
              </a:rPr>
              <a:t>С-простору</a:t>
            </a:r>
            <a:endParaRPr lang="uk-UA" sz="3200" b="0">
              <a:latin typeface="Arial" pitchFamily="34" charset="0"/>
              <a:cs typeface="Arial" pitchFamily="34" charset="0"/>
            </a:endParaRPr>
          </a:p>
        </p:txBody>
      </p:sp>
      <p:sp>
        <p:nvSpPr>
          <p:cNvPr id="3" name="Текст 2"/>
          <p:cNvSpPr>
            <a:spLocks noGrp="1"/>
          </p:cNvSpPr>
          <p:nvPr>
            <p:ph type="body" idx="2"/>
          </p:nvPr>
        </p:nvSpPr>
        <p:spPr>
          <a:xfrm>
            <a:off x="1" y="1196975"/>
            <a:ext cx="2483768" cy="5661025"/>
          </a:xfrm>
          <a:solidFill>
            <a:schemeClr val="accent3">
              <a:lumMod val="40000"/>
              <a:lumOff val="60000"/>
            </a:schemeClr>
          </a:solidFill>
        </p:spPr>
        <p:txBody>
          <a:bodyPr>
            <a:normAutofit/>
          </a:bodyPr>
          <a:lstStyle/>
          <a:p>
            <a:pPr eaLnBrk="1" fontAlgn="auto" hangingPunct="1">
              <a:spcAft>
                <a:spcPts val="0"/>
              </a:spcAft>
              <a:buClr>
                <a:schemeClr val="accent3"/>
              </a:buClr>
              <a:buFont typeface="Wingdings 2"/>
              <a:buNone/>
              <a:defRPr/>
            </a:pPr>
            <a:endParaRPr lang="uk-UA" sz="2000" dirty="0" smtClean="0">
              <a:effectLst>
                <a:outerShdw blurRad="38100" dist="38100" dir="2700000" algn="tl">
                  <a:srgbClr val="000000">
                    <a:alpha val="43137"/>
                  </a:srgbClr>
                </a:outerShdw>
              </a:effectLst>
              <a:latin typeface="Arial" pitchFamily="34" charset="0"/>
              <a:cs typeface="Arial" pitchFamily="34" charset="0"/>
            </a:endParaRPr>
          </a:p>
          <a:p>
            <a:pPr eaLnBrk="1" fontAlgn="auto" hangingPunct="1">
              <a:spcAft>
                <a:spcPts val="0"/>
              </a:spcAft>
              <a:buClr>
                <a:schemeClr val="accent3"/>
              </a:buClr>
              <a:buFont typeface="Wingdings 2"/>
              <a:buNone/>
              <a:defRPr/>
            </a:pPr>
            <a:endParaRPr lang="uk-UA" sz="2000" b="1" i="1" dirty="0" smtClean="0">
              <a:effectLst>
                <a:outerShdw blurRad="38100" dist="38100" dir="2700000" algn="tl">
                  <a:srgbClr val="000000">
                    <a:alpha val="43137"/>
                  </a:srgbClr>
                </a:outerShdw>
              </a:effectLst>
              <a:latin typeface="Arial" pitchFamily="34" charset="0"/>
              <a:cs typeface="Arial" pitchFamily="34" charset="0"/>
            </a:endParaRPr>
          </a:p>
          <a:p>
            <a:pPr eaLnBrk="1" fontAlgn="auto" hangingPunct="1">
              <a:spcAft>
                <a:spcPts val="0"/>
              </a:spcAft>
              <a:buClr>
                <a:schemeClr val="accent3"/>
              </a:buClr>
              <a:buFont typeface="Wingdings 2"/>
              <a:buNone/>
              <a:defRPr/>
            </a:pPr>
            <a:endParaRPr lang="uk-UA" sz="2000" b="1" i="1" dirty="0" smtClean="0">
              <a:effectLst>
                <a:outerShdw blurRad="38100" dist="38100" dir="2700000" algn="tl">
                  <a:srgbClr val="000000">
                    <a:alpha val="43137"/>
                  </a:srgbClr>
                </a:outerShdw>
              </a:effectLst>
              <a:latin typeface="Arial" pitchFamily="34" charset="0"/>
              <a:cs typeface="Arial" pitchFamily="34" charset="0"/>
            </a:endParaRPr>
          </a:p>
          <a:p>
            <a:pPr eaLnBrk="1" fontAlgn="auto" hangingPunct="1">
              <a:spcAft>
                <a:spcPts val="0"/>
              </a:spcAft>
              <a:buClr>
                <a:schemeClr val="accent3"/>
              </a:buClr>
              <a:buFont typeface="Wingdings 2"/>
              <a:buNone/>
              <a:defRPr/>
            </a:pPr>
            <a:endParaRPr lang="uk-UA" sz="2000" i="1" dirty="0">
              <a:latin typeface="Arial" pitchFamily="34" charset="0"/>
              <a:cs typeface="Arial" pitchFamily="34" charset="0"/>
            </a:endParaRPr>
          </a:p>
          <a:p>
            <a:pPr eaLnBrk="1" fontAlgn="auto" hangingPunct="1">
              <a:spcAft>
                <a:spcPts val="0"/>
              </a:spcAft>
              <a:buClr>
                <a:schemeClr val="accent3"/>
              </a:buClr>
              <a:buFont typeface="Wingdings 2"/>
              <a:buNone/>
              <a:defRPr/>
            </a:pPr>
            <a:r>
              <a:rPr lang="uk-UA" sz="2000" i="1" dirty="0" smtClean="0">
                <a:latin typeface="Arial" pitchFamily="34" charset="0"/>
                <a:cs typeface="Arial" pitchFamily="34" charset="0"/>
              </a:rPr>
              <a:t>АКСІОМИ ПЕРШОЇ ГРУПИ ЗАДАЮТЬ СТРУКТУРУ ПРОСТОРУ ТА ВИЗНАЧАЮТЬ РОЛЬ ЗОВНІШНІХ ВПЛИВІВ В ЙОГО ЕВОЛЮЦІЇ</a:t>
            </a:r>
          </a:p>
          <a:p>
            <a:pPr eaLnBrk="1" fontAlgn="auto" hangingPunct="1">
              <a:spcAft>
                <a:spcPts val="0"/>
              </a:spcAft>
              <a:buClr>
                <a:schemeClr val="accent3"/>
              </a:buClr>
              <a:buFont typeface="Wingdings 2"/>
              <a:buNone/>
              <a:defRPr/>
            </a:pPr>
            <a:endParaRPr lang="uk-UA" sz="2000" dirty="0" smtClean="0">
              <a:effectLst>
                <a:outerShdw blurRad="38100" dist="38100" dir="2700000" algn="tl">
                  <a:srgbClr val="000000">
                    <a:alpha val="43137"/>
                  </a:srgbClr>
                </a:outerShdw>
              </a:effectLst>
              <a:latin typeface="Arial" pitchFamily="34" charset="0"/>
              <a:cs typeface="Arial" pitchFamily="34" charset="0"/>
            </a:endParaRPr>
          </a:p>
          <a:p>
            <a:pPr eaLnBrk="1" fontAlgn="auto" hangingPunct="1">
              <a:spcAft>
                <a:spcPts val="0"/>
              </a:spcAft>
              <a:buClr>
                <a:schemeClr val="accent3"/>
              </a:buClr>
              <a:buFont typeface="Wingdings 2"/>
              <a:buNone/>
              <a:defRPr/>
            </a:pPr>
            <a:endParaRPr lang="uk-UA" sz="2000" dirty="0" smtClean="0">
              <a:effectLst>
                <a:outerShdw blurRad="38100" dist="38100" dir="2700000" algn="tl">
                  <a:srgbClr val="000000">
                    <a:alpha val="43137"/>
                  </a:srgbClr>
                </a:outerShdw>
              </a:effectLst>
              <a:latin typeface="Arial" pitchFamily="34" charset="0"/>
              <a:cs typeface="Arial" pitchFamily="34" charset="0"/>
            </a:endParaRPr>
          </a:p>
          <a:p>
            <a:pPr eaLnBrk="1" fontAlgn="auto" hangingPunct="1">
              <a:spcAft>
                <a:spcPts val="0"/>
              </a:spcAft>
              <a:buClr>
                <a:schemeClr val="accent3"/>
              </a:buClr>
              <a:buFont typeface="Wingdings 2"/>
              <a:buNone/>
              <a:defRPr/>
            </a:pPr>
            <a:endParaRPr lang="ru-RU" sz="2000" dirty="0">
              <a:effectLst>
                <a:outerShdw blurRad="38100" dist="38100" dir="2700000" algn="tl">
                  <a:srgbClr val="000000">
                    <a:alpha val="43137"/>
                  </a:srgbClr>
                </a:outerShdw>
              </a:effectLst>
            </a:endParaRPr>
          </a:p>
        </p:txBody>
      </p:sp>
      <p:sp>
        <p:nvSpPr>
          <p:cNvPr id="4" name="Содержимое 3"/>
          <p:cNvSpPr>
            <a:spLocks noGrp="1"/>
          </p:cNvSpPr>
          <p:nvPr>
            <p:ph sz="half" idx="1"/>
          </p:nvPr>
        </p:nvSpPr>
        <p:spPr>
          <a:xfrm>
            <a:off x="2483768" y="1214438"/>
            <a:ext cx="6660232" cy="5643562"/>
          </a:xfrm>
        </p:spPr>
        <p:txBody>
          <a:bodyPr>
            <a:noAutofit/>
          </a:bodyPr>
          <a:lstStyle/>
          <a:p>
            <a:pPr marL="0" indent="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1.1. Спостереження переводить С- простір у стан актуального існування: </a:t>
            </a:r>
            <a:endParaRPr lang="ru-RU" sz="1400" dirty="0" smtClean="0">
              <a:latin typeface="Arial" pitchFamily="34" charset="0"/>
              <a:cs typeface="Arial" pitchFamily="34" charset="0"/>
            </a:endParaRPr>
          </a:p>
          <a:p>
            <a:pPr marL="0" indent="0" eaLnBrk="1" fontAlgn="auto" hangingPunct="1">
              <a:spcBef>
                <a:spcPts val="300"/>
              </a:spcBef>
              <a:spcAft>
                <a:spcPts val="300"/>
              </a:spcAft>
              <a:buClr>
                <a:schemeClr val="accent3"/>
              </a:buClr>
              <a:buFont typeface="Wingdings 2" pitchFamily="18" charset="2"/>
              <a:buNone/>
              <a:defRPr/>
            </a:pPr>
            <a:r>
              <a:rPr lang="uk-UA" sz="1400" b="1" i="1" dirty="0" smtClean="0">
                <a:latin typeface="Arial" pitchFamily="34" charset="0"/>
                <a:cs typeface="Arial" pitchFamily="34" charset="0"/>
              </a:rPr>
              <a:t>           Н</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А,</a:t>
            </a:r>
            <a:r>
              <a:rPr lang="uk-UA" sz="1400" i="1" dirty="0" smtClean="0">
                <a:latin typeface="Arial" pitchFamily="34" charset="0"/>
                <a:cs typeface="Arial" pitchFamily="34" charset="0"/>
              </a:rPr>
              <a:t>                                                                                                       </a:t>
            </a:r>
            <a:endParaRPr lang="ru-RU" sz="1400" i="1" dirty="0" smtClean="0">
              <a:latin typeface="Arial" pitchFamily="34" charset="0"/>
              <a:cs typeface="Arial" pitchFamily="34" charset="0"/>
            </a:endParaRPr>
          </a:p>
          <a:p>
            <a:pPr marL="0" indent="0" eaLnBrk="1" fontAlgn="auto" hangingPunct="1">
              <a:spcBef>
                <a:spcPts val="0"/>
              </a:spcBef>
              <a:spcAft>
                <a:spcPts val="0"/>
              </a:spcAft>
              <a:buClr>
                <a:schemeClr val="accent3"/>
              </a:buClr>
              <a:buFont typeface="Wingdings 2" pitchFamily="18" charset="2"/>
              <a:buNone/>
              <a:defRPr/>
            </a:pPr>
            <a:r>
              <a:rPr lang="uk-UA" sz="1400" i="1" dirty="0" smtClean="0">
                <a:latin typeface="Arial" pitchFamily="34" charset="0"/>
                <a:cs typeface="Arial" pitchFamily="34" charset="0"/>
              </a:rPr>
              <a:t>де </a:t>
            </a:r>
            <a:r>
              <a:rPr lang="uk-UA" sz="1400" b="1" i="1" dirty="0" smtClean="0">
                <a:latin typeface="Arial" pitchFamily="34" charset="0"/>
                <a:cs typeface="Arial" pitchFamily="34" charset="0"/>
              </a:rPr>
              <a:t>Н</a:t>
            </a:r>
            <a:r>
              <a:rPr lang="uk-UA" sz="1400" i="1" dirty="0" smtClean="0">
                <a:latin typeface="Arial" pitchFamily="34" charset="0"/>
                <a:cs typeface="Arial" pitchFamily="34" charset="0"/>
              </a:rPr>
              <a:t> позначає вплив С і О, модальність </a:t>
            </a:r>
            <a:r>
              <a:rPr lang="uk-UA" sz="1400" b="1" i="1" dirty="0" smtClean="0">
                <a:latin typeface="Arial" pitchFamily="34" charset="0"/>
                <a:cs typeface="Arial" pitchFamily="34" charset="0"/>
              </a:rPr>
              <a:t>А</a:t>
            </a:r>
            <a:r>
              <a:rPr lang="uk-UA" sz="1400" i="1" dirty="0" smtClean="0">
                <a:latin typeface="Arial" pitchFamily="34" charset="0"/>
                <a:cs typeface="Arial" pitchFamily="34" charset="0"/>
              </a:rPr>
              <a:t> визначає дійсне існування </a:t>
            </a:r>
            <a:r>
              <a:rPr lang="uk-UA" sz="1400" i="1" dirty="0" err="1" smtClean="0">
                <a:latin typeface="Arial" pitchFamily="34" charset="0"/>
                <a:cs typeface="Arial" pitchFamily="34" charset="0"/>
              </a:rPr>
              <a:t>Сп</a:t>
            </a:r>
            <a:r>
              <a:rPr lang="uk-UA" sz="1400" i="1" dirty="0" smtClean="0">
                <a:latin typeface="Arial" pitchFamily="34" charset="0"/>
                <a:cs typeface="Arial" pitchFamily="34" charset="0"/>
              </a:rPr>
              <a:t>.</a:t>
            </a:r>
            <a:endParaRPr lang="ru-RU" sz="1400" i="1" dirty="0" smtClean="0">
              <a:latin typeface="Arial" pitchFamily="34" charset="0"/>
              <a:cs typeface="Arial" pitchFamily="34" charset="0"/>
            </a:endParaRPr>
          </a:p>
          <a:p>
            <a:pPr marL="0" indent="0" eaLnBrk="1" fontAlgn="auto" hangingPunct="1">
              <a:spcBef>
                <a:spcPts val="60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1.2. С- простір є носієм потенційно існуючих множин, що містять потенційно існуючі елементи – хвилі і </a:t>
            </a:r>
            <a:r>
              <a:rPr lang="uk-UA" sz="1400" dirty="0" err="1" smtClean="0">
                <a:latin typeface="Arial" pitchFamily="34" charset="0"/>
                <a:cs typeface="Arial" pitchFamily="34" charset="0"/>
              </a:rPr>
              <a:t>солітони</a:t>
            </a:r>
            <a:r>
              <a:rPr lang="uk-UA" sz="1400" dirty="0" smtClean="0">
                <a:latin typeface="Arial" pitchFamily="34" charset="0"/>
                <a:cs typeface="Arial" pitchFamily="34" charset="0"/>
              </a:rPr>
              <a:t>:</a:t>
            </a:r>
            <a:endParaRPr lang="ru-RU" sz="1400" dirty="0" smtClean="0">
              <a:latin typeface="Arial" pitchFamily="34" charset="0"/>
              <a:cs typeface="Arial" pitchFamily="34" charset="0"/>
            </a:endParaRPr>
          </a:p>
          <a:p>
            <a:pPr marL="0" indent="0" eaLnBrk="1" fontAlgn="auto" hangingPunct="1">
              <a:spcBef>
                <a:spcPts val="300"/>
              </a:spcBef>
              <a:spcAft>
                <a:spcPts val="300"/>
              </a:spcAft>
              <a:buClr>
                <a:schemeClr val="accent3"/>
              </a:buClr>
              <a:buFont typeface="Wingdings 2" pitchFamily="18" charset="2"/>
              <a:buNone/>
              <a:defRPr/>
            </a:pPr>
            <a:r>
              <a:rPr lang="uk-UA" sz="1400" i="1" dirty="0" smtClean="0">
                <a:latin typeface="Arial" pitchFamily="34" charset="0"/>
                <a:cs typeface="Arial" pitchFamily="34" charset="0"/>
              </a:rPr>
              <a:t>         </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П</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П</a:t>
            </a:r>
            <a:r>
              <a:rPr lang="uk-UA" sz="1400" i="1" dirty="0" smtClean="0">
                <a:latin typeface="Arial" pitchFamily="34" charset="0"/>
                <a:cs typeface="Arial" pitchFamily="34" charset="0"/>
              </a:rPr>
              <a:t>)),                                                                                             </a:t>
            </a:r>
            <a:endParaRPr lang="ru-RU" sz="1400" i="1" dirty="0" smtClean="0">
              <a:latin typeface="Arial" pitchFamily="34" charset="0"/>
              <a:cs typeface="Arial" pitchFamily="34" charset="0"/>
            </a:endParaRPr>
          </a:p>
          <a:p>
            <a:pPr marL="0" indent="0" eaLnBrk="1" fontAlgn="auto" hangingPunct="1">
              <a:spcBef>
                <a:spcPts val="0"/>
              </a:spcBef>
              <a:spcAft>
                <a:spcPts val="0"/>
              </a:spcAft>
              <a:buClr>
                <a:schemeClr val="accent3"/>
              </a:buClr>
              <a:buFont typeface="Wingdings 2" pitchFamily="18" charset="2"/>
              <a:buNone/>
              <a:defRPr/>
            </a:pPr>
            <a:r>
              <a:rPr lang="uk-UA" sz="1400" i="1" dirty="0" smtClean="0">
                <a:latin typeface="Arial" pitchFamily="34" charset="0"/>
                <a:cs typeface="Arial" pitchFamily="34" charset="0"/>
              </a:rPr>
              <a:t>де </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 – позначення С- множин, </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 і </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 </a:t>
            </a:r>
            <a:r>
              <a:rPr lang="uk-UA" sz="1400" i="1" dirty="0" err="1" smtClean="0">
                <a:latin typeface="Arial" pitchFamily="34" charset="0"/>
                <a:cs typeface="Arial" pitchFamily="34" charset="0"/>
              </a:rPr>
              <a:t>–хвиль</a:t>
            </a:r>
            <a:r>
              <a:rPr lang="uk-UA" sz="1400" i="1" dirty="0" smtClean="0">
                <a:latin typeface="Arial" pitchFamily="34" charset="0"/>
                <a:cs typeface="Arial" pitchFamily="34" charset="0"/>
              </a:rPr>
              <a:t> і </a:t>
            </a:r>
            <a:r>
              <a:rPr lang="uk-UA" sz="1400" i="1" dirty="0" err="1" smtClean="0">
                <a:latin typeface="Arial" pitchFamily="34" charset="0"/>
                <a:cs typeface="Arial" pitchFamily="34" charset="0"/>
              </a:rPr>
              <a:t>солітонів</a:t>
            </a:r>
            <a:r>
              <a:rPr lang="uk-UA" sz="1400" i="1" dirty="0" smtClean="0">
                <a:latin typeface="Arial" pitchFamily="34" charset="0"/>
                <a:cs typeface="Arial" pitchFamily="34" charset="0"/>
              </a:rPr>
              <a:t> (їх вибір як елементів </a:t>
            </a:r>
            <a:r>
              <a:rPr lang="uk-UA" sz="1400" i="1" dirty="0" err="1" smtClean="0">
                <a:latin typeface="Arial" pitchFamily="34" charset="0"/>
                <a:cs typeface="Arial" pitchFamily="34" charset="0"/>
              </a:rPr>
              <a:t>Сп</a:t>
            </a:r>
            <a:r>
              <a:rPr lang="uk-UA" sz="1400" i="1" dirty="0" smtClean="0">
                <a:latin typeface="Arial" pitchFamily="34" charset="0"/>
                <a:cs typeface="Arial" pitchFamily="34" charset="0"/>
              </a:rPr>
              <a:t> пояснюється необхідністю відобразити мінливість або незмінність компонентів); модальність П визначає можливість існування конкретного </a:t>
            </a:r>
            <a:r>
              <a:rPr lang="uk-UA" sz="1400" i="1" dirty="0" err="1" smtClean="0">
                <a:latin typeface="Arial" pitchFamily="34" charset="0"/>
                <a:cs typeface="Arial" pitchFamily="34" charset="0"/>
              </a:rPr>
              <a:t>Сп</a:t>
            </a:r>
            <a:r>
              <a:rPr lang="uk-UA" sz="1400" i="1" dirty="0" smtClean="0">
                <a:latin typeface="Arial" pitchFamily="34" charset="0"/>
                <a:cs typeface="Arial" pitchFamily="34" charset="0"/>
              </a:rPr>
              <a:t>. </a:t>
            </a:r>
            <a:endParaRPr lang="ru-RU" sz="1400" i="1" dirty="0" smtClean="0">
              <a:latin typeface="Arial" pitchFamily="34" charset="0"/>
              <a:cs typeface="Arial" pitchFamily="34" charset="0"/>
            </a:endParaRPr>
          </a:p>
          <a:p>
            <a:pPr marL="0" indent="0" eaLnBrk="1" fontAlgn="auto" hangingPunct="1">
              <a:spcBef>
                <a:spcPts val="60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1.3. Спостереження С- простору ініціює його розшарування на актуально існуючі С‑ множини: </a:t>
            </a:r>
            <a:endParaRPr lang="ru-RU" sz="1400" dirty="0" smtClean="0">
              <a:latin typeface="Arial" pitchFamily="34" charset="0"/>
              <a:cs typeface="Arial" pitchFamily="34" charset="0"/>
            </a:endParaRPr>
          </a:p>
          <a:p>
            <a:pPr marL="0" indent="0" eaLnBrk="1" fontAlgn="auto" hangingPunct="1">
              <a:spcBef>
                <a:spcPts val="300"/>
              </a:spcBef>
              <a:spcAft>
                <a:spcPts val="300"/>
              </a:spcAft>
              <a:buClr>
                <a:schemeClr val="accent3"/>
              </a:buClr>
              <a:buFont typeface="Wingdings 2" pitchFamily="18" charset="2"/>
              <a:buNone/>
              <a:defRPr/>
            </a:pPr>
            <a:r>
              <a:rPr lang="uk-UA" sz="1400" b="1" i="1" dirty="0" smtClean="0">
                <a:latin typeface="Arial" pitchFamily="34" charset="0"/>
                <a:cs typeface="Arial" pitchFamily="34" charset="0"/>
              </a:rPr>
              <a:t>          Н</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Р</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А,    </a:t>
            </a:r>
            <a:r>
              <a:rPr lang="uk-UA" sz="1400" i="1" dirty="0" smtClean="0">
                <a:latin typeface="Arial" pitchFamily="34" charset="0"/>
                <a:cs typeface="Arial" pitchFamily="34" charset="0"/>
              </a:rPr>
              <a:t>                                                                                                         </a:t>
            </a:r>
            <a:endParaRPr lang="ru-RU" sz="1400" i="1" dirty="0" smtClean="0">
              <a:latin typeface="Arial" pitchFamily="34" charset="0"/>
              <a:cs typeface="Arial" pitchFamily="34" charset="0"/>
            </a:endParaRPr>
          </a:p>
          <a:p>
            <a:pPr marL="0" indent="0" eaLnBrk="1" fontAlgn="auto" hangingPunct="1">
              <a:spcBef>
                <a:spcPts val="0"/>
              </a:spcBef>
              <a:spcAft>
                <a:spcPts val="0"/>
              </a:spcAft>
              <a:buClr>
                <a:schemeClr val="accent3"/>
              </a:buClr>
              <a:buFont typeface="Wingdings 2" pitchFamily="18" charset="2"/>
              <a:buNone/>
              <a:defRPr/>
            </a:pPr>
            <a:r>
              <a:rPr lang="uk-UA" sz="1400" i="1" dirty="0" smtClean="0">
                <a:latin typeface="Arial" pitchFamily="34" charset="0"/>
                <a:cs typeface="Arial" pitchFamily="34" charset="0"/>
              </a:rPr>
              <a:t>де Р </a:t>
            </a:r>
            <a:r>
              <a:rPr lang="uk-UA" sz="1400" i="1" dirty="0" err="1" smtClean="0">
                <a:latin typeface="Arial" pitchFamily="34" charset="0"/>
                <a:cs typeface="Arial" pitchFamily="34" charset="0"/>
              </a:rPr>
              <a:t>–розшарування</a:t>
            </a:r>
            <a:r>
              <a:rPr lang="uk-UA" sz="1400" i="1" dirty="0" smtClean="0">
                <a:latin typeface="Arial" pitchFamily="34" charset="0"/>
                <a:cs typeface="Arial" pitchFamily="34" charset="0"/>
              </a:rPr>
              <a:t>, тобто диференціація </a:t>
            </a:r>
            <a:r>
              <a:rPr lang="uk-UA" sz="1400" i="1" dirty="0" err="1" smtClean="0">
                <a:latin typeface="Arial" pitchFamily="34" charset="0"/>
                <a:cs typeface="Arial" pitchFamily="34" charset="0"/>
              </a:rPr>
              <a:t>Сп</a:t>
            </a:r>
            <a:r>
              <a:rPr lang="uk-UA" sz="1400" i="1" dirty="0" smtClean="0">
                <a:latin typeface="Arial" pitchFamily="34" charset="0"/>
                <a:cs typeface="Arial" pitchFamily="34" charset="0"/>
              </a:rPr>
              <a:t> в ході його еволюції.</a:t>
            </a:r>
            <a:endParaRPr lang="ru-RU" sz="1400" i="1" dirty="0" smtClean="0">
              <a:latin typeface="Arial" pitchFamily="34" charset="0"/>
              <a:cs typeface="Arial" pitchFamily="34" charset="0"/>
            </a:endParaRPr>
          </a:p>
          <a:p>
            <a:pPr marL="0" indent="0" eaLnBrk="1" fontAlgn="auto" hangingPunct="1">
              <a:spcBef>
                <a:spcPts val="60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1.4.</a:t>
            </a:r>
            <a:r>
              <a:rPr lang="uk-UA" sz="1400" b="1" dirty="0" smtClean="0">
                <a:latin typeface="Arial" pitchFamily="34" charset="0"/>
                <a:cs typeface="Arial" pitchFamily="34" charset="0"/>
              </a:rPr>
              <a:t> </a:t>
            </a:r>
            <a:r>
              <a:rPr lang="uk-UA" sz="1400" dirty="0" smtClean="0">
                <a:latin typeface="Arial" pitchFamily="34" charset="0"/>
                <a:cs typeface="Arial" pitchFamily="34" charset="0"/>
              </a:rPr>
              <a:t>Спостереження С‑ множини ініціює його розшарування на актуально існуючі С‑ елементи: </a:t>
            </a:r>
            <a:endParaRPr lang="ru-RU" sz="1400" dirty="0" smtClean="0">
              <a:latin typeface="Arial" pitchFamily="34" charset="0"/>
              <a:cs typeface="Arial" pitchFamily="34" charset="0"/>
            </a:endParaRPr>
          </a:p>
          <a:p>
            <a:pPr marL="0" indent="457200" eaLnBrk="1" fontAlgn="auto" hangingPunct="1">
              <a:spcBef>
                <a:spcPts val="300"/>
              </a:spcBef>
              <a:spcAft>
                <a:spcPts val="300"/>
              </a:spcAft>
              <a:buClr>
                <a:schemeClr val="accent3"/>
              </a:buClr>
              <a:buFont typeface="Wingdings 2" pitchFamily="18" charset="2"/>
              <a:buNone/>
              <a:defRPr/>
            </a:pPr>
            <a:r>
              <a:rPr lang="uk-UA" sz="1400" b="1" i="1" dirty="0" smtClean="0">
                <a:latin typeface="Arial" pitchFamily="34" charset="0"/>
                <a:cs typeface="Arial" pitchFamily="34" charset="0"/>
              </a:rPr>
              <a:t>Н</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Р</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А</a:t>
            </a:r>
            <a:endParaRPr lang="ru-RU" sz="1400" i="1" dirty="0" smtClean="0">
              <a:latin typeface="Arial" pitchFamily="34" charset="0"/>
              <a:cs typeface="Arial" pitchFamily="34" charset="0"/>
            </a:endParaRPr>
          </a:p>
          <a:p>
            <a:pPr marL="0" indent="0" eaLnBrk="1" fontAlgn="auto" hangingPunct="1">
              <a:spcBef>
                <a:spcPts val="30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1.5.</a:t>
            </a:r>
            <a:r>
              <a:rPr lang="uk-UA" sz="1400" b="1" dirty="0" smtClean="0">
                <a:latin typeface="Arial" pitchFamily="34" charset="0"/>
                <a:cs typeface="Arial" pitchFamily="34" charset="0"/>
              </a:rPr>
              <a:t> </a:t>
            </a:r>
            <a:r>
              <a:rPr lang="uk-UA" sz="1400" dirty="0" smtClean="0">
                <a:latin typeface="Arial" pitchFamily="34" charset="0"/>
                <a:cs typeface="Arial" pitchFamily="34" charset="0"/>
              </a:rPr>
              <a:t>Спостереження С‑ елементів ініціює перехід від хвиль до </a:t>
            </a:r>
            <a:r>
              <a:rPr lang="uk-UA" sz="1400" dirty="0" err="1" smtClean="0">
                <a:latin typeface="Arial" pitchFamily="34" charset="0"/>
                <a:cs typeface="Arial" pitchFamily="34" charset="0"/>
              </a:rPr>
              <a:t>солітонів</a:t>
            </a:r>
            <a:r>
              <a:rPr lang="uk-UA" sz="1400" dirty="0" smtClean="0">
                <a:latin typeface="Arial" pitchFamily="34" charset="0"/>
                <a:cs typeface="Arial" pitchFamily="34" charset="0"/>
              </a:rPr>
              <a:t> і навпаки; його припинення – зникнення елементів: </a:t>
            </a:r>
            <a:endParaRPr lang="ru-RU" sz="1400" dirty="0" smtClean="0">
              <a:latin typeface="Arial" pitchFamily="34" charset="0"/>
              <a:cs typeface="Arial" pitchFamily="34" charset="0"/>
            </a:endParaRPr>
          </a:p>
          <a:p>
            <a:pPr marL="0" indent="457200" eaLnBrk="1" fontAlgn="auto" hangingPunct="1">
              <a:spcBef>
                <a:spcPts val="300"/>
              </a:spcBef>
              <a:spcAft>
                <a:spcPts val="0"/>
              </a:spcAft>
              <a:buClr>
                <a:schemeClr val="accent3"/>
              </a:buClr>
              <a:buFont typeface="Wingdings 2" pitchFamily="18" charset="2"/>
              <a:buNone/>
              <a:defRPr/>
            </a:pPr>
            <a:r>
              <a:rPr lang="uk-UA" sz="1400" b="1" i="1" dirty="0" smtClean="0">
                <a:latin typeface="Arial" pitchFamily="34" charset="0"/>
                <a:cs typeface="Arial" pitchFamily="34" charset="0"/>
              </a:rPr>
              <a:t>Н</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А</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А</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А</a:t>
            </a:r>
            <a:r>
              <a:rPr lang="uk-UA" sz="1400" i="1" dirty="0" smtClean="0">
                <a:latin typeface="Arial" pitchFamily="34" charset="0"/>
                <a:cs typeface="Arial" pitchFamily="34" charset="0"/>
              </a:rPr>
              <a:t>) </a:t>
            </a:r>
            <a:endParaRPr lang="ru-RU" sz="1400" i="1" dirty="0" smtClean="0">
              <a:latin typeface="Arial" pitchFamily="34" charset="0"/>
              <a:cs typeface="Arial" pitchFamily="34" charset="0"/>
            </a:endParaRPr>
          </a:p>
          <a:p>
            <a:pPr marL="0" indent="457200" eaLnBrk="1" fontAlgn="auto" hangingPunct="1">
              <a:spcBef>
                <a:spcPts val="0"/>
              </a:spcBef>
              <a:spcAft>
                <a:spcPts val="300"/>
              </a:spcAft>
              <a:buClr>
                <a:schemeClr val="accent3"/>
              </a:buClr>
              <a:buFont typeface="Wingdings 2" pitchFamily="18" charset="2"/>
              <a:buNone/>
              <a:defRPr/>
            </a:pPr>
            <a:r>
              <a:rPr lang="uk-UA" sz="1400" i="1" dirty="0" smtClean="0">
                <a:latin typeface="Arial" pitchFamily="34" charset="0"/>
                <a:cs typeface="Arial" pitchFamily="34" charset="0"/>
              </a:rPr>
              <a:t>   </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А</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П</a:t>
            </a:r>
            <a:r>
              <a:rPr lang="uk-UA" sz="1400" i="1" dirty="0" smtClean="0">
                <a:latin typeface="Arial" pitchFamily="34" charset="0"/>
                <a:cs typeface="Arial" pitchFamily="34" charset="0"/>
                <a:sym typeface="Symbol"/>
              </a:rPr>
              <a:t></a:t>
            </a:r>
            <a:endParaRPr lang="ru-RU" sz="1400" i="1" dirty="0" smtClean="0">
              <a:latin typeface="Arial" pitchFamily="34" charset="0"/>
              <a:cs typeface="Arial" pitchFamily="34" charset="0"/>
            </a:endParaRPr>
          </a:p>
          <a:p>
            <a:pPr marL="0" indent="0" eaLnBrk="1" fontAlgn="auto" hangingPunct="1">
              <a:spcBef>
                <a:spcPts val="0"/>
              </a:spcBef>
              <a:spcAft>
                <a:spcPts val="0"/>
              </a:spcAft>
              <a:buClr>
                <a:schemeClr val="accent3"/>
              </a:buClr>
              <a:buFont typeface="Wingdings 2" pitchFamily="18" charset="2"/>
              <a:buNone/>
              <a:defRPr/>
            </a:pPr>
            <a:r>
              <a:rPr lang="uk-UA" sz="1400" i="1" dirty="0" smtClean="0">
                <a:latin typeface="Arial" pitchFamily="34" charset="0"/>
                <a:cs typeface="Arial" pitchFamily="34" charset="0"/>
              </a:rPr>
              <a:t>де </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 – позначення переходу хвиль у </a:t>
            </a:r>
            <a:r>
              <a:rPr lang="uk-UA" sz="1400" i="1" dirty="0" err="1" smtClean="0">
                <a:latin typeface="Arial" pitchFamily="34" charset="0"/>
                <a:cs typeface="Arial" pitchFamily="34" charset="0"/>
              </a:rPr>
              <a:t>солітони</a:t>
            </a:r>
            <a:r>
              <a:rPr lang="uk-UA" sz="1400" i="1" dirty="0" smtClean="0">
                <a:latin typeface="Arial" pitchFamily="34" charset="0"/>
                <a:cs typeface="Arial" pitchFamily="34" charset="0"/>
              </a:rPr>
              <a:t> і навпаки; модальність стану </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 вказує на припинення існування елементів.</a:t>
            </a:r>
            <a:endParaRPr lang="ru-RU" sz="1400" i="1" dirty="0" smtClean="0">
              <a:latin typeface="Arial" pitchFamily="34" charset="0"/>
              <a:cs typeface="Arial" pitchFamily="34" charset="0"/>
            </a:endParaRPr>
          </a:p>
          <a:p>
            <a:pPr marL="274320" indent="-274320" eaLnBrk="1" fontAlgn="auto" hangingPunct="1">
              <a:spcAft>
                <a:spcPts val="0"/>
              </a:spcAft>
              <a:buClr>
                <a:schemeClr val="accent3"/>
              </a:buClr>
              <a:buFont typeface="Wingdings 2" pitchFamily="18" charset="2"/>
              <a:buNone/>
              <a:defRPr/>
            </a:pPr>
            <a:endParaRPr lang="ru-RU" sz="1400" i="1" dirty="0"/>
          </a:p>
        </p:txBody>
      </p:sp>
    </p:spTree>
    <p:extLst>
      <p:ext uri="{BB962C8B-B14F-4D97-AF65-F5344CB8AC3E}">
        <p14:creationId xmlns:p14="http://schemas.microsoft.com/office/powerpoint/2010/main" val="1620042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0" y="115888"/>
            <a:ext cx="2627784" cy="6742112"/>
          </a:xfrm>
          <a:solidFill>
            <a:schemeClr val="accent3">
              <a:lumMod val="40000"/>
              <a:lumOff val="60000"/>
            </a:schemeClr>
          </a:solidFill>
        </p:spPr>
        <p:txBody>
          <a:bodyPr>
            <a:noAutofit/>
          </a:bodyPr>
          <a:lstStyle/>
          <a:p>
            <a:pPr eaLnBrk="1" fontAlgn="auto" hangingPunct="1">
              <a:spcAft>
                <a:spcPts val="0"/>
              </a:spcAft>
              <a:buClr>
                <a:schemeClr val="accent3"/>
              </a:buClr>
              <a:buFont typeface="Wingdings 2"/>
              <a:buNone/>
              <a:defRPr/>
            </a:pPr>
            <a:r>
              <a:rPr lang="uk-UA" sz="2000" i="1" dirty="0" smtClean="0">
                <a:latin typeface="Arial" pitchFamily="34" charset="0"/>
                <a:cs typeface="Arial" pitchFamily="34" charset="0"/>
              </a:rPr>
              <a:t>АКСІОМА ДРУГОЇ ГРУПИ ВИЗНАЧАЄ КООРДИНАЦІЮ ЗМІН ДЛЯ ВСІХ РІВНІВ СП</a:t>
            </a:r>
            <a:endParaRPr lang="ru-RU" sz="2000" i="1" dirty="0" smtClean="0">
              <a:latin typeface="Arial" pitchFamily="34" charset="0"/>
              <a:cs typeface="Arial" pitchFamily="34" charset="0"/>
            </a:endParaRPr>
          </a:p>
          <a:p>
            <a:pPr eaLnBrk="1" fontAlgn="auto" hangingPunct="1">
              <a:spcAft>
                <a:spcPts val="0"/>
              </a:spcAft>
              <a:buClr>
                <a:schemeClr val="accent3"/>
              </a:buClr>
              <a:buFont typeface="Wingdings 2"/>
              <a:buNone/>
              <a:defRPr/>
            </a:pPr>
            <a:endParaRPr lang="uk-UA" sz="2000" i="1" dirty="0" smtClean="0">
              <a:latin typeface="Arial" pitchFamily="34" charset="0"/>
              <a:cs typeface="Arial" pitchFamily="34" charset="0"/>
            </a:endParaRPr>
          </a:p>
          <a:p>
            <a:pPr eaLnBrk="1" fontAlgn="auto" hangingPunct="1">
              <a:spcBef>
                <a:spcPts val="0"/>
              </a:spcBef>
              <a:spcAft>
                <a:spcPts val="0"/>
              </a:spcAft>
              <a:buClr>
                <a:schemeClr val="accent3"/>
              </a:buClr>
              <a:buFont typeface="Wingdings 2"/>
              <a:buNone/>
              <a:defRPr/>
            </a:pPr>
            <a:endParaRPr lang="uk-UA" sz="2000" i="1" dirty="0" smtClean="0">
              <a:latin typeface="Arial" pitchFamily="34" charset="0"/>
              <a:cs typeface="Arial" pitchFamily="34" charset="0"/>
            </a:endParaRPr>
          </a:p>
          <a:p>
            <a:pPr eaLnBrk="1" fontAlgn="auto" hangingPunct="1">
              <a:spcBef>
                <a:spcPts val="0"/>
              </a:spcBef>
              <a:spcAft>
                <a:spcPts val="0"/>
              </a:spcAft>
              <a:buClr>
                <a:schemeClr val="accent3"/>
              </a:buClr>
              <a:buFont typeface="Wingdings 2"/>
              <a:buNone/>
              <a:defRPr/>
            </a:pPr>
            <a:endParaRPr lang="uk-UA" sz="2000" i="1" dirty="0">
              <a:latin typeface="Arial" pitchFamily="34" charset="0"/>
              <a:cs typeface="Arial" pitchFamily="34" charset="0"/>
            </a:endParaRPr>
          </a:p>
          <a:p>
            <a:pPr eaLnBrk="1" fontAlgn="auto" hangingPunct="1">
              <a:spcBef>
                <a:spcPts val="0"/>
              </a:spcBef>
              <a:spcAft>
                <a:spcPts val="0"/>
              </a:spcAft>
              <a:buClr>
                <a:schemeClr val="accent3"/>
              </a:buClr>
              <a:buFont typeface="Wingdings 2"/>
              <a:buNone/>
              <a:defRPr/>
            </a:pPr>
            <a:endParaRPr lang="uk-UA" sz="2000" i="1" dirty="0" smtClean="0">
              <a:latin typeface="Arial" pitchFamily="34" charset="0"/>
              <a:cs typeface="Arial" pitchFamily="34" charset="0"/>
            </a:endParaRPr>
          </a:p>
          <a:p>
            <a:pPr eaLnBrk="1" fontAlgn="auto" hangingPunct="1">
              <a:spcBef>
                <a:spcPts val="0"/>
              </a:spcBef>
              <a:spcAft>
                <a:spcPts val="0"/>
              </a:spcAft>
              <a:buClr>
                <a:schemeClr val="accent3"/>
              </a:buClr>
              <a:buFont typeface="Wingdings 2"/>
              <a:buNone/>
              <a:defRPr/>
            </a:pPr>
            <a:r>
              <a:rPr lang="uk-UA" sz="2000" i="1" dirty="0" smtClean="0">
                <a:latin typeface="Arial" pitchFamily="34" charset="0"/>
                <a:cs typeface="Arial" pitchFamily="34" charset="0"/>
              </a:rPr>
              <a:t>АКСІОМИ ТРЕТЬОЇ ГРУПИ ВСТАНОВЛЮЮТЬ НАБІР ПРИПУСТИМИХ ОПЕРАЦІЙ, В ЯКОСТІ ЯКИХ ВИКОРИСТОВУЮТЬСЯ АБСТРАКЦІЇ ХВИЛЬОВИХ ВЗАЄМОДІЙ </a:t>
            </a:r>
          </a:p>
          <a:p>
            <a:pPr indent="342900" eaLnBrk="1" fontAlgn="auto" hangingPunct="1">
              <a:spcBef>
                <a:spcPts val="0"/>
              </a:spcBef>
              <a:spcAft>
                <a:spcPts val="0"/>
              </a:spcAft>
              <a:buClr>
                <a:schemeClr val="accent3"/>
              </a:buClr>
              <a:buFont typeface="Wingdings 2"/>
              <a:buNone/>
              <a:defRPr/>
            </a:pPr>
            <a:endParaRPr lang="ru-RU" sz="2000"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4" name="Содержимое 3"/>
          <p:cNvSpPr>
            <a:spLocks noGrp="1"/>
          </p:cNvSpPr>
          <p:nvPr>
            <p:ph sz="half" idx="1"/>
          </p:nvPr>
        </p:nvSpPr>
        <p:spPr>
          <a:xfrm>
            <a:off x="2627784" y="0"/>
            <a:ext cx="6516216" cy="6858000"/>
          </a:xfrm>
        </p:spPr>
        <p:txBody>
          <a:bodyPr>
            <a:noAutofit/>
          </a:bodyPr>
          <a:lstStyle/>
          <a:p>
            <a:pPr marL="0" indent="0" eaLnBrk="1" fontAlgn="auto" hangingPunct="1">
              <a:spcBef>
                <a:spcPts val="0"/>
              </a:spcBef>
              <a:spcAft>
                <a:spcPts val="0"/>
              </a:spcAft>
              <a:buClr>
                <a:schemeClr val="accent3"/>
              </a:buClr>
              <a:buFont typeface="Wingdings 2" pitchFamily="18" charset="2"/>
              <a:buNone/>
              <a:defRPr/>
            </a:pPr>
            <a:endParaRPr lang="uk-UA" sz="1400" dirty="0" smtClean="0">
              <a:latin typeface="Arial" pitchFamily="34" charset="0"/>
              <a:cs typeface="Arial" pitchFamily="34" charset="0"/>
            </a:endParaRPr>
          </a:p>
          <a:p>
            <a:pPr marL="0" indent="0" eaLnBrk="1" fontAlgn="auto" hangingPunct="1">
              <a:lnSpc>
                <a:spcPct val="110000"/>
              </a:lnSpc>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2.1.</a:t>
            </a:r>
            <a:r>
              <a:rPr lang="uk-UA" sz="1400" b="1" dirty="0" smtClean="0">
                <a:latin typeface="Arial" pitchFamily="34" charset="0"/>
                <a:cs typeface="Arial" pitchFamily="34" charset="0"/>
              </a:rPr>
              <a:t> </a:t>
            </a:r>
            <a:r>
              <a:rPr lang="uk-UA" sz="1400" dirty="0" smtClean="0">
                <a:latin typeface="Arial" pitchFamily="34" charset="0"/>
                <a:cs typeface="Arial" pitchFamily="34" charset="0"/>
              </a:rPr>
              <a:t>Хід розшарування С- простору визначає структуру С- множин і модальність стану С- елементів – збудження (</a:t>
            </a:r>
            <a:r>
              <a:rPr lang="uk-UA" sz="1400" dirty="0" smtClean="0">
                <a:latin typeface="Arial" pitchFamily="34" charset="0"/>
                <a:cs typeface="Arial" pitchFamily="34" charset="0"/>
                <a:sym typeface="Symbol"/>
              </a:rPr>
              <a:t></a:t>
            </a:r>
            <a:r>
              <a:rPr lang="uk-UA" sz="1400" dirty="0" smtClean="0">
                <a:latin typeface="Arial" pitchFamily="34" charset="0"/>
                <a:cs typeface="Arial" pitchFamily="34" charset="0"/>
              </a:rPr>
              <a:t>) або згасання (</a:t>
            </a:r>
            <a:r>
              <a:rPr lang="uk-UA" sz="1400" dirty="0" smtClean="0">
                <a:latin typeface="Arial" pitchFamily="34" charset="0"/>
                <a:cs typeface="Arial" pitchFamily="34" charset="0"/>
                <a:sym typeface="Symbol"/>
              </a:rPr>
              <a:t></a:t>
            </a:r>
            <a:r>
              <a:rPr lang="uk-UA" sz="1400" dirty="0" smtClean="0">
                <a:latin typeface="Arial" pitchFamily="34" charset="0"/>
                <a:cs typeface="Arial" pitchFamily="34" charset="0"/>
              </a:rPr>
              <a:t>); стан елементів характеризує структуру С- множин і спрямованість змін </a:t>
            </a:r>
            <a:r>
              <a:rPr lang="uk-UA" sz="1400" dirty="0" err="1" smtClean="0">
                <a:latin typeface="Arial" pitchFamily="34" charset="0"/>
                <a:cs typeface="Arial" pitchFamily="34" charset="0"/>
              </a:rPr>
              <a:t>Сп</a:t>
            </a:r>
            <a:r>
              <a:rPr lang="uk-UA" sz="1400" dirty="0" smtClean="0">
                <a:latin typeface="Arial" pitchFamily="34" charset="0"/>
                <a:cs typeface="Arial" pitchFamily="34" charset="0"/>
              </a:rPr>
              <a:t>: </a:t>
            </a:r>
            <a:endParaRPr lang="ru-RU" sz="1400" dirty="0" smtClean="0">
              <a:latin typeface="Arial" pitchFamily="34" charset="0"/>
              <a:cs typeface="Arial" pitchFamily="34" charset="0"/>
            </a:endParaRPr>
          </a:p>
          <a:p>
            <a:pPr marL="0" indent="457200" eaLnBrk="1" fontAlgn="auto" hangingPunct="1">
              <a:lnSpc>
                <a:spcPct val="110000"/>
              </a:lnSpc>
              <a:spcBef>
                <a:spcPts val="300"/>
              </a:spcBef>
              <a:spcAft>
                <a:spcPts val="0"/>
              </a:spcAft>
              <a:buClr>
                <a:schemeClr val="accent3"/>
              </a:buClr>
              <a:buFont typeface="Wingdings 2" pitchFamily="18" charset="2"/>
              <a:buNone/>
              <a:defRPr/>
            </a:pP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Р(</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А</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А</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 </a:t>
            </a:r>
          </a:p>
          <a:p>
            <a:pPr marL="0" indent="0" eaLnBrk="1" fontAlgn="auto" hangingPunct="1">
              <a:lnSpc>
                <a:spcPct val="110000"/>
              </a:lnSpc>
              <a:spcBef>
                <a:spcPts val="0"/>
              </a:spcBef>
              <a:spcAft>
                <a:spcPts val="0"/>
              </a:spcAft>
              <a:buClr>
                <a:schemeClr val="accent3"/>
              </a:buClr>
              <a:buFont typeface="Wingdings 2" pitchFamily="18" charset="2"/>
              <a:buNone/>
              <a:defRPr/>
            </a:pPr>
            <a:endParaRPr lang="uk-UA" sz="1400" dirty="0" smtClean="0">
              <a:latin typeface="Arial" pitchFamily="34" charset="0"/>
              <a:cs typeface="Arial" pitchFamily="34" charset="0"/>
            </a:endParaRPr>
          </a:p>
          <a:p>
            <a:pPr marL="0" indent="0" eaLnBrk="1" fontAlgn="auto" hangingPunct="1">
              <a:lnSpc>
                <a:spcPct val="110000"/>
              </a:lnSpc>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3.1.</a:t>
            </a:r>
            <a:r>
              <a:rPr lang="uk-UA" sz="1400" b="1" dirty="0" smtClean="0">
                <a:latin typeface="Arial" pitchFamily="34" charset="0"/>
                <a:cs typeface="Arial" pitchFamily="34" charset="0"/>
              </a:rPr>
              <a:t> </a:t>
            </a:r>
            <a:r>
              <a:rPr lang="uk-UA" sz="1400" dirty="0" smtClean="0">
                <a:latin typeface="Arial" pitchFamily="34" charset="0"/>
                <a:cs typeface="Arial" pitchFamily="34" charset="0"/>
              </a:rPr>
              <a:t>Суперпозиція </a:t>
            </a:r>
            <a:r>
              <a:rPr lang="uk-UA" sz="1400" b="1" dirty="0" smtClean="0">
                <a:latin typeface="Arial" pitchFamily="34" charset="0"/>
                <a:cs typeface="Arial" pitchFamily="34" charset="0"/>
              </a:rPr>
              <a:t>С</a:t>
            </a:r>
            <a:r>
              <a:rPr lang="uk-UA" sz="1400" dirty="0" smtClean="0">
                <a:latin typeface="Arial" pitchFamily="34" charset="0"/>
                <a:cs typeface="Arial" pitchFamily="34" charset="0"/>
              </a:rPr>
              <a:t> актуально існуючих однокомпонентних хвиль переводить їх в однокомпонентні хвилі з лінійно зміненими характеристиками: </a:t>
            </a:r>
            <a:endParaRPr lang="ru-RU" sz="1400" dirty="0" smtClean="0">
              <a:latin typeface="Arial" pitchFamily="34" charset="0"/>
              <a:cs typeface="Arial" pitchFamily="34" charset="0"/>
            </a:endParaRPr>
          </a:p>
          <a:p>
            <a:pPr marL="0" indent="457200" eaLnBrk="1" fontAlgn="auto" hangingPunct="1">
              <a:lnSpc>
                <a:spcPct val="110000"/>
              </a:lnSpc>
              <a:spcBef>
                <a:spcPts val="300"/>
              </a:spcBef>
              <a:spcAft>
                <a:spcPts val="300"/>
              </a:spcAft>
              <a:buClr>
                <a:schemeClr val="accent3"/>
              </a:buClr>
              <a:buFont typeface="Wingdings 2" pitchFamily="18" charset="2"/>
              <a:buNone/>
              <a:defRPr/>
            </a:pPr>
            <a:r>
              <a:rPr lang="uk-UA" sz="1400" b="1" i="1" dirty="0" smtClean="0">
                <a:latin typeface="Arial" pitchFamily="34" charset="0"/>
                <a:cs typeface="Arial" pitchFamily="34" charset="0"/>
              </a:rPr>
              <a:t>С</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А</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dirty="0" smtClean="0">
                <a:latin typeface="Arial" pitchFamily="34" charset="0"/>
                <a:cs typeface="Arial" pitchFamily="34" charset="0"/>
              </a:rPr>
              <a:t>,                                                                                                     </a:t>
            </a:r>
            <a:endParaRPr lang="ru-RU" sz="1400" dirty="0" smtClean="0">
              <a:latin typeface="Arial" pitchFamily="34" charset="0"/>
              <a:cs typeface="Arial" pitchFamily="34" charset="0"/>
            </a:endParaRPr>
          </a:p>
          <a:p>
            <a:pPr marL="0" indent="0" eaLnBrk="1" fontAlgn="auto" hangingPunct="1">
              <a:lnSpc>
                <a:spcPct val="110000"/>
              </a:lnSpc>
              <a:spcBef>
                <a:spcPts val="0"/>
              </a:spcBef>
              <a:spcAft>
                <a:spcPts val="0"/>
              </a:spcAft>
              <a:buClr>
                <a:schemeClr val="accent3"/>
              </a:buClr>
              <a:buFont typeface="Wingdings 2" pitchFamily="18" charset="2"/>
              <a:buNone/>
              <a:defRPr/>
            </a:pPr>
            <a:r>
              <a:rPr lang="uk-UA" sz="1400" i="1" dirty="0" smtClean="0">
                <a:latin typeface="Arial" pitchFamily="34" charset="0"/>
                <a:cs typeface="Arial" pitchFamily="34" charset="0"/>
              </a:rPr>
              <a:t>де </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  позначає паралельні хвилі.</a:t>
            </a:r>
            <a:endParaRPr lang="ru-RU" sz="1400" i="1" dirty="0" smtClean="0">
              <a:latin typeface="Arial" pitchFamily="34" charset="0"/>
              <a:cs typeface="Arial" pitchFamily="34" charset="0"/>
            </a:endParaRPr>
          </a:p>
          <a:p>
            <a:pPr marL="0" indent="0" eaLnBrk="1" fontAlgn="auto" hangingPunct="1">
              <a:lnSpc>
                <a:spcPct val="110000"/>
              </a:lnSpc>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3.2. </a:t>
            </a:r>
            <a:r>
              <a:rPr lang="uk-UA" sz="1400" dirty="0" err="1" smtClean="0">
                <a:latin typeface="Arial" pitchFamily="34" charset="0"/>
                <a:cs typeface="Arial" pitchFamily="34" charset="0"/>
              </a:rPr>
              <a:t>Коінциденція</a:t>
            </a:r>
            <a:r>
              <a:rPr lang="uk-UA" sz="1400" dirty="0" smtClean="0">
                <a:latin typeface="Arial" pitchFamily="34" charset="0"/>
                <a:cs typeface="Arial" pitchFamily="34" charset="0"/>
              </a:rPr>
              <a:t> </a:t>
            </a:r>
            <a:r>
              <a:rPr lang="uk-UA" sz="1400" b="1" dirty="0" smtClean="0">
                <a:latin typeface="Arial" pitchFamily="34" charset="0"/>
                <a:cs typeface="Arial" pitchFamily="34" charset="0"/>
              </a:rPr>
              <a:t>К</a:t>
            </a:r>
            <a:r>
              <a:rPr lang="uk-UA" sz="1400" dirty="0" smtClean="0">
                <a:latin typeface="Arial" pitchFamily="34" charset="0"/>
                <a:cs typeface="Arial" pitchFamily="34" charset="0"/>
              </a:rPr>
              <a:t> актуально існуючих перпендикулярних С- елементів переводить їх в елемент, кількість перпендикулярних компонент котрого дорівнює сумарному числу перпендикулярних компонент вихідних хвиль і </a:t>
            </a:r>
            <a:r>
              <a:rPr lang="uk-UA" sz="1400" dirty="0" err="1" smtClean="0">
                <a:latin typeface="Arial" pitchFamily="34" charset="0"/>
                <a:cs typeface="Arial" pitchFamily="34" charset="0"/>
              </a:rPr>
              <a:t>солітонів</a:t>
            </a:r>
            <a:r>
              <a:rPr lang="uk-UA" sz="1400" dirty="0" smtClean="0">
                <a:latin typeface="Arial" pitchFamily="34" charset="0"/>
                <a:cs typeface="Arial" pitchFamily="34" charset="0"/>
              </a:rPr>
              <a:t>: </a:t>
            </a:r>
            <a:endParaRPr lang="ru-RU" sz="1400" dirty="0" smtClean="0">
              <a:latin typeface="Arial" pitchFamily="34" charset="0"/>
              <a:cs typeface="Arial" pitchFamily="34" charset="0"/>
            </a:endParaRPr>
          </a:p>
          <a:p>
            <a:pPr marL="0" indent="457200" eaLnBrk="1" fontAlgn="auto" hangingPunct="1">
              <a:lnSpc>
                <a:spcPct val="110000"/>
              </a:lnSpc>
              <a:spcBef>
                <a:spcPts val="300"/>
              </a:spcBef>
              <a:spcAft>
                <a:spcPts val="300"/>
              </a:spcAft>
              <a:buClr>
                <a:schemeClr val="accent3"/>
              </a:buClr>
              <a:buFont typeface="Wingdings 2" pitchFamily="18" charset="2"/>
              <a:buNone/>
              <a:defRPr/>
            </a:pPr>
            <a:r>
              <a:rPr lang="uk-UA" sz="1400" b="1" i="1" dirty="0" smtClean="0">
                <a:latin typeface="Arial" pitchFamily="34" charset="0"/>
                <a:cs typeface="Arial" pitchFamily="34" charset="0"/>
              </a:rPr>
              <a:t>K</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А</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K,</a:t>
            </a:r>
            <a:r>
              <a:rPr lang="uk-UA" sz="1400" i="1" dirty="0" smtClean="0">
                <a:latin typeface="Arial" pitchFamily="34" charset="0"/>
                <a:cs typeface="Arial" pitchFamily="34" charset="0"/>
              </a:rPr>
              <a:t>                                                                                             </a:t>
            </a:r>
            <a:endParaRPr lang="ru-RU" sz="1400" i="1" dirty="0" smtClean="0">
              <a:latin typeface="Arial" pitchFamily="34" charset="0"/>
              <a:cs typeface="Arial" pitchFamily="34" charset="0"/>
            </a:endParaRPr>
          </a:p>
          <a:p>
            <a:pPr marL="0" indent="0" eaLnBrk="1" fontAlgn="auto" hangingPunct="1">
              <a:lnSpc>
                <a:spcPct val="110000"/>
              </a:lnSpc>
              <a:spcBef>
                <a:spcPts val="0"/>
              </a:spcBef>
              <a:spcAft>
                <a:spcPts val="0"/>
              </a:spcAft>
              <a:buClr>
                <a:schemeClr val="accent3"/>
              </a:buClr>
              <a:buFont typeface="Wingdings 2" pitchFamily="18" charset="2"/>
              <a:buNone/>
              <a:defRPr/>
            </a:pPr>
            <a:r>
              <a:rPr lang="uk-UA" sz="1400" i="1" dirty="0" smtClean="0">
                <a:latin typeface="Arial" pitchFamily="34" charset="0"/>
                <a:cs typeface="Arial" pitchFamily="34" charset="0"/>
              </a:rPr>
              <a:t>де </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 позначає хвилі, розташовані в перпендикулярних площинах.</a:t>
            </a:r>
            <a:endParaRPr lang="ru-RU" sz="1400" i="1" dirty="0" smtClean="0">
              <a:latin typeface="Arial" pitchFamily="34" charset="0"/>
              <a:cs typeface="Arial" pitchFamily="34" charset="0"/>
            </a:endParaRPr>
          </a:p>
          <a:p>
            <a:pPr marL="0" indent="0" eaLnBrk="1" fontAlgn="auto" hangingPunct="1">
              <a:lnSpc>
                <a:spcPct val="110000"/>
              </a:lnSpc>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3.3.</a:t>
            </a:r>
            <a:r>
              <a:rPr lang="uk-UA" sz="1400" b="1" dirty="0" smtClean="0">
                <a:latin typeface="Arial" pitchFamily="34" charset="0"/>
                <a:cs typeface="Arial" pitchFamily="34" charset="0"/>
              </a:rPr>
              <a:t> </a:t>
            </a:r>
            <a:r>
              <a:rPr lang="uk-UA" sz="1400" dirty="0" smtClean="0">
                <a:latin typeface="Arial" pitchFamily="34" charset="0"/>
                <a:cs typeface="Arial" pitchFamily="34" charset="0"/>
              </a:rPr>
              <a:t>Інтерференція </a:t>
            </a:r>
            <a:r>
              <a:rPr lang="uk-UA" sz="1400" b="1" dirty="0" smtClean="0">
                <a:latin typeface="Arial" pitchFamily="34" charset="0"/>
                <a:cs typeface="Arial" pitchFamily="34" charset="0"/>
              </a:rPr>
              <a:t>І</a:t>
            </a:r>
            <a:r>
              <a:rPr lang="uk-UA" sz="1400" dirty="0" smtClean="0">
                <a:latin typeface="Arial" pitchFamily="34" charset="0"/>
                <a:cs typeface="Arial" pitchFamily="34" charset="0"/>
              </a:rPr>
              <a:t> актуально існуючих хвиль переводить їх у хвилі зі зміною числа хвиль і компонент і нелінійною  зміною характеристик: </a:t>
            </a:r>
            <a:endParaRPr lang="ru-RU" sz="1400" dirty="0" smtClean="0">
              <a:latin typeface="Arial" pitchFamily="34" charset="0"/>
              <a:cs typeface="Arial" pitchFamily="34" charset="0"/>
            </a:endParaRPr>
          </a:p>
          <a:p>
            <a:pPr marL="0" indent="457200" eaLnBrk="1" fontAlgn="auto" hangingPunct="1">
              <a:lnSpc>
                <a:spcPct val="110000"/>
              </a:lnSpc>
              <a:spcBef>
                <a:spcPts val="300"/>
              </a:spcBef>
              <a:spcAft>
                <a:spcPts val="300"/>
              </a:spcAft>
              <a:buClr>
                <a:schemeClr val="accent3"/>
              </a:buClr>
              <a:buFont typeface="Wingdings 2" pitchFamily="18" charset="2"/>
              <a:buNone/>
              <a:defRPr/>
            </a:pPr>
            <a:r>
              <a:rPr lang="uk-UA" sz="1400" b="1" i="1" dirty="0" smtClean="0">
                <a:latin typeface="Arial" pitchFamily="34" charset="0"/>
                <a:cs typeface="Arial" pitchFamily="34" charset="0"/>
              </a:rPr>
              <a:t>І</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А</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endParaRPr lang="ru-RU" sz="1400" i="1" dirty="0" smtClean="0">
              <a:latin typeface="Arial" pitchFamily="34" charset="0"/>
              <a:cs typeface="Arial" pitchFamily="34" charset="0"/>
            </a:endParaRPr>
          </a:p>
          <a:p>
            <a:pPr marL="0" indent="0" eaLnBrk="1" fontAlgn="auto" hangingPunct="1">
              <a:lnSpc>
                <a:spcPct val="110000"/>
              </a:lnSpc>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3.4. Дифракція </a:t>
            </a:r>
            <a:r>
              <a:rPr lang="uk-UA" sz="1400" b="1" dirty="0" smtClean="0">
                <a:latin typeface="Arial" pitchFamily="34" charset="0"/>
                <a:cs typeface="Arial" pitchFamily="34" charset="0"/>
              </a:rPr>
              <a:t>Д</a:t>
            </a:r>
            <a:r>
              <a:rPr lang="uk-UA" sz="1400" dirty="0" smtClean="0">
                <a:latin typeface="Arial" pitchFamily="34" charset="0"/>
                <a:cs typeface="Arial" pitchFamily="34" charset="0"/>
              </a:rPr>
              <a:t> актуально існуючих С- елементів переводить: хвилі –  у хвилі зі зміною кількості хвиль і компонент і нелінійною зміною характеристик; </a:t>
            </a:r>
            <a:r>
              <a:rPr lang="uk-UA" sz="1400" dirty="0" err="1" smtClean="0">
                <a:latin typeface="Arial" pitchFamily="34" charset="0"/>
                <a:cs typeface="Arial" pitchFamily="34" charset="0"/>
              </a:rPr>
              <a:t>солітони</a:t>
            </a:r>
            <a:r>
              <a:rPr lang="uk-UA" sz="1400" dirty="0" smtClean="0">
                <a:latin typeface="Arial" pitchFamily="34" charset="0"/>
                <a:cs typeface="Arial" pitchFamily="34" charset="0"/>
              </a:rPr>
              <a:t> – в </a:t>
            </a:r>
            <a:r>
              <a:rPr lang="uk-UA" sz="1400" dirty="0" err="1" smtClean="0">
                <a:latin typeface="Arial" pitchFamily="34" charset="0"/>
                <a:cs typeface="Arial" pitchFamily="34" charset="0"/>
              </a:rPr>
              <a:t>солітони</a:t>
            </a:r>
            <a:r>
              <a:rPr lang="uk-UA" sz="1400" dirty="0" smtClean="0">
                <a:latin typeface="Arial" pitchFamily="34" charset="0"/>
                <a:cs typeface="Arial" pitchFamily="34" charset="0"/>
              </a:rPr>
              <a:t> зі збереженням набору компонент і зміною напряму руху: </a:t>
            </a:r>
            <a:endParaRPr lang="ru-RU" sz="1400" dirty="0" smtClean="0">
              <a:latin typeface="Arial" pitchFamily="34" charset="0"/>
              <a:cs typeface="Arial" pitchFamily="34" charset="0"/>
            </a:endParaRPr>
          </a:p>
          <a:p>
            <a:pPr marL="0" indent="457200" eaLnBrk="1" fontAlgn="auto" hangingPunct="1">
              <a:lnSpc>
                <a:spcPct val="110000"/>
              </a:lnSpc>
              <a:spcBef>
                <a:spcPts val="300"/>
              </a:spcBef>
              <a:spcAft>
                <a:spcPts val="0"/>
              </a:spcAft>
              <a:buClr>
                <a:schemeClr val="accent3"/>
              </a:buClr>
              <a:buFont typeface="Wingdings 2" pitchFamily="18" charset="2"/>
              <a:buNone/>
              <a:defRPr/>
            </a:pPr>
            <a:r>
              <a:rPr lang="uk-UA" sz="1400" b="1" i="1" dirty="0" smtClean="0">
                <a:latin typeface="Arial" pitchFamily="34" charset="0"/>
                <a:cs typeface="Arial" pitchFamily="34" charset="0"/>
              </a:rPr>
              <a:t>Д</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А</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endParaRPr lang="ru-RU" sz="1400" i="1" dirty="0" smtClean="0">
              <a:latin typeface="Arial" pitchFamily="34" charset="0"/>
              <a:cs typeface="Arial" pitchFamily="34" charset="0"/>
            </a:endParaRPr>
          </a:p>
          <a:p>
            <a:pPr marL="0" indent="457200" eaLnBrk="1" fontAlgn="auto" hangingPunct="1">
              <a:lnSpc>
                <a:spcPct val="110000"/>
              </a:lnSpc>
              <a:spcBef>
                <a:spcPts val="0"/>
              </a:spcBef>
              <a:spcAft>
                <a:spcPts val="300"/>
              </a:spcAft>
              <a:buClr>
                <a:schemeClr val="accent3"/>
              </a:buClr>
              <a:buFont typeface="Wingdings 2" pitchFamily="18" charset="2"/>
              <a:buNone/>
              <a:defRPr/>
            </a:pPr>
            <a:r>
              <a:rPr lang="uk-UA" sz="1400" i="1" dirty="0" smtClean="0">
                <a:latin typeface="Arial" pitchFamily="34" charset="0"/>
                <a:cs typeface="Arial" pitchFamily="34" charset="0"/>
              </a:rPr>
              <a:t>             </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 </a:t>
            </a:r>
            <a:endParaRPr lang="ru-RU" sz="1400" i="1" dirty="0" smtClean="0">
              <a:latin typeface="Arial" pitchFamily="34" charset="0"/>
              <a:cs typeface="Arial" pitchFamily="34" charset="0"/>
            </a:endParaRPr>
          </a:p>
          <a:p>
            <a:pPr marL="0" indent="342900" eaLnBrk="1" fontAlgn="auto" hangingPunct="1">
              <a:spcBef>
                <a:spcPts val="0"/>
              </a:spcBef>
              <a:spcAft>
                <a:spcPts val="0"/>
              </a:spcAft>
              <a:buClr>
                <a:schemeClr val="accent3"/>
              </a:buClr>
              <a:buFont typeface="Wingdings 2" pitchFamily="18" charset="2"/>
              <a:buNone/>
              <a:defRPr/>
            </a:pPr>
            <a:endParaRPr lang="ru-RU" sz="1400" dirty="0">
              <a:latin typeface="Arial" pitchFamily="34" charset="0"/>
              <a:cs typeface="Arial" pitchFamily="34" charset="0"/>
            </a:endParaRPr>
          </a:p>
        </p:txBody>
      </p:sp>
    </p:spTree>
    <p:extLst>
      <p:ext uri="{BB962C8B-B14F-4D97-AF65-F5344CB8AC3E}">
        <p14:creationId xmlns:p14="http://schemas.microsoft.com/office/powerpoint/2010/main" val="1791826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0" y="0"/>
            <a:ext cx="2915816" cy="6858000"/>
          </a:xfrm>
          <a:solidFill>
            <a:schemeClr val="accent3">
              <a:lumMod val="40000"/>
              <a:lumOff val="60000"/>
            </a:schemeClr>
          </a:solidFill>
        </p:spPr>
        <p:txBody>
          <a:bodyPr>
            <a:noAutofit/>
          </a:bodyPr>
          <a:lstStyle/>
          <a:p>
            <a:pPr eaLnBrk="1" fontAlgn="auto" hangingPunct="1">
              <a:spcAft>
                <a:spcPts val="0"/>
              </a:spcAft>
              <a:buClr>
                <a:schemeClr val="accent3"/>
              </a:buClr>
              <a:buFont typeface="Wingdings 2"/>
              <a:buNone/>
              <a:defRPr/>
            </a:pPr>
            <a:endParaRPr lang="uk-UA" sz="2000" i="1" dirty="0" smtClean="0">
              <a:latin typeface="Arial" pitchFamily="34" charset="0"/>
              <a:cs typeface="Arial" pitchFamily="34" charset="0"/>
            </a:endParaRPr>
          </a:p>
          <a:p>
            <a:pPr eaLnBrk="1" fontAlgn="auto" hangingPunct="1">
              <a:spcBef>
                <a:spcPts val="0"/>
              </a:spcBef>
              <a:spcAft>
                <a:spcPts val="0"/>
              </a:spcAft>
              <a:buClr>
                <a:schemeClr val="accent3"/>
              </a:buClr>
              <a:buFont typeface="Wingdings 2"/>
              <a:buNone/>
              <a:defRPr/>
            </a:pPr>
            <a:endParaRPr lang="uk-UA" sz="2000" i="1" dirty="0" smtClean="0">
              <a:latin typeface="Arial" pitchFamily="34" charset="0"/>
              <a:cs typeface="Arial" pitchFamily="34" charset="0"/>
            </a:endParaRPr>
          </a:p>
          <a:p>
            <a:pPr eaLnBrk="1" fontAlgn="auto" hangingPunct="1">
              <a:spcBef>
                <a:spcPts val="0"/>
              </a:spcBef>
              <a:spcAft>
                <a:spcPts val="0"/>
              </a:spcAft>
              <a:buClr>
                <a:schemeClr val="accent3"/>
              </a:buClr>
              <a:buFont typeface="Wingdings 2"/>
              <a:buNone/>
              <a:defRPr/>
            </a:pPr>
            <a:endParaRPr lang="uk-UA" sz="2000" i="1" dirty="0" smtClean="0">
              <a:latin typeface="Arial" pitchFamily="34" charset="0"/>
              <a:cs typeface="Arial" pitchFamily="34" charset="0"/>
            </a:endParaRPr>
          </a:p>
          <a:p>
            <a:pPr eaLnBrk="1" fontAlgn="auto" hangingPunct="1">
              <a:spcBef>
                <a:spcPts val="0"/>
              </a:spcBef>
              <a:spcAft>
                <a:spcPts val="0"/>
              </a:spcAft>
              <a:buClr>
                <a:schemeClr val="accent3"/>
              </a:buClr>
              <a:buFont typeface="Wingdings 2"/>
              <a:buNone/>
              <a:defRPr/>
            </a:pPr>
            <a:r>
              <a:rPr lang="uk-UA" sz="2000" i="1" dirty="0" smtClean="0">
                <a:latin typeface="Arial" pitchFamily="34" charset="0"/>
                <a:cs typeface="Arial" pitchFamily="34" charset="0"/>
              </a:rPr>
              <a:t>АКСІОМИ ТРЕТЬОЇ ГРУПИ</a:t>
            </a:r>
            <a:endParaRPr lang="ru-RU" sz="2000"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4" name="Содержимое 3"/>
          <p:cNvSpPr>
            <a:spLocks noGrp="1"/>
          </p:cNvSpPr>
          <p:nvPr>
            <p:ph sz="half" idx="1"/>
          </p:nvPr>
        </p:nvSpPr>
        <p:spPr>
          <a:xfrm>
            <a:off x="2915816" y="0"/>
            <a:ext cx="6228184" cy="6858000"/>
          </a:xfrm>
        </p:spPr>
        <p:txBody>
          <a:bodyPr>
            <a:normAutofit/>
          </a:bodyPr>
          <a:lstStyle/>
          <a:p>
            <a:pPr marL="0" indent="0" eaLnBrk="1" fontAlgn="auto" hangingPunct="1">
              <a:spcBef>
                <a:spcPts val="0"/>
              </a:spcBef>
              <a:spcAft>
                <a:spcPts val="0"/>
              </a:spcAft>
              <a:buClr>
                <a:schemeClr val="accent3"/>
              </a:buClr>
              <a:buFont typeface="Wingdings 2" pitchFamily="18" charset="2"/>
              <a:buNone/>
              <a:defRPr/>
            </a:pPr>
            <a:endParaRPr lang="uk-UA" sz="1400" dirty="0" smtClean="0">
              <a:latin typeface="Arial" pitchFamily="34" charset="0"/>
              <a:cs typeface="Arial" pitchFamily="34" charset="0"/>
            </a:endParaRPr>
          </a:p>
          <a:p>
            <a:pPr marL="0" indent="0" eaLnBrk="1" fontAlgn="auto" hangingPunct="1">
              <a:lnSpc>
                <a:spcPct val="110000"/>
              </a:lnSpc>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3.5.</a:t>
            </a:r>
            <a:r>
              <a:rPr lang="uk-UA" sz="1400" b="1" dirty="0" smtClean="0">
                <a:latin typeface="Arial" pitchFamily="34" charset="0"/>
                <a:cs typeface="Arial" pitchFamily="34" charset="0"/>
              </a:rPr>
              <a:t> </a:t>
            </a:r>
            <a:r>
              <a:rPr lang="uk-UA" sz="1400" dirty="0" smtClean="0">
                <a:latin typeface="Arial" pitchFamily="34" charset="0"/>
                <a:cs typeface="Arial" pitchFamily="34" charset="0"/>
              </a:rPr>
              <a:t>Не існує такої послідовності двох або більше суперпозицій, яка  переводила б С- елементи в їх вихідний стан: </a:t>
            </a:r>
            <a:endParaRPr lang="ru-RU" sz="1400" dirty="0" smtClean="0">
              <a:latin typeface="Arial" pitchFamily="34" charset="0"/>
              <a:cs typeface="Arial" pitchFamily="34" charset="0"/>
            </a:endParaRPr>
          </a:p>
          <a:p>
            <a:pPr marL="0" indent="457200" eaLnBrk="1" fontAlgn="auto" hangingPunct="1">
              <a:lnSpc>
                <a:spcPct val="110000"/>
              </a:lnSpc>
              <a:spcBef>
                <a:spcPts val="300"/>
              </a:spcBef>
              <a:spcAft>
                <a:spcPts val="300"/>
              </a:spcAft>
              <a:buClr>
                <a:schemeClr val="accent3"/>
              </a:buClr>
              <a:buFont typeface="Wingdings 2" pitchFamily="18" charset="2"/>
              <a:buNone/>
              <a:defRPr/>
            </a:pPr>
            <a:r>
              <a:rPr lang="uk-UA" sz="1400" b="1" i="1" dirty="0" smtClean="0">
                <a:latin typeface="Arial" pitchFamily="34" charset="0"/>
                <a:cs typeface="Arial" pitchFamily="34" charset="0"/>
              </a:rPr>
              <a:t>СС</a:t>
            </a:r>
            <a:r>
              <a:rPr lang="uk-UA" sz="1400" i="1" baseline="30000" dirty="0" smtClean="0">
                <a:latin typeface="Arial" pitchFamily="34" charset="0"/>
                <a:cs typeface="Arial" pitchFamily="34" charset="0"/>
              </a:rPr>
              <a:t>-1</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А</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p>
          <a:p>
            <a:pPr marL="0" indent="0" eaLnBrk="1" fontAlgn="auto" hangingPunct="1">
              <a:lnSpc>
                <a:spcPct val="110000"/>
              </a:lnSpc>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3.6.</a:t>
            </a:r>
            <a:r>
              <a:rPr lang="uk-UA" sz="1400" b="1" dirty="0" smtClean="0">
                <a:latin typeface="Arial" pitchFamily="34" charset="0"/>
                <a:cs typeface="Arial" pitchFamily="34" charset="0"/>
              </a:rPr>
              <a:t> </a:t>
            </a:r>
            <a:r>
              <a:rPr lang="uk-UA" sz="1400" dirty="0" smtClean="0">
                <a:latin typeface="Arial" pitchFamily="34" charset="0"/>
                <a:cs typeface="Arial" pitchFamily="34" charset="0"/>
              </a:rPr>
              <a:t>Не існує такої послідовності двох або більше </a:t>
            </a:r>
            <a:r>
              <a:rPr lang="uk-UA" sz="1400" dirty="0" err="1" smtClean="0">
                <a:latin typeface="Arial" pitchFamily="34" charset="0"/>
                <a:cs typeface="Arial" pitchFamily="34" charset="0"/>
              </a:rPr>
              <a:t>коінциденцій</a:t>
            </a:r>
            <a:r>
              <a:rPr lang="uk-UA" sz="1400" dirty="0" smtClean="0">
                <a:latin typeface="Arial" pitchFamily="34" charset="0"/>
                <a:cs typeface="Arial" pitchFamily="34" charset="0"/>
              </a:rPr>
              <a:t>, яка переводила б С- елементи в їх вихідний стан: </a:t>
            </a:r>
            <a:endParaRPr lang="ru-RU" sz="1400" dirty="0" smtClean="0">
              <a:latin typeface="Arial" pitchFamily="34" charset="0"/>
              <a:cs typeface="Arial" pitchFamily="34" charset="0"/>
            </a:endParaRPr>
          </a:p>
          <a:p>
            <a:pPr marL="0" indent="457200" eaLnBrk="1" fontAlgn="auto" hangingPunct="1">
              <a:lnSpc>
                <a:spcPct val="110000"/>
              </a:lnSpc>
              <a:spcBef>
                <a:spcPts val="300"/>
              </a:spcBef>
              <a:spcAft>
                <a:spcPts val="300"/>
              </a:spcAft>
              <a:buClr>
                <a:schemeClr val="accent3"/>
              </a:buClr>
              <a:buFont typeface="Wingdings 2" pitchFamily="18" charset="2"/>
              <a:buNone/>
              <a:defRPr/>
            </a:pPr>
            <a:r>
              <a:rPr lang="uk-UA" sz="1400" b="1" i="1" dirty="0" smtClean="0">
                <a:latin typeface="Arial" pitchFamily="34" charset="0"/>
                <a:cs typeface="Arial" pitchFamily="34" charset="0"/>
              </a:rPr>
              <a:t>KK</a:t>
            </a:r>
            <a:r>
              <a:rPr lang="uk-UA" sz="1400" i="1" baseline="30000" dirty="0" smtClean="0">
                <a:latin typeface="Arial" pitchFamily="34" charset="0"/>
                <a:cs typeface="Arial" pitchFamily="34" charset="0"/>
              </a:rPr>
              <a:t>-1</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А</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K </a:t>
            </a:r>
            <a:r>
              <a:rPr lang="uk-UA" sz="1400" i="1" dirty="0" smtClean="0">
                <a:latin typeface="Arial" pitchFamily="34" charset="0"/>
                <a:cs typeface="Arial" pitchFamily="34" charset="0"/>
              </a:rPr>
              <a:t>                                                                                         </a:t>
            </a:r>
          </a:p>
          <a:p>
            <a:pPr marL="0" indent="0" eaLnBrk="1" fontAlgn="auto" hangingPunct="1">
              <a:lnSpc>
                <a:spcPct val="110000"/>
              </a:lnSpc>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Не існує такої послідовності двох або більше інтерференцій, яка переводила б хвилі в їх вихідний стан: </a:t>
            </a:r>
            <a:endParaRPr lang="ru-RU" sz="1400" dirty="0" smtClean="0">
              <a:latin typeface="Arial" pitchFamily="34" charset="0"/>
              <a:cs typeface="Arial" pitchFamily="34" charset="0"/>
            </a:endParaRPr>
          </a:p>
          <a:p>
            <a:pPr marL="0" indent="457200" eaLnBrk="1" fontAlgn="auto" hangingPunct="1">
              <a:lnSpc>
                <a:spcPct val="110000"/>
              </a:lnSpc>
              <a:spcBef>
                <a:spcPts val="300"/>
              </a:spcBef>
              <a:spcAft>
                <a:spcPts val="300"/>
              </a:spcAft>
              <a:buClr>
                <a:schemeClr val="accent3"/>
              </a:buClr>
              <a:buFont typeface="Wingdings 2" pitchFamily="18" charset="2"/>
              <a:buNone/>
              <a:defRPr/>
            </a:pPr>
            <a:r>
              <a:rPr lang="uk-UA" sz="1400" b="1" i="1" dirty="0" smtClean="0">
                <a:latin typeface="Arial" pitchFamily="34" charset="0"/>
                <a:cs typeface="Arial" pitchFamily="34" charset="0"/>
              </a:rPr>
              <a:t>ІІ</a:t>
            </a:r>
            <a:r>
              <a:rPr lang="uk-UA" sz="1400" i="1" baseline="30000" dirty="0" smtClean="0">
                <a:latin typeface="Arial" pitchFamily="34" charset="0"/>
                <a:cs typeface="Arial" pitchFamily="34" charset="0"/>
              </a:rPr>
              <a:t>-1</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А</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endParaRPr lang="ru-RU" sz="1400" i="1" dirty="0" smtClean="0">
              <a:latin typeface="Arial" pitchFamily="34" charset="0"/>
              <a:cs typeface="Arial" pitchFamily="34" charset="0"/>
            </a:endParaRPr>
          </a:p>
          <a:p>
            <a:pPr marL="0" indent="0" eaLnBrk="1" fontAlgn="auto" hangingPunct="1">
              <a:lnSpc>
                <a:spcPct val="110000"/>
              </a:lnSpc>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3.8.</a:t>
            </a:r>
            <a:r>
              <a:rPr lang="uk-UA" sz="1400" b="1" dirty="0" smtClean="0">
                <a:latin typeface="Arial" pitchFamily="34" charset="0"/>
                <a:cs typeface="Arial" pitchFamily="34" charset="0"/>
              </a:rPr>
              <a:t> </a:t>
            </a:r>
            <a:r>
              <a:rPr lang="uk-UA" sz="1400" dirty="0" smtClean="0">
                <a:latin typeface="Arial" pitchFamily="34" charset="0"/>
                <a:cs typeface="Arial" pitchFamily="34" charset="0"/>
              </a:rPr>
              <a:t>Не існує такої послідовності двох або більше дифракцій, яка переводила б хвилі в їхній вихідний стан: </a:t>
            </a:r>
            <a:endParaRPr lang="ru-RU" sz="1400" dirty="0" smtClean="0">
              <a:latin typeface="Arial" pitchFamily="34" charset="0"/>
              <a:cs typeface="Arial" pitchFamily="34" charset="0"/>
            </a:endParaRPr>
          </a:p>
          <a:p>
            <a:pPr marL="0" indent="457200" eaLnBrk="1" fontAlgn="auto" hangingPunct="1">
              <a:lnSpc>
                <a:spcPct val="110000"/>
              </a:lnSpc>
              <a:spcBef>
                <a:spcPts val="300"/>
              </a:spcBef>
              <a:spcAft>
                <a:spcPts val="300"/>
              </a:spcAft>
              <a:buClr>
                <a:schemeClr val="accent3"/>
              </a:buClr>
              <a:buFont typeface="Wingdings 2" pitchFamily="18" charset="2"/>
              <a:buNone/>
              <a:defRPr/>
            </a:pPr>
            <a:r>
              <a:rPr lang="uk-UA" sz="1400" b="1" i="1" dirty="0" smtClean="0">
                <a:latin typeface="Arial" pitchFamily="34" charset="0"/>
                <a:cs typeface="Arial" pitchFamily="34" charset="0"/>
              </a:rPr>
              <a:t>ДД</a:t>
            </a:r>
            <a:r>
              <a:rPr lang="uk-UA" sz="1400" i="1" baseline="30000" dirty="0" smtClean="0">
                <a:latin typeface="Arial" pitchFamily="34" charset="0"/>
                <a:cs typeface="Arial" pitchFamily="34" charset="0"/>
              </a:rPr>
              <a:t>-1</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А</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endParaRPr lang="ru-RU" sz="1400" i="1" dirty="0" smtClean="0">
              <a:latin typeface="Arial" pitchFamily="34" charset="0"/>
              <a:cs typeface="Arial" pitchFamily="34" charset="0"/>
            </a:endParaRPr>
          </a:p>
          <a:p>
            <a:pPr marL="0" indent="0" eaLnBrk="1" fontAlgn="auto" hangingPunct="1">
              <a:lnSpc>
                <a:spcPct val="110000"/>
              </a:lnSpc>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3.9.</a:t>
            </a:r>
            <a:r>
              <a:rPr lang="uk-UA" sz="1400" b="1" dirty="0" smtClean="0">
                <a:latin typeface="Arial" pitchFamily="34" charset="0"/>
                <a:cs typeface="Arial" pitchFamily="34" charset="0"/>
              </a:rPr>
              <a:t> </a:t>
            </a:r>
            <a:r>
              <a:rPr lang="uk-UA" sz="1400" dirty="0" smtClean="0">
                <a:latin typeface="Arial" pitchFamily="34" charset="0"/>
                <a:cs typeface="Arial" pitchFamily="34" charset="0"/>
              </a:rPr>
              <a:t>Існує принаймні одна послідовність двох дифракцій, яка переводить </a:t>
            </a:r>
            <a:r>
              <a:rPr lang="uk-UA" sz="1400" dirty="0" err="1" smtClean="0">
                <a:latin typeface="Arial" pitchFamily="34" charset="0"/>
                <a:cs typeface="Arial" pitchFamily="34" charset="0"/>
              </a:rPr>
              <a:t>солітони</a:t>
            </a:r>
            <a:r>
              <a:rPr lang="uk-UA" sz="1400" dirty="0" smtClean="0">
                <a:latin typeface="Arial" pitchFamily="34" charset="0"/>
                <a:cs typeface="Arial" pitchFamily="34" charset="0"/>
              </a:rPr>
              <a:t> в їхній вихідний стан: </a:t>
            </a:r>
            <a:endParaRPr lang="ru-RU" sz="1400" dirty="0" smtClean="0">
              <a:latin typeface="Arial" pitchFamily="34" charset="0"/>
              <a:cs typeface="Arial" pitchFamily="34" charset="0"/>
            </a:endParaRPr>
          </a:p>
          <a:p>
            <a:pPr marL="0" indent="457200" eaLnBrk="1" fontAlgn="auto" hangingPunct="1">
              <a:lnSpc>
                <a:spcPct val="110000"/>
              </a:lnSpc>
              <a:spcBef>
                <a:spcPts val="300"/>
              </a:spcBef>
              <a:spcAft>
                <a:spcPts val="0"/>
              </a:spcAft>
              <a:buClr>
                <a:schemeClr val="accent3"/>
              </a:buClr>
              <a:buFont typeface="Wingdings 2" pitchFamily="18" charset="2"/>
              <a:buNone/>
              <a:defRPr/>
            </a:pPr>
            <a:r>
              <a:rPr lang="uk-UA" sz="1400" b="1" i="1" dirty="0" smtClean="0">
                <a:latin typeface="Arial" pitchFamily="34" charset="0"/>
                <a:cs typeface="Arial" pitchFamily="34" charset="0"/>
              </a:rPr>
              <a:t>ДД</a:t>
            </a:r>
            <a:r>
              <a:rPr lang="uk-UA" sz="1400" i="1" baseline="30000" dirty="0" smtClean="0">
                <a:latin typeface="Arial" pitchFamily="34" charset="0"/>
                <a:cs typeface="Arial" pitchFamily="34" charset="0"/>
              </a:rPr>
              <a:t>-1</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А</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b="1" i="1" dirty="0" smtClean="0">
                <a:latin typeface="Arial" pitchFamily="34" charset="0"/>
                <a:cs typeface="Arial" pitchFamily="34" charset="0"/>
              </a:rPr>
              <a:t>А</a:t>
            </a:r>
            <a:r>
              <a:rPr lang="uk-UA" sz="1400" i="1" dirty="0" smtClean="0">
                <a:latin typeface="Arial" pitchFamily="34" charset="0"/>
                <a:cs typeface="Arial" pitchFamily="34" charset="0"/>
              </a:rPr>
              <a:t> </a:t>
            </a:r>
            <a:endParaRPr lang="ru-RU" sz="1400" i="1" dirty="0" smtClean="0">
              <a:latin typeface="Arial" pitchFamily="34" charset="0"/>
              <a:cs typeface="Arial" pitchFamily="34" charset="0"/>
            </a:endParaRPr>
          </a:p>
          <a:p>
            <a:pPr marL="274320" indent="342900" eaLnBrk="1" fontAlgn="auto" hangingPunct="1">
              <a:spcBef>
                <a:spcPts val="0"/>
              </a:spcBef>
              <a:spcAft>
                <a:spcPts val="0"/>
              </a:spcAft>
              <a:buClr>
                <a:schemeClr val="accent3"/>
              </a:buClr>
              <a:buFont typeface="Wingdings 2" pitchFamily="18" charset="2"/>
              <a:buNone/>
              <a:defRPr/>
            </a:pPr>
            <a:endParaRPr lang="ru-RU" sz="14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pitchFamily="18" charset="2"/>
              <a:buNone/>
              <a:defRPr/>
            </a:pPr>
            <a:endParaRPr lang="ru-RU" sz="1400" dirty="0" smtClean="0">
              <a:latin typeface="Arial" pitchFamily="34" charset="0"/>
              <a:cs typeface="Arial" pitchFamily="34" charset="0"/>
            </a:endParaRPr>
          </a:p>
          <a:p>
            <a:pPr marL="0" indent="342900" eaLnBrk="1" fontAlgn="auto" hangingPunct="1">
              <a:spcBef>
                <a:spcPts val="0"/>
              </a:spcBef>
              <a:spcAft>
                <a:spcPts val="0"/>
              </a:spcAft>
              <a:buClr>
                <a:schemeClr val="accent3"/>
              </a:buClr>
              <a:buFont typeface="Wingdings 2" pitchFamily="18" charset="2"/>
              <a:buNone/>
              <a:defRPr/>
            </a:pPr>
            <a:endParaRPr lang="ru-RU" sz="1400" dirty="0">
              <a:latin typeface="Arial" pitchFamily="34" charset="0"/>
              <a:cs typeface="Arial" pitchFamily="34" charset="0"/>
            </a:endParaRPr>
          </a:p>
        </p:txBody>
      </p:sp>
      <p:sp>
        <p:nvSpPr>
          <p:cNvPr id="5" name="Содержимое 3"/>
          <p:cNvSpPr txBox="1">
            <a:spLocks/>
          </p:cNvSpPr>
          <p:nvPr/>
        </p:nvSpPr>
        <p:spPr>
          <a:xfrm>
            <a:off x="2915816" y="4221088"/>
            <a:ext cx="6228184" cy="26369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chemeClr val="accent3"/>
              </a:buClr>
              <a:buFont typeface="Wingdings 2" pitchFamily="18" charset="2"/>
              <a:buNone/>
              <a:defRPr/>
            </a:pPr>
            <a:endParaRPr lang="uk-UA" sz="1400" dirty="0" smtClean="0">
              <a:latin typeface="Arial" pitchFamily="34" charset="0"/>
              <a:cs typeface="Arial" pitchFamily="34" charset="0"/>
            </a:endParaRPr>
          </a:p>
          <a:p>
            <a:pPr marL="0" indent="0">
              <a:spcBef>
                <a:spcPts val="0"/>
              </a:spcBef>
              <a:buClr>
                <a:schemeClr val="accent3"/>
              </a:buClr>
              <a:buFont typeface="Wingdings 2" pitchFamily="18" charset="2"/>
              <a:buNone/>
              <a:defRPr/>
            </a:pPr>
            <a:r>
              <a:rPr lang="uk-UA" sz="1400" dirty="0" smtClean="0">
                <a:latin typeface="Arial" pitchFamily="34" charset="0"/>
                <a:cs typeface="Arial" pitchFamily="34" charset="0"/>
              </a:rPr>
              <a:t>4.1.</a:t>
            </a:r>
            <a:r>
              <a:rPr lang="uk-UA" sz="1400" b="1" dirty="0" smtClean="0">
                <a:latin typeface="Arial" pitchFamily="34" charset="0"/>
                <a:cs typeface="Arial" pitchFamily="34" charset="0"/>
              </a:rPr>
              <a:t> </a:t>
            </a:r>
            <a:r>
              <a:rPr lang="uk-UA" sz="1400" dirty="0" smtClean="0">
                <a:latin typeface="Arial" pitchFamily="34" charset="0"/>
                <a:cs typeface="Arial" pitchFamily="34" charset="0"/>
              </a:rPr>
              <a:t>Спостереження дифракції координатної системи </a:t>
            </a:r>
            <a:r>
              <a:rPr lang="uk-UA" sz="1400" dirty="0" err="1" smtClean="0">
                <a:latin typeface="Arial" pitchFamily="34" charset="0"/>
                <a:cs typeface="Arial" pitchFamily="34" charset="0"/>
              </a:rPr>
              <a:t>Кс</a:t>
            </a:r>
            <a:r>
              <a:rPr lang="uk-UA" sz="1400" dirty="0" smtClean="0">
                <a:latin typeface="Arial" pitchFamily="34" charset="0"/>
                <a:cs typeface="Arial" pitchFamily="34" charset="0"/>
              </a:rPr>
              <a:t> й актуально існуючої хвилі простору, що вимірюється, призводить до зміни координатної системи – результату вимірювання – і зміни хвилі, що вимірюється: </a:t>
            </a:r>
            <a:endParaRPr lang="ru-RU" sz="1400" dirty="0" smtClean="0">
              <a:latin typeface="Arial" pitchFamily="34" charset="0"/>
              <a:cs typeface="Arial" pitchFamily="34" charset="0"/>
            </a:endParaRPr>
          </a:p>
          <a:p>
            <a:pPr marL="0" indent="457200">
              <a:spcBef>
                <a:spcPts val="300"/>
              </a:spcBef>
              <a:spcAft>
                <a:spcPts val="300"/>
              </a:spcAft>
              <a:buClr>
                <a:schemeClr val="accent3"/>
              </a:buClr>
              <a:buFont typeface="Wingdings 2" pitchFamily="18" charset="2"/>
              <a:buNone/>
              <a:defRPr/>
            </a:pPr>
            <a:r>
              <a:rPr lang="uk-UA" sz="1400" b="1" i="1" dirty="0" smtClean="0">
                <a:latin typeface="Arial" pitchFamily="34" charset="0"/>
                <a:cs typeface="Arial" pitchFamily="34" charset="0"/>
              </a:rPr>
              <a:t>НД</a:t>
            </a:r>
            <a:r>
              <a:rPr lang="uk-UA" sz="1400" i="1" dirty="0" smtClean="0">
                <a:latin typeface="Arial" pitchFamily="34" charset="0"/>
                <a:cs typeface="Arial" pitchFamily="34" charset="0"/>
              </a:rPr>
              <a:t>(</a:t>
            </a:r>
            <a:r>
              <a:rPr lang="uk-UA" sz="1400" i="1" dirty="0" err="1" smtClean="0">
                <a:latin typeface="Arial" pitchFamily="34" charset="0"/>
                <a:cs typeface="Arial" pitchFamily="34" charset="0"/>
              </a:rPr>
              <a:t>Kс</a:t>
            </a:r>
            <a:r>
              <a:rPr lang="uk-UA" sz="1400" i="1" dirty="0" err="1" smtClean="0">
                <a:latin typeface="Arial" pitchFamily="34" charset="0"/>
                <a:cs typeface="Arial" pitchFamily="34" charset="0"/>
                <a:sym typeface="Symbol"/>
              </a:rPr>
              <a:t></a:t>
            </a:r>
            <a:r>
              <a:rPr lang="uk-UA" sz="1400" b="1" i="1" dirty="0" err="1" smtClean="0">
                <a:latin typeface="Arial" pitchFamily="34" charset="0"/>
                <a:cs typeface="Arial" pitchFamily="34" charset="0"/>
              </a:rPr>
              <a:t>А</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a:t>
            </a:r>
            <a:r>
              <a:rPr lang="uk-UA" sz="1400" i="1" dirty="0" err="1" smtClean="0">
                <a:latin typeface="Arial" pitchFamily="34" charset="0"/>
                <a:cs typeface="Arial" pitchFamily="34" charset="0"/>
              </a:rPr>
              <a:t>Kс</a:t>
            </a:r>
            <a:r>
              <a:rPr lang="uk-UA" sz="1400" i="1" dirty="0" err="1" smtClean="0">
                <a:latin typeface="Arial" pitchFamily="34" charset="0"/>
                <a:cs typeface="Arial" pitchFamily="34" charset="0"/>
                <a:sym typeface="Symbol"/>
              </a:rPr>
              <a:t></a:t>
            </a:r>
            <a:r>
              <a:rPr lang="uk-UA" sz="1400" i="1" dirty="0" err="1" smtClean="0">
                <a:latin typeface="Arial" pitchFamily="34" charset="0"/>
                <a:cs typeface="Arial" pitchFamily="34" charset="0"/>
              </a:rPr>
              <a:t>Рс</a:t>
            </a:r>
            <a:r>
              <a:rPr lang="uk-UA" sz="1400" i="1" dirty="0" smtClean="0">
                <a:latin typeface="Arial" pitchFamily="34" charset="0"/>
                <a:cs typeface="Arial" pitchFamily="34" charset="0"/>
              </a:rPr>
              <a:t>)</a:t>
            </a:r>
            <a:endParaRPr lang="ru-RU" sz="1400" i="1" dirty="0" smtClean="0">
              <a:latin typeface="Arial" pitchFamily="34" charset="0"/>
              <a:cs typeface="Arial" pitchFamily="34" charset="0"/>
            </a:endParaRPr>
          </a:p>
          <a:p>
            <a:pPr marL="0" indent="0">
              <a:spcBef>
                <a:spcPts val="0"/>
              </a:spcBef>
              <a:buClr>
                <a:schemeClr val="accent3"/>
              </a:buClr>
              <a:buFont typeface="Wingdings 2" pitchFamily="18" charset="2"/>
              <a:buNone/>
              <a:defRPr/>
            </a:pPr>
            <a:r>
              <a:rPr lang="uk-UA" sz="1400" dirty="0" smtClean="0">
                <a:latin typeface="Arial" pitchFamily="34" charset="0"/>
                <a:cs typeface="Arial" pitchFamily="34" charset="0"/>
              </a:rPr>
              <a:t>4.2.</a:t>
            </a:r>
            <a:r>
              <a:rPr lang="uk-UA" sz="1400" b="1" dirty="0" smtClean="0">
                <a:latin typeface="Arial" pitchFamily="34" charset="0"/>
                <a:cs typeface="Arial" pitchFamily="34" charset="0"/>
              </a:rPr>
              <a:t> </a:t>
            </a:r>
            <a:r>
              <a:rPr lang="uk-UA" sz="1400" dirty="0" smtClean="0">
                <a:latin typeface="Arial" pitchFamily="34" charset="0"/>
                <a:cs typeface="Arial" pitchFamily="34" charset="0"/>
              </a:rPr>
              <a:t>Спостереження дифракції координатної системи й актуально існуючого </a:t>
            </a:r>
            <a:r>
              <a:rPr lang="uk-UA" sz="1400" dirty="0" err="1" smtClean="0">
                <a:latin typeface="Arial" pitchFamily="34" charset="0"/>
                <a:cs typeface="Arial" pitchFamily="34" charset="0"/>
              </a:rPr>
              <a:t>солітону</a:t>
            </a:r>
            <a:r>
              <a:rPr lang="uk-UA" sz="1400" dirty="0" smtClean="0">
                <a:latin typeface="Arial" pitchFamily="34" charset="0"/>
                <a:cs typeface="Arial" pitchFamily="34" charset="0"/>
              </a:rPr>
              <a:t> простору, що вимірюється, призводить до зміни координатної системи – результату вимірювання – і зміни руху </a:t>
            </a:r>
            <a:r>
              <a:rPr lang="uk-UA" sz="1400" dirty="0" err="1" smtClean="0">
                <a:latin typeface="Arial" pitchFamily="34" charset="0"/>
                <a:cs typeface="Arial" pitchFamily="34" charset="0"/>
              </a:rPr>
              <a:t>солітону</a:t>
            </a:r>
            <a:r>
              <a:rPr lang="uk-UA" sz="1400" dirty="0" smtClean="0">
                <a:latin typeface="Arial" pitchFamily="34" charset="0"/>
                <a:cs typeface="Arial" pitchFamily="34" charset="0"/>
              </a:rPr>
              <a:t>: </a:t>
            </a:r>
            <a:endParaRPr lang="ru-RU" sz="1400" dirty="0" smtClean="0">
              <a:latin typeface="Arial" pitchFamily="34" charset="0"/>
              <a:cs typeface="Arial" pitchFamily="34" charset="0"/>
            </a:endParaRPr>
          </a:p>
          <a:p>
            <a:pPr marL="0" indent="457200">
              <a:spcBef>
                <a:spcPts val="300"/>
              </a:spcBef>
              <a:buClr>
                <a:schemeClr val="accent3"/>
              </a:buClr>
              <a:buFont typeface="Wingdings 2" pitchFamily="18" charset="2"/>
              <a:buNone/>
              <a:defRPr/>
            </a:pPr>
            <a:r>
              <a:rPr lang="uk-UA" sz="1400" b="1" i="1" dirty="0" smtClean="0">
                <a:latin typeface="Arial" pitchFamily="34" charset="0"/>
                <a:cs typeface="Arial" pitchFamily="34" charset="0"/>
              </a:rPr>
              <a:t>НД</a:t>
            </a:r>
            <a:r>
              <a:rPr lang="uk-UA" sz="1400" i="1" dirty="0" smtClean="0">
                <a:latin typeface="Arial" pitchFamily="34" charset="0"/>
                <a:cs typeface="Arial" pitchFamily="34" charset="0"/>
              </a:rPr>
              <a:t>(</a:t>
            </a:r>
            <a:r>
              <a:rPr lang="uk-UA" sz="1400" i="1" dirty="0" err="1" smtClean="0">
                <a:latin typeface="Arial" pitchFamily="34" charset="0"/>
                <a:cs typeface="Arial" pitchFamily="34" charset="0"/>
              </a:rPr>
              <a:t>Kс</a:t>
            </a:r>
            <a:r>
              <a:rPr lang="uk-UA" sz="1400" i="1" dirty="0" err="1" smtClean="0">
                <a:latin typeface="Arial" pitchFamily="34" charset="0"/>
                <a:cs typeface="Arial" pitchFamily="34" charset="0"/>
                <a:sym typeface="Symbol"/>
              </a:rPr>
              <a:t></a:t>
            </a:r>
            <a:r>
              <a:rPr lang="uk-UA" sz="1400" b="1" i="1" dirty="0" err="1" smtClean="0">
                <a:latin typeface="Arial" pitchFamily="34" charset="0"/>
                <a:cs typeface="Arial" pitchFamily="34" charset="0"/>
              </a:rPr>
              <a:t>А</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a:t>
            </a:r>
            <a:r>
              <a:rPr lang="uk-UA" sz="1400" i="1" dirty="0" err="1" smtClean="0">
                <a:latin typeface="Arial" pitchFamily="34" charset="0"/>
                <a:cs typeface="Arial" pitchFamily="34" charset="0"/>
              </a:rPr>
              <a:t>Kс</a:t>
            </a:r>
            <a:r>
              <a:rPr lang="uk-UA" sz="1400" i="1" dirty="0" err="1" smtClean="0">
                <a:latin typeface="Arial" pitchFamily="34" charset="0"/>
                <a:cs typeface="Arial" pitchFamily="34" charset="0"/>
                <a:sym typeface="Symbol"/>
              </a:rPr>
              <a:t></a:t>
            </a:r>
            <a:r>
              <a:rPr lang="uk-UA" sz="1400" i="1" dirty="0" err="1" smtClean="0">
                <a:latin typeface="Arial" pitchFamily="34" charset="0"/>
                <a:cs typeface="Arial" pitchFamily="34" charset="0"/>
              </a:rPr>
              <a:t>Рс</a:t>
            </a:r>
            <a:r>
              <a:rPr lang="uk-UA" sz="1400" i="1" dirty="0" smtClean="0">
                <a:latin typeface="Arial" pitchFamily="34" charset="0"/>
                <a:cs typeface="Arial" pitchFamily="34" charset="0"/>
              </a:rPr>
              <a:t>)</a:t>
            </a:r>
            <a:endParaRPr lang="ru-RU" sz="1400" i="1" dirty="0" smtClean="0">
              <a:latin typeface="Arial" pitchFamily="34" charset="0"/>
              <a:cs typeface="Arial" pitchFamily="34" charset="0"/>
            </a:endParaRPr>
          </a:p>
          <a:p>
            <a:pPr marL="0" indent="0">
              <a:spcBef>
                <a:spcPts val="0"/>
              </a:spcBef>
              <a:buClr>
                <a:schemeClr val="accent3"/>
              </a:buClr>
              <a:buFont typeface="Wingdings 2" pitchFamily="18" charset="2"/>
              <a:buNone/>
              <a:defRPr/>
            </a:pPr>
            <a:endParaRPr lang="uk-UA" sz="1400" dirty="0" smtClean="0">
              <a:latin typeface="Arial" pitchFamily="34" charset="0"/>
              <a:cs typeface="Arial" pitchFamily="34" charset="0"/>
            </a:endParaRPr>
          </a:p>
        </p:txBody>
      </p:sp>
      <p:sp>
        <p:nvSpPr>
          <p:cNvPr id="2" name="Прямоугольник 1"/>
          <p:cNvSpPr/>
          <p:nvPr/>
        </p:nvSpPr>
        <p:spPr>
          <a:xfrm>
            <a:off x="0" y="4581128"/>
            <a:ext cx="2915816" cy="1631216"/>
          </a:xfrm>
          <a:prstGeom prst="rect">
            <a:avLst/>
          </a:prstGeom>
        </p:spPr>
        <p:txBody>
          <a:bodyPr wrap="square">
            <a:spAutoFit/>
          </a:bodyPr>
          <a:lstStyle/>
          <a:p>
            <a:pPr eaLnBrk="1" fontAlgn="auto" hangingPunct="1">
              <a:spcAft>
                <a:spcPts val="0"/>
              </a:spcAft>
              <a:buClr>
                <a:schemeClr val="accent3"/>
              </a:buClr>
              <a:buFont typeface="Wingdings 2"/>
              <a:buNone/>
              <a:defRPr/>
            </a:pPr>
            <a:r>
              <a:rPr lang="uk-UA" sz="2000" i="1" dirty="0">
                <a:latin typeface="Arial" pitchFamily="34" charset="0"/>
                <a:cs typeface="Arial" pitchFamily="34" charset="0"/>
              </a:rPr>
              <a:t>АКСІОМИ ЧЕТВЕРТОЇ ГРУПИ ВСТАНОВЛЮЮТЬ ПРОЦЕДУРИ ВИМІРЮВАННЯ </a:t>
            </a:r>
          </a:p>
        </p:txBody>
      </p:sp>
    </p:spTree>
    <p:extLst>
      <p:ext uri="{BB962C8B-B14F-4D97-AF65-F5344CB8AC3E}">
        <p14:creationId xmlns:p14="http://schemas.microsoft.com/office/powerpoint/2010/main" val="3309499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5888"/>
            <a:ext cx="9144000" cy="593725"/>
          </a:xfrm>
        </p:spPr>
        <p:txBody>
          <a:bodyPr>
            <a:normAutofit/>
          </a:bodyPr>
          <a:lstStyle/>
          <a:p>
            <a:pPr algn="ctr" eaLnBrk="1" fontAlgn="auto" hangingPunct="1">
              <a:spcAft>
                <a:spcPts val="0"/>
              </a:spcAft>
              <a:defRPr/>
            </a:pPr>
            <a:r>
              <a:rPr lang="uk-UA" sz="3200" b="0" dirty="0" smtClean="0">
                <a:latin typeface="Arial" pitchFamily="34" charset="0"/>
                <a:cs typeface="Arial" pitchFamily="34" charset="0"/>
              </a:rPr>
              <a:t>Теорія самоорганізації с-простору</a:t>
            </a:r>
            <a:endParaRPr lang="ru-RU" sz="3200" b="0" dirty="0">
              <a:latin typeface="Arial" pitchFamily="34" charset="0"/>
              <a:cs typeface="Arial" pitchFamily="34" charset="0"/>
            </a:endParaRPr>
          </a:p>
        </p:txBody>
      </p:sp>
      <p:sp>
        <p:nvSpPr>
          <p:cNvPr id="3" name="Текст 2"/>
          <p:cNvSpPr>
            <a:spLocks noGrp="1"/>
          </p:cNvSpPr>
          <p:nvPr>
            <p:ph type="body" idx="2"/>
          </p:nvPr>
        </p:nvSpPr>
        <p:spPr>
          <a:xfrm>
            <a:off x="0" y="836613"/>
            <a:ext cx="3851920" cy="357187"/>
          </a:xfrm>
          <a:solidFill>
            <a:schemeClr val="accent3">
              <a:lumMod val="40000"/>
              <a:lumOff val="60000"/>
            </a:schemeClr>
          </a:solidFill>
        </p:spPr>
        <p:txBody>
          <a:bodyPr>
            <a:noAutofit/>
          </a:bodyPr>
          <a:lstStyle/>
          <a:p>
            <a:pPr eaLnBrk="1" fontAlgn="auto" hangingPunct="1">
              <a:spcAft>
                <a:spcPts val="0"/>
              </a:spcAft>
              <a:buClr>
                <a:schemeClr val="accent3"/>
              </a:buClr>
              <a:buFont typeface="Wingdings 2"/>
              <a:buNone/>
              <a:defRPr/>
            </a:pPr>
            <a:r>
              <a:rPr lang="uk-UA" sz="2000" i="1" dirty="0" smtClean="0">
                <a:latin typeface="Arial" pitchFamily="34" charset="0"/>
                <a:cs typeface="Arial" pitchFamily="34" charset="0"/>
              </a:rPr>
              <a:t>ДЛЯ СЦЕНАРІЮ (1С-1О):</a:t>
            </a:r>
          </a:p>
          <a:p>
            <a:pPr eaLnBrk="1" fontAlgn="auto" hangingPunct="1">
              <a:spcAft>
                <a:spcPts val="0"/>
              </a:spcAft>
              <a:buClr>
                <a:schemeClr val="accent3"/>
              </a:buClr>
              <a:buFont typeface="Wingdings 2"/>
              <a:buNone/>
              <a:defRPr/>
            </a:pPr>
            <a:endParaRPr lang="ru-RU" sz="2000" dirty="0"/>
          </a:p>
        </p:txBody>
      </p:sp>
      <p:sp>
        <p:nvSpPr>
          <p:cNvPr id="4" name="Содержимое 3"/>
          <p:cNvSpPr>
            <a:spLocks noGrp="1"/>
          </p:cNvSpPr>
          <p:nvPr>
            <p:ph sz="half" idx="1"/>
          </p:nvPr>
        </p:nvSpPr>
        <p:spPr>
          <a:xfrm>
            <a:off x="0" y="1196975"/>
            <a:ext cx="9144000" cy="5661025"/>
          </a:xfrm>
        </p:spPr>
        <p:txBody>
          <a:bodyPr>
            <a:noAutofit/>
          </a:bodyPr>
          <a:lstStyle/>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1. Чинниками, що обмежують способи утворення С- множин (розшарування), є: симетрія С і О відносно </a:t>
            </a:r>
            <a:r>
              <a:rPr lang="uk-UA" sz="1400" dirty="0" err="1" smtClean="0">
                <a:latin typeface="Arial" pitchFamily="34" charset="0"/>
                <a:cs typeface="Arial" pitchFamily="34" charset="0"/>
              </a:rPr>
              <a:t>Сп</a:t>
            </a:r>
            <a:r>
              <a:rPr lang="uk-UA" sz="1400" dirty="0" smtClean="0">
                <a:latin typeface="Arial" pitchFamily="34" charset="0"/>
                <a:cs typeface="Arial" pitchFamily="34" charset="0"/>
              </a:rPr>
              <a:t> і цілісність У. </a:t>
            </a:r>
            <a:endParaRPr lang="ru-RU" sz="1400"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2. Припустимими є тільки такі розшарування, які зберігають косу симетрію </a:t>
            </a:r>
            <a:r>
              <a:rPr lang="uk-UA" sz="1400" dirty="0" err="1" smtClean="0">
                <a:latin typeface="Arial" pitchFamily="34" charset="0"/>
                <a:cs typeface="Arial" pitchFamily="34" charset="0"/>
              </a:rPr>
              <a:t>Сп</a:t>
            </a:r>
            <a:r>
              <a:rPr lang="uk-UA" sz="1400" dirty="0" smtClean="0">
                <a:latin typeface="Arial" pitchFamily="34" charset="0"/>
                <a:cs typeface="Arial" pitchFamily="34" charset="0"/>
              </a:rPr>
              <a:t>. Відтак, розрізнюється суб’єктна (</a:t>
            </a:r>
            <a:r>
              <a:rPr lang="uk-UA" sz="1400" dirty="0" err="1" smtClean="0">
                <a:latin typeface="Arial" pitchFamily="34" charset="0"/>
                <a:cs typeface="Arial" pitchFamily="34" charset="0"/>
              </a:rPr>
              <a:t>Сп</a:t>
            </a:r>
            <a:r>
              <a:rPr lang="uk-UA" sz="1400" baseline="30000" dirty="0" err="1" smtClean="0">
                <a:latin typeface="Arial" pitchFamily="34" charset="0"/>
                <a:cs typeface="Arial" pitchFamily="34" charset="0"/>
              </a:rPr>
              <a:t>+</a:t>
            </a:r>
            <a:r>
              <a:rPr lang="uk-UA" sz="1400" dirty="0" smtClean="0">
                <a:latin typeface="Arial" pitchFamily="34" charset="0"/>
                <a:cs typeface="Arial" pitchFamily="34" charset="0"/>
              </a:rPr>
              <a:t>) й об’єктна (</a:t>
            </a:r>
            <a:r>
              <a:rPr lang="uk-UA" sz="1400" dirty="0" err="1" smtClean="0">
                <a:latin typeface="Arial" pitchFamily="34" charset="0"/>
                <a:cs typeface="Arial" pitchFamily="34" charset="0"/>
              </a:rPr>
              <a:t>Сп</a:t>
            </a:r>
            <a:r>
              <a:rPr lang="uk-UA" sz="1400" baseline="30000" dirty="0" err="1" smtClean="0">
                <a:latin typeface="Arial" pitchFamily="34" charset="0"/>
                <a:cs typeface="Arial" pitchFamily="34" charset="0"/>
              </a:rPr>
              <a:t>-</a:t>
            </a:r>
            <a:r>
              <a:rPr lang="uk-UA" sz="1400" dirty="0" smtClean="0">
                <a:latin typeface="Arial" pitchFamily="34" charset="0"/>
                <a:cs typeface="Arial" pitchFamily="34" charset="0"/>
              </a:rPr>
              <a:t>) половини. Розшарування відбувається за сценаріями з утворенням тільки рівнобіжних, перпендикулярних, або тих і других елементів</a:t>
            </a: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 3.</a:t>
            </a:r>
            <a:r>
              <a:rPr lang="uk-UA" sz="1400" b="1" dirty="0" smtClean="0">
                <a:latin typeface="Arial" pitchFamily="34" charset="0"/>
                <a:cs typeface="Arial" pitchFamily="34" charset="0"/>
              </a:rPr>
              <a:t> </a:t>
            </a:r>
            <a:r>
              <a:rPr lang="uk-UA" sz="1400" dirty="0" smtClean="0">
                <a:latin typeface="Arial" pitchFamily="34" charset="0"/>
                <a:cs typeface="Arial" pitchFamily="34" charset="0"/>
              </a:rPr>
              <a:t>Нехай для </a:t>
            </a:r>
            <a:r>
              <a:rPr lang="uk-UA" sz="1400" dirty="0" err="1" smtClean="0">
                <a:latin typeface="Arial" pitchFamily="34" charset="0"/>
                <a:cs typeface="Arial" pitchFamily="34" charset="0"/>
              </a:rPr>
              <a:t>P</a:t>
            </a:r>
            <a:r>
              <a:rPr lang="uk-UA" sz="1400" baseline="-25000" dirty="0" err="1" smtClean="0">
                <a:latin typeface="Arial" pitchFamily="34" charset="0"/>
                <a:cs typeface="Arial" pitchFamily="34" charset="0"/>
              </a:rPr>
              <a:t>i</a:t>
            </a:r>
            <a:r>
              <a:rPr lang="uk-UA" sz="1400" dirty="0" smtClean="0">
                <a:latin typeface="Arial" pitchFamily="34" charset="0"/>
                <a:cs typeface="Arial" pitchFamily="34" charset="0"/>
              </a:rPr>
              <a:t> існує М груп симетрії і для </a:t>
            </a:r>
            <a:r>
              <a:rPr lang="uk-UA" sz="1400" dirty="0" err="1" smtClean="0">
                <a:latin typeface="Arial" pitchFamily="34" charset="0"/>
                <a:cs typeface="Arial" pitchFamily="34" charset="0"/>
              </a:rPr>
              <a:t>S</a:t>
            </a:r>
            <a:r>
              <a:rPr lang="uk-UA" sz="1400" baseline="-25000" dirty="0" err="1" smtClean="0">
                <a:latin typeface="Arial" pitchFamily="34" charset="0"/>
                <a:cs typeface="Arial" pitchFamily="34" charset="0"/>
              </a:rPr>
              <a:t>ik</a:t>
            </a:r>
            <a:r>
              <a:rPr lang="uk-UA" sz="1400" dirty="0" smtClean="0">
                <a:latin typeface="Arial" pitchFamily="34" charset="0"/>
                <a:cs typeface="Arial" pitchFamily="34" charset="0"/>
              </a:rPr>
              <a:t> виконується </a:t>
            </a:r>
            <a:r>
              <a:rPr lang="uk-UA" sz="1400" dirty="0" err="1" smtClean="0">
                <a:latin typeface="Arial" pitchFamily="34" charset="0"/>
                <a:cs typeface="Arial" pitchFamily="34" charset="0"/>
              </a:rPr>
              <a:t>S</a:t>
            </a:r>
            <a:r>
              <a:rPr lang="uk-UA" sz="1400" baseline="-25000" dirty="0" err="1" smtClean="0">
                <a:latin typeface="Arial" pitchFamily="34" charset="0"/>
                <a:cs typeface="Arial" pitchFamily="34" charset="0"/>
              </a:rPr>
              <a:t>ik</a:t>
            </a:r>
            <a:r>
              <a:rPr lang="uk-UA" sz="1400" dirty="0" err="1" smtClean="0">
                <a:latin typeface="Arial" pitchFamily="34" charset="0"/>
                <a:cs typeface="Arial" pitchFamily="34" charset="0"/>
              </a:rPr>
              <a:t>=S</a:t>
            </a:r>
            <a:r>
              <a:rPr lang="uk-UA" sz="1400" baseline="-25000" dirty="0" err="1" smtClean="0">
                <a:latin typeface="Arial" pitchFamily="34" charset="0"/>
                <a:cs typeface="Arial" pitchFamily="34" charset="0"/>
              </a:rPr>
              <a:t>jl</a:t>
            </a:r>
            <a:r>
              <a:rPr lang="uk-UA" sz="1400" dirty="0" smtClean="0">
                <a:latin typeface="Arial" pitchFamily="34" charset="0"/>
                <a:cs typeface="Arial" pitchFamily="34" charset="0"/>
              </a:rPr>
              <a:t>. Тоді утворення перпендикулярних структур припиниться, коли кількість реалізованих груп симетрій для кожного шару L=M, і надалі  можливо утворення тільки рівнобіжних структур. </a:t>
            </a: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Існує зв’язок між законами зберігання і групами симетрії, аналогічний теоремі </a:t>
            </a:r>
            <a:r>
              <a:rPr lang="uk-UA" sz="1400" dirty="0" err="1" smtClean="0">
                <a:latin typeface="Arial" pitchFamily="34" charset="0"/>
                <a:cs typeface="Arial" pitchFamily="34" charset="0"/>
              </a:rPr>
              <a:t>Нетер</a:t>
            </a:r>
            <a:r>
              <a:rPr lang="uk-UA" sz="1400" dirty="0" smtClean="0">
                <a:latin typeface="Arial" pitchFamily="34" charset="0"/>
                <a:cs typeface="Arial" pitchFamily="34" charset="0"/>
              </a:rPr>
              <a:t>. </a:t>
            </a:r>
            <a:endParaRPr lang="ru-RU" sz="1400"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4. Припустимими є тільки ті розшарування, характеристики С- елементів і С- множин поточної стадії яких знаходяться в гармонійному відношенні з характеристиками елементів і множин попередньої стадії, з коефіцієнтом, рівним характеристиці «золотого перерізу»:</a:t>
            </a:r>
          </a:p>
          <a:p>
            <a:pPr marL="0" indent="180000" eaLnBrk="1" fontAlgn="auto" hangingPunct="1">
              <a:spcBef>
                <a:spcPts val="0"/>
              </a:spcBef>
              <a:spcAft>
                <a:spcPts val="0"/>
              </a:spcAft>
              <a:buClr>
                <a:schemeClr val="accent3"/>
              </a:buClr>
              <a:buFont typeface="Wingdings 2" pitchFamily="18" charset="2"/>
              <a:buNone/>
              <a:defRPr/>
            </a:pPr>
            <a:r>
              <a:rPr lang="ru-RU" sz="1400" dirty="0" smtClean="0">
                <a:latin typeface="Arial" pitchFamily="34" charset="0"/>
                <a:cs typeface="Arial" pitchFamily="34" charset="0"/>
              </a:rPr>
              <a:t>     </a:t>
            </a:r>
            <a:r>
              <a:rPr lang="ru-RU" sz="1400" i="1" dirty="0" smtClean="0">
                <a:latin typeface="Arial" pitchFamily="34" charset="0"/>
                <a:cs typeface="Arial" pitchFamily="34" charset="0"/>
              </a:rPr>
              <a:t>Ф=√5-1/2  </a:t>
            </a: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 5. Кількість елементів n у залежності від стадії розшарування m:</a:t>
            </a:r>
          </a:p>
          <a:p>
            <a:pPr marL="0" indent="180000" eaLnBrk="1" fontAlgn="auto" hangingPunct="1">
              <a:spcBef>
                <a:spcPts val="0"/>
              </a:spcBef>
              <a:spcAft>
                <a:spcPts val="0"/>
              </a:spcAft>
              <a:buClr>
                <a:schemeClr val="accent3"/>
              </a:buClr>
              <a:buFont typeface="Wingdings 2" pitchFamily="18" charset="2"/>
              <a:buNone/>
              <a:defRPr/>
            </a:pPr>
            <a:r>
              <a:rPr lang="ru-RU" sz="1400" dirty="0" smtClean="0">
                <a:latin typeface="Arial" pitchFamily="34" charset="0"/>
                <a:cs typeface="Arial" pitchFamily="34" charset="0"/>
              </a:rPr>
              <a:t>     </a:t>
            </a:r>
            <a:r>
              <a:rPr lang="en-US" sz="1400" i="1" dirty="0" smtClean="0">
                <a:latin typeface="Arial" pitchFamily="34" charset="0"/>
                <a:cs typeface="Arial" pitchFamily="34" charset="0"/>
              </a:rPr>
              <a:t>N≈((</a:t>
            </a:r>
            <a:r>
              <a:rPr lang="ru-RU" sz="1400" i="1" dirty="0" smtClean="0">
                <a:latin typeface="Arial" pitchFamily="34" charset="0"/>
                <a:cs typeface="Arial" pitchFamily="34" charset="0"/>
              </a:rPr>
              <a:t>Ф+1)</a:t>
            </a:r>
            <a:r>
              <a:rPr lang="en-US" sz="1400" i="1" dirty="0" smtClean="0">
                <a:latin typeface="Arial" pitchFamily="34" charset="0"/>
                <a:cs typeface="Arial" pitchFamily="34" charset="0"/>
              </a:rPr>
              <a:t>m+(</a:t>
            </a:r>
            <a:r>
              <a:rPr lang="ru-RU" sz="1400" i="1" dirty="0" smtClean="0">
                <a:latin typeface="Arial" pitchFamily="34" charset="0"/>
                <a:cs typeface="Arial" pitchFamily="34" charset="0"/>
              </a:rPr>
              <a:t>Ф+1)</a:t>
            </a:r>
            <a:r>
              <a:rPr lang="en-US" sz="1400" i="1" dirty="0" smtClean="0">
                <a:latin typeface="Arial" pitchFamily="34" charset="0"/>
                <a:cs typeface="Arial" pitchFamily="34" charset="0"/>
              </a:rPr>
              <a:t>-m)/√5</a:t>
            </a:r>
            <a:endParaRPr lang="ru-RU" sz="1400" i="1"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тобто виражається числами </a:t>
            </a:r>
            <a:r>
              <a:rPr lang="uk-UA" sz="1400" dirty="0" err="1" smtClean="0">
                <a:latin typeface="Arial" pitchFamily="34" charset="0"/>
                <a:cs typeface="Arial" pitchFamily="34" charset="0"/>
              </a:rPr>
              <a:t>Фібоначчі</a:t>
            </a:r>
            <a:r>
              <a:rPr lang="uk-UA" sz="1400" dirty="0" smtClean="0">
                <a:latin typeface="Arial" pitchFamily="34" charset="0"/>
                <a:cs typeface="Arial" pitchFamily="34" charset="0"/>
              </a:rPr>
              <a:t> (1, 1, 2, 3, 5, 8, 13, 21,...).</a:t>
            </a:r>
          </a:p>
          <a:p>
            <a:pPr marL="0" indent="180000" eaLnBrk="1" fontAlgn="auto" hangingPunct="1">
              <a:lnSpc>
                <a:spcPct val="120000"/>
              </a:lnSpc>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6. В ході розшарування змінюється тип і стан елементів: </a:t>
            </a:r>
            <a:r>
              <a:rPr lang="uk-UA" sz="1400" dirty="0" smtClean="0">
                <a:latin typeface="Arial" pitchFamily="34" charset="0"/>
                <a:cs typeface="Arial" pitchFamily="34" charset="0"/>
                <a:sym typeface="Symbol"/>
              </a:rPr>
              <a:t></a:t>
            </a:r>
            <a:r>
              <a:rPr lang="uk-UA" sz="1400" dirty="0" smtClean="0">
                <a:latin typeface="Arial" pitchFamily="34" charset="0"/>
                <a:cs typeface="Arial" pitchFamily="34" charset="0"/>
              </a:rPr>
              <a:t>; впливи С і О є його обов’язковими умовами.</a:t>
            </a:r>
            <a:endParaRPr lang="ru-RU" sz="1400"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7. При розшаруванні С‑ множини з потенціалом </a:t>
            </a:r>
            <a:r>
              <a:rPr lang="uk-UA" sz="1400" dirty="0" smtClean="0">
                <a:latin typeface="Arial" pitchFamily="34" charset="0"/>
                <a:cs typeface="Arial" pitchFamily="34" charset="0"/>
                <a:sym typeface="Symbol"/>
              </a:rPr>
              <a:t></a:t>
            </a:r>
            <a:r>
              <a:rPr lang="uk-UA" sz="1400" dirty="0" smtClean="0">
                <a:latin typeface="Arial" pitchFamily="34" charset="0"/>
                <a:cs typeface="Arial" pitchFamily="34" charset="0"/>
              </a:rPr>
              <a:t> кожному елементу передається потенціал </a:t>
            </a:r>
            <a:r>
              <a:rPr lang="uk-UA" sz="1400" dirty="0" smtClean="0">
                <a:latin typeface="Arial" pitchFamily="34" charset="0"/>
                <a:cs typeface="Arial" pitchFamily="34" charset="0"/>
                <a:sym typeface="Symbol"/>
              </a:rPr>
              <a:t></a:t>
            </a:r>
            <a:r>
              <a:rPr lang="uk-UA" sz="1400" baseline="-25000" dirty="0" smtClean="0">
                <a:latin typeface="Arial" pitchFamily="34" charset="0"/>
                <a:cs typeface="Arial" pitchFamily="34" charset="0"/>
              </a:rPr>
              <a:t>n </a:t>
            </a:r>
            <a:r>
              <a:rPr lang="uk-UA" sz="1400" dirty="0" smtClean="0">
                <a:latin typeface="Arial" pitchFamily="34" charset="0"/>
                <a:cs typeface="Arial" pitchFamily="34" charset="0"/>
              </a:rPr>
              <a:t>: </a:t>
            </a:r>
            <a:endParaRPr lang="ru-RU" sz="1400"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    </a:t>
            </a:r>
            <a:r>
              <a:rPr lang="el-GR" sz="1400" dirty="0" smtClean="0">
                <a:latin typeface="Arial" pitchFamily="34" charset="0"/>
                <a:cs typeface="Arial" pitchFamily="34" charset="0"/>
              </a:rPr>
              <a:t>π</a:t>
            </a:r>
            <a:r>
              <a:rPr lang="en-US" sz="1200" dirty="0" smtClean="0">
                <a:latin typeface="Arial" pitchFamily="34" charset="0"/>
                <a:cs typeface="Arial" pitchFamily="34" charset="0"/>
              </a:rPr>
              <a:t>n</a:t>
            </a:r>
            <a:r>
              <a:rPr lang="uk-UA" sz="1400" dirty="0" smtClean="0">
                <a:latin typeface="Arial" pitchFamily="34" charset="0"/>
                <a:cs typeface="Arial" pitchFamily="34" charset="0"/>
              </a:rPr>
              <a:t>  </a:t>
            </a:r>
            <a:r>
              <a:rPr lang="en-US" sz="1400" dirty="0" smtClean="0">
                <a:latin typeface="Arial" pitchFamily="34" charset="0"/>
                <a:cs typeface="Arial" pitchFamily="34" charset="0"/>
              </a:rPr>
              <a:t>= </a:t>
            </a:r>
            <a:r>
              <a:rPr lang="el-GR" sz="1400" dirty="0" smtClean="0">
                <a:latin typeface="Arial" pitchFamily="34" charset="0"/>
                <a:cs typeface="Arial" pitchFamily="34" charset="0"/>
              </a:rPr>
              <a:t>π</a:t>
            </a:r>
            <a:r>
              <a:rPr lang="uk-UA" sz="1400" dirty="0" smtClean="0">
                <a:latin typeface="Arial" pitchFamily="34" charset="0"/>
                <a:cs typeface="Arial" pitchFamily="34" charset="0"/>
              </a:rPr>
              <a:t> Ф/</a:t>
            </a:r>
            <a:r>
              <a:rPr lang="en-US" sz="1400" dirty="0" smtClean="0">
                <a:latin typeface="Arial" pitchFamily="34" charset="0"/>
                <a:cs typeface="Arial" pitchFamily="34" charset="0"/>
              </a:rPr>
              <a:t>n</a:t>
            </a:r>
            <a:r>
              <a:rPr lang="uk-UA" sz="1400" dirty="0" smtClean="0">
                <a:latin typeface="Arial" pitchFamily="34" charset="0"/>
                <a:cs typeface="Arial" pitchFamily="34" charset="0"/>
              </a:rPr>
              <a:t>                                                                                              </a:t>
            </a:r>
            <a:endParaRPr lang="ru-RU" sz="1400"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де n‑ індекс поточного шару.</a:t>
            </a:r>
            <a:endParaRPr lang="ru-RU" sz="1400"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8.</a:t>
            </a:r>
            <a:r>
              <a:rPr lang="uk-UA" sz="1400" b="1" dirty="0" smtClean="0">
                <a:latin typeface="Arial" pitchFamily="34" charset="0"/>
                <a:cs typeface="Arial" pitchFamily="34" charset="0"/>
              </a:rPr>
              <a:t> </a:t>
            </a:r>
            <a:r>
              <a:rPr lang="uk-UA" sz="1400" dirty="0" smtClean="0">
                <a:latin typeface="Arial" pitchFamily="34" charset="0"/>
                <a:cs typeface="Arial" pitchFamily="34" charset="0"/>
              </a:rPr>
              <a:t>Всі пов’язані з потенціалом характеристики шару </a:t>
            </a:r>
            <a:r>
              <a:rPr lang="uk-UA" sz="1400" dirty="0" err="1" smtClean="0">
                <a:latin typeface="Arial" pitchFamily="34" charset="0"/>
                <a:cs typeface="Arial" pitchFamily="34" charset="0"/>
              </a:rPr>
              <a:t>різнооб’ємні</a:t>
            </a:r>
            <a:r>
              <a:rPr lang="uk-UA" sz="1400" dirty="0" smtClean="0">
                <a:latin typeface="Arial" pitchFamily="34" charset="0"/>
                <a:cs typeface="Arial" pitchFamily="34" charset="0"/>
              </a:rPr>
              <a:t> характеристикам наступних шарів і не можуть бути виражені ними, тобто відрізняються якісно. Навпаки, для характеристики наступних шарів можуть використовуватися характеристики поточного шару. Наслідок 1. </a:t>
            </a:r>
            <a:r>
              <a:rPr lang="uk-UA" sz="1400" dirty="0" err="1" smtClean="0">
                <a:latin typeface="Arial" pitchFamily="34" charset="0"/>
                <a:cs typeface="Arial" pitchFamily="34" charset="0"/>
              </a:rPr>
              <a:t>Шеннонівська</a:t>
            </a:r>
            <a:r>
              <a:rPr lang="uk-UA" sz="1400" dirty="0" smtClean="0">
                <a:latin typeface="Arial" pitchFamily="34" charset="0"/>
                <a:cs typeface="Arial" pitchFamily="34" charset="0"/>
              </a:rPr>
              <a:t> оцінка кількості інформації, кодованої з використанням С- елементів, повинна проводитися для кожного шару окремо. </a:t>
            </a:r>
            <a:endParaRPr lang="ru-RU" sz="1400" dirty="0" smtClean="0">
              <a:latin typeface="Arial" pitchFamily="34" charset="0"/>
              <a:cs typeface="Arial" pitchFamily="34" charset="0"/>
            </a:endParaRPr>
          </a:p>
          <a:p>
            <a:pPr marL="0" indent="342900" eaLnBrk="1" fontAlgn="auto" hangingPunct="1">
              <a:lnSpc>
                <a:spcPct val="120000"/>
              </a:lnSpc>
              <a:spcBef>
                <a:spcPts val="0"/>
              </a:spcBef>
              <a:spcAft>
                <a:spcPts val="0"/>
              </a:spcAft>
              <a:buClr>
                <a:schemeClr val="accent3"/>
              </a:buClr>
              <a:buFont typeface="Wingdings 2" pitchFamily="18" charset="2"/>
              <a:buNone/>
              <a:defRPr/>
            </a:pPr>
            <a:endParaRPr lang="ru-RU" sz="1200" dirty="0" smtClean="0">
              <a:latin typeface="+mj-lt"/>
              <a:cs typeface="Arial" pitchFamily="34" charset="0"/>
            </a:endParaRPr>
          </a:p>
          <a:p>
            <a:pPr marL="0" indent="342900" eaLnBrk="1" fontAlgn="auto" hangingPunct="1">
              <a:spcBef>
                <a:spcPts val="0"/>
              </a:spcBef>
              <a:spcAft>
                <a:spcPts val="0"/>
              </a:spcAft>
              <a:buClr>
                <a:schemeClr val="accent3"/>
              </a:buClr>
              <a:buFont typeface="Wingdings 2" pitchFamily="18" charset="2"/>
              <a:buNone/>
              <a:defRPr/>
            </a:pPr>
            <a:endParaRPr lang="ru-RU" sz="1200" dirty="0" smtClean="0">
              <a:latin typeface="+mj-lt"/>
              <a:cs typeface="Arial" pitchFamily="34" charset="0"/>
            </a:endParaRPr>
          </a:p>
          <a:p>
            <a:pPr marL="0" indent="0" eaLnBrk="1" fontAlgn="auto" hangingPunct="1">
              <a:spcBef>
                <a:spcPts val="0"/>
              </a:spcBef>
              <a:spcAft>
                <a:spcPts val="0"/>
              </a:spcAft>
              <a:buClr>
                <a:schemeClr val="accent3"/>
              </a:buClr>
              <a:buFont typeface="Wingdings 2" pitchFamily="18" charset="2"/>
              <a:buNone/>
              <a:defRPr/>
            </a:pPr>
            <a:endParaRPr lang="ru-RU" sz="1200" dirty="0">
              <a:latin typeface="+mj-lt"/>
            </a:endParaRPr>
          </a:p>
        </p:txBody>
      </p:sp>
    </p:spTree>
    <p:extLst>
      <p:ext uri="{BB962C8B-B14F-4D97-AF65-F5344CB8AC3E}">
        <p14:creationId xmlns:p14="http://schemas.microsoft.com/office/powerpoint/2010/main" val="2148793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0" y="404813"/>
            <a:ext cx="9144000" cy="6238875"/>
          </a:xfrm>
        </p:spPr>
        <p:txBody>
          <a:bodyPr>
            <a:normAutofit/>
          </a:bodyPr>
          <a:lstStyle/>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9. Потенціал </a:t>
            </a:r>
            <a:r>
              <a:rPr lang="uk-UA" sz="1400" dirty="0" smtClean="0">
                <a:latin typeface="Arial" pitchFamily="34" charset="0"/>
                <a:cs typeface="Arial" pitchFamily="34" charset="0"/>
                <a:sym typeface="Symbol"/>
              </a:rPr>
              <a:t></a:t>
            </a:r>
            <a:r>
              <a:rPr lang="uk-UA" sz="1400" dirty="0" smtClean="0">
                <a:latin typeface="Arial" pitchFamily="34" charset="0"/>
                <a:cs typeface="Arial" pitchFamily="34" charset="0"/>
              </a:rPr>
              <a:t> хвилі з довжиною l і амплітудою А визначається з: </a:t>
            </a:r>
            <a:endParaRPr lang="ru-RU" sz="1400" dirty="0" smtClean="0">
              <a:latin typeface="Arial" pitchFamily="34" charset="0"/>
              <a:cs typeface="Arial" pitchFamily="34" charset="0"/>
            </a:endParaRPr>
          </a:p>
          <a:p>
            <a:pPr marL="0" indent="468000" eaLnBrk="1" fontAlgn="auto" hangingPunct="1">
              <a:spcBef>
                <a:spcPts val="600"/>
              </a:spcBef>
              <a:spcAft>
                <a:spcPts val="600"/>
              </a:spcAft>
              <a:buClr>
                <a:schemeClr val="accent3"/>
              </a:buClr>
              <a:buFont typeface="Wingdings 2" pitchFamily="18" charset="2"/>
              <a:buNone/>
              <a:defRPr/>
            </a:pP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=f(l/2,A),</a:t>
            </a:r>
            <a:r>
              <a:rPr lang="uk-UA" sz="1400" dirty="0" smtClean="0">
                <a:latin typeface="Arial" pitchFamily="34" charset="0"/>
                <a:cs typeface="Arial" pitchFamily="34" charset="0"/>
              </a:rPr>
              <a:t>                                                                                                       </a:t>
            </a:r>
            <a:endParaRPr lang="ru-RU" sz="1400"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де f – функція пропорційності, визначувана  експериментально. </a:t>
            </a:r>
            <a:endParaRPr lang="ru-RU" sz="1400"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10. Довжина </a:t>
            </a:r>
            <a:r>
              <a:rPr lang="uk-UA" sz="1400" dirty="0" err="1" smtClean="0">
                <a:latin typeface="Arial" pitchFamily="34" charset="0"/>
                <a:cs typeface="Arial" pitchFamily="34" charset="0"/>
              </a:rPr>
              <a:t>l</a:t>
            </a:r>
            <a:r>
              <a:rPr lang="uk-UA" sz="1400" baseline="-25000" dirty="0" err="1" smtClean="0">
                <a:latin typeface="Arial" pitchFamily="34" charset="0"/>
                <a:cs typeface="Arial" pitchFamily="34" charset="0"/>
              </a:rPr>
              <a:t>k</a:t>
            </a:r>
            <a:r>
              <a:rPr lang="uk-UA" sz="1400" dirty="0" smtClean="0">
                <a:latin typeface="Arial" pitchFamily="34" charset="0"/>
                <a:cs typeface="Arial" pitchFamily="34" charset="0"/>
              </a:rPr>
              <a:t> хвилі поточного шару k відносно попереднього шару:</a:t>
            </a:r>
            <a:endParaRPr lang="ru-RU" sz="1400" dirty="0" smtClean="0">
              <a:latin typeface="Arial" pitchFamily="34" charset="0"/>
              <a:cs typeface="Arial" pitchFamily="34" charset="0"/>
            </a:endParaRPr>
          </a:p>
          <a:p>
            <a:pPr marL="0" indent="468000" eaLnBrk="1" fontAlgn="auto" hangingPunct="1">
              <a:spcBef>
                <a:spcPts val="600"/>
              </a:spcBef>
              <a:spcAft>
                <a:spcPts val="600"/>
              </a:spcAft>
              <a:buClr>
                <a:schemeClr val="accent3"/>
              </a:buClr>
              <a:buFont typeface="Wingdings 2" pitchFamily="18" charset="2"/>
              <a:buNone/>
              <a:defRPr/>
            </a:pPr>
            <a:r>
              <a:rPr lang="en-US" sz="1400" i="1" dirty="0" err="1" smtClean="0">
                <a:latin typeface="Arial" pitchFamily="34" charset="0"/>
                <a:cs typeface="Arial" pitchFamily="34" charset="0"/>
              </a:rPr>
              <a:t>l</a:t>
            </a:r>
            <a:r>
              <a:rPr lang="en-US" sz="1200" i="1" dirty="0" err="1" smtClean="0">
                <a:latin typeface="Arial" pitchFamily="34" charset="0"/>
                <a:cs typeface="Arial" pitchFamily="34" charset="0"/>
              </a:rPr>
              <a:t>k</a:t>
            </a:r>
            <a:r>
              <a:rPr lang="en-US" sz="1400" i="1" dirty="0" smtClean="0">
                <a:latin typeface="Arial" pitchFamily="34" charset="0"/>
                <a:cs typeface="Arial" pitchFamily="34" charset="0"/>
              </a:rPr>
              <a:t>=l</a:t>
            </a:r>
            <a:r>
              <a:rPr lang="en-US" sz="1200" i="1" dirty="0" smtClean="0">
                <a:latin typeface="Arial" pitchFamily="34" charset="0"/>
                <a:cs typeface="Arial" pitchFamily="34" charset="0"/>
              </a:rPr>
              <a:t>k</a:t>
            </a:r>
            <a:r>
              <a:rPr lang="en-US" sz="1400" i="1" dirty="0" smtClean="0">
                <a:latin typeface="Arial" pitchFamily="34" charset="0"/>
                <a:cs typeface="Arial" pitchFamily="34" charset="0"/>
              </a:rPr>
              <a:t>-1/</a:t>
            </a:r>
            <a:r>
              <a:rPr lang="en-US" sz="1200" i="1" dirty="0" smtClean="0">
                <a:latin typeface="Arial" pitchFamily="34" charset="0"/>
                <a:cs typeface="Arial" pitchFamily="34" charset="0"/>
              </a:rPr>
              <a:t>n</a:t>
            </a:r>
            <a:endParaRPr lang="uk-UA" sz="1200" i="1"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якщо шари включають елементи одного типу, знаменник дорівнює n.</a:t>
            </a:r>
            <a:endParaRPr lang="ru-RU" sz="1400"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11. У якості одиниці виміру часу t приймається час, рівний періоду хвилі. Кожний шар </a:t>
            </a:r>
            <a:r>
              <a:rPr lang="en-US" sz="1400" dirty="0" smtClean="0">
                <a:latin typeface="Arial" pitchFamily="34" charset="0"/>
                <a:cs typeface="Arial" pitchFamily="34" charset="0"/>
              </a:rPr>
              <a:t>k</a:t>
            </a:r>
            <a:r>
              <a:rPr lang="uk-UA" sz="1400" dirty="0" smtClean="0">
                <a:latin typeface="Arial" pitchFamily="34" charset="0"/>
                <a:cs typeface="Arial" pitchFamily="34" charset="0"/>
              </a:rPr>
              <a:t> має свою </a:t>
            </a:r>
            <a:r>
              <a:rPr lang="uk-UA" sz="1400" dirty="0" err="1" smtClean="0">
                <a:latin typeface="Arial" pitchFamily="34" charset="0"/>
                <a:cs typeface="Arial" pitchFamily="34" charset="0"/>
              </a:rPr>
              <a:t>t</a:t>
            </a:r>
            <a:r>
              <a:rPr lang="uk-UA" sz="1400" baseline="-25000" dirty="0" err="1" smtClean="0">
                <a:latin typeface="Arial" pitchFamily="34" charset="0"/>
                <a:cs typeface="Arial" pitchFamily="34" charset="0"/>
              </a:rPr>
              <a:t>k</a:t>
            </a:r>
            <a:r>
              <a:rPr lang="uk-UA" sz="1400" dirty="0" smtClean="0">
                <a:latin typeface="Arial" pitchFamily="34" charset="0"/>
                <a:cs typeface="Arial" pitchFamily="34" charset="0"/>
              </a:rPr>
              <a:t>: </a:t>
            </a:r>
            <a:endParaRPr lang="ru-RU" sz="1400" dirty="0" smtClean="0">
              <a:latin typeface="Arial" pitchFamily="34" charset="0"/>
              <a:cs typeface="Arial" pitchFamily="34" charset="0"/>
            </a:endParaRPr>
          </a:p>
          <a:p>
            <a:pPr marL="0" indent="468000" eaLnBrk="1" fontAlgn="auto" hangingPunct="1">
              <a:spcBef>
                <a:spcPts val="600"/>
              </a:spcBef>
              <a:spcAft>
                <a:spcPts val="600"/>
              </a:spcAft>
              <a:buClr>
                <a:schemeClr val="accent3"/>
              </a:buClr>
              <a:buFont typeface="Wingdings 2" pitchFamily="18" charset="2"/>
              <a:buNone/>
              <a:defRPr/>
            </a:pPr>
            <a:r>
              <a:rPr lang="en-US" sz="1400" i="1" dirty="0" err="1" smtClean="0">
                <a:latin typeface="Arial" pitchFamily="34" charset="0"/>
                <a:cs typeface="Arial" pitchFamily="34" charset="0"/>
              </a:rPr>
              <a:t>t</a:t>
            </a:r>
            <a:r>
              <a:rPr lang="en-US" sz="1200" i="1" dirty="0" err="1" smtClean="0">
                <a:latin typeface="Arial" pitchFamily="34" charset="0"/>
                <a:cs typeface="Arial" pitchFamily="34" charset="0"/>
              </a:rPr>
              <a:t>k</a:t>
            </a:r>
            <a:r>
              <a:rPr lang="en-US" sz="1400" i="1" dirty="0" smtClean="0">
                <a:latin typeface="Arial" pitchFamily="34" charset="0"/>
                <a:cs typeface="Arial" pitchFamily="34" charset="0"/>
              </a:rPr>
              <a:t>/t</a:t>
            </a:r>
            <a:r>
              <a:rPr lang="en-US" sz="1200" i="1" dirty="0" smtClean="0">
                <a:latin typeface="Arial" pitchFamily="34" charset="0"/>
                <a:cs typeface="Arial" pitchFamily="34" charset="0"/>
              </a:rPr>
              <a:t>k-1</a:t>
            </a:r>
            <a:r>
              <a:rPr lang="en-US" sz="1400" i="1" dirty="0" smtClean="0">
                <a:latin typeface="Arial" pitchFamily="34" charset="0"/>
                <a:cs typeface="Arial" pitchFamily="34" charset="0"/>
              </a:rPr>
              <a:t>=</a:t>
            </a:r>
            <a:r>
              <a:rPr lang="en-US" sz="1400" i="1" dirty="0" err="1" smtClean="0">
                <a:latin typeface="Arial" pitchFamily="34" charset="0"/>
                <a:cs typeface="Arial" pitchFamily="34" charset="0"/>
              </a:rPr>
              <a:t>l</a:t>
            </a:r>
            <a:r>
              <a:rPr lang="en-US" sz="1200" i="1" dirty="0" err="1" smtClean="0">
                <a:latin typeface="Arial" pitchFamily="34" charset="0"/>
                <a:cs typeface="Arial" pitchFamily="34" charset="0"/>
              </a:rPr>
              <a:t>k</a:t>
            </a:r>
            <a:r>
              <a:rPr lang="en-US" sz="1400" i="1" dirty="0" smtClean="0">
                <a:latin typeface="Arial" pitchFamily="34" charset="0"/>
                <a:cs typeface="Arial" pitchFamily="34" charset="0"/>
              </a:rPr>
              <a:t>/l</a:t>
            </a:r>
            <a:r>
              <a:rPr lang="en-US" sz="1200" i="1" dirty="0" smtClean="0">
                <a:latin typeface="Arial" pitchFamily="34" charset="0"/>
                <a:cs typeface="Arial" pitchFamily="34" charset="0"/>
              </a:rPr>
              <a:t>k-1</a:t>
            </a:r>
            <a:endParaRPr lang="uk-UA" sz="1200" i="1"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де k – номер шару.</a:t>
            </a: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Існує обмеженість розшарування у часі, обумовлена скінченністю часу існування першої хвилі </a:t>
            </a:r>
            <a:r>
              <a:rPr lang="uk-UA" sz="1400" dirty="0" err="1" smtClean="0">
                <a:latin typeface="Arial" pitchFamily="34" charset="0"/>
                <a:cs typeface="Arial" pitchFamily="34" charset="0"/>
              </a:rPr>
              <a:t>Сп</a:t>
            </a:r>
            <a:r>
              <a:rPr lang="uk-UA" sz="1400" dirty="0" smtClean="0">
                <a:latin typeface="Arial" pitchFamily="34" charset="0"/>
                <a:cs typeface="Arial" pitchFamily="34" charset="0"/>
              </a:rPr>
              <a:t> – процеси розшарування і згортки (процес переходу структур </a:t>
            </a:r>
            <a:r>
              <a:rPr lang="uk-UA" sz="1400" dirty="0" err="1" smtClean="0">
                <a:latin typeface="Arial" pitchFamily="34" charset="0"/>
                <a:cs typeface="Arial" pitchFamily="34" charset="0"/>
              </a:rPr>
              <a:t>Сп</a:t>
            </a:r>
            <a:r>
              <a:rPr lang="uk-UA" sz="1400" dirty="0" smtClean="0">
                <a:latin typeface="Arial" pitchFamily="34" charset="0"/>
                <a:cs typeface="Arial" pitchFamily="34" charset="0"/>
              </a:rPr>
              <a:t> від стану </a:t>
            </a:r>
            <a:r>
              <a:rPr lang="uk-UA" sz="1400" b="1" dirty="0" smtClean="0">
                <a:latin typeface="Arial" pitchFamily="34" charset="0"/>
                <a:cs typeface="Arial" pitchFamily="34" charset="0"/>
              </a:rPr>
              <a:t>А</a:t>
            </a:r>
            <a:r>
              <a:rPr lang="uk-UA" sz="1400" dirty="0" smtClean="0">
                <a:latin typeface="Arial" pitchFamily="34" charset="0"/>
                <a:cs typeface="Arial" pitchFamily="34" charset="0"/>
              </a:rPr>
              <a:t> до </a:t>
            </a:r>
            <a:r>
              <a:rPr lang="uk-UA" sz="1400" b="1" dirty="0" smtClean="0">
                <a:latin typeface="Arial" pitchFamily="34" charset="0"/>
                <a:cs typeface="Arial" pitchFamily="34" charset="0"/>
              </a:rPr>
              <a:t>П</a:t>
            </a:r>
            <a:r>
              <a:rPr lang="uk-UA" sz="1400" dirty="0" smtClean="0">
                <a:latin typeface="Arial" pitchFamily="34" charset="0"/>
                <a:cs typeface="Arial" pitchFamily="34" charset="0"/>
              </a:rPr>
              <a:t>) мають сумарну тривалість, рівну часу існування першої хвилі. Звідси випливає, що процес розшарування можливий тоді і тільки тоді, коли: </a:t>
            </a:r>
            <a:endParaRPr lang="ru-RU" sz="1400" dirty="0" smtClean="0">
              <a:latin typeface="Arial" pitchFamily="34" charset="0"/>
              <a:cs typeface="Arial" pitchFamily="34" charset="0"/>
            </a:endParaRPr>
          </a:p>
          <a:p>
            <a:pPr marL="0" indent="468000" eaLnBrk="1" fontAlgn="auto" hangingPunct="1">
              <a:spcBef>
                <a:spcPts val="600"/>
              </a:spcBef>
              <a:spcAft>
                <a:spcPts val="600"/>
              </a:spcAft>
              <a:buClr>
                <a:schemeClr val="accent3"/>
              </a:buClr>
              <a:buFont typeface="Wingdings 2" pitchFamily="18" charset="2"/>
              <a:buNone/>
              <a:defRPr/>
            </a:pP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k,</a:t>
            </a:r>
            <a:r>
              <a:rPr lang="uk-UA" sz="1400" i="1" dirty="0" err="1" smtClean="0">
                <a:latin typeface="Arial" pitchFamily="34" charset="0"/>
                <a:cs typeface="Arial" pitchFamily="34" charset="0"/>
              </a:rPr>
              <a:t>T</a:t>
            </a:r>
            <a:r>
              <a:rPr lang="uk-UA" sz="1100" i="1" dirty="0" err="1" smtClean="0">
                <a:latin typeface="Arial" pitchFamily="34" charset="0"/>
                <a:cs typeface="Arial" pitchFamily="34" charset="0"/>
              </a:rPr>
              <a:t>k</a:t>
            </a:r>
            <a:r>
              <a:rPr lang="uk-UA" sz="1400" i="1" dirty="0" smtClean="0">
                <a:latin typeface="Arial" pitchFamily="34" charset="0"/>
                <a:cs typeface="Arial" pitchFamily="34" charset="0"/>
              </a:rPr>
              <a:t>&lt;T</a:t>
            </a:r>
            <a:r>
              <a:rPr lang="uk-UA" sz="1400" i="1" baseline="-25000" dirty="0" smtClean="0">
                <a:latin typeface="Arial" pitchFamily="34" charset="0"/>
                <a:cs typeface="Arial" pitchFamily="34" charset="0"/>
              </a:rPr>
              <a:t>k‑1</a:t>
            </a:r>
            <a:endParaRPr lang="ru-RU" sz="1400" i="1"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Нарешті, якщо час згортки дорівнює часу розшарування, T</a:t>
            </a:r>
            <a:r>
              <a:rPr lang="uk-UA" sz="1400" baseline="-25000" dirty="0" smtClean="0">
                <a:latin typeface="Arial" pitchFamily="34" charset="0"/>
                <a:cs typeface="Arial" pitchFamily="34" charset="0"/>
              </a:rPr>
              <a:t>0k</a:t>
            </a:r>
            <a:r>
              <a:rPr lang="uk-UA" sz="1400" dirty="0" smtClean="0">
                <a:latin typeface="Arial" pitchFamily="34" charset="0"/>
                <a:cs typeface="Arial" pitchFamily="34" charset="0"/>
              </a:rPr>
              <a:t> – час, що залишився до закінчення процесу розшарування k-</a:t>
            </a:r>
            <a:r>
              <a:rPr lang="uk-UA" sz="1400" dirty="0" err="1" smtClean="0">
                <a:latin typeface="Arial" pitchFamily="34" charset="0"/>
                <a:cs typeface="Arial" pitchFamily="34" charset="0"/>
              </a:rPr>
              <a:t>го</a:t>
            </a:r>
            <a:r>
              <a:rPr lang="uk-UA" sz="1400" dirty="0" smtClean="0">
                <a:latin typeface="Arial" pitchFamily="34" charset="0"/>
                <a:cs typeface="Arial" pitchFamily="34" charset="0"/>
              </a:rPr>
              <a:t> шару, дорівнює:</a:t>
            </a:r>
            <a:endParaRPr lang="ru-RU" sz="1400" dirty="0" smtClean="0">
              <a:latin typeface="Arial" pitchFamily="34" charset="0"/>
              <a:cs typeface="Arial" pitchFamily="34" charset="0"/>
            </a:endParaRPr>
          </a:p>
          <a:p>
            <a:pPr marL="0" indent="468000" eaLnBrk="1" fontAlgn="auto" hangingPunct="1">
              <a:spcBef>
                <a:spcPts val="600"/>
              </a:spcBef>
              <a:spcAft>
                <a:spcPts val="600"/>
              </a:spcAft>
              <a:buClr>
                <a:schemeClr val="accent3"/>
              </a:buClr>
              <a:buFont typeface="Wingdings 2" pitchFamily="18" charset="2"/>
              <a:buNone/>
              <a:defRPr/>
            </a:pPr>
            <a:r>
              <a:rPr lang="en-US" sz="1400" i="1" dirty="0" smtClean="0">
                <a:latin typeface="Arial" pitchFamily="34" charset="0"/>
                <a:cs typeface="Arial" pitchFamily="34" charset="0"/>
              </a:rPr>
              <a:t>T</a:t>
            </a:r>
            <a:r>
              <a:rPr lang="en-US" sz="1100" i="1" dirty="0" smtClean="0">
                <a:latin typeface="Arial" pitchFamily="34" charset="0"/>
                <a:cs typeface="Arial" pitchFamily="34" charset="0"/>
              </a:rPr>
              <a:t>0k</a:t>
            </a:r>
            <a:r>
              <a:rPr lang="en-US" sz="1400" i="1" dirty="0" smtClean="0">
                <a:latin typeface="Arial" pitchFamily="34" charset="0"/>
                <a:cs typeface="Arial" pitchFamily="34" charset="0"/>
              </a:rPr>
              <a:t>=T</a:t>
            </a:r>
            <a:r>
              <a:rPr lang="en-US" sz="1200" i="1" dirty="0" smtClean="0">
                <a:latin typeface="Arial" pitchFamily="34" charset="0"/>
                <a:cs typeface="Arial" pitchFamily="34" charset="0"/>
              </a:rPr>
              <a:t>1</a:t>
            </a:r>
            <a:r>
              <a:rPr lang="en-US" sz="1400" i="1" dirty="0" smtClean="0">
                <a:latin typeface="Arial" pitchFamily="34" charset="0"/>
                <a:cs typeface="Arial" pitchFamily="34" charset="0"/>
              </a:rPr>
              <a:t>/2-∑</a:t>
            </a:r>
            <a:r>
              <a:rPr lang="en-US" sz="1400" i="1" dirty="0" err="1" smtClean="0">
                <a:latin typeface="Arial" pitchFamily="34" charset="0"/>
                <a:cs typeface="Arial" pitchFamily="34" charset="0"/>
              </a:rPr>
              <a:t>T</a:t>
            </a:r>
            <a:r>
              <a:rPr lang="en-US" sz="1100" i="1" dirty="0" err="1" smtClean="0">
                <a:latin typeface="Arial" pitchFamily="34" charset="0"/>
                <a:cs typeface="Arial" pitchFamily="34" charset="0"/>
              </a:rPr>
              <a:t>j</a:t>
            </a:r>
            <a:r>
              <a:rPr lang="uk-UA" sz="1100" i="1" dirty="0" smtClean="0">
                <a:latin typeface="Arial" pitchFamily="34" charset="0"/>
                <a:cs typeface="Arial" pitchFamily="34" charset="0"/>
              </a:rPr>
              <a:t> </a:t>
            </a:r>
            <a:r>
              <a:rPr lang="uk-UA" sz="1200" i="1" dirty="0" smtClean="0">
                <a:latin typeface="Arial" pitchFamily="34" charset="0"/>
                <a:cs typeface="Arial" pitchFamily="34" charset="0"/>
              </a:rPr>
              <a:t> </a:t>
            </a:r>
            <a:r>
              <a:rPr lang="uk-UA" sz="1400" i="1" dirty="0" smtClean="0">
                <a:latin typeface="Arial" pitchFamily="34" charset="0"/>
                <a:cs typeface="Arial" pitchFamily="34" charset="0"/>
              </a:rPr>
              <a:t>                                                                                          </a:t>
            </a:r>
            <a:endParaRPr lang="ru-RU" sz="1400" i="1"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Таким чином, час для С- простору характеризується: 1) «стрілою часу», що виражає необоротність еволюції; 2) розшаруванням. </a:t>
            </a:r>
            <a:endParaRPr lang="ru-RU" sz="1400"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12. Визначаються інші сценарії самоорганізації:</a:t>
            </a:r>
            <a:endParaRPr lang="ru-RU" sz="14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pitchFamily="18" charset="2"/>
              <a:buNone/>
              <a:defRPr/>
            </a:pPr>
            <a:endParaRPr lang="ru-RU" dirty="0" smtClean="0"/>
          </a:p>
          <a:p>
            <a:pPr marL="0" indent="342900" eaLnBrk="1" fontAlgn="auto" hangingPunct="1">
              <a:lnSpc>
                <a:spcPct val="120000"/>
              </a:lnSpc>
              <a:spcBef>
                <a:spcPts val="0"/>
              </a:spcBef>
              <a:spcAft>
                <a:spcPts val="0"/>
              </a:spcAft>
              <a:buClr>
                <a:schemeClr val="accent3"/>
              </a:buClr>
              <a:buFont typeface="Wingdings 2" pitchFamily="18" charset="2"/>
              <a:buNone/>
              <a:defRPr/>
            </a:pPr>
            <a:endParaRPr lang="ru-RU" dirty="0"/>
          </a:p>
        </p:txBody>
      </p:sp>
      <p:graphicFrame>
        <p:nvGraphicFramePr>
          <p:cNvPr id="5" name="Таблица 4"/>
          <p:cNvGraphicFramePr>
            <a:graphicFrameLocks noGrp="1"/>
          </p:cNvGraphicFramePr>
          <p:nvPr/>
        </p:nvGraphicFramePr>
        <p:xfrm>
          <a:off x="142845" y="5572140"/>
          <a:ext cx="8858308" cy="1102620"/>
        </p:xfrm>
        <a:graphic>
          <a:graphicData uri="http://schemas.openxmlformats.org/drawingml/2006/table">
            <a:tbl>
              <a:tblPr firstRow="1" bandRow="1">
                <a:effectLst>
                  <a:outerShdw blurRad="50800" dist="50800" dir="5400000" algn="ctr" rotWithShape="0">
                    <a:schemeClr val="accent4">
                      <a:lumMod val="75000"/>
                    </a:schemeClr>
                  </a:outerShdw>
                </a:effectLst>
                <a:tableStyleId>{5C22544A-7EE6-4342-B048-85BDC9FD1C3A}</a:tableStyleId>
              </a:tblPr>
              <a:tblGrid>
                <a:gridCol w="2643204">
                  <a:extLst>
                    <a:ext uri="{9D8B030D-6E8A-4147-A177-3AD203B41FA5}">
                      <a16:colId xmlns:a16="http://schemas.microsoft.com/office/drawing/2014/main" val="20000"/>
                    </a:ext>
                  </a:extLst>
                </a:gridCol>
                <a:gridCol w="1143009">
                  <a:extLst>
                    <a:ext uri="{9D8B030D-6E8A-4147-A177-3AD203B41FA5}">
                      <a16:colId xmlns:a16="http://schemas.microsoft.com/office/drawing/2014/main" val="20001"/>
                    </a:ext>
                  </a:extLst>
                </a:gridCol>
                <a:gridCol w="357190">
                  <a:extLst>
                    <a:ext uri="{9D8B030D-6E8A-4147-A177-3AD203B41FA5}">
                      <a16:colId xmlns:a16="http://schemas.microsoft.com/office/drawing/2014/main" val="20002"/>
                    </a:ext>
                  </a:extLst>
                </a:gridCol>
                <a:gridCol w="1357321">
                  <a:extLst>
                    <a:ext uri="{9D8B030D-6E8A-4147-A177-3AD203B41FA5}">
                      <a16:colId xmlns:a16="http://schemas.microsoft.com/office/drawing/2014/main" val="20003"/>
                    </a:ext>
                  </a:extLst>
                </a:gridCol>
                <a:gridCol w="887872">
                  <a:extLst>
                    <a:ext uri="{9D8B030D-6E8A-4147-A177-3AD203B41FA5}">
                      <a16:colId xmlns:a16="http://schemas.microsoft.com/office/drawing/2014/main" val="20004"/>
                    </a:ext>
                  </a:extLst>
                </a:gridCol>
                <a:gridCol w="1234856">
                  <a:extLst>
                    <a:ext uri="{9D8B030D-6E8A-4147-A177-3AD203B41FA5}">
                      <a16:colId xmlns:a16="http://schemas.microsoft.com/office/drawing/2014/main" val="20005"/>
                    </a:ext>
                  </a:extLst>
                </a:gridCol>
                <a:gridCol w="1234856">
                  <a:extLst>
                    <a:ext uri="{9D8B030D-6E8A-4147-A177-3AD203B41FA5}">
                      <a16:colId xmlns:a16="http://schemas.microsoft.com/office/drawing/2014/main" val="20006"/>
                    </a:ext>
                  </a:extLst>
                </a:gridCol>
              </a:tblGrid>
              <a:tr h="285752">
                <a:tc>
                  <a:txBody>
                    <a:bodyPr/>
                    <a:lstStyle/>
                    <a:p>
                      <a:pPr algn="ctr">
                        <a:lnSpc>
                          <a:spcPct val="115000"/>
                        </a:lnSpc>
                        <a:spcAft>
                          <a:spcPts val="0"/>
                        </a:spcAft>
                      </a:pPr>
                      <a:r>
                        <a:rPr lang="uk-UA" sz="1400" b="1" dirty="0">
                          <a:solidFill>
                            <a:schemeClr val="tx1"/>
                          </a:solidFill>
                          <a:latin typeface="Arial" pitchFamily="34" charset="0"/>
                          <a:ea typeface="Times New Roman"/>
                          <a:cs typeface="Arial" pitchFamily="34" charset="0"/>
                        </a:rPr>
                        <a:t>Класифікаційна ознака</a:t>
                      </a:r>
                      <a:endParaRPr lang="ru-RU" sz="1400" dirty="0">
                        <a:solidFill>
                          <a:schemeClr val="tx1"/>
                        </a:solidFill>
                        <a:latin typeface="Arial" pitchFamily="34" charset="0"/>
                        <a:ea typeface="Times New Roman"/>
                        <a:cs typeface="Arial" pitchFamily="34" charset="0"/>
                      </a:endParaRPr>
                    </a:p>
                  </a:txBody>
                  <a:tcPr marL="68580" marR="68580" marT="0" marB="0">
                    <a:solidFill>
                      <a:schemeClr val="accent3">
                        <a:lumMod val="60000"/>
                        <a:lumOff val="40000"/>
                      </a:schemeClr>
                    </a:solidFill>
                  </a:tcPr>
                </a:tc>
                <a:tc gridSpan="6">
                  <a:txBody>
                    <a:bodyPr/>
                    <a:lstStyle/>
                    <a:p>
                      <a:pPr algn="ctr">
                        <a:lnSpc>
                          <a:spcPct val="115000"/>
                        </a:lnSpc>
                        <a:spcAft>
                          <a:spcPts val="0"/>
                        </a:spcAft>
                      </a:pPr>
                      <a:r>
                        <a:rPr lang="uk-UA" sz="1400" b="1" dirty="0">
                          <a:solidFill>
                            <a:schemeClr val="tx1"/>
                          </a:solidFill>
                          <a:latin typeface="Arial" pitchFamily="34" charset="0"/>
                          <a:ea typeface="Times New Roman"/>
                          <a:cs typeface="Arial" pitchFamily="34" charset="0"/>
                        </a:rPr>
                        <a:t>Сценарії</a:t>
                      </a:r>
                      <a:endParaRPr lang="ru-RU" sz="1400" dirty="0">
                        <a:solidFill>
                          <a:schemeClr val="tx1"/>
                        </a:solidFill>
                        <a:latin typeface="Arial" pitchFamily="34" charset="0"/>
                        <a:ea typeface="Times New Roman"/>
                        <a:cs typeface="Arial" pitchFamily="34" charset="0"/>
                      </a:endParaRPr>
                    </a:p>
                  </a:txBody>
                  <a:tcPr marL="68580" marR="68580" marT="0" marB="0">
                    <a:solidFill>
                      <a:schemeClr val="accent3">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85752">
                <a:tc>
                  <a:txBody>
                    <a:bodyPr/>
                    <a:lstStyle/>
                    <a:p>
                      <a:pPr>
                        <a:lnSpc>
                          <a:spcPct val="115000"/>
                        </a:lnSpc>
                        <a:spcAft>
                          <a:spcPts val="0"/>
                        </a:spcAft>
                      </a:pPr>
                      <a:r>
                        <a:rPr lang="uk-UA" sz="1400" dirty="0">
                          <a:latin typeface="Arial" pitchFamily="34" charset="0"/>
                          <a:ea typeface="Times New Roman"/>
                          <a:cs typeface="Arial" pitchFamily="34" charset="0"/>
                        </a:rPr>
                        <a:t>кількість </a:t>
                      </a:r>
                      <a:r>
                        <a:rPr lang="en-US" sz="1400" dirty="0">
                          <a:latin typeface="Arial" pitchFamily="34" charset="0"/>
                          <a:ea typeface="Times New Roman"/>
                          <a:cs typeface="Arial" pitchFamily="34" charset="0"/>
                        </a:rPr>
                        <a:t>{C} </a:t>
                      </a:r>
                      <a:r>
                        <a:rPr lang="en-US" sz="1400" dirty="0" err="1">
                          <a:latin typeface="Arial" pitchFamily="34" charset="0"/>
                          <a:ea typeface="Times New Roman"/>
                          <a:cs typeface="Arial" pitchFamily="34" charset="0"/>
                        </a:rPr>
                        <a:t>i</a:t>
                      </a:r>
                      <a:r>
                        <a:rPr lang="en-US" sz="1400" dirty="0">
                          <a:latin typeface="Arial" pitchFamily="34" charset="0"/>
                          <a:ea typeface="Times New Roman"/>
                          <a:cs typeface="Arial" pitchFamily="34" charset="0"/>
                        </a:rPr>
                        <a:t> {O}</a:t>
                      </a:r>
                      <a:endParaRPr lang="ru-RU" sz="1400" dirty="0">
                        <a:latin typeface="Arial" pitchFamily="34" charset="0"/>
                        <a:ea typeface="Times New Roman"/>
                        <a:cs typeface="Arial"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uk-UA" sz="1400" dirty="0">
                          <a:latin typeface="Arial" pitchFamily="34" charset="0"/>
                          <a:ea typeface="Times New Roman"/>
                          <a:cs typeface="Arial" pitchFamily="34" charset="0"/>
                        </a:rPr>
                        <a:t>1С, 1О</a:t>
                      </a:r>
                      <a:endParaRPr lang="ru-RU" sz="1400" dirty="0">
                        <a:latin typeface="Arial" pitchFamily="34" charset="0"/>
                        <a:ea typeface="Times New Roman"/>
                        <a:cs typeface="Arial" pitchFamily="34" charset="0"/>
                      </a:endParaRPr>
                    </a:p>
                  </a:txBody>
                  <a:tcPr marL="68580" marR="68580" marT="0" marB="0">
                    <a:solidFill>
                      <a:schemeClr val="accent3">
                        <a:lumMod val="20000"/>
                        <a:lumOff val="80000"/>
                      </a:schemeClr>
                    </a:solidFill>
                  </a:tcPr>
                </a:tc>
                <a:tc gridSpan="2">
                  <a:txBody>
                    <a:bodyPr/>
                    <a:lstStyle/>
                    <a:p>
                      <a:pPr>
                        <a:lnSpc>
                          <a:spcPct val="115000"/>
                        </a:lnSpc>
                        <a:spcAft>
                          <a:spcPts val="0"/>
                        </a:spcAft>
                      </a:pPr>
                      <a:r>
                        <a:rPr lang="uk-UA" sz="1400" dirty="0">
                          <a:latin typeface="Arial" pitchFamily="34" charset="0"/>
                          <a:ea typeface="Times New Roman"/>
                          <a:cs typeface="Arial" pitchFamily="34" charset="0"/>
                        </a:rPr>
                        <a:t>1С, </a:t>
                      </a:r>
                      <a:r>
                        <a:rPr lang="en-US" sz="1400" dirty="0">
                          <a:latin typeface="Arial" pitchFamily="34" charset="0"/>
                          <a:ea typeface="Times New Roman"/>
                          <a:cs typeface="Arial" pitchFamily="34" charset="0"/>
                        </a:rPr>
                        <a:t>{</a:t>
                      </a:r>
                      <a:r>
                        <a:rPr lang="uk-UA" sz="1400" dirty="0">
                          <a:latin typeface="Arial" pitchFamily="34" charset="0"/>
                          <a:ea typeface="Times New Roman"/>
                          <a:cs typeface="Arial" pitchFamily="34" charset="0"/>
                        </a:rPr>
                        <a:t>О</a:t>
                      </a:r>
                      <a:r>
                        <a:rPr lang="en-US" sz="1400" dirty="0">
                          <a:latin typeface="Arial" pitchFamily="34" charset="0"/>
                          <a:ea typeface="Times New Roman"/>
                          <a:cs typeface="Arial" pitchFamily="34" charset="0"/>
                        </a:rPr>
                        <a:t>}</a:t>
                      </a:r>
                      <a:endParaRPr lang="ru-RU" sz="1400" dirty="0">
                        <a:latin typeface="Arial" pitchFamily="34" charset="0"/>
                        <a:ea typeface="Times New Roman"/>
                        <a:cs typeface="Arial" pitchFamily="34" charset="0"/>
                      </a:endParaRPr>
                    </a:p>
                  </a:txBody>
                  <a:tcPr marL="68580" marR="68580" marT="0" marB="0">
                    <a:solidFill>
                      <a:schemeClr val="accent3">
                        <a:lumMod val="20000"/>
                        <a:lumOff val="80000"/>
                      </a:schemeClr>
                    </a:solidFill>
                  </a:tcPr>
                </a:tc>
                <a:tc hMerge="1">
                  <a:txBody>
                    <a:bodyPr/>
                    <a:lstStyle/>
                    <a:p>
                      <a:endParaRPr lang="ru-RU"/>
                    </a:p>
                  </a:txBody>
                  <a:tcPr/>
                </a:tc>
                <a:tc gridSpan="2">
                  <a:txBody>
                    <a:bodyPr/>
                    <a:lstStyle/>
                    <a:p>
                      <a:pPr>
                        <a:lnSpc>
                          <a:spcPct val="115000"/>
                        </a:lnSpc>
                        <a:spcAft>
                          <a:spcPts val="0"/>
                        </a:spcAft>
                      </a:pPr>
                      <a:r>
                        <a:rPr lang="en-US" sz="1400" dirty="0">
                          <a:latin typeface="Arial" pitchFamily="34" charset="0"/>
                          <a:ea typeface="Times New Roman"/>
                          <a:cs typeface="Arial" pitchFamily="34" charset="0"/>
                        </a:rPr>
                        <a:t>{</a:t>
                      </a:r>
                      <a:r>
                        <a:rPr lang="uk-UA" sz="1400" dirty="0">
                          <a:latin typeface="Arial" pitchFamily="34" charset="0"/>
                          <a:ea typeface="Times New Roman"/>
                          <a:cs typeface="Arial" pitchFamily="34" charset="0"/>
                        </a:rPr>
                        <a:t>С</a:t>
                      </a:r>
                      <a:r>
                        <a:rPr lang="en-US" sz="1400" dirty="0">
                          <a:latin typeface="Arial" pitchFamily="34" charset="0"/>
                          <a:ea typeface="Times New Roman"/>
                          <a:cs typeface="Arial" pitchFamily="34" charset="0"/>
                        </a:rPr>
                        <a:t>}</a:t>
                      </a:r>
                      <a:r>
                        <a:rPr lang="uk-UA" sz="1400" dirty="0">
                          <a:latin typeface="Arial" pitchFamily="34" charset="0"/>
                          <a:ea typeface="Times New Roman"/>
                          <a:cs typeface="Arial" pitchFamily="34" charset="0"/>
                        </a:rPr>
                        <a:t>, 1О</a:t>
                      </a:r>
                      <a:endParaRPr lang="ru-RU" sz="1400" dirty="0">
                        <a:latin typeface="Arial" pitchFamily="34" charset="0"/>
                        <a:ea typeface="Times New Roman"/>
                        <a:cs typeface="Arial" pitchFamily="34" charset="0"/>
                      </a:endParaRPr>
                    </a:p>
                  </a:txBody>
                  <a:tcPr marL="68580" marR="68580" marT="0" marB="0">
                    <a:solidFill>
                      <a:schemeClr val="accent3">
                        <a:lumMod val="20000"/>
                        <a:lumOff val="80000"/>
                      </a:schemeClr>
                    </a:solidFill>
                  </a:tcPr>
                </a:tc>
                <a:tc hMerge="1">
                  <a:txBody>
                    <a:bodyPr/>
                    <a:lstStyle/>
                    <a:p>
                      <a:endParaRPr lang="ru-RU"/>
                    </a:p>
                  </a:txBody>
                  <a:tcPr/>
                </a:tc>
                <a:tc>
                  <a:txBody>
                    <a:bodyPr/>
                    <a:lstStyle/>
                    <a:p>
                      <a:pPr>
                        <a:lnSpc>
                          <a:spcPct val="115000"/>
                        </a:lnSpc>
                        <a:spcAft>
                          <a:spcPts val="0"/>
                        </a:spcAft>
                      </a:pPr>
                      <a:r>
                        <a:rPr lang="en-US" sz="1400">
                          <a:latin typeface="Arial" pitchFamily="34" charset="0"/>
                          <a:ea typeface="Times New Roman"/>
                          <a:cs typeface="Arial" pitchFamily="34" charset="0"/>
                        </a:rPr>
                        <a:t>{</a:t>
                      </a:r>
                      <a:r>
                        <a:rPr lang="uk-UA" sz="1400">
                          <a:latin typeface="Arial" pitchFamily="34" charset="0"/>
                          <a:ea typeface="Times New Roman"/>
                          <a:cs typeface="Arial" pitchFamily="34" charset="0"/>
                        </a:rPr>
                        <a:t>С</a:t>
                      </a:r>
                      <a:r>
                        <a:rPr lang="en-US" sz="1400">
                          <a:latin typeface="Arial" pitchFamily="34" charset="0"/>
                          <a:ea typeface="Times New Roman"/>
                          <a:cs typeface="Arial" pitchFamily="34" charset="0"/>
                        </a:rPr>
                        <a:t>}</a:t>
                      </a:r>
                      <a:r>
                        <a:rPr lang="uk-UA" sz="1400">
                          <a:latin typeface="Arial" pitchFamily="34" charset="0"/>
                          <a:ea typeface="Times New Roman"/>
                          <a:cs typeface="Arial" pitchFamily="34" charset="0"/>
                        </a:rPr>
                        <a:t>, </a:t>
                      </a:r>
                      <a:r>
                        <a:rPr lang="en-US" sz="1400">
                          <a:latin typeface="Arial" pitchFamily="34" charset="0"/>
                          <a:ea typeface="Times New Roman"/>
                          <a:cs typeface="Arial" pitchFamily="34" charset="0"/>
                        </a:rPr>
                        <a:t>{</a:t>
                      </a:r>
                      <a:r>
                        <a:rPr lang="uk-UA" sz="1400">
                          <a:latin typeface="Arial" pitchFamily="34" charset="0"/>
                          <a:ea typeface="Times New Roman"/>
                          <a:cs typeface="Arial" pitchFamily="34" charset="0"/>
                        </a:rPr>
                        <a:t>О</a:t>
                      </a:r>
                      <a:r>
                        <a:rPr lang="en-US" sz="1400">
                          <a:latin typeface="Arial" pitchFamily="34" charset="0"/>
                          <a:ea typeface="Times New Roman"/>
                          <a:cs typeface="Arial" pitchFamily="34" charset="0"/>
                        </a:rPr>
                        <a:t>}</a:t>
                      </a:r>
                      <a:endParaRPr lang="ru-RU" sz="1400">
                        <a:latin typeface="Arial" pitchFamily="34" charset="0"/>
                        <a:ea typeface="Times New Roman"/>
                        <a:cs typeface="Arial"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r h="285752">
                <a:tc>
                  <a:txBody>
                    <a:bodyPr/>
                    <a:lstStyle/>
                    <a:p>
                      <a:pPr>
                        <a:lnSpc>
                          <a:spcPct val="115000"/>
                        </a:lnSpc>
                        <a:spcAft>
                          <a:spcPts val="0"/>
                        </a:spcAft>
                      </a:pPr>
                      <a:r>
                        <a:rPr lang="uk-UA" sz="1400" dirty="0">
                          <a:latin typeface="Arial" pitchFamily="34" charset="0"/>
                          <a:ea typeface="Times New Roman"/>
                          <a:cs typeface="Arial" pitchFamily="34" charset="0"/>
                        </a:rPr>
                        <a:t>компенсація втрат </a:t>
                      </a:r>
                      <a:r>
                        <a:rPr lang="uk-UA" sz="1400" dirty="0">
                          <a:latin typeface="Arial" pitchFamily="34" charset="0"/>
                          <a:ea typeface="Times New Roman"/>
                          <a:cs typeface="Arial" pitchFamily="34" charset="0"/>
                          <a:sym typeface="Symbol"/>
                        </a:rPr>
                        <a:t></a:t>
                      </a:r>
                      <a:endParaRPr lang="ru-RU" sz="1400" dirty="0">
                        <a:latin typeface="Arial" pitchFamily="34" charset="0"/>
                        <a:ea typeface="Times New Roman"/>
                        <a:cs typeface="Arial"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1400" dirty="0" err="1">
                          <a:latin typeface="Arial" pitchFamily="34" charset="0"/>
                          <a:ea typeface="Times New Roman"/>
                          <a:cs typeface="Arial" pitchFamily="34" charset="0"/>
                        </a:rPr>
                        <a:t>відсутня</a:t>
                      </a:r>
                      <a:endParaRPr lang="ru-RU" sz="1400" dirty="0">
                        <a:latin typeface="Arial" pitchFamily="34" charset="0"/>
                        <a:ea typeface="Times New Roman"/>
                        <a:cs typeface="Arial" pitchFamily="34" charset="0"/>
                      </a:endParaRPr>
                    </a:p>
                  </a:txBody>
                  <a:tcPr marL="68580" marR="68580" marT="0" marB="0">
                    <a:solidFill>
                      <a:schemeClr val="accent3">
                        <a:lumMod val="20000"/>
                        <a:lumOff val="80000"/>
                      </a:schemeClr>
                    </a:solidFill>
                  </a:tcPr>
                </a:tc>
                <a:tc gridSpan="2">
                  <a:txBody>
                    <a:bodyPr/>
                    <a:lstStyle/>
                    <a:p>
                      <a:pPr>
                        <a:lnSpc>
                          <a:spcPct val="115000"/>
                        </a:lnSpc>
                        <a:spcAft>
                          <a:spcPts val="0"/>
                        </a:spcAft>
                      </a:pPr>
                      <a:r>
                        <a:rPr lang="en-US" sz="1400" dirty="0" err="1">
                          <a:latin typeface="Arial" pitchFamily="34" charset="0"/>
                          <a:ea typeface="Times New Roman"/>
                          <a:cs typeface="Arial" pitchFamily="34" charset="0"/>
                        </a:rPr>
                        <a:t>неповна</a:t>
                      </a:r>
                      <a:endParaRPr lang="ru-RU" sz="1400" dirty="0">
                        <a:latin typeface="Arial" pitchFamily="34" charset="0"/>
                        <a:ea typeface="Times New Roman"/>
                        <a:cs typeface="Arial" pitchFamily="34" charset="0"/>
                      </a:endParaRPr>
                    </a:p>
                  </a:txBody>
                  <a:tcPr marL="68580" marR="68580" marT="0" marB="0">
                    <a:solidFill>
                      <a:schemeClr val="accent3">
                        <a:lumMod val="20000"/>
                        <a:lumOff val="80000"/>
                      </a:schemeClr>
                    </a:solidFill>
                  </a:tcPr>
                </a:tc>
                <a:tc hMerge="1">
                  <a:txBody>
                    <a:bodyPr/>
                    <a:lstStyle/>
                    <a:p>
                      <a:endParaRPr lang="ru-RU"/>
                    </a:p>
                  </a:txBody>
                  <a:tcPr/>
                </a:tc>
                <a:tc gridSpan="2">
                  <a:txBody>
                    <a:bodyPr/>
                    <a:lstStyle/>
                    <a:p>
                      <a:pPr>
                        <a:lnSpc>
                          <a:spcPct val="115000"/>
                        </a:lnSpc>
                        <a:spcAft>
                          <a:spcPts val="0"/>
                        </a:spcAft>
                      </a:pPr>
                      <a:r>
                        <a:rPr lang="uk-UA" sz="1400" dirty="0">
                          <a:latin typeface="Arial" pitchFamily="34" charset="0"/>
                          <a:ea typeface="Times New Roman"/>
                          <a:cs typeface="Arial" pitchFamily="34" charset="0"/>
                        </a:rPr>
                        <a:t>повна</a:t>
                      </a:r>
                      <a:endParaRPr lang="ru-RU" sz="1400" dirty="0">
                        <a:latin typeface="Arial" pitchFamily="34" charset="0"/>
                        <a:ea typeface="Times New Roman"/>
                        <a:cs typeface="Arial" pitchFamily="34" charset="0"/>
                      </a:endParaRPr>
                    </a:p>
                  </a:txBody>
                  <a:tcPr marL="68580" marR="68580" marT="0" marB="0">
                    <a:solidFill>
                      <a:schemeClr val="accent3">
                        <a:lumMod val="20000"/>
                        <a:lumOff val="80000"/>
                      </a:schemeClr>
                    </a:solidFill>
                  </a:tcPr>
                </a:tc>
                <a:tc hMerge="1">
                  <a:txBody>
                    <a:bodyPr/>
                    <a:lstStyle/>
                    <a:p>
                      <a:endParaRPr lang="ru-RU"/>
                    </a:p>
                  </a:txBody>
                  <a:tcPr/>
                </a:tc>
                <a:tc>
                  <a:txBody>
                    <a:bodyPr/>
                    <a:lstStyle/>
                    <a:p>
                      <a:pPr>
                        <a:lnSpc>
                          <a:spcPct val="115000"/>
                        </a:lnSpc>
                        <a:spcAft>
                          <a:spcPts val="0"/>
                        </a:spcAft>
                      </a:pPr>
                      <a:r>
                        <a:rPr lang="uk-UA" sz="1400" dirty="0">
                          <a:latin typeface="Arial" pitchFamily="34" charset="0"/>
                          <a:ea typeface="Times New Roman"/>
                          <a:cs typeface="Arial" pitchFamily="34" charset="0"/>
                        </a:rPr>
                        <a:t>надлишкова</a:t>
                      </a:r>
                      <a:endParaRPr lang="ru-RU" sz="1400" dirty="0">
                        <a:latin typeface="Arial" pitchFamily="34" charset="0"/>
                        <a:ea typeface="Times New Roman"/>
                        <a:cs typeface="Arial"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2"/>
                  </a:ext>
                </a:extLst>
              </a:tr>
              <a:tr h="244802">
                <a:tc>
                  <a:txBody>
                    <a:bodyPr/>
                    <a:lstStyle/>
                    <a:p>
                      <a:pPr>
                        <a:lnSpc>
                          <a:spcPct val="115000"/>
                        </a:lnSpc>
                        <a:spcAft>
                          <a:spcPts val="0"/>
                        </a:spcAft>
                      </a:pPr>
                      <a:r>
                        <a:rPr lang="uk-UA" sz="1400" dirty="0">
                          <a:latin typeface="Arial" pitchFamily="34" charset="0"/>
                          <a:ea typeface="Times New Roman"/>
                          <a:cs typeface="Arial" pitchFamily="34" charset="0"/>
                          <a:sym typeface="Symbol"/>
                        </a:rPr>
                        <a:t></a:t>
                      </a:r>
                      <a:r>
                        <a:rPr lang="uk-UA" sz="1400" dirty="0">
                          <a:latin typeface="Arial" pitchFamily="34" charset="0"/>
                          <a:ea typeface="Times New Roman"/>
                          <a:cs typeface="Arial" pitchFamily="34" charset="0"/>
                        </a:rPr>
                        <a:t> чи </a:t>
                      </a:r>
                      <a:r>
                        <a:rPr lang="uk-UA" sz="1400" dirty="0">
                          <a:latin typeface="Arial" pitchFamily="34" charset="0"/>
                          <a:ea typeface="Times New Roman"/>
                          <a:cs typeface="Arial" pitchFamily="34" charset="0"/>
                          <a:sym typeface="Symbol"/>
                        </a:rPr>
                        <a:t></a:t>
                      </a:r>
                      <a:r>
                        <a:rPr lang="uk-UA" sz="1400" dirty="0">
                          <a:latin typeface="Arial" pitchFamily="34" charset="0"/>
                          <a:ea typeface="Times New Roman"/>
                          <a:cs typeface="Arial" pitchFamily="34" charset="0"/>
                        </a:rPr>
                        <a:t> елементів</a:t>
                      </a:r>
                      <a:endParaRPr lang="ru-RU" sz="1400" dirty="0">
                        <a:latin typeface="Arial" pitchFamily="34" charset="0"/>
                        <a:ea typeface="Times New Roman"/>
                        <a:cs typeface="Arial" pitchFamily="34" charset="0"/>
                      </a:endParaRPr>
                    </a:p>
                  </a:txBody>
                  <a:tcPr marL="68580" marR="68580" marT="0" marB="0">
                    <a:solidFill>
                      <a:schemeClr val="accent3">
                        <a:lumMod val="60000"/>
                        <a:lumOff val="40000"/>
                      </a:schemeClr>
                    </a:solidFill>
                  </a:tcPr>
                </a:tc>
                <a:tc gridSpan="2">
                  <a:txBody>
                    <a:bodyPr/>
                    <a:lstStyle/>
                    <a:p>
                      <a:pPr>
                        <a:lnSpc>
                          <a:spcPct val="115000"/>
                        </a:lnSpc>
                        <a:spcAft>
                          <a:spcPts val="0"/>
                        </a:spcAft>
                      </a:pPr>
                      <a:r>
                        <a:rPr lang="uk-UA" sz="1400" dirty="0">
                          <a:latin typeface="Arial" pitchFamily="34" charset="0"/>
                          <a:ea typeface="Times New Roman"/>
                          <a:cs typeface="Arial" pitchFamily="34" charset="0"/>
                        </a:rPr>
                        <a:t>тільки </a:t>
                      </a:r>
                      <a:r>
                        <a:rPr lang="uk-UA" sz="1400" dirty="0">
                          <a:latin typeface="Arial" pitchFamily="34" charset="0"/>
                          <a:ea typeface="Times New Roman"/>
                          <a:cs typeface="Arial" pitchFamily="34" charset="0"/>
                          <a:sym typeface="Symbol"/>
                        </a:rPr>
                        <a:t></a:t>
                      </a:r>
                      <a:endParaRPr lang="ru-RU" sz="1400" dirty="0">
                        <a:latin typeface="Arial" pitchFamily="34" charset="0"/>
                        <a:ea typeface="Times New Roman"/>
                        <a:cs typeface="Arial" pitchFamily="34" charset="0"/>
                      </a:endParaRPr>
                    </a:p>
                  </a:txBody>
                  <a:tcPr marL="68580" marR="68580" marT="0" marB="0">
                    <a:solidFill>
                      <a:schemeClr val="accent3">
                        <a:lumMod val="20000"/>
                        <a:lumOff val="80000"/>
                      </a:schemeClr>
                    </a:solidFill>
                  </a:tcPr>
                </a:tc>
                <a:tc hMerge="1">
                  <a:txBody>
                    <a:bodyPr/>
                    <a:lstStyle/>
                    <a:p>
                      <a:endParaRPr lang="ru-RU"/>
                    </a:p>
                  </a:txBody>
                  <a:tcPr/>
                </a:tc>
                <a:tc gridSpan="2">
                  <a:txBody>
                    <a:bodyPr/>
                    <a:lstStyle/>
                    <a:p>
                      <a:pPr>
                        <a:lnSpc>
                          <a:spcPct val="115000"/>
                        </a:lnSpc>
                        <a:spcAft>
                          <a:spcPts val="0"/>
                        </a:spcAft>
                      </a:pPr>
                      <a:r>
                        <a:rPr lang="uk-UA" sz="1400" dirty="0">
                          <a:latin typeface="Arial" pitchFamily="34" charset="0"/>
                          <a:ea typeface="Times New Roman"/>
                          <a:cs typeface="Arial" pitchFamily="34" charset="0"/>
                        </a:rPr>
                        <a:t>тільки </a:t>
                      </a:r>
                      <a:r>
                        <a:rPr lang="uk-UA" sz="1400" dirty="0">
                          <a:latin typeface="Arial" pitchFamily="34" charset="0"/>
                          <a:ea typeface="Times New Roman"/>
                          <a:cs typeface="Arial" pitchFamily="34" charset="0"/>
                          <a:sym typeface="Symbol"/>
                        </a:rPr>
                        <a:t></a:t>
                      </a:r>
                      <a:endParaRPr lang="ru-RU" sz="1400" dirty="0">
                        <a:latin typeface="Arial" pitchFamily="34" charset="0"/>
                        <a:ea typeface="Times New Roman"/>
                        <a:cs typeface="Arial" pitchFamily="34" charset="0"/>
                      </a:endParaRPr>
                    </a:p>
                  </a:txBody>
                  <a:tcPr marL="68580" marR="68580" marT="0" marB="0">
                    <a:solidFill>
                      <a:schemeClr val="accent3">
                        <a:lumMod val="20000"/>
                        <a:lumOff val="80000"/>
                      </a:schemeClr>
                    </a:solidFill>
                  </a:tcPr>
                </a:tc>
                <a:tc hMerge="1">
                  <a:txBody>
                    <a:bodyPr/>
                    <a:lstStyle/>
                    <a:p>
                      <a:endParaRPr lang="ru-RU"/>
                    </a:p>
                  </a:txBody>
                  <a:tcPr/>
                </a:tc>
                <a:tc gridSpan="2">
                  <a:txBody>
                    <a:bodyPr/>
                    <a:lstStyle/>
                    <a:p>
                      <a:pPr>
                        <a:lnSpc>
                          <a:spcPct val="115000"/>
                        </a:lnSpc>
                        <a:spcAft>
                          <a:spcPts val="0"/>
                        </a:spcAft>
                      </a:pPr>
                      <a:r>
                        <a:rPr lang="uk-UA" sz="1400" dirty="0">
                          <a:latin typeface="Arial" pitchFamily="34" charset="0"/>
                          <a:ea typeface="Times New Roman"/>
                          <a:cs typeface="Arial" pitchFamily="34" charset="0"/>
                        </a:rPr>
                        <a:t>і </a:t>
                      </a:r>
                      <a:r>
                        <a:rPr lang="uk-UA" sz="1400" dirty="0">
                          <a:latin typeface="Arial" pitchFamily="34" charset="0"/>
                          <a:ea typeface="Times New Roman"/>
                          <a:cs typeface="Arial" pitchFamily="34" charset="0"/>
                          <a:sym typeface="Symbol"/>
                        </a:rPr>
                        <a:t></a:t>
                      </a:r>
                      <a:r>
                        <a:rPr lang="uk-UA" sz="1400" dirty="0">
                          <a:latin typeface="Arial" pitchFamily="34" charset="0"/>
                          <a:ea typeface="Times New Roman"/>
                          <a:cs typeface="Arial" pitchFamily="34" charset="0"/>
                        </a:rPr>
                        <a:t>, </a:t>
                      </a:r>
                      <a:r>
                        <a:rPr lang="uk-UA" sz="1400" dirty="0" err="1">
                          <a:latin typeface="Arial" pitchFamily="34" charset="0"/>
                          <a:ea typeface="Times New Roman"/>
                          <a:cs typeface="Arial" pitchFamily="34" charset="0"/>
                        </a:rPr>
                        <a:t>і</a:t>
                      </a:r>
                      <a:r>
                        <a:rPr lang="uk-UA" sz="1400" dirty="0">
                          <a:latin typeface="Arial" pitchFamily="34" charset="0"/>
                          <a:ea typeface="Times New Roman"/>
                          <a:cs typeface="Arial" pitchFamily="34" charset="0"/>
                        </a:rPr>
                        <a:t> </a:t>
                      </a:r>
                      <a:r>
                        <a:rPr lang="uk-UA" sz="1400" dirty="0">
                          <a:latin typeface="Arial" pitchFamily="34" charset="0"/>
                          <a:ea typeface="Times New Roman"/>
                          <a:cs typeface="Arial" pitchFamily="34" charset="0"/>
                          <a:sym typeface="Symbol"/>
                        </a:rPr>
                        <a:t></a:t>
                      </a:r>
                      <a:endParaRPr lang="ru-RU" sz="1400" dirty="0">
                        <a:latin typeface="Arial" pitchFamily="34" charset="0"/>
                        <a:ea typeface="Times New Roman"/>
                        <a:cs typeface="Arial" pitchFamily="34" charset="0"/>
                      </a:endParaRPr>
                    </a:p>
                  </a:txBody>
                  <a:tcPr marL="68580" marR="68580" marT="0" marB="0">
                    <a:solidFill>
                      <a:schemeClr val="accent3">
                        <a:lumMod val="20000"/>
                        <a:lumOff val="80000"/>
                      </a:schemeClr>
                    </a:solidFill>
                  </a:tcPr>
                </a:tc>
                <a:tc hMerge="1">
                  <a:txBody>
                    <a:bodyPr/>
                    <a:lstStyle/>
                    <a:p>
                      <a:endParaRPr lang="ru-RU"/>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94305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26988" y="1052513"/>
            <a:ext cx="9144001" cy="5184775"/>
          </a:xfrm>
        </p:spPr>
        <p:txBody>
          <a:bodyPr>
            <a:normAutofit/>
          </a:bodyPr>
          <a:lstStyle/>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13. Вводяться характеристики елементів: потенціал </a:t>
            </a:r>
            <a:r>
              <a:rPr lang="uk-UA" sz="1400" i="1" dirty="0" smtClean="0">
                <a:latin typeface="Arial" pitchFamily="34" charset="0"/>
                <a:cs typeface="Arial" pitchFamily="34" charset="0"/>
                <a:sym typeface="Symbol"/>
              </a:rPr>
              <a:t></a:t>
            </a:r>
            <a:r>
              <a:rPr lang="uk-UA" sz="1400" dirty="0" smtClean="0">
                <a:latin typeface="Arial" pitchFamily="34" charset="0"/>
                <a:cs typeface="Arial" pitchFamily="34" charset="0"/>
              </a:rPr>
              <a:t>; довжина </a:t>
            </a:r>
            <a:r>
              <a:rPr lang="uk-UA" sz="1400" i="1" dirty="0" smtClean="0">
                <a:latin typeface="Arial" pitchFamily="34" charset="0"/>
                <a:cs typeface="Arial" pitchFamily="34" charset="0"/>
              </a:rPr>
              <a:t>l</a:t>
            </a:r>
            <a:r>
              <a:rPr lang="uk-UA" sz="1400" dirty="0" smtClean="0">
                <a:latin typeface="Arial" pitchFamily="34" charset="0"/>
                <a:cs typeface="Arial" pitchFamily="34" charset="0"/>
              </a:rPr>
              <a:t>; амплітуда </a:t>
            </a:r>
            <a:r>
              <a:rPr lang="uk-UA" sz="1400" i="1" dirty="0" smtClean="0">
                <a:latin typeface="Arial" pitchFamily="34" charset="0"/>
                <a:cs typeface="Arial" pitchFamily="34" charset="0"/>
              </a:rPr>
              <a:t>А</a:t>
            </a:r>
            <a:r>
              <a:rPr lang="uk-UA" sz="1400" dirty="0" smtClean="0">
                <a:latin typeface="Arial" pitchFamily="34" charset="0"/>
                <a:cs typeface="Arial" pitchFamily="34" charset="0"/>
              </a:rPr>
              <a:t>; частота </a:t>
            </a:r>
            <a:r>
              <a:rPr lang="uk-UA" sz="1400" i="1" dirty="0" smtClean="0">
                <a:latin typeface="Arial" pitchFamily="34" charset="0"/>
                <a:cs typeface="Arial" pitchFamily="34" charset="0"/>
              </a:rPr>
              <a:t>о</a:t>
            </a:r>
            <a:r>
              <a:rPr lang="uk-UA" sz="1400" dirty="0" smtClean="0">
                <a:latin typeface="Arial" pitchFamily="34" charset="0"/>
                <a:cs typeface="Arial" pitchFamily="34" charset="0"/>
              </a:rPr>
              <a:t>; фаза </a:t>
            </a:r>
            <a:r>
              <a:rPr lang="uk-UA" sz="1400" i="1" dirty="0" smtClean="0">
                <a:latin typeface="Arial" pitchFamily="34" charset="0"/>
                <a:cs typeface="Arial" pitchFamily="34" charset="0"/>
              </a:rPr>
              <a:t>F</a:t>
            </a:r>
            <a:r>
              <a:rPr lang="uk-UA" sz="1400" dirty="0" smtClean="0">
                <a:latin typeface="Arial" pitchFamily="34" charset="0"/>
                <a:cs typeface="Arial" pitchFamily="34" charset="0"/>
              </a:rPr>
              <a:t>; період </a:t>
            </a:r>
            <a:r>
              <a:rPr lang="uk-UA" sz="1400" i="1" dirty="0" smtClean="0">
                <a:latin typeface="Arial" pitchFamily="34" charset="0"/>
                <a:cs typeface="Arial" pitchFamily="34" charset="0"/>
              </a:rPr>
              <a:t>Т</a:t>
            </a:r>
            <a:r>
              <a:rPr lang="uk-UA" sz="1400" dirty="0" smtClean="0">
                <a:latin typeface="Arial" pitchFamily="34" charset="0"/>
                <a:cs typeface="Arial" pitchFamily="34" charset="0"/>
              </a:rPr>
              <a:t>; модальності </a:t>
            </a:r>
            <a:r>
              <a:rPr lang="uk-UA" sz="1400" dirty="0" smtClean="0">
                <a:latin typeface="Arial" pitchFamily="34" charset="0"/>
                <a:cs typeface="Arial" pitchFamily="34" charset="0"/>
                <a:sym typeface="Symbol"/>
              </a:rPr>
              <a:t></a:t>
            </a:r>
            <a:r>
              <a:rPr lang="uk-UA" sz="1400" dirty="0" smtClean="0">
                <a:latin typeface="Arial" pitchFamily="34" charset="0"/>
                <a:cs typeface="Arial" pitchFamily="34" charset="0"/>
              </a:rPr>
              <a:t>, </a:t>
            </a:r>
            <a:r>
              <a:rPr lang="uk-UA" sz="1400" dirty="0" smtClean="0">
                <a:latin typeface="Arial" pitchFamily="34" charset="0"/>
                <a:cs typeface="Arial" pitchFamily="34" charset="0"/>
                <a:sym typeface="Symbol"/>
              </a:rPr>
              <a:t></a:t>
            </a:r>
            <a:r>
              <a:rPr lang="uk-UA" sz="1400" dirty="0" smtClean="0">
                <a:latin typeface="Arial" pitchFamily="34" charset="0"/>
                <a:cs typeface="Arial" pitchFamily="34" charset="0"/>
              </a:rPr>
              <a:t>, </a:t>
            </a:r>
            <a:r>
              <a:rPr lang="uk-UA" sz="1400" dirty="0" smtClean="0">
                <a:latin typeface="Arial" pitchFamily="34" charset="0"/>
                <a:cs typeface="Arial" pitchFamily="34" charset="0"/>
                <a:sym typeface="Symbol"/>
              </a:rPr>
              <a:t></a:t>
            </a:r>
            <a:r>
              <a:rPr lang="uk-UA" sz="1400" dirty="0" smtClean="0">
                <a:latin typeface="Arial" pitchFamily="34" charset="0"/>
                <a:cs typeface="Arial" pitchFamily="34" charset="0"/>
              </a:rPr>
              <a:t>; ознаки </a:t>
            </a:r>
            <a:r>
              <a:rPr lang="uk-UA" sz="1400" dirty="0" smtClean="0">
                <a:latin typeface="Arial" pitchFamily="34" charset="0"/>
                <a:cs typeface="Arial" pitchFamily="34" charset="0"/>
                <a:sym typeface="Symbol"/>
              </a:rPr>
              <a:t></a:t>
            </a:r>
            <a:r>
              <a:rPr lang="uk-UA" sz="1400" dirty="0" smtClean="0">
                <a:latin typeface="Arial" pitchFamily="34" charset="0"/>
                <a:cs typeface="Arial" pitchFamily="34" charset="0"/>
              </a:rPr>
              <a:t>і </a:t>
            </a:r>
            <a:r>
              <a:rPr lang="uk-UA" sz="1400" dirty="0" smtClean="0">
                <a:latin typeface="Arial" pitchFamily="34" charset="0"/>
                <a:cs typeface="Arial" pitchFamily="34" charset="0"/>
                <a:sym typeface="Symbol"/>
              </a:rPr>
              <a:t></a:t>
            </a:r>
            <a:r>
              <a:rPr lang="uk-UA" sz="1400" dirty="0" smtClean="0">
                <a:latin typeface="Arial" pitchFamily="34" charset="0"/>
                <a:cs typeface="Arial" pitchFamily="34" charset="0"/>
              </a:rPr>
              <a:t>; коефіцієнти: </a:t>
            </a:r>
            <a:endParaRPr lang="ru-RU" sz="1400"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 міри </a:t>
            </a:r>
            <a:r>
              <a:rPr lang="uk-UA" sz="1400" dirty="0" err="1" smtClean="0">
                <a:latin typeface="Arial" pitchFamily="34" charset="0"/>
                <a:cs typeface="Arial" pitchFamily="34" charset="0"/>
              </a:rPr>
              <a:t>нелінійності</a:t>
            </a:r>
            <a:r>
              <a:rPr lang="uk-UA" sz="1400" dirty="0" smtClean="0">
                <a:latin typeface="Arial" pitchFamily="34" charset="0"/>
                <a:cs typeface="Arial" pitchFamily="34" charset="0"/>
              </a:rPr>
              <a:t>; </a:t>
            </a:r>
            <a:endParaRPr lang="ru-RU" sz="1400"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 відношення довжин:</a:t>
            </a:r>
            <a:endParaRPr lang="ru-RU" sz="1400" dirty="0" smtClean="0">
              <a:latin typeface="Arial" pitchFamily="34" charset="0"/>
              <a:cs typeface="Arial" pitchFamily="34" charset="0"/>
            </a:endParaRPr>
          </a:p>
          <a:p>
            <a:pPr marL="0" indent="468000" eaLnBrk="1" fontAlgn="auto" hangingPunct="1">
              <a:spcBef>
                <a:spcPts val="300"/>
              </a:spcBef>
              <a:spcAft>
                <a:spcPts val="300"/>
              </a:spcAft>
              <a:buClr>
                <a:schemeClr val="accent3"/>
              </a:buClr>
              <a:buFont typeface="Wingdings 2" pitchFamily="18" charset="2"/>
              <a:buNone/>
              <a:defRPr/>
            </a:pPr>
            <a:r>
              <a:rPr lang="uk-UA" sz="1400" dirty="0" smtClean="0">
                <a:latin typeface="Arial" pitchFamily="34" charset="0"/>
                <a:cs typeface="Arial" pitchFamily="34" charset="0"/>
              </a:rPr>
              <a:t> </a:t>
            </a:r>
            <a:r>
              <a:rPr lang="uk-UA" sz="1400" i="1" dirty="0" err="1" smtClean="0">
                <a:latin typeface="Arial" pitchFamily="34" charset="0"/>
                <a:cs typeface="Arial" pitchFamily="34" charset="0"/>
              </a:rPr>
              <a:t>s=l</a:t>
            </a:r>
            <a:r>
              <a:rPr lang="uk-UA" sz="1400" i="1" baseline="-25000" dirty="0" err="1" smtClean="0">
                <a:latin typeface="Arial" pitchFamily="34" charset="0"/>
                <a:cs typeface="Arial" pitchFamily="34" charset="0"/>
              </a:rPr>
              <a:t>k</a:t>
            </a:r>
            <a:r>
              <a:rPr lang="uk-UA" sz="1400" i="1" dirty="0" smtClean="0">
                <a:latin typeface="Arial" pitchFamily="34" charset="0"/>
                <a:cs typeface="Arial" pitchFamily="34" charset="0"/>
              </a:rPr>
              <a:t>/</a:t>
            </a:r>
            <a:r>
              <a:rPr lang="uk-UA" sz="1400" i="1" dirty="0" err="1" smtClean="0">
                <a:latin typeface="Arial" pitchFamily="34" charset="0"/>
                <a:cs typeface="Arial" pitchFamily="34" charset="0"/>
              </a:rPr>
              <a:t>l</a:t>
            </a:r>
            <a:r>
              <a:rPr lang="uk-UA" sz="1400" i="1" baseline="-25000" dirty="0" err="1" smtClean="0">
                <a:latin typeface="Arial" pitchFamily="34" charset="0"/>
                <a:cs typeface="Arial" pitchFamily="34" charset="0"/>
              </a:rPr>
              <a:t>m</a:t>
            </a:r>
            <a:r>
              <a:rPr lang="uk-UA" sz="1400" dirty="0" smtClean="0">
                <a:latin typeface="Arial" pitchFamily="34" charset="0"/>
                <a:cs typeface="Arial" pitchFamily="34" charset="0"/>
              </a:rPr>
              <a:t>;                                                                                                            </a:t>
            </a:r>
            <a:endParaRPr lang="ru-RU" sz="1400"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 відношення потенціалів: </a:t>
            </a:r>
            <a:endParaRPr lang="ru-RU" sz="1400" dirty="0" smtClean="0">
              <a:latin typeface="Arial" pitchFamily="34" charset="0"/>
              <a:cs typeface="Arial" pitchFamily="34" charset="0"/>
            </a:endParaRPr>
          </a:p>
          <a:p>
            <a:pPr marL="0" indent="468000" eaLnBrk="1" fontAlgn="auto" hangingPunct="1">
              <a:spcBef>
                <a:spcPts val="300"/>
              </a:spcBef>
              <a:spcAft>
                <a:spcPts val="300"/>
              </a:spcAft>
              <a:buClr>
                <a:schemeClr val="accent3"/>
              </a:buClr>
              <a:buFont typeface="Wingdings 2" pitchFamily="18" charset="2"/>
              <a:buNone/>
              <a:defRPr/>
            </a:pPr>
            <a:r>
              <a:rPr lang="uk-UA" sz="1400" i="1" dirty="0" err="1" smtClean="0">
                <a:latin typeface="Arial" pitchFamily="34" charset="0"/>
                <a:cs typeface="Arial" pitchFamily="34" charset="0"/>
              </a:rPr>
              <a:t>р=</a:t>
            </a:r>
            <a:r>
              <a:rPr lang="uk-UA" sz="1400" i="1" dirty="0" err="1" smtClean="0">
                <a:latin typeface="Arial" pitchFamily="34" charset="0"/>
                <a:cs typeface="Arial" pitchFamily="34" charset="0"/>
                <a:sym typeface="Symbol"/>
              </a:rPr>
              <a:t></a:t>
            </a:r>
            <a:r>
              <a:rPr lang="uk-UA" sz="1400" i="1" baseline="-25000" dirty="0" err="1" smtClean="0">
                <a:latin typeface="Arial" pitchFamily="34" charset="0"/>
                <a:cs typeface="Arial" pitchFamily="34" charset="0"/>
              </a:rPr>
              <a:t>k</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i="1" baseline="-25000" dirty="0" smtClean="0">
                <a:latin typeface="Arial" pitchFamily="34" charset="0"/>
                <a:cs typeface="Arial" pitchFamily="34" charset="0"/>
              </a:rPr>
              <a:t>m</a:t>
            </a:r>
            <a:endParaRPr lang="ru-RU" sz="1400" i="1"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В залежності від співвідношення характеристик виводяться умови реалізації С- операцій. Наприклад, для </a:t>
            </a:r>
            <a:r>
              <a:rPr lang="uk-UA" sz="1400" dirty="0" err="1" smtClean="0">
                <a:latin typeface="Arial" pitchFamily="34" charset="0"/>
                <a:cs typeface="Arial" pitchFamily="34" charset="0"/>
              </a:rPr>
              <a:t>коінциденції</a:t>
            </a:r>
            <a:r>
              <a:rPr lang="uk-UA" sz="1400" dirty="0" smtClean="0">
                <a:latin typeface="Arial" pitchFamily="34" charset="0"/>
                <a:cs typeface="Arial" pitchFamily="34" charset="0"/>
              </a:rPr>
              <a:t> маємо: </a:t>
            </a:r>
            <a:r>
              <a:rPr lang="uk-UA" sz="1400" b="1" dirty="0" smtClean="0">
                <a:latin typeface="Arial" pitchFamily="34" charset="0"/>
                <a:cs typeface="Arial" pitchFamily="34" charset="0"/>
              </a:rPr>
              <a:t>5</a:t>
            </a:r>
            <a:r>
              <a:rPr lang="uk-UA" sz="1400" dirty="0" smtClean="0">
                <a:latin typeface="Arial" pitchFamily="34" charset="0"/>
                <a:cs typeface="Arial" pitchFamily="34" charset="0"/>
              </a:rPr>
              <a:t>.</a:t>
            </a:r>
            <a:r>
              <a:rPr lang="uk-UA" sz="1400" b="1" dirty="0" smtClean="0">
                <a:latin typeface="Arial" pitchFamily="34" charset="0"/>
                <a:cs typeface="Arial" pitchFamily="34" charset="0"/>
              </a:rPr>
              <a:t> </a:t>
            </a:r>
            <a:r>
              <a:rPr lang="uk-UA" sz="1400" dirty="0" smtClean="0">
                <a:latin typeface="Arial" pitchFamily="34" charset="0"/>
                <a:cs typeface="Arial" pitchFamily="34" charset="0"/>
              </a:rPr>
              <a:t>Нехай для розшарувань {</a:t>
            </a:r>
            <a:r>
              <a:rPr lang="uk-UA" sz="1400" i="1" dirty="0" smtClean="0">
                <a:latin typeface="Arial" pitchFamily="34" charset="0"/>
                <a:cs typeface="Arial" pitchFamily="34" charset="0"/>
              </a:rPr>
              <a:t>P</a:t>
            </a:r>
            <a:r>
              <a:rPr lang="uk-UA" sz="1400" dirty="0" smtClean="0">
                <a:latin typeface="Arial" pitchFamily="34" charset="0"/>
                <a:cs typeface="Arial" pitchFamily="34" charset="0"/>
              </a:rPr>
              <a:t>}, що відповідають {</a:t>
            </a:r>
            <a:r>
              <a:rPr lang="uk-UA" sz="1400" i="1" dirty="0" smtClean="0">
                <a:latin typeface="Arial" pitchFamily="34" charset="0"/>
                <a:cs typeface="Arial" pitchFamily="34" charset="0"/>
              </a:rPr>
              <a:t>O</a:t>
            </a:r>
            <a:r>
              <a:rPr lang="uk-UA" sz="1400" dirty="0" smtClean="0">
                <a:latin typeface="Arial" pitchFamily="34" charset="0"/>
                <a:cs typeface="Arial" pitchFamily="34" charset="0"/>
              </a:rPr>
              <a:t>*}, існує упорядкований набір хвиль і </a:t>
            </a:r>
            <a:r>
              <a:rPr lang="uk-UA" sz="1400" dirty="0" err="1" smtClean="0">
                <a:latin typeface="Arial" pitchFamily="34" charset="0"/>
                <a:cs typeface="Arial" pitchFamily="34" charset="0"/>
              </a:rPr>
              <a:t>солітонів</a:t>
            </a:r>
            <a:r>
              <a:rPr lang="uk-UA" sz="1400" dirty="0" smtClean="0">
                <a:latin typeface="Arial" pitchFamily="34" charset="0"/>
                <a:cs typeface="Arial" pitchFamily="34" charset="0"/>
              </a:rPr>
              <a:t>:</a:t>
            </a:r>
            <a:endParaRPr lang="ru-RU" sz="1400" dirty="0" smtClean="0">
              <a:latin typeface="Arial" pitchFamily="34" charset="0"/>
              <a:cs typeface="Arial" pitchFamily="34" charset="0"/>
            </a:endParaRPr>
          </a:p>
          <a:p>
            <a:pPr marL="0" indent="468000" eaLnBrk="1" fontAlgn="auto" hangingPunct="1">
              <a:spcBef>
                <a:spcPts val="300"/>
              </a:spcBef>
              <a:spcAft>
                <a:spcPts val="0"/>
              </a:spcAft>
              <a:buClr>
                <a:schemeClr val="accent3"/>
              </a:buClr>
              <a:buFont typeface="Wingdings 2" pitchFamily="18" charset="2"/>
              <a:buNone/>
              <a:defRPr/>
            </a:pPr>
            <a:r>
              <a:rPr lang="uk-UA" sz="1400" i="1" dirty="0" smtClean="0">
                <a:latin typeface="Arial" pitchFamily="34" charset="0"/>
                <a:cs typeface="Arial" pitchFamily="34" charset="0"/>
              </a:rPr>
              <a:t>l</a:t>
            </a:r>
            <a:r>
              <a:rPr lang="uk-UA" sz="1400" i="1" baseline="-25000" dirty="0" smtClean="0">
                <a:latin typeface="Arial" pitchFamily="34" charset="0"/>
                <a:cs typeface="Arial" pitchFamily="34" charset="0"/>
              </a:rPr>
              <a:t>1</a:t>
            </a:r>
            <a:r>
              <a:rPr lang="uk-UA" sz="1400" i="1" dirty="0" smtClean="0">
                <a:latin typeface="Arial" pitchFamily="34" charset="0"/>
                <a:cs typeface="Arial" pitchFamily="34" charset="0"/>
              </a:rPr>
              <a:t> </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l</a:t>
            </a:r>
            <a:r>
              <a:rPr lang="uk-UA" sz="1400" i="1" baseline="-25000" dirty="0" smtClean="0">
                <a:latin typeface="Arial" pitchFamily="34" charset="0"/>
                <a:cs typeface="Arial" pitchFamily="34" charset="0"/>
              </a:rPr>
              <a:t>2</a:t>
            </a:r>
            <a:r>
              <a:rPr lang="uk-UA" sz="1400" i="1" dirty="0" smtClean="0">
                <a:latin typeface="Arial" pitchFamily="34" charset="0"/>
                <a:cs typeface="Arial" pitchFamily="34" charset="0"/>
              </a:rPr>
              <a:t> </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l</a:t>
            </a:r>
            <a:r>
              <a:rPr lang="uk-UA" sz="1400" i="1" baseline="-25000" dirty="0" smtClean="0">
                <a:latin typeface="Arial" pitchFamily="34" charset="0"/>
                <a:cs typeface="Arial" pitchFamily="34" charset="0"/>
              </a:rPr>
              <a:t>3</a:t>
            </a:r>
            <a:r>
              <a:rPr lang="uk-UA" sz="1400" i="1" dirty="0" smtClean="0">
                <a:latin typeface="Arial" pitchFamily="34" charset="0"/>
                <a:cs typeface="Arial" pitchFamily="34" charset="0"/>
              </a:rPr>
              <a:t>... </a:t>
            </a:r>
            <a:r>
              <a:rPr lang="uk-UA" sz="1400" i="1" dirty="0" err="1" smtClean="0">
                <a:latin typeface="Arial" pitchFamily="34" charset="0"/>
                <a:cs typeface="Arial" pitchFamily="34" charset="0"/>
                <a:sym typeface="Symbol"/>
              </a:rPr>
              <a:t></a:t>
            </a:r>
            <a:r>
              <a:rPr lang="uk-UA" sz="1400" i="1" dirty="0" err="1" smtClean="0">
                <a:latin typeface="Arial" pitchFamily="34" charset="0"/>
                <a:cs typeface="Arial" pitchFamily="34" charset="0"/>
              </a:rPr>
              <a:t>l</a:t>
            </a:r>
            <a:r>
              <a:rPr lang="uk-UA" sz="1400" i="1" baseline="-25000" dirty="0" err="1" smtClean="0">
                <a:latin typeface="Arial" pitchFamily="34" charset="0"/>
                <a:cs typeface="Arial" pitchFamily="34" charset="0"/>
              </a:rPr>
              <a:t>n</a:t>
            </a:r>
            <a:r>
              <a:rPr lang="uk-UA" sz="1400" i="1" dirty="0" smtClean="0">
                <a:latin typeface="Arial" pitchFamily="34" charset="0"/>
                <a:cs typeface="Arial" pitchFamily="34" charset="0"/>
              </a:rPr>
              <a:t>,</a:t>
            </a:r>
            <a:endParaRPr lang="ru-RU" sz="1400" i="1" dirty="0" smtClean="0">
              <a:latin typeface="Arial" pitchFamily="34" charset="0"/>
              <a:cs typeface="Arial" pitchFamily="34" charset="0"/>
            </a:endParaRPr>
          </a:p>
          <a:p>
            <a:pPr marL="0" indent="468000" eaLnBrk="1" fontAlgn="auto" hangingPunct="1">
              <a:spcBef>
                <a:spcPts val="0"/>
              </a:spcBef>
              <a:spcAft>
                <a:spcPts val="300"/>
              </a:spcAft>
              <a:buClr>
                <a:schemeClr val="accent3"/>
              </a:buClr>
              <a:buFont typeface="Wingdings 2" pitchFamily="18" charset="2"/>
              <a:buNone/>
              <a:defRPr/>
            </a:pPr>
            <a:r>
              <a:rPr lang="uk-UA" sz="1400" i="1" dirty="0" smtClean="0">
                <a:latin typeface="Arial" pitchFamily="34" charset="0"/>
                <a:cs typeface="Arial" pitchFamily="34" charset="0"/>
              </a:rPr>
              <a:t>l</a:t>
            </a:r>
            <a:r>
              <a:rPr lang="uk-UA" sz="1400" i="1" baseline="-25000" dirty="0" smtClean="0">
                <a:latin typeface="Arial" pitchFamily="34" charset="0"/>
                <a:cs typeface="Arial" pitchFamily="34" charset="0"/>
              </a:rPr>
              <a:t>1</a:t>
            </a:r>
            <a:r>
              <a:rPr lang="en-US" sz="1400" i="1" dirty="0" smtClean="0">
                <a:latin typeface="Arial" pitchFamily="34" charset="0"/>
                <a:cs typeface="Arial" pitchFamily="34" charset="0"/>
              </a:rPr>
              <a:t>&gt;</a:t>
            </a:r>
            <a:r>
              <a:rPr lang="uk-UA" sz="1400" i="1" dirty="0" smtClean="0">
                <a:latin typeface="Arial" pitchFamily="34" charset="0"/>
                <a:cs typeface="Arial" pitchFamily="34" charset="0"/>
              </a:rPr>
              <a:t>l</a:t>
            </a:r>
            <a:r>
              <a:rPr lang="uk-UA" sz="1400" i="1" baseline="-25000" dirty="0" smtClean="0">
                <a:latin typeface="Arial" pitchFamily="34" charset="0"/>
                <a:cs typeface="Arial" pitchFamily="34" charset="0"/>
              </a:rPr>
              <a:t>2</a:t>
            </a:r>
            <a:r>
              <a:rPr lang="uk-UA" sz="1400" i="1" dirty="0" smtClean="0">
                <a:latin typeface="Arial" pitchFamily="34" charset="0"/>
                <a:cs typeface="Arial" pitchFamily="34" charset="0"/>
              </a:rPr>
              <a:t>&gt;l</a:t>
            </a:r>
            <a:r>
              <a:rPr lang="uk-UA" sz="1400" i="1" baseline="-25000" dirty="0" smtClean="0">
                <a:latin typeface="Arial" pitchFamily="34" charset="0"/>
                <a:cs typeface="Arial" pitchFamily="34" charset="0"/>
              </a:rPr>
              <a:t>3</a:t>
            </a:r>
            <a:r>
              <a:rPr lang="uk-UA" sz="1400" i="1" dirty="0" smtClean="0">
                <a:latin typeface="Arial" pitchFamily="34" charset="0"/>
                <a:cs typeface="Arial" pitchFamily="34" charset="0"/>
              </a:rPr>
              <a:t>... &gt;</a:t>
            </a:r>
            <a:r>
              <a:rPr lang="uk-UA" sz="1400" i="1" dirty="0" err="1" smtClean="0">
                <a:latin typeface="Arial" pitchFamily="34" charset="0"/>
                <a:cs typeface="Arial" pitchFamily="34" charset="0"/>
              </a:rPr>
              <a:t>l</a:t>
            </a:r>
            <a:r>
              <a:rPr lang="uk-UA" sz="1400" i="1" baseline="-25000" dirty="0" err="1" smtClean="0">
                <a:latin typeface="Arial" pitchFamily="34" charset="0"/>
                <a:cs typeface="Arial" pitchFamily="34" charset="0"/>
              </a:rPr>
              <a:t>n</a:t>
            </a:r>
            <a:r>
              <a:rPr lang="uk-UA" sz="1400" i="1" baseline="-25000" dirty="0" smtClean="0">
                <a:latin typeface="Arial" pitchFamily="34" charset="0"/>
                <a:cs typeface="Arial" pitchFamily="34" charset="0"/>
              </a:rPr>
              <a:t>,</a:t>
            </a:r>
            <a:r>
              <a:rPr lang="uk-UA" sz="1400" i="1" dirty="0" smtClean="0">
                <a:latin typeface="Arial" pitchFamily="34" charset="0"/>
                <a:cs typeface="Arial" pitchFamily="34" charset="0"/>
              </a:rPr>
              <a:t> </a:t>
            </a:r>
            <a:endParaRPr lang="ru-RU" sz="1400" i="1"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де n – кількість розшарувань у {</a:t>
            </a:r>
            <a:r>
              <a:rPr lang="uk-UA" sz="1400" i="1" dirty="0" smtClean="0">
                <a:latin typeface="Arial" pitchFamily="34" charset="0"/>
                <a:cs typeface="Arial" pitchFamily="34" charset="0"/>
              </a:rPr>
              <a:t>P</a:t>
            </a:r>
            <a:r>
              <a:rPr lang="uk-UA" sz="1400" dirty="0" smtClean="0">
                <a:latin typeface="Arial" pitchFamily="34" charset="0"/>
                <a:cs typeface="Arial" pitchFamily="34" charset="0"/>
              </a:rPr>
              <a:t>};</a:t>
            </a:r>
            <a:endParaRPr lang="ru-RU" sz="1400"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Тоді необхідними і достатніми умовами </a:t>
            </a:r>
            <a:r>
              <a:rPr lang="uk-UA" sz="1400" dirty="0" err="1" smtClean="0">
                <a:latin typeface="Arial" pitchFamily="34" charset="0"/>
                <a:cs typeface="Arial" pitchFamily="34" charset="0"/>
              </a:rPr>
              <a:t>коінциденції</a:t>
            </a:r>
            <a:r>
              <a:rPr lang="uk-UA" sz="1400" dirty="0" smtClean="0">
                <a:latin typeface="Arial" pitchFamily="34" charset="0"/>
                <a:cs typeface="Arial" pitchFamily="34" charset="0"/>
              </a:rPr>
              <a:t> для однокомпонентних </a:t>
            </a:r>
            <a:r>
              <a:rPr lang="uk-UA" sz="1400" dirty="0" smtClean="0">
                <a:latin typeface="Arial" pitchFamily="34" charset="0"/>
                <a:cs typeface="Arial" pitchFamily="34" charset="0"/>
                <a:sym typeface="Symbol"/>
              </a:rPr>
              <a:t></a:t>
            </a:r>
            <a:r>
              <a:rPr lang="uk-UA" sz="1400" dirty="0" smtClean="0">
                <a:latin typeface="Arial" pitchFamily="34" charset="0"/>
                <a:cs typeface="Arial" pitchFamily="34" charset="0"/>
              </a:rPr>
              <a:t> буде виконання: </a:t>
            </a:r>
            <a:endParaRPr lang="ru-RU" sz="1400" dirty="0" smtClean="0">
              <a:latin typeface="Arial" pitchFamily="34" charset="0"/>
              <a:cs typeface="Arial" pitchFamily="34" charset="0"/>
            </a:endParaRPr>
          </a:p>
          <a:p>
            <a:pPr marL="0" indent="468000" eaLnBrk="1" fontAlgn="auto" hangingPunct="1">
              <a:spcBef>
                <a:spcPts val="300"/>
              </a:spcBef>
              <a:spcAft>
                <a:spcPts val="0"/>
              </a:spcAft>
              <a:buClr>
                <a:schemeClr val="accent3"/>
              </a:buClr>
              <a:buFont typeface="Wingdings 2" pitchFamily="18" charset="2"/>
              <a:buNone/>
              <a:defRPr/>
            </a:pPr>
            <a:r>
              <a:rPr lang="uk-UA" sz="1400" i="1" dirty="0" err="1" smtClean="0">
                <a:latin typeface="Arial" pitchFamily="34" charset="0"/>
                <a:cs typeface="Arial" pitchFamily="34" charset="0"/>
              </a:rPr>
              <a:t>l</a:t>
            </a:r>
            <a:r>
              <a:rPr lang="uk-UA" sz="1400" i="1" baseline="-25000" dirty="0" err="1" smtClean="0">
                <a:latin typeface="Arial" pitchFamily="34" charset="0"/>
                <a:cs typeface="Arial" pitchFamily="34" charset="0"/>
              </a:rPr>
              <a:t>n</a:t>
            </a:r>
            <a:r>
              <a:rPr lang="uk-UA" sz="1400" i="1" dirty="0" smtClean="0">
                <a:latin typeface="Arial" pitchFamily="34" charset="0"/>
                <a:cs typeface="Arial" pitchFamily="34" charset="0"/>
              </a:rPr>
              <a:t>/l</a:t>
            </a:r>
            <a:r>
              <a:rPr lang="uk-UA" sz="1400" i="1" baseline="-25000" dirty="0" smtClean="0">
                <a:latin typeface="Arial" pitchFamily="34" charset="0"/>
                <a:cs typeface="Arial" pitchFamily="34" charset="0"/>
              </a:rPr>
              <a:t>1</a:t>
            </a:r>
            <a:r>
              <a:rPr lang="uk-UA" sz="1400" i="1" dirty="0" smtClean="0">
                <a:latin typeface="Arial" pitchFamily="34" charset="0"/>
                <a:cs typeface="Arial" pitchFamily="34" charset="0"/>
              </a:rPr>
              <a:t>=m</a:t>
            </a:r>
            <a:r>
              <a:rPr lang="uk-UA" sz="1400" i="1" baseline="-25000" dirty="0" smtClean="0">
                <a:latin typeface="Arial" pitchFamily="34" charset="0"/>
                <a:cs typeface="Arial" pitchFamily="34" charset="0"/>
              </a:rPr>
              <a:t>11</a:t>
            </a:r>
            <a:r>
              <a:rPr lang="uk-UA" sz="1400" i="1" dirty="0" smtClean="0">
                <a:latin typeface="Arial" pitchFamily="34" charset="0"/>
                <a:cs typeface="Arial" pitchFamily="34" charset="0"/>
              </a:rPr>
              <a:t>, </a:t>
            </a:r>
            <a:r>
              <a:rPr lang="uk-UA" sz="1400" i="1" dirty="0" err="1" smtClean="0">
                <a:latin typeface="Arial" pitchFamily="34" charset="0"/>
                <a:cs typeface="Arial" pitchFamily="34" charset="0"/>
              </a:rPr>
              <a:t>l</a:t>
            </a:r>
            <a:r>
              <a:rPr lang="uk-UA" sz="1400" i="1" baseline="-25000" dirty="0" err="1" smtClean="0">
                <a:latin typeface="Arial" pitchFamily="34" charset="0"/>
                <a:cs typeface="Arial" pitchFamily="34" charset="0"/>
              </a:rPr>
              <a:t>n</a:t>
            </a:r>
            <a:r>
              <a:rPr lang="uk-UA" sz="1400" i="1" dirty="0" smtClean="0">
                <a:latin typeface="Arial" pitchFamily="34" charset="0"/>
                <a:cs typeface="Arial" pitchFamily="34" charset="0"/>
              </a:rPr>
              <a:t>/l</a:t>
            </a:r>
            <a:r>
              <a:rPr lang="uk-UA" sz="1400" i="1" baseline="-25000" dirty="0" smtClean="0">
                <a:latin typeface="Arial" pitchFamily="34" charset="0"/>
                <a:cs typeface="Arial" pitchFamily="34" charset="0"/>
              </a:rPr>
              <a:t>2</a:t>
            </a:r>
            <a:r>
              <a:rPr lang="uk-UA" sz="1400" i="1" dirty="0" smtClean="0">
                <a:latin typeface="Arial" pitchFamily="34" charset="0"/>
                <a:cs typeface="Arial" pitchFamily="34" charset="0"/>
              </a:rPr>
              <a:t>=m</a:t>
            </a:r>
            <a:r>
              <a:rPr lang="uk-UA" sz="1400" i="1" baseline="-25000" dirty="0" smtClean="0">
                <a:latin typeface="Arial" pitchFamily="34" charset="0"/>
                <a:cs typeface="Arial" pitchFamily="34" charset="0"/>
              </a:rPr>
              <a:t>12</a:t>
            </a:r>
            <a:r>
              <a:rPr lang="uk-UA" sz="1400" i="1" dirty="0" smtClean="0">
                <a:latin typeface="Arial" pitchFamily="34" charset="0"/>
                <a:cs typeface="Arial" pitchFamily="34" charset="0"/>
              </a:rPr>
              <a:t>, ... , </a:t>
            </a:r>
            <a:r>
              <a:rPr lang="uk-UA" sz="1400" i="1" dirty="0" err="1" smtClean="0">
                <a:latin typeface="Arial" pitchFamily="34" charset="0"/>
                <a:cs typeface="Arial" pitchFamily="34" charset="0"/>
              </a:rPr>
              <a:t>l</a:t>
            </a:r>
            <a:r>
              <a:rPr lang="uk-UA" sz="1400" i="1" baseline="-25000" dirty="0" err="1" smtClean="0">
                <a:latin typeface="Arial" pitchFamily="34" charset="0"/>
                <a:cs typeface="Arial" pitchFamily="34" charset="0"/>
              </a:rPr>
              <a:t>n</a:t>
            </a:r>
            <a:r>
              <a:rPr lang="uk-UA" sz="1400" i="1" dirty="0" smtClean="0">
                <a:latin typeface="Arial" pitchFamily="34" charset="0"/>
                <a:cs typeface="Arial" pitchFamily="34" charset="0"/>
              </a:rPr>
              <a:t>/l</a:t>
            </a:r>
            <a:r>
              <a:rPr lang="uk-UA" sz="1400" i="1" baseline="-25000" dirty="0" smtClean="0">
                <a:latin typeface="Arial" pitchFamily="34" charset="0"/>
                <a:cs typeface="Arial" pitchFamily="34" charset="0"/>
              </a:rPr>
              <a:t>n‑ 1</a:t>
            </a:r>
            <a:r>
              <a:rPr lang="uk-UA" sz="1400" i="1" dirty="0" smtClean="0">
                <a:latin typeface="Arial" pitchFamily="34" charset="0"/>
                <a:cs typeface="Arial" pitchFamily="34" charset="0"/>
              </a:rPr>
              <a:t>=m</a:t>
            </a:r>
            <a:r>
              <a:rPr lang="uk-UA" sz="1400" i="1" baseline="-25000" dirty="0" smtClean="0">
                <a:latin typeface="Arial" pitchFamily="34" charset="0"/>
                <a:cs typeface="Arial" pitchFamily="34" charset="0"/>
              </a:rPr>
              <a:t>1n‑ 1</a:t>
            </a:r>
            <a:endParaRPr lang="ru-RU" sz="1400" i="1" dirty="0" smtClean="0">
              <a:latin typeface="Arial" pitchFamily="34" charset="0"/>
              <a:cs typeface="Arial" pitchFamily="34" charset="0"/>
            </a:endParaRPr>
          </a:p>
          <a:p>
            <a:pPr marL="0" indent="468000" eaLnBrk="1" fontAlgn="auto" hangingPunct="1">
              <a:spcBef>
                <a:spcPts val="0"/>
              </a:spcBef>
              <a:spcAft>
                <a:spcPts val="0"/>
              </a:spcAft>
              <a:buClr>
                <a:schemeClr val="accent3"/>
              </a:buClr>
              <a:buFont typeface="Wingdings 2" pitchFamily="18" charset="2"/>
              <a:buNone/>
              <a:defRPr/>
            </a:pPr>
            <a:r>
              <a:rPr lang="uk-UA" sz="1400" i="1" dirty="0" smtClean="0">
                <a:latin typeface="Arial" pitchFamily="34" charset="0"/>
                <a:cs typeface="Arial" pitchFamily="34" charset="0"/>
              </a:rPr>
              <a:t>l</a:t>
            </a:r>
            <a:r>
              <a:rPr lang="uk-UA" sz="1400" i="1" baseline="-25000" dirty="0" smtClean="0">
                <a:latin typeface="Arial" pitchFamily="34" charset="0"/>
                <a:cs typeface="Arial" pitchFamily="34" charset="0"/>
              </a:rPr>
              <a:t>n‑ 1</a:t>
            </a:r>
            <a:r>
              <a:rPr lang="uk-UA" sz="1400" i="1" dirty="0" smtClean="0">
                <a:latin typeface="Arial" pitchFamily="34" charset="0"/>
                <a:cs typeface="Arial" pitchFamily="34" charset="0"/>
              </a:rPr>
              <a:t>/l</a:t>
            </a:r>
            <a:r>
              <a:rPr lang="uk-UA" sz="1400" i="1" baseline="-25000" dirty="0" smtClean="0">
                <a:latin typeface="Arial" pitchFamily="34" charset="0"/>
                <a:cs typeface="Arial" pitchFamily="34" charset="0"/>
              </a:rPr>
              <a:t>1</a:t>
            </a:r>
            <a:r>
              <a:rPr lang="uk-UA" sz="1400" i="1" dirty="0" smtClean="0">
                <a:latin typeface="Arial" pitchFamily="34" charset="0"/>
                <a:cs typeface="Arial" pitchFamily="34" charset="0"/>
              </a:rPr>
              <a:t>=m</a:t>
            </a:r>
            <a:r>
              <a:rPr lang="uk-UA" sz="1400" i="1" baseline="-25000" dirty="0" smtClean="0">
                <a:latin typeface="Arial" pitchFamily="34" charset="0"/>
                <a:cs typeface="Arial" pitchFamily="34" charset="0"/>
              </a:rPr>
              <a:t>21</a:t>
            </a:r>
            <a:r>
              <a:rPr lang="uk-UA" sz="1400" i="1" dirty="0" smtClean="0">
                <a:latin typeface="Arial" pitchFamily="34" charset="0"/>
                <a:cs typeface="Arial" pitchFamily="34" charset="0"/>
              </a:rPr>
              <a:t>, ... , l</a:t>
            </a:r>
            <a:r>
              <a:rPr lang="uk-UA" sz="1400" i="1" baseline="-25000" dirty="0" smtClean="0">
                <a:latin typeface="Arial" pitchFamily="34" charset="0"/>
                <a:cs typeface="Arial" pitchFamily="34" charset="0"/>
              </a:rPr>
              <a:t>n‑ 1</a:t>
            </a:r>
            <a:r>
              <a:rPr lang="uk-UA" sz="1400" i="1" dirty="0" smtClean="0">
                <a:latin typeface="Arial" pitchFamily="34" charset="0"/>
                <a:cs typeface="Arial" pitchFamily="34" charset="0"/>
              </a:rPr>
              <a:t>/</a:t>
            </a:r>
            <a:r>
              <a:rPr lang="uk-UA" sz="1400" i="1" dirty="0" err="1" smtClean="0">
                <a:latin typeface="Arial" pitchFamily="34" charset="0"/>
                <a:cs typeface="Arial" pitchFamily="34" charset="0"/>
              </a:rPr>
              <a:t>l</a:t>
            </a:r>
            <a:r>
              <a:rPr lang="uk-UA" sz="1400" i="1" baseline="-25000" dirty="0" err="1" smtClean="0">
                <a:latin typeface="Arial" pitchFamily="34" charset="0"/>
                <a:cs typeface="Arial" pitchFamily="34" charset="0"/>
              </a:rPr>
              <a:t>n‑</a:t>
            </a:r>
            <a:r>
              <a:rPr lang="uk-UA" sz="1400" i="1" baseline="-25000" dirty="0" smtClean="0">
                <a:latin typeface="Arial" pitchFamily="34" charset="0"/>
                <a:cs typeface="Arial" pitchFamily="34" charset="0"/>
              </a:rPr>
              <a:t> 2</a:t>
            </a:r>
            <a:r>
              <a:rPr lang="uk-UA" sz="1400" i="1" dirty="0" smtClean="0">
                <a:latin typeface="Arial" pitchFamily="34" charset="0"/>
                <a:cs typeface="Arial" pitchFamily="34" charset="0"/>
              </a:rPr>
              <a:t>=m</a:t>
            </a:r>
            <a:r>
              <a:rPr lang="uk-UA" sz="1400" i="1" baseline="-25000" dirty="0" smtClean="0">
                <a:latin typeface="Arial" pitchFamily="34" charset="0"/>
                <a:cs typeface="Arial" pitchFamily="34" charset="0"/>
              </a:rPr>
              <a:t>2n‑ 2 </a:t>
            </a:r>
            <a:endParaRPr lang="ru-RU" sz="1400" i="1" dirty="0" smtClean="0">
              <a:latin typeface="Arial" pitchFamily="34" charset="0"/>
              <a:cs typeface="Arial" pitchFamily="34" charset="0"/>
            </a:endParaRPr>
          </a:p>
          <a:p>
            <a:pPr marL="0" indent="468000" eaLnBrk="1" fontAlgn="auto" hangingPunct="1">
              <a:spcBef>
                <a:spcPts val="0"/>
              </a:spcBef>
              <a:spcAft>
                <a:spcPts val="0"/>
              </a:spcAft>
              <a:buClr>
                <a:schemeClr val="accent3"/>
              </a:buClr>
              <a:buFont typeface="Wingdings 2" pitchFamily="18" charset="2"/>
              <a:buNone/>
              <a:defRPr/>
            </a:pPr>
            <a:r>
              <a:rPr lang="uk-UA" sz="1400" i="1" dirty="0" smtClean="0">
                <a:latin typeface="Arial" pitchFamily="34" charset="0"/>
                <a:cs typeface="Arial" pitchFamily="34" charset="0"/>
              </a:rPr>
              <a:t>                  ...</a:t>
            </a:r>
            <a:endParaRPr lang="ru-RU" sz="1400" i="1" dirty="0" smtClean="0">
              <a:latin typeface="Arial" pitchFamily="34" charset="0"/>
              <a:cs typeface="Arial" pitchFamily="34" charset="0"/>
            </a:endParaRPr>
          </a:p>
          <a:p>
            <a:pPr marL="0" indent="468000" eaLnBrk="1" fontAlgn="auto" hangingPunct="1">
              <a:spcBef>
                <a:spcPts val="0"/>
              </a:spcBef>
              <a:spcAft>
                <a:spcPts val="0"/>
              </a:spcAft>
              <a:buClr>
                <a:schemeClr val="accent3"/>
              </a:buClr>
              <a:buFont typeface="Wingdings 2" pitchFamily="18" charset="2"/>
              <a:buNone/>
              <a:defRPr/>
            </a:pPr>
            <a:r>
              <a:rPr lang="uk-UA" sz="1400" i="1" dirty="0" smtClean="0">
                <a:latin typeface="Arial" pitchFamily="34" charset="0"/>
                <a:cs typeface="Arial" pitchFamily="34" charset="0"/>
              </a:rPr>
              <a:t>l</a:t>
            </a:r>
            <a:r>
              <a:rPr lang="uk-UA" sz="1400" i="1" baseline="-25000" dirty="0" smtClean="0">
                <a:latin typeface="Arial" pitchFamily="34" charset="0"/>
                <a:cs typeface="Arial" pitchFamily="34" charset="0"/>
              </a:rPr>
              <a:t>2</a:t>
            </a:r>
            <a:r>
              <a:rPr lang="uk-UA" sz="1400" i="1" dirty="0" smtClean="0">
                <a:latin typeface="Arial" pitchFamily="34" charset="0"/>
                <a:cs typeface="Arial" pitchFamily="34" charset="0"/>
              </a:rPr>
              <a:t>/l</a:t>
            </a:r>
            <a:r>
              <a:rPr lang="uk-UA" sz="1400" i="1" baseline="-25000" dirty="0" smtClean="0">
                <a:latin typeface="Arial" pitchFamily="34" charset="0"/>
                <a:cs typeface="Arial" pitchFamily="34" charset="0"/>
              </a:rPr>
              <a:t>1</a:t>
            </a:r>
            <a:r>
              <a:rPr lang="uk-UA" sz="1400" i="1" dirty="0" smtClean="0">
                <a:latin typeface="Arial" pitchFamily="34" charset="0"/>
                <a:cs typeface="Arial" pitchFamily="34" charset="0"/>
              </a:rPr>
              <a:t>=m</a:t>
            </a:r>
            <a:r>
              <a:rPr lang="uk-UA" sz="1400" i="1" baseline="-25000" dirty="0" smtClean="0">
                <a:latin typeface="Arial" pitchFamily="34" charset="0"/>
                <a:cs typeface="Arial" pitchFamily="34" charset="0"/>
              </a:rPr>
              <a:t>n‑11</a:t>
            </a:r>
            <a:endParaRPr lang="ru-RU" sz="1400" i="1" dirty="0" smtClean="0">
              <a:latin typeface="Arial" pitchFamily="34" charset="0"/>
              <a:cs typeface="Arial" pitchFamily="34" charset="0"/>
            </a:endParaRPr>
          </a:p>
          <a:p>
            <a:pPr marL="0" indent="468000" eaLnBrk="1" fontAlgn="auto" hangingPunct="1">
              <a:spcBef>
                <a:spcPts val="0"/>
              </a:spcBef>
              <a:spcAft>
                <a:spcPts val="0"/>
              </a:spcAft>
              <a:buClr>
                <a:schemeClr val="accent3"/>
              </a:buClr>
              <a:buFont typeface="Wingdings 2" pitchFamily="18" charset="2"/>
              <a:buNone/>
              <a:defRPr/>
            </a:pP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a:t>
            </a:r>
            <a:r>
              <a:rPr lang="uk-UA" sz="1400" i="1" dirty="0" smtClean="0">
                <a:latin typeface="Arial" pitchFamily="34" charset="0"/>
                <a:cs typeface="Arial" pitchFamily="34" charset="0"/>
                <a:sym typeface="Symbol"/>
              </a:rPr>
              <a:t></a:t>
            </a:r>
            <a:r>
              <a:rPr lang="uk-UA" sz="1400" i="1" dirty="0" smtClean="0">
                <a:latin typeface="Arial" pitchFamily="34" charset="0"/>
                <a:cs typeface="Arial" pitchFamily="34" charset="0"/>
              </a:rPr>
              <a:t>}</a:t>
            </a:r>
            <a:endParaRPr lang="ru-RU" sz="1400" i="1" dirty="0" smtClean="0">
              <a:latin typeface="Arial" pitchFamily="34" charset="0"/>
              <a:cs typeface="Arial" pitchFamily="34" charset="0"/>
            </a:endParaRPr>
          </a:p>
          <a:p>
            <a:pPr marL="0" indent="468000" eaLnBrk="1" fontAlgn="auto" hangingPunct="1">
              <a:spcBef>
                <a:spcPts val="0"/>
              </a:spcBef>
              <a:spcAft>
                <a:spcPts val="300"/>
              </a:spcAft>
              <a:buClr>
                <a:schemeClr val="accent3"/>
              </a:buClr>
              <a:buFont typeface="Wingdings 2" pitchFamily="18" charset="2"/>
              <a:buNone/>
              <a:defRPr/>
            </a:pPr>
            <a:r>
              <a:rPr lang="uk-UA" sz="1400" i="1" dirty="0" smtClean="0">
                <a:latin typeface="Arial" pitchFamily="34" charset="0"/>
                <a:cs typeface="Arial" pitchFamily="34" charset="0"/>
              </a:rPr>
              <a:t> d&lt;</a:t>
            </a:r>
            <a:r>
              <a:rPr lang="uk-UA" sz="1400" i="1" dirty="0" err="1" smtClean="0">
                <a:latin typeface="Arial" pitchFamily="34" charset="0"/>
                <a:cs typeface="Arial" pitchFamily="34" charset="0"/>
              </a:rPr>
              <a:t>d</a:t>
            </a:r>
            <a:r>
              <a:rPr lang="uk-UA" sz="1400" i="1" dirty="0" smtClean="0">
                <a:latin typeface="Arial" pitchFamily="34" charset="0"/>
                <a:cs typeface="Arial" pitchFamily="34" charset="0"/>
              </a:rPr>
              <a:t>*, </a:t>
            </a:r>
            <a:endParaRPr lang="ru-RU" sz="1400" i="1"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де </a:t>
            </a:r>
            <a:r>
              <a:rPr lang="uk-UA" sz="1400" i="1" dirty="0" smtClean="0">
                <a:latin typeface="Arial" pitchFamily="34" charset="0"/>
                <a:cs typeface="Arial" pitchFamily="34" charset="0"/>
              </a:rPr>
              <a:t>m, k, l </a:t>
            </a:r>
            <a:r>
              <a:rPr lang="uk-UA" sz="1400" dirty="0" smtClean="0">
                <a:latin typeface="Arial" pitchFamily="34" charset="0"/>
                <a:cs typeface="Arial" pitchFamily="34" charset="0"/>
              </a:rPr>
              <a:t>– цілі числа, </a:t>
            </a:r>
            <a:r>
              <a:rPr lang="uk-UA" sz="1400" i="1" dirty="0" smtClean="0">
                <a:latin typeface="Arial" pitchFamily="34" charset="0"/>
                <a:cs typeface="Arial" pitchFamily="34" charset="0"/>
                <a:sym typeface="Symbol"/>
              </a:rPr>
              <a:t></a:t>
            </a:r>
            <a:r>
              <a:rPr lang="uk-UA" sz="1400" i="1" baseline="-25000" dirty="0" smtClean="0">
                <a:latin typeface="Arial" pitchFamily="34" charset="0"/>
                <a:cs typeface="Arial" pitchFamily="34" charset="0"/>
              </a:rPr>
              <a:t>i</a:t>
            </a:r>
            <a:r>
              <a:rPr lang="uk-UA" sz="1400" dirty="0" smtClean="0">
                <a:latin typeface="Arial" pitchFamily="34" charset="0"/>
                <a:cs typeface="Arial" pitchFamily="34" charset="0"/>
              </a:rPr>
              <a:t>, </a:t>
            </a:r>
            <a:r>
              <a:rPr lang="uk-UA" sz="1400" i="1" dirty="0" smtClean="0">
                <a:latin typeface="Arial" pitchFamily="34" charset="0"/>
                <a:cs typeface="Arial" pitchFamily="34" charset="0"/>
                <a:sym typeface="Symbol"/>
              </a:rPr>
              <a:t></a:t>
            </a:r>
            <a:r>
              <a:rPr lang="uk-UA" sz="1400" i="1" baseline="-25000" dirty="0" smtClean="0">
                <a:latin typeface="Arial" pitchFamily="34" charset="0"/>
                <a:cs typeface="Arial" pitchFamily="34" charset="0"/>
              </a:rPr>
              <a:t>j</a:t>
            </a:r>
            <a:r>
              <a:rPr lang="uk-UA" sz="1400" dirty="0" smtClean="0">
                <a:latin typeface="Arial" pitchFamily="34" charset="0"/>
                <a:cs typeface="Arial" pitchFamily="34" charset="0"/>
              </a:rPr>
              <a:t> – зміни потенціалів.</a:t>
            </a:r>
            <a:endParaRPr lang="ru-RU" sz="1400" dirty="0" smtClean="0">
              <a:latin typeface="Arial" pitchFamily="34" charset="0"/>
              <a:cs typeface="Arial" pitchFamily="34" charset="0"/>
            </a:endParaRPr>
          </a:p>
          <a:p>
            <a:pPr marL="0" indent="18000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14. Наводиться список характеристик, які можуть бути визначені при різних вимірах. </a:t>
            </a:r>
            <a:endParaRPr lang="ru-RU" sz="1400" dirty="0" smtClean="0">
              <a:latin typeface="Arial" pitchFamily="34" charset="0"/>
              <a:cs typeface="Arial" pitchFamily="34" charset="0"/>
            </a:endParaRPr>
          </a:p>
          <a:p>
            <a:pPr marL="0" indent="0" eaLnBrk="1" fontAlgn="auto" hangingPunct="1">
              <a:spcBef>
                <a:spcPts val="0"/>
              </a:spcBef>
              <a:spcAft>
                <a:spcPts val="0"/>
              </a:spcAft>
              <a:buClr>
                <a:schemeClr val="accent3"/>
              </a:buClr>
              <a:buFont typeface="Wingdings 2" pitchFamily="18" charset="2"/>
              <a:buNone/>
              <a:defRPr/>
            </a:pPr>
            <a:endParaRPr lang="ru-RU" dirty="0"/>
          </a:p>
        </p:txBody>
      </p:sp>
    </p:spTree>
    <p:extLst>
      <p:ext uri="{BB962C8B-B14F-4D97-AF65-F5344CB8AC3E}">
        <p14:creationId xmlns:p14="http://schemas.microsoft.com/office/powerpoint/2010/main" val="2433782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0" y="381000"/>
            <a:ext cx="9144000" cy="1008112"/>
          </a:xfrm>
          <a:prstGeom prst="rect">
            <a:avLst/>
          </a:prstGeom>
          <a:ln w="6350" cap="rnd">
            <a:noFill/>
          </a:ln>
        </p:spPr>
        <p:txBody>
          <a:bodyPr anchor="b"/>
          <a:lst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a:lstStyle>
          <a:p>
            <a:pPr algn="ctr">
              <a:defRPr/>
            </a:pPr>
            <a:r>
              <a:rPr lang="uk-UA" sz="3200" dirty="0" smtClean="0">
                <a:solidFill>
                  <a:schemeClr val="tx1"/>
                </a:solidFill>
                <a:effectLst/>
                <a:latin typeface="Arial" pitchFamily="34" charset="0"/>
                <a:cs typeface="Arial" pitchFamily="34" charset="0"/>
              </a:rPr>
              <a:t>Стандартна схема </a:t>
            </a:r>
          </a:p>
          <a:p>
            <a:pPr algn="ctr">
              <a:defRPr/>
            </a:pPr>
            <a:r>
              <a:rPr lang="uk-UA" sz="3200" dirty="0" smtClean="0">
                <a:solidFill>
                  <a:schemeClr val="tx1"/>
                </a:solidFill>
                <a:effectLst/>
                <a:latin typeface="Arial" pitchFamily="34" charset="0"/>
                <a:cs typeface="Arial" pitchFamily="34" charset="0"/>
              </a:rPr>
              <a:t>сприйняття, розпізнавання, прийняття рішення</a:t>
            </a:r>
            <a:endParaRPr lang="uk-UA" sz="3200" dirty="0">
              <a:solidFill>
                <a:schemeClr val="tx1"/>
              </a:solidFill>
              <a:effectLst/>
              <a:latin typeface="Arial" pitchFamily="34" charset="0"/>
              <a:cs typeface="Arial" pitchFamily="34" charset="0"/>
            </a:endParaRPr>
          </a:p>
        </p:txBody>
      </p:sp>
      <p:sp>
        <p:nvSpPr>
          <p:cNvPr id="2" name="Rectangle 47"/>
          <p:cNvSpPr>
            <a:spLocks noChangeArrowheads="1"/>
          </p:cNvSpPr>
          <p:nvPr/>
        </p:nvSpPr>
        <p:spPr bwMode="auto">
          <a:xfrm>
            <a:off x="3613083" y="2060848"/>
            <a:ext cx="2856978" cy="504056"/>
          </a:xfrm>
          <a:prstGeom prst="rect">
            <a:avLst/>
          </a:prstGeom>
          <a:solidFill>
            <a:schemeClr val="accent3">
              <a:lumMod val="60000"/>
              <a:lumOff val="40000"/>
            </a:schemeClr>
          </a:solidFill>
          <a:ln w="9525">
            <a:miter lim="800000"/>
            <a:headEnd/>
            <a:tailEnd/>
          </a:ln>
          <a:effectLst/>
          <a:scene3d>
            <a:camera prst="legacyObliqueTopRight"/>
            <a:lightRig rig="legacyFlat3" dir="b"/>
          </a:scene3d>
          <a:sp3d extrusionH="430200" prstMaterial="legacyMatte">
            <a:bevelT w="13500" h="13500" prst="coolSlant"/>
            <a:bevelB w="13500" h="13500" prst="angle"/>
            <a:extrusionClr>
              <a:srgbClr val="FFFFFF"/>
            </a:extrusionClr>
          </a:sp3d>
        </p:spPr>
        <p:txBody>
          <a:bodyPr>
            <a:flatTx/>
          </a:bodyPr>
          <a:lstStyle/>
          <a:p>
            <a:pPr eaLnBrk="0" hangingPunct="0"/>
            <a:r>
              <a:rPr lang="uk-UA" sz="2000" dirty="0" smtClean="0">
                <a:latin typeface="Arial" pitchFamily="34" charset="0"/>
                <a:cs typeface="Arial" pitchFamily="34" charset="0"/>
              </a:rPr>
              <a:t>короткочасна пам'ять</a:t>
            </a:r>
            <a:endParaRPr lang="uk-UA" sz="2000" dirty="0">
              <a:latin typeface="Arial" pitchFamily="34" charset="0"/>
              <a:cs typeface="Arial" pitchFamily="34" charset="0"/>
            </a:endParaRPr>
          </a:p>
        </p:txBody>
      </p:sp>
      <p:sp>
        <p:nvSpPr>
          <p:cNvPr id="18" name="Rectangle 46"/>
          <p:cNvSpPr>
            <a:spLocks noChangeArrowheads="1"/>
          </p:cNvSpPr>
          <p:nvPr/>
        </p:nvSpPr>
        <p:spPr bwMode="auto">
          <a:xfrm>
            <a:off x="3587231" y="2990850"/>
            <a:ext cx="2856977" cy="1565275"/>
          </a:xfrm>
          <a:prstGeom prst="rect">
            <a:avLst/>
          </a:prstGeom>
          <a:solidFill>
            <a:schemeClr val="accent3">
              <a:lumMod val="60000"/>
              <a:lumOff val="40000"/>
            </a:scheme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0C0C0"/>
            </a:extrusionClr>
          </a:sp3d>
        </p:spPr>
        <p:txBody>
          <a:bodyPr>
            <a:flatTx/>
          </a:bodyPr>
          <a:lstStyle/>
          <a:p>
            <a:pPr eaLnBrk="0" hangingPunct="0"/>
            <a:r>
              <a:rPr lang="uk-UA" sz="2000" dirty="0" smtClean="0">
                <a:latin typeface="Arial" pitchFamily="34" charset="0"/>
                <a:cs typeface="Arial" pitchFamily="34" charset="0"/>
              </a:rPr>
              <a:t>центральний орган</a:t>
            </a:r>
          </a:p>
          <a:p>
            <a:pPr eaLnBrk="0" hangingPunct="0"/>
            <a:r>
              <a:rPr lang="uk-UA" sz="2000" dirty="0" smtClean="0">
                <a:latin typeface="Arial" pitchFamily="34" charset="0"/>
                <a:cs typeface="Arial" pitchFamily="34" charset="0"/>
              </a:rPr>
              <a:t>обробки інформації</a:t>
            </a:r>
          </a:p>
          <a:p>
            <a:pPr eaLnBrk="0" hangingPunct="0"/>
            <a:endParaRPr lang="uk-UA" sz="2000" dirty="0">
              <a:latin typeface="Arial" pitchFamily="34" charset="0"/>
              <a:cs typeface="Arial" pitchFamily="34" charset="0"/>
            </a:endParaRPr>
          </a:p>
          <a:p>
            <a:pPr eaLnBrk="0" hangingPunct="0"/>
            <a:r>
              <a:rPr lang="uk-UA" sz="2000" dirty="0">
                <a:latin typeface="Arial" pitchFamily="34" charset="0"/>
                <a:cs typeface="Arial" pitchFamily="34" charset="0"/>
              </a:rPr>
              <a:t>центральний орган</a:t>
            </a:r>
          </a:p>
          <a:p>
            <a:pPr eaLnBrk="0" hangingPunct="0"/>
            <a:r>
              <a:rPr lang="uk-UA" sz="2000" dirty="0">
                <a:latin typeface="Arial" pitchFamily="34" charset="0"/>
                <a:cs typeface="Arial" pitchFamily="34" charset="0"/>
              </a:rPr>
              <a:t>обробки інформації</a:t>
            </a:r>
          </a:p>
          <a:p>
            <a:pPr eaLnBrk="0" hangingPunct="0"/>
            <a:endParaRPr lang="uk-UA" sz="2000" dirty="0" smtClean="0">
              <a:latin typeface="Arial" pitchFamily="34" charset="0"/>
              <a:cs typeface="Arial" pitchFamily="34" charset="0"/>
            </a:endParaRPr>
          </a:p>
          <a:p>
            <a:pPr eaLnBrk="0" hangingPunct="0"/>
            <a:r>
              <a:rPr lang="uk-UA" sz="2000" dirty="0" smtClean="0">
                <a:latin typeface="Arial" pitchFamily="34" charset="0"/>
                <a:cs typeface="Arial" pitchFamily="34" charset="0"/>
              </a:rPr>
              <a:t>              </a:t>
            </a:r>
            <a:endParaRPr lang="uk-UA" sz="2000" dirty="0">
              <a:latin typeface="Arial" pitchFamily="34" charset="0"/>
              <a:cs typeface="Arial" pitchFamily="34" charset="0"/>
            </a:endParaRPr>
          </a:p>
        </p:txBody>
      </p:sp>
      <p:sp>
        <p:nvSpPr>
          <p:cNvPr id="13319" name="Line 45"/>
          <p:cNvSpPr>
            <a:spLocks noChangeShapeType="1"/>
          </p:cNvSpPr>
          <p:nvPr/>
        </p:nvSpPr>
        <p:spPr bwMode="auto">
          <a:xfrm>
            <a:off x="3587229" y="3813403"/>
            <a:ext cx="28569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uk-UA">
              <a:latin typeface="Arial" pitchFamily="34" charset="0"/>
              <a:cs typeface="Arial" pitchFamily="34" charset="0"/>
            </a:endParaRPr>
          </a:p>
        </p:txBody>
      </p:sp>
      <p:sp>
        <p:nvSpPr>
          <p:cNvPr id="23" name="Rectangle 22"/>
          <p:cNvSpPr>
            <a:spLocks noChangeArrowheads="1"/>
          </p:cNvSpPr>
          <p:nvPr/>
        </p:nvSpPr>
        <p:spPr bwMode="auto">
          <a:xfrm>
            <a:off x="3609000" y="5003776"/>
            <a:ext cx="2856979" cy="520837"/>
          </a:xfrm>
          <a:prstGeom prst="rect">
            <a:avLst/>
          </a:prstGeom>
          <a:solidFill>
            <a:schemeClr val="accent3">
              <a:lumMod val="60000"/>
              <a:lumOff val="40000"/>
            </a:schemeClr>
          </a:solidFill>
          <a:ln w="9525">
            <a:miter lim="800000"/>
            <a:headEnd/>
            <a:tailEnd/>
          </a:ln>
          <a:effectLst>
            <a:outerShdw blurRad="50800" dist="38100" dir="2700000" algn="tl" rotWithShape="0">
              <a:prstClr val="black">
                <a:alpha val="40000"/>
              </a:prstClr>
            </a:outerShdw>
          </a:effectLst>
          <a:scene3d>
            <a:camera prst="legacyObliqueTopRight"/>
            <a:lightRig rig="legacyFlat3" dir="b"/>
          </a:scene3d>
          <a:sp3d extrusionH="430200" prstMaterial="legacyMatte">
            <a:bevelB w="13500" h="13500" prst="angle"/>
            <a:extrusionClr>
              <a:srgbClr val="FFFFFF"/>
            </a:extrusionClr>
          </a:sp3d>
        </p:spPr>
        <p:txBody>
          <a:bodyPr>
            <a:flatTx/>
          </a:bodyPr>
          <a:lstStyle/>
          <a:p>
            <a:pPr eaLnBrk="0" hangingPunct="0"/>
            <a:r>
              <a:rPr lang="uk-UA" sz="2000" dirty="0" smtClean="0">
                <a:latin typeface="Arial" pitchFamily="34" charset="0"/>
                <a:cs typeface="Arial" pitchFamily="34" charset="0"/>
              </a:rPr>
              <a:t>довготривала пам'ять</a:t>
            </a:r>
            <a:endParaRPr lang="uk-UA" sz="2000" dirty="0">
              <a:latin typeface="Arial" pitchFamily="34" charset="0"/>
              <a:cs typeface="Arial" pitchFamily="34" charset="0"/>
            </a:endParaRPr>
          </a:p>
        </p:txBody>
      </p:sp>
      <p:sp>
        <p:nvSpPr>
          <p:cNvPr id="24" name="AutoShape 41"/>
          <p:cNvSpPr>
            <a:spLocks noChangeArrowheads="1"/>
          </p:cNvSpPr>
          <p:nvPr/>
        </p:nvSpPr>
        <p:spPr bwMode="auto">
          <a:xfrm>
            <a:off x="128368" y="1654260"/>
            <a:ext cx="2574945" cy="1517480"/>
          </a:xfrm>
          <a:prstGeom prst="irregularSeal2">
            <a:avLst/>
          </a:prstGeom>
          <a:solidFill>
            <a:schemeClr val="accent6">
              <a:lumMod val="20000"/>
              <a:lumOff val="80000"/>
            </a:schemeClr>
          </a:solidFill>
          <a:ln w="9525">
            <a:solidFill>
              <a:srgbClr val="000000"/>
            </a:solidFill>
            <a:miter lim="800000"/>
            <a:headEnd/>
            <a:tailEnd/>
          </a:ln>
          <a:effectLst>
            <a:outerShdw blurRad="50800" dist="38100" dir="2700000" algn="tl" rotWithShape="0">
              <a:prstClr val="black">
                <a:alpha val="40000"/>
              </a:prstClr>
            </a:outerShdw>
          </a:effectLst>
        </p:spPr>
        <p:txBody>
          <a:bodyPr/>
          <a:lstStyle/>
          <a:p>
            <a:pPr eaLnBrk="0" hangingPunct="0"/>
            <a:r>
              <a:rPr lang="uk-UA" sz="2000" smtClean="0">
                <a:latin typeface="Arial" pitchFamily="34" charset="0"/>
                <a:cs typeface="Arial" pitchFamily="34" charset="0"/>
              </a:rPr>
              <a:t>подразник</a:t>
            </a:r>
            <a:endParaRPr lang="uk-UA" sz="2000">
              <a:latin typeface="Arial" pitchFamily="34" charset="0"/>
              <a:cs typeface="Arial" pitchFamily="34" charset="0"/>
            </a:endParaRPr>
          </a:p>
        </p:txBody>
      </p:sp>
      <p:sp>
        <p:nvSpPr>
          <p:cNvPr id="25" name="Rectangle 40"/>
          <p:cNvSpPr>
            <a:spLocks noChangeArrowheads="1"/>
          </p:cNvSpPr>
          <p:nvPr/>
        </p:nvSpPr>
        <p:spPr bwMode="auto">
          <a:xfrm>
            <a:off x="89476" y="3518921"/>
            <a:ext cx="1621079" cy="771525"/>
          </a:xfrm>
          <a:prstGeom prst="rect">
            <a:avLst/>
          </a:prstGeom>
          <a:solidFill>
            <a:schemeClr val="accent3">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eaLnBrk="0" hangingPunct="0"/>
            <a:r>
              <a:rPr lang="uk-UA" sz="2000" dirty="0" smtClean="0">
                <a:latin typeface="Arial" pitchFamily="34" charset="0"/>
                <a:cs typeface="Arial" pitchFamily="34" charset="0"/>
              </a:rPr>
              <a:t>органи сприйняття</a:t>
            </a:r>
            <a:endParaRPr lang="uk-UA" sz="2000" dirty="0">
              <a:latin typeface="Arial" pitchFamily="34" charset="0"/>
              <a:cs typeface="Arial" pitchFamily="34" charset="0"/>
            </a:endParaRPr>
          </a:p>
        </p:txBody>
      </p:sp>
      <p:sp>
        <p:nvSpPr>
          <p:cNvPr id="26" name="Rectangle 39"/>
          <p:cNvSpPr>
            <a:spLocks noChangeArrowheads="1"/>
          </p:cNvSpPr>
          <p:nvPr/>
        </p:nvSpPr>
        <p:spPr bwMode="auto">
          <a:xfrm>
            <a:off x="2021016" y="3515972"/>
            <a:ext cx="1250894" cy="774473"/>
          </a:xfrm>
          <a:prstGeom prst="rect">
            <a:avLst/>
          </a:pr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a:lstStyle/>
          <a:p>
            <a:pPr eaLnBrk="0" hangingPunct="0"/>
            <a:endParaRPr lang="uk-UA" sz="1200" smtClean="0">
              <a:latin typeface="Arial" pitchFamily="34" charset="0"/>
              <a:cs typeface="Arial" pitchFamily="34" charset="0"/>
            </a:endParaRPr>
          </a:p>
          <a:p>
            <a:pPr eaLnBrk="0" hangingPunct="0"/>
            <a:r>
              <a:rPr lang="uk-UA" sz="2000" smtClean="0">
                <a:latin typeface="Arial" pitchFamily="34" charset="0"/>
                <a:cs typeface="Arial" pitchFamily="34" charset="0"/>
              </a:rPr>
              <a:t>фільтри</a:t>
            </a:r>
            <a:endParaRPr lang="uk-UA" sz="2000">
              <a:latin typeface="Arial" pitchFamily="34" charset="0"/>
              <a:cs typeface="Arial" pitchFamily="34" charset="0"/>
            </a:endParaRPr>
          </a:p>
        </p:txBody>
      </p:sp>
      <p:sp>
        <p:nvSpPr>
          <p:cNvPr id="27" name="Rectangle 38"/>
          <p:cNvSpPr>
            <a:spLocks noChangeArrowheads="1"/>
          </p:cNvSpPr>
          <p:nvPr/>
        </p:nvSpPr>
        <p:spPr bwMode="auto">
          <a:xfrm>
            <a:off x="6732240" y="3218882"/>
            <a:ext cx="1728192" cy="1032896"/>
          </a:xfrm>
          <a:prstGeom prst="rect">
            <a:avLst/>
          </a:pr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a:lstStyle/>
          <a:p>
            <a:pPr eaLnBrk="0" hangingPunct="0"/>
            <a:r>
              <a:rPr lang="uk-UA" sz="2000" dirty="0" smtClean="0">
                <a:latin typeface="Arial" pitchFamily="34" charset="0"/>
                <a:cs typeface="Arial" pitchFamily="34" charset="0"/>
              </a:rPr>
              <a:t>організатори моторної діяльності</a:t>
            </a:r>
            <a:endParaRPr lang="uk-UA" sz="2000" dirty="0">
              <a:latin typeface="Arial" pitchFamily="34" charset="0"/>
              <a:cs typeface="Arial" pitchFamily="34" charset="0"/>
            </a:endParaRPr>
          </a:p>
        </p:txBody>
      </p:sp>
      <p:sp>
        <p:nvSpPr>
          <p:cNvPr id="28" name="Rectangle 37"/>
          <p:cNvSpPr>
            <a:spLocks noChangeArrowheads="1"/>
          </p:cNvSpPr>
          <p:nvPr/>
        </p:nvSpPr>
        <p:spPr bwMode="auto">
          <a:xfrm>
            <a:off x="7812361" y="4642847"/>
            <a:ext cx="1181166" cy="1018401"/>
          </a:xfrm>
          <a:prstGeom prst="rect">
            <a:avLst/>
          </a:prstGeom>
          <a:solidFill>
            <a:schemeClr val="accent3">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eaLnBrk="0" hangingPunct="0"/>
            <a:endParaRPr lang="uk-UA" sz="2000" dirty="0" smtClean="0">
              <a:latin typeface="Arial" pitchFamily="34" charset="0"/>
              <a:cs typeface="Arial" pitchFamily="34" charset="0"/>
            </a:endParaRPr>
          </a:p>
          <a:p>
            <a:pPr eaLnBrk="0" hangingPunct="0"/>
            <a:r>
              <a:rPr lang="uk-UA" sz="2000" dirty="0" smtClean="0">
                <a:latin typeface="Arial" pitchFamily="34" charset="0"/>
                <a:cs typeface="Arial" pitchFamily="34" charset="0"/>
              </a:rPr>
              <a:t>мускули</a:t>
            </a:r>
            <a:endParaRPr lang="uk-UA" sz="2000" dirty="0">
              <a:latin typeface="Arial" pitchFamily="34" charset="0"/>
              <a:cs typeface="Arial" pitchFamily="34" charset="0"/>
            </a:endParaRPr>
          </a:p>
        </p:txBody>
      </p:sp>
      <p:sp>
        <p:nvSpPr>
          <p:cNvPr id="13326" name="Line 36"/>
          <p:cNvSpPr>
            <a:spLocks noChangeShapeType="1"/>
          </p:cNvSpPr>
          <p:nvPr/>
        </p:nvSpPr>
        <p:spPr bwMode="auto">
          <a:xfrm>
            <a:off x="8402822" y="5681612"/>
            <a:ext cx="122" cy="444500"/>
          </a:xfrm>
          <a:prstGeom prst="line">
            <a:avLst/>
          </a:prstGeom>
          <a:noFill/>
          <a:ln w="12700" cap="rnd">
            <a:solidFill>
              <a:schemeClr val="tx1"/>
            </a:solidFill>
            <a:prstDash val="sysDash"/>
            <a:round/>
            <a:headEnd/>
            <a:tailEnd/>
          </a:ln>
          <a:extLst>
            <a:ext uri="{909E8E84-426E-40DD-AFC4-6F175D3DCCD1}">
              <a14:hiddenFill xmlns:a14="http://schemas.microsoft.com/office/drawing/2010/main">
                <a:noFill/>
              </a14:hiddenFill>
            </a:ext>
          </a:extLst>
        </p:spPr>
        <p:txBody>
          <a:bodyPr/>
          <a:lstStyle/>
          <a:p>
            <a:endParaRPr lang="uk-UA">
              <a:latin typeface="Arial" pitchFamily="34" charset="0"/>
              <a:cs typeface="Arial" pitchFamily="34" charset="0"/>
            </a:endParaRPr>
          </a:p>
        </p:txBody>
      </p:sp>
      <p:sp>
        <p:nvSpPr>
          <p:cNvPr id="13327" name="Line 21"/>
          <p:cNvSpPr>
            <a:spLocks noChangeShapeType="1"/>
          </p:cNvSpPr>
          <p:nvPr/>
        </p:nvSpPr>
        <p:spPr bwMode="auto">
          <a:xfrm flipH="1">
            <a:off x="323528" y="6126112"/>
            <a:ext cx="8079294" cy="0"/>
          </a:xfrm>
          <a:prstGeom prst="line">
            <a:avLst/>
          </a:prstGeom>
          <a:noFill/>
          <a:ln w="12700" cap="rnd">
            <a:solidFill>
              <a:schemeClr val="tx1"/>
            </a:solidFill>
            <a:prstDash val="sysDash"/>
            <a:round/>
            <a:headEnd/>
            <a:tailEnd/>
          </a:ln>
          <a:extLst>
            <a:ext uri="{909E8E84-426E-40DD-AFC4-6F175D3DCCD1}">
              <a14:hiddenFill xmlns:a14="http://schemas.microsoft.com/office/drawing/2010/main">
                <a:noFill/>
              </a14:hiddenFill>
            </a:ext>
          </a:extLst>
        </p:spPr>
        <p:txBody>
          <a:bodyPr/>
          <a:lstStyle/>
          <a:p>
            <a:endParaRPr lang="uk-UA">
              <a:latin typeface="Arial" pitchFamily="34" charset="0"/>
              <a:cs typeface="Arial" pitchFamily="34" charset="0"/>
            </a:endParaRPr>
          </a:p>
        </p:txBody>
      </p:sp>
      <p:sp>
        <p:nvSpPr>
          <p:cNvPr id="13328" name="Line 23"/>
          <p:cNvSpPr>
            <a:spLocks noChangeShapeType="1"/>
          </p:cNvSpPr>
          <p:nvPr/>
        </p:nvSpPr>
        <p:spPr bwMode="auto">
          <a:xfrm flipV="1">
            <a:off x="323528" y="4714293"/>
            <a:ext cx="0" cy="1385383"/>
          </a:xfrm>
          <a:prstGeom prst="line">
            <a:avLst/>
          </a:prstGeom>
          <a:noFill/>
          <a:ln w="12700" cap="rnd">
            <a:solidFill>
              <a:schemeClr val="tx1"/>
            </a:solidFill>
            <a:prstDash val="sysDash"/>
            <a:round/>
            <a:headEnd/>
            <a:tailEnd/>
          </a:ln>
          <a:extLst>
            <a:ext uri="{909E8E84-426E-40DD-AFC4-6F175D3DCCD1}">
              <a14:hiddenFill xmlns:a14="http://schemas.microsoft.com/office/drawing/2010/main">
                <a:noFill/>
              </a14:hiddenFill>
            </a:ext>
          </a:extLst>
        </p:spPr>
        <p:txBody>
          <a:bodyPr/>
          <a:lstStyle/>
          <a:p>
            <a:endParaRPr lang="uk-UA">
              <a:latin typeface="Arial" pitchFamily="34" charset="0"/>
              <a:cs typeface="Arial" pitchFamily="34" charset="0"/>
            </a:endParaRPr>
          </a:p>
        </p:txBody>
      </p:sp>
      <p:sp>
        <p:nvSpPr>
          <p:cNvPr id="13329" name="Line 24"/>
          <p:cNvSpPr>
            <a:spLocks noChangeShapeType="1"/>
          </p:cNvSpPr>
          <p:nvPr/>
        </p:nvSpPr>
        <p:spPr bwMode="auto">
          <a:xfrm>
            <a:off x="323528" y="4733392"/>
            <a:ext cx="457200" cy="0"/>
          </a:xfrm>
          <a:prstGeom prst="line">
            <a:avLst/>
          </a:prstGeom>
          <a:noFill/>
          <a:ln w="12700" cap="rnd">
            <a:solidFill>
              <a:schemeClr val="tx1"/>
            </a:solidFill>
            <a:prstDash val="sysDash"/>
            <a:round/>
            <a:headEnd/>
            <a:tailEnd type="triangle" w="med" len="med"/>
          </a:ln>
          <a:extLst>
            <a:ext uri="{909E8E84-426E-40DD-AFC4-6F175D3DCCD1}">
              <a14:hiddenFill xmlns:a14="http://schemas.microsoft.com/office/drawing/2010/main">
                <a:noFill/>
              </a14:hiddenFill>
            </a:ext>
          </a:extLst>
        </p:spPr>
        <p:txBody>
          <a:bodyPr/>
          <a:lstStyle/>
          <a:p>
            <a:endParaRPr lang="uk-UA">
              <a:latin typeface="Arial" pitchFamily="34" charset="0"/>
              <a:cs typeface="Arial" pitchFamily="34" charset="0"/>
            </a:endParaRPr>
          </a:p>
        </p:txBody>
      </p:sp>
      <p:sp>
        <p:nvSpPr>
          <p:cNvPr id="13330" name="Line 35"/>
          <p:cNvSpPr>
            <a:spLocks noChangeShapeType="1"/>
          </p:cNvSpPr>
          <p:nvPr/>
        </p:nvSpPr>
        <p:spPr bwMode="auto">
          <a:xfrm>
            <a:off x="3928999" y="4531730"/>
            <a:ext cx="0" cy="182563"/>
          </a:xfrm>
          <a:prstGeom prst="line">
            <a:avLst/>
          </a:prstGeom>
          <a:noFill/>
          <a:ln w="12700" cap="rnd">
            <a:solidFill>
              <a:schemeClr val="tx1"/>
            </a:solidFill>
            <a:prstDash val="sysDash"/>
            <a:round/>
            <a:headEnd/>
            <a:tailEnd/>
          </a:ln>
          <a:extLst>
            <a:ext uri="{909E8E84-426E-40DD-AFC4-6F175D3DCCD1}">
              <a14:hiddenFill xmlns:a14="http://schemas.microsoft.com/office/drawing/2010/main">
                <a:noFill/>
              </a14:hiddenFill>
            </a:ext>
          </a:extLst>
        </p:spPr>
        <p:txBody>
          <a:bodyPr/>
          <a:lstStyle/>
          <a:p>
            <a:endParaRPr lang="uk-UA">
              <a:latin typeface="Arial" pitchFamily="34" charset="0"/>
              <a:cs typeface="Arial" pitchFamily="34" charset="0"/>
            </a:endParaRPr>
          </a:p>
        </p:txBody>
      </p:sp>
      <p:sp>
        <p:nvSpPr>
          <p:cNvPr id="13331" name="Line 25"/>
          <p:cNvSpPr>
            <a:spLocks noChangeShapeType="1"/>
          </p:cNvSpPr>
          <p:nvPr/>
        </p:nvSpPr>
        <p:spPr bwMode="auto">
          <a:xfrm flipH="1">
            <a:off x="2650936" y="4714293"/>
            <a:ext cx="1272992" cy="0"/>
          </a:xfrm>
          <a:prstGeom prst="line">
            <a:avLst/>
          </a:prstGeom>
          <a:noFill/>
          <a:ln w="12700" cap="rnd">
            <a:solidFill>
              <a:schemeClr val="tx1"/>
            </a:solidFill>
            <a:prstDash val="sysDash"/>
            <a:round/>
            <a:headEnd/>
            <a:tailEnd/>
          </a:ln>
          <a:extLst>
            <a:ext uri="{909E8E84-426E-40DD-AFC4-6F175D3DCCD1}">
              <a14:hiddenFill xmlns:a14="http://schemas.microsoft.com/office/drawing/2010/main">
                <a:noFill/>
              </a14:hiddenFill>
            </a:ext>
          </a:extLst>
        </p:spPr>
        <p:txBody>
          <a:bodyPr/>
          <a:lstStyle/>
          <a:p>
            <a:endParaRPr lang="uk-UA">
              <a:latin typeface="Arial" pitchFamily="34" charset="0"/>
              <a:cs typeface="Arial" pitchFamily="34" charset="0"/>
            </a:endParaRPr>
          </a:p>
        </p:txBody>
      </p:sp>
      <p:sp>
        <p:nvSpPr>
          <p:cNvPr id="13332" name="Line 34"/>
          <p:cNvSpPr>
            <a:spLocks noChangeShapeType="1"/>
          </p:cNvSpPr>
          <p:nvPr/>
        </p:nvSpPr>
        <p:spPr bwMode="auto">
          <a:xfrm flipV="1">
            <a:off x="2646463" y="4373563"/>
            <a:ext cx="0" cy="350837"/>
          </a:xfrm>
          <a:prstGeom prst="line">
            <a:avLst/>
          </a:prstGeom>
          <a:noFill/>
          <a:ln w="12700" cap="rnd">
            <a:solidFill>
              <a:schemeClr val="tx1"/>
            </a:solidFill>
            <a:prstDash val="sysDash"/>
            <a:round/>
            <a:headEnd/>
            <a:tailEnd type="triangle" w="med" len="med"/>
          </a:ln>
          <a:extLst>
            <a:ext uri="{909E8E84-426E-40DD-AFC4-6F175D3DCCD1}">
              <a14:hiddenFill xmlns:a14="http://schemas.microsoft.com/office/drawing/2010/main">
                <a:noFill/>
              </a14:hiddenFill>
            </a:ext>
          </a:extLst>
        </p:spPr>
        <p:txBody>
          <a:bodyPr/>
          <a:lstStyle/>
          <a:p>
            <a:endParaRPr lang="uk-UA">
              <a:latin typeface="Arial" pitchFamily="34" charset="0"/>
              <a:cs typeface="Arial" pitchFamily="34" charset="0"/>
            </a:endParaRPr>
          </a:p>
        </p:txBody>
      </p:sp>
      <p:sp>
        <p:nvSpPr>
          <p:cNvPr id="38" name="AutoShape 31"/>
          <p:cNvSpPr>
            <a:spLocks noChangeArrowheads="1"/>
          </p:cNvSpPr>
          <p:nvPr/>
        </p:nvSpPr>
        <p:spPr bwMode="auto">
          <a:xfrm>
            <a:off x="6509877" y="3720646"/>
            <a:ext cx="182562" cy="182562"/>
          </a:xfrm>
          <a:prstGeom prst="rightArrow">
            <a:avLst>
              <a:gd name="adj1" fmla="val 50000"/>
              <a:gd name="adj2" fmla="val 25000"/>
            </a:avLst>
          </a:prstGeom>
          <a:solidFill>
            <a:schemeClr val="accent3">
              <a:lumMod val="75000"/>
            </a:schemeClr>
          </a:solidFill>
          <a:ln w="9525">
            <a:solidFill>
              <a:srgbClr val="000000"/>
            </a:solidFill>
            <a:miter lim="800000"/>
            <a:headEnd/>
            <a:tailEnd/>
          </a:ln>
        </p:spPr>
        <p:txBody>
          <a:bodyPr/>
          <a:lstStyle/>
          <a:p>
            <a:pPr>
              <a:defRPr/>
            </a:pPr>
            <a:endParaRPr lang="ru-RU">
              <a:latin typeface="Arial" pitchFamily="34" charset="0"/>
              <a:cs typeface="Arial" pitchFamily="34" charset="0"/>
            </a:endParaRPr>
          </a:p>
        </p:txBody>
      </p:sp>
      <p:sp>
        <p:nvSpPr>
          <p:cNvPr id="39" name="AutoShape 30"/>
          <p:cNvSpPr>
            <a:spLocks noChangeArrowheads="1"/>
          </p:cNvSpPr>
          <p:nvPr/>
        </p:nvSpPr>
        <p:spPr bwMode="auto">
          <a:xfrm>
            <a:off x="3312650" y="3813403"/>
            <a:ext cx="182562" cy="182562"/>
          </a:xfrm>
          <a:prstGeom prst="rightArrow">
            <a:avLst>
              <a:gd name="adj1" fmla="val 50000"/>
              <a:gd name="adj2" fmla="val 25000"/>
            </a:avLst>
          </a:prstGeom>
          <a:solidFill>
            <a:schemeClr val="accent3">
              <a:lumMod val="75000"/>
            </a:schemeClr>
          </a:solidFill>
          <a:ln w="9525">
            <a:solidFill>
              <a:srgbClr val="000000"/>
            </a:solidFill>
            <a:miter lim="800000"/>
            <a:headEnd/>
            <a:tailEnd/>
          </a:ln>
        </p:spPr>
        <p:txBody>
          <a:bodyPr/>
          <a:lstStyle/>
          <a:p>
            <a:pPr>
              <a:defRPr/>
            </a:pPr>
            <a:endParaRPr lang="ru-RU">
              <a:latin typeface="Arial" pitchFamily="34" charset="0"/>
              <a:cs typeface="Arial" pitchFamily="34" charset="0"/>
            </a:endParaRPr>
          </a:p>
        </p:txBody>
      </p:sp>
      <p:sp>
        <p:nvSpPr>
          <p:cNvPr id="40" name="AutoShape 29"/>
          <p:cNvSpPr>
            <a:spLocks noChangeArrowheads="1"/>
          </p:cNvSpPr>
          <p:nvPr/>
        </p:nvSpPr>
        <p:spPr bwMode="auto">
          <a:xfrm>
            <a:off x="4368912" y="2600623"/>
            <a:ext cx="184150" cy="182562"/>
          </a:xfrm>
          <a:prstGeom prst="upArrow">
            <a:avLst>
              <a:gd name="adj1" fmla="val 50000"/>
              <a:gd name="adj2" fmla="val 25000"/>
            </a:avLst>
          </a:prstGeom>
          <a:solidFill>
            <a:schemeClr val="accent3">
              <a:lumMod val="75000"/>
            </a:schemeClr>
          </a:solidFill>
          <a:ln w="9525">
            <a:solidFill>
              <a:srgbClr val="000000"/>
            </a:solidFill>
            <a:miter lim="800000"/>
            <a:headEnd/>
            <a:tailEnd/>
          </a:ln>
        </p:spPr>
        <p:txBody>
          <a:bodyPr/>
          <a:lstStyle/>
          <a:p>
            <a:pPr>
              <a:defRPr/>
            </a:pPr>
            <a:endParaRPr lang="ru-RU">
              <a:latin typeface="Arial" pitchFamily="34" charset="0"/>
              <a:cs typeface="Arial" pitchFamily="34" charset="0"/>
            </a:endParaRPr>
          </a:p>
        </p:txBody>
      </p:sp>
      <p:sp>
        <p:nvSpPr>
          <p:cNvPr id="41" name="AutoShape 28"/>
          <p:cNvSpPr>
            <a:spLocks noChangeArrowheads="1"/>
          </p:cNvSpPr>
          <p:nvPr/>
        </p:nvSpPr>
        <p:spPr bwMode="auto">
          <a:xfrm>
            <a:off x="5448300" y="2600623"/>
            <a:ext cx="182563" cy="182562"/>
          </a:xfrm>
          <a:prstGeom prst="downArrow">
            <a:avLst>
              <a:gd name="adj1" fmla="val 50000"/>
              <a:gd name="adj2" fmla="val 25000"/>
            </a:avLst>
          </a:prstGeom>
          <a:solidFill>
            <a:schemeClr val="accent3">
              <a:lumMod val="75000"/>
            </a:schemeClr>
          </a:solidFill>
          <a:ln w="9525">
            <a:solidFill>
              <a:srgbClr val="000000"/>
            </a:solidFill>
            <a:miter lim="800000"/>
            <a:headEnd/>
            <a:tailEnd/>
          </a:ln>
        </p:spPr>
        <p:txBody>
          <a:bodyPr/>
          <a:lstStyle/>
          <a:p>
            <a:pPr>
              <a:defRPr/>
            </a:pPr>
            <a:endParaRPr lang="ru-RU">
              <a:latin typeface="Arial" pitchFamily="34" charset="0"/>
              <a:cs typeface="Arial" pitchFamily="34" charset="0"/>
            </a:endParaRPr>
          </a:p>
        </p:txBody>
      </p:sp>
      <p:sp>
        <p:nvSpPr>
          <p:cNvPr id="42" name="AutoShape 27"/>
          <p:cNvSpPr>
            <a:spLocks noChangeArrowheads="1"/>
          </p:cNvSpPr>
          <p:nvPr/>
        </p:nvSpPr>
        <p:spPr bwMode="auto">
          <a:xfrm>
            <a:off x="4444319" y="4649447"/>
            <a:ext cx="182562" cy="182563"/>
          </a:xfrm>
          <a:prstGeom prst="downArrow">
            <a:avLst>
              <a:gd name="adj1" fmla="val 50000"/>
              <a:gd name="adj2" fmla="val 25000"/>
            </a:avLst>
          </a:prstGeom>
          <a:solidFill>
            <a:schemeClr val="accent3">
              <a:lumMod val="75000"/>
            </a:schemeClr>
          </a:solidFill>
          <a:ln w="9525">
            <a:solidFill>
              <a:srgbClr val="000000"/>
            </a:solidFill>
            <a:miter lim="800000"/>
            <a:headEnd/>
            <a:tailEnd/>
          </a:ln>
        </p:spPr>
        <p:txBody>
          <a:bodyPr/>
          <a:lstStyle/>
          <a:p>
            <a:pPr>
              <a:defRPr/>
            </a:pPr>
            <a:endParaRPr lang="ru-RU">
              <a:latin typeface="Arial" pitchFamily="34" charset="0"/>
              <a:cs typeface="Arial" pitchFamily="34" charset="0"/>
            </a:endParaRPr>
          </a:p>
        </p:txBody>
      </p:sp>
      <p:sp>
        <p:nvSpPr>
          <p:cNvPr id="43" name="AutoShape 26"/>
          <p:cNvSpPr>
            <a:spLocks noChangeArrowheads="1"/>
          </p:cNvSpPr>
          <p:nvPr/>
        </p:nvSpPr>
        <p:spPr bwMode="auto">
          <a:xfrm>
            <a:off x="5495016" y="4649447"/>
            <a:ext cx="182563" cy="182563"/>
          </a:xfrm>
          <a:prstGeom prst="upArrow">
            <a:avLst>
              <a:gd name="adj1" fmla="val 50000"/>
              <a:gd name="adj2" fmla="val 25000"/>
            </a:avLst>
          </a:prstGeom>
          <a:solidFill>
            <a:schemeClr val="accent3">
              <a:lumMod val="75000"/>
            </a:schemeClr>
          </a:solidFill>
          <a:ln w="9525">
            <a:solidFill>
              <a:srgbClr val="000000"/>
            </a:solidFill>
            <a:miter lim="800000"/>
            <a:headEnd/>
            <a:tailEnd/>
          </a:ln>
        </p:spPr>
        <p:txBody>
          <a:bodyPr/>
          <a:lstStyle/>
          <a:p>
            <a:pPr>
              <a:defRPr/>
            </a:pPr>
            <a:endParaRPr lang="ru-RU">
              <a:latin typeface="Arial" pitchFamily="34" charset="0"/>
              <a:cs typeface="Arial" pitchFamily="34" charset="0"/>
            </a:endParaRPr>
          </a:p>
        </p:txBody>
      </p:sp>
      <p:sp>
        <p:nvSpPr>
          <p:cNvPr id="13341" name="Rectangle 4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457200" eaLnBrk="0" hangingPunct="0"/>
            <a:endParaRPr lang="uk-UA"/>
          </a:p>
        </p:txBody>
      </p:sp>
      <p:sp>
        <p:nvSpPr>
          <p:cNvPr id="13342" name="Rectangle 58"/>
          <p:cNvSpPr>
            <a:spLocks noChangeArrowheads="1"/>
          </p:cNvSpPr>
          <p:nvPr/>
        </p:nvSpPr>
        <p:spPr bwMode="auto">
          <a:xfrm>
            <a:off x="847700" y="5064139"/>
            <a:ext cx="21026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r>
              <a:rPr lang="uk-UA" sz="2000" dirty="0" smtClean="0">
                <a:latin typeface="Arial" pitchFamily="34" charset="0"/>
                <a:cs typeface="Arial" pitchFamily="34" charset="0"/>
              </a:rPr>
              <a:t>зворотні зв'язки</a:t>
            </a:r>
            <a:endParaRPr lang="ru-RU" sz="2000" dirty="0">
              <a:latin typeface="Arial" pitchFamily="34" charset="0"/>
              <a:cs typeface="Arial" pitchFamily="34" charset="0"/>
            </a:endParaRPr>
          </a:p>
        </p:txBody>
      </p:sp>
      <p:sp>
        <p:nvSpPr>
          <p:cNvPr id="48" name="AutoShape 32"/>
          <p:cNvSpPr>
            <a:spLocks noChangeArrowheads="1"/>
          </p:cNvSpPr>
          <p:nvPr/>
        </p:nvSpPr>
        <p:spPr bwMode="auto">
          <a:xfrm>
            <a:off x="1758039" y="3843338"/>
            <a:ext cx="182562" cy="182562"/>
          </a:xfrm>
          <a:prstGeom prst="rightArrow">
            <a:avLst>
              <a:gd name="adj1" fmla="val 50000"/>
              <a:gd name="adj2" fmla="val 25000"/>
            </a:avLst>
          </a:prstGeom>
          <a:solidFill>
            <a:schemeClr val="accent3">
              <a:lumMod val="75000"/>
            </a:schemeClr>
          </a:solidFill>
          <a:ln w="9525">
            <a:solidFill>
              <a:srgbClr val="000000"/>
            </a:solidFill>
            <a:miter lim="800000"/>
            <a:headEnd/>
            <a:tailEnd/>
          </a:ln>
        </p:spPr>
        <p:txBody>
          <a:bodyPr/>
          <a:lstStyle/>
          <a:p>
            <a:pPr>
              <a:defRPr/>
            </a:pPr>
            <a:endParaRPr lang="ru-RU">
              <a:latin typeface="Arial" pitchFamily="34" charset="0"/>
              <a:cs typeface="Arial" pitchFamily="34" charset="0"/>
            </a:endParaRPr>
          </a:p>
        </p:txBody>
      </p:sp>
      <p:sp>
        <p:nvSpPr>
          <p:cNvPr id="74" name="AutoShape 27"/>
          <p:cNvSpPr>
            <a:spLocks noChangeArrowheads="1"/>
          </p:cNvSpPr>
          <p:nvPr/>
        </p:nvSpPr>
        <p:spPr bwMode="auto">
          <a:xfrm>
            <a:off x="1174540" y="3218882"/>
            <a:ext cx="182562" cy="182563"/>
          </a:xfrm>
          <a:prstGeom prst="downArrow">
            <a:avLst>
              <a:gd name="adj1" fmla="val 50000"/>
              <a:gd name="adj2" fmla="val 25000"/>
            </a:avLst>
          </a:prstGeom>
          <a:solidFill>
            <a:schemeClr val="accent3">
              <a:lumMod val="75000"/>
            </a:schemeClr>
          </a:solidFill>
          <a:ln w="9525">
            <a:solidFill>
              <a:srgbClr val="000000"/>
            </a:solidFill>
            <a:miter lim="800000"/>
            <a:headEnd/>
            <a:tailEnd/>
          </a:ln>
        </p:spPr>
        <p:txBody>
          <a:bodyPr/>
          <a:lstStyle/>
          <a:p>
            <a:pPr>
              <a:defRPr/>
            </a:pPr>
            <a:endParaRPr lang="ru-RU">
              <a:latin typeface="Arial" pitchFamily="34" charset="0"/>
              <a:cs typeface="Arial" pitchFamily="34" charset="0"/>
            </a:endParaRPr>
          </a:p>
        </p:txBody>
      </p:sp>
      <p:sp>
        <p:nvSpPr>
          <p:cNvPr id="79" name="AutoShape 28"/>
          <p:cNvSpPr>
            <a:spLocks noChangeArrowheads="1"/>
          </p:cNvSpPr>
          <p:nvPr/>
        </p:nvSpPr>
        <p:spPr bwMode="auto">
          <a:xfrm>
            <a:off x="8277869" y="4373563"/>
            <a:ext cx="182563" cy="182562"/>
          </a:xfrm>
          <a:prstGeom prst="downArrow">
            <a:avLst>
              <a:gd name="adj1" fmla="val 50000"/>
              <a:gd name="adj2" fmla="val 25000"/>
            </a:avLst>
          </a:prstGeom>
          <a:solidFill>
            <a:schemeClr val="accent3">
              <a:lumMod val="75000"/>
            </a:schemeClr>
          </a:solidFill>
          <a:ln w="9525">
            <a:solidFill>
              <a:srgbClr val="000000"/>
            </a:solidFill>
            <a:miter lim="800000"/>
            <a:headEnd/>
            <a:tailEnd/>
          </a:ln>
        </p:spPr>
        <p:txBody>
          <a:bodyPr/>
          <a:lstStyle/>
          <a:p>
            <a:pPr>
              <a:defRPr/>
            </a:pPr>
            <a:endParaRPr lang="ru-RU">
              <a:latin typeface="Arial" pitchFamily="34" charset="0"/>
              <a:cs typeface="Arial" pitchFamily="34" charset="0"/>
            </a:endParaRPr>
          </a:p>
        </p:txBody>
      </p:sp>
      <p:sp>
        <p:nvSpPr>
          <p:cNvPr id="30" name="Rectangle 58"/>
          <p:cNvSpPr>
            <a:spLocks noChangeArrowheads="1"/>
          </p:cNvSpPr>
          <p:nvPr/>
        </p:nvSpPr>
        <p:spPr bwMode="auto">
          <a:xfrm>
            <a:off x="0" y="6155432"/>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r>
              <a:rPr lang="en-US" sz="2000" dirty="0" err="1" smtClean="0">
                <a:latin typeface="Arial" pitchFamily="34" charset="0"/>
                <a:cs typeface="Arial" pitchFamily="34" charset="0"/>
              </a:rPr>
              <a:t>Nihil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est</a:t>
            </a:r>
            <a:r>
              <a:rPr lang="en-US" sz="2000" dirty="0" smtClean="0">
                <a:latin typeface="Arial" pitchFamily="34" charset="0"/>
                <a:cs typeface="Arial" pitchFamily="34" charset="0"/>
              </a:rPr>
              <a:t> in </a:t>
            </a:r>
            <a:r>
              <a:rPr lang="en-US" sz="2000" dirty="0" err="1" smtClean="0">
                <a:latin typeface="Arial" pitchFamily="34" charset="0"/>
                <a:cs typeface="Arial" pitchFamily="34" charset="0"/>
              </a:rPr>
              <a:t>intellectu</a:t>
            </a:r>
            <a:r>
              <a:rPr lang="en-US" sz="2000" dirty="0" smtClean="0">
                <a:latin typeface="Arial" pitchFamily="34" charset="0"/>
                <a:cs typeface="Arial" pitchFamily="34" charset="0"/>
              </a:rPr>
              <a:t>, quod non </a:t>
            </a:r>
            <a:r>
              <a:rPr lang="en-US" sz="2000" dirty="0" err="1" smtClean="0">
                <a:latin typeface="Arial" pitchFamily="34" charset="0"/>
                <a:cs typeface="Arial" pitchFamily="34" charset="0"/>
              </a:rPr>
              <a:t>prius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fuerit</a:t>
            </a:r>
            <a:r>
              <a:rPr lang="en-US" sz="2000" dirty="0" smtClean="0">
                <a:latin typeface="Arial" pitchFamily="34" charset="0"/>
                <a:cs typeface="Arial" pitchFamily="34" charset="0"/>
              </a:rPr>
              <a:t> in </a:t>
            </a:r>
            <a:r>
              <a:rPr lang="en-US" sz="2000" dirty="0" err="1" smtClean="0">
                <a:latin typeface="Arial" pitchFamily="34" charset="0"/>
                <a:cs typeface="Arial" pitchFamily="34" charset="0"/>
              </a:rPr>
              <a:t>sensu</a:t>
            </a:r>
            <a:r>
              <a:rPr lang="uk-UA" sz="2000" dirty="0" smtClean="0">
                <a:latin typeface="Arial" pitchFamily="34" charset="0"/>
                <a:cs typeface="Arial" pitchFamily="34" charset="0"/>
              </a:rPr>
              <a:t> </a:t>
            </a:r>
          </a:p>
          <a:p>
            <a:pPr eaLnBrk="0" hangingPunct="0"/>
            <a:r>
              <a:rPr lang="uk-UA" sz="2000" dirty="0" smtClean="0">
                <a:latin typeface="Arial" pitchFamily="34" charset="0"/>
                <a:cs typeface="Arial" pitchFamily="34" charset="0"/>
              </a:rPr>
              <a:t>Локк</a:t>
            </a:r>
            <a:endParaRPr lang="ru-RU" sz="2000" dirty="0">
              <a:latin typeface="Arial" pitchFamily="34" charset="0"/>
              <a:cs typeface="Arial" pitchFamily="34" charset="0"/>
            </a:endParaRPr>
          </a:p>
        </p:txBody>
      </p:sp>
    </p:spTree>
    <p:extLst>
      <p:ext uri="{BB962C8B-B14F-4D97-AF65-F5344CB8AC3E}">
        <p14:creationId xmlns:p14="http://schemas.microsoft.com/office/powerpoint/2010/main" val="2123088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588"/>
            <a:ext cx="9136246" cy="538162"/>
          </a:xfrm>
        </p:spPr>
        <p:txBody>
          <a:bodyPr>
            <a:noAutofit/>
          </a:bodyPr>
          <a:lstStyle/>
          <a:p>
            <a:pPr algn="ctr" eaLnBrk="1" fontAlgn="auto" hangingPunct="1">
              <a:spcAft>
                <a:spcPts val="0"/>
              </a:spcAft>
              <a:defRPr/>
            </a:pPr>
            <a:r>
              <a:rPr lang="uk-UA" sz="3200" b="0" dirty="0" smtClean="0">
                <a:latin typeface="Arial" pitchFamily="34" charset="0"/>
                <a:cs typeface="Arial" pitchFamily="34" charset="0"/>
              </a:rPr>
              <a:t/>
            </a:r>
            <a:br>
              <a:rPr lang="uk-UA" sz="3200" b="0" dirty="0" smtClean="0">
                <a:latin typeface="Arial" pitchFamily="34" charset="0"/>
                <a:cs typeface="Arial" pitchFamily="34" charset="0"/>
              </a:rPr>
            </a:br>
            <a:r>
              <a:rPr lang="uk-UA" sz="3200" b="0" dirty="0" err="1" smtClean="0">
                <a:latin typeface="Arial" pitchFamily="34" charset="0"/>
                <a:cs typeface="Arial" pitchFamily="34" charset="0"/>
              </a:rPr>
              <a:t>МОДЕЛі</a:t>
            </a:r>
            <a:r>
              <a:rPr lang="uk-UA" sz="3200" b="0" dirty="0" smtClean="0">
                <a:latin typeface="Arial" pitchFamily="34" charset="0"/>
                <a:cs typeface="Arial" pitchFamily="34" charset="0"/>
              </a:rPr>
              <a:t> (статичні, динамічні, імітаційні)</a:t>
            </a:r>
            <a:endParaRPr lang="uk-UA" sz="3200" b="0" dirty="0">
              <a:latin typeface="Arial" pitchFamily="34" charset="0"/>
              <a:cs typeface="Arial" pitchFamily="34" charset="0"/>
            </a:endParaRPr>
          </a:p>
        </p:txBody>
      </p:sp>
      <p:sp>
        <p:nvSpPr>
          <p:cNvPr id="3" name="Текст 2"/>
          <p:cNvSpPr>
            <a:spLocks noGrp="1"/>
          </p:cNvSpPr>
          <p:nvPr>
            <p:ph type="body" idx="2"/>
          </p:nvPr>
        </p:nvSpPr>
        <p:spPr>
          <a:xfrm>
            <a:off x="0" y="1006475"/>
            <a:ext cx="3365500" cy="5832475"/>
          </a:xfrm>
          <a:solidFill>
            <a:schemeClr val="accent3">
              <a:lumMod val="40000"/>
              <a:lumOff val="60000"/>
            </a:schemeClr>
          </a:solidFill>
        </p:spPr>
        <p:txBody>
          <a:bodyPr>
            <a:noAutofit/>
          </a:bodyPr>
          <a:lstStyle/>
          <a:p>
            <a:pPr eaLnBrk="1" fontAlgn="auto" hangingPunct="1">
              <a:spcBef>
                <a:spcPts val="0"/>
              </a:spcBef>
              <a:buClr>
                <a:schemeClr val="accent3"/>
              </a:buClr>
              <a:buFont typeface="Wingdings 2"/>
              <a:buNone/>
              <a:defRPr/>
            </a:pPr>
            <a:r>
              <a:rPr lang="uk-UA" i="1" dirty="0" smtClean="0">
                <a:latin typeface="Arial" pitchFamily="34" charset="0"/>
                <a:cs typeface="Arial" pitchFamily="34" charset="0"/>
              </a:rPr>
              <a:t>САМООРГАНИЗАЦИЯ</a:t>
            </a:r>
          </a:p>
          <a:p>
            <a:pPr eaLnBrk="1" fontAlgn="auto" hangingPunct="1">
              <a:spcBef>
                <a:spcPts val="0"/>
              </a:spcBef>
              <a:buClr>
                <a:schemeClr val="accent3"/>
              </a:buClr>
              <a:buFont typeface="Wingdings 2"/>
              <a:buNone/>
              <a:defRPr/>
            </a:pPr>
            <a:r>
              <a:rPr lang="uk-UA" dirty="0" smtClean="0">
                <a:latin typeface="Arial" pitchFamily="34" charset="0"/>
                <a:cs typeface="Arial" pitchFamily="34" charset="0"/>
              </a:rPr>
              <a:t>Аналіз фактичних даних призводить до висновку про те, що має місце найбільш загальний випадок організації, тобто </a:t>
            </a:r>
            <a:r>
              <a:rPr lang="uk-UA" i="1" dirty="0" smtClean="0">
                <a:latin typeface="Arial" pitchFamily="34" charset="0"/>
                <a:cs typeface="Arial" pitchFamily="34" charset="0"/>
              </a:rPr>
              <a:t>СП</a:t>
            </a:r>
            <a:r>
              <a:rPr lang="uk-UA" dirty="0" smtClean="0">
                <a:latin typeface="Arial" pitchFamily="34" charset="0"/>
                <a:cs typeface="Arial" pitchFamily="34" charset="0"/>
              </a:rPr>
              <a:t> формується в результаті взаємодії {</a:t>
            </a:r>
            <a:r>
              <a:rPr lang="uk-UA" i="1" dirty="0" smtClean="0">
                <a:latin typeface="Arial" pitchFamily="34" charset="0"/>
                <a:cs typeface="Arial" pitchFamily="34" charset="0"/>
              </a:rPr>
              <a:t>С</a:t>
            </a:r>
            <a:r>
              <a:rPr lang="uk-UA" dirty="0" smtClean="0">
                <a:latin typeface="Arial" pitchFamily="34" charset="0"/>
                <a:cs typeface="Arial" pitchFamily="34" charset="0"/>
              </a:rPr>
              <a:t>} і {</a:t>
            </a:r>
            <a:r>
              <a:rPr lang="uk-UA" i="1" dirty="0" smtClean="0">
                <a:latin typeface="Arial" pitchFamily="34" charset="0"/>
                <a:cs typeface="Arial" pitchFamily="34" charset="0"/>
              </a:rPr>
              <a:t>О</a:t>
            </a:r>
            <a:r>
              <a:rPr lang="uk-UA" dirty="0" smtClean="0">
                <a:latin typeface="Arial" pitchFamily="34" charset="0"/>
                <a:cs typeface="Arial" pitchFamily="34" charset="0"/>
              </a:rPr>
              <a:t>}, а умови цілісності набувають вигляду:</a:t>
            </a:r>
          </a:p>
          <a:p>
            <a:pPr eaLnBrk="1" fontAlgn="auto" hangingPunct="1">
              <a:spcBef>
                <a:spcPts val="0"/>
              </a:spcBef>
              <a:buClr>
                <a:schemeClr val="accent3"/>
              </a:buClr>
              <a:buFont typeface="Wingdings 2"/>
              <a:buNone/>
              <a:defRPr/>
            </a:pPr>
            <a:r>
              <a:rPr lang="uk-UA" i="1" dirty="0" smtClean="0">
                <a:latin typeface="Arial" pitchFamily="34" charset="0"/>
                <a:cs typeface="Arial" pitchFamily="34" charset="0"/>
              </a:rPr>
              <a:t>У</a:t>
            </a:r>
            <a:r>
              <a:rPr lang="uk-UA" i="1" dirty="0" smtClean="0">
                <a:latin typeface="Arial" pitchFamily="34" charset="0"/>
                <a:cs typeface="Arial" pitchFamily="34" charset="0"/>
                <a:sym typeface="Symbol"/>
              </a:rPr>
              <a:t></a:t>
            </a:r>
            <a:r>
              <a:rPr lang="uk-UA" i="1" dirty="0" smtClean="0">
                <a:latin typeface="Arial" pitchFamily="34" charset="0"/>
                <a:cs typeface="Arial" pitchFamily="34" charset="0"/>
              </a:rPr>
              <a:t>({С}</a:t>
            </a:r>
            <a:r>
              <a:rPr lang="uk-UA" i="1" baseline="-25000" dirty="0" smtClean="0">
                <a:latin typeface="Arial" pitchFamily="34" charset="0"/>
                <a:cs typeface="Arial" pitchFamily="34" charset="0"/>
              </a:rPr>
              <a:t>o</a:t>
            </a:r>
            <a:r>
              <a:rPr lang="uk-UA" i="1" dirty="0" smtClean="0">
                <a:latin typeface="Arial" pitchFamily="34" charset="0"/>
                <a:cs typeface="Arial" pitchFamily="34" charset="0"/>
              </a:rPr>
              <a:t>, </a:t>
            </a:r>
            <a:r>
              <a:rPr lang="uk-UA" i="1" dirty="0" err="1" smtClean="0">
                <a:latin typeface="Arial" pitchFamily="34" charset="0"/>
                <a:cs typeface="Arial" pitchFamily="34" charset="0"/>
              </a:rPr>
              <a:t>Сп</a:t>
            </a:r>
            <a:r>
              <a:rPr lang="uk-UA" i="1" dirty="0" smtClean="0">
                <a:latin typeface="Arial" pitchFamily="34" charset="0"/>
                <a:cs typeface="Arial" pitchFamily="34" charset="0"/>
              </a:rPr>
              <a:t>, {О}</a:t>
            </a:r>
            <a:r>
              <a:rPr lang="uk-UA" i="1" baseline="-25000" dirty="0" smtClean="0">
                <a:latin typeface="Arial" pitchFamily="34" charset="0"/>
                <a:cs typeface="Arial" pitchFamily="34" charset="0"/>
              </a:rPr>
              <a:t>p</a:t>
            </a:r>
            <a:r>
              <a:rPr lang="uk-UA" i="1" dirty="0" smtClean="0">
                <a:latin typeface="Arial" pitchFamily="34" charset="0"/>
                <a:cs typeface="Arial" pitchFamily="34" charset="0"/>
              </a:rPr>
              <a:t>)</a:t>
            </a:r>
            <a:r>
              <a:rPr lang="uk-UA" i="1" dirty="0" smtClean="0">
                <a:latin typeface="Arial" pitchFamily="34" charset="0"/>
                <a:cs typeface="Arial" pitchFamily="34" charset="0"/>
                <a:sym typeface="Symbol"/>
              </a:rPr>
              <a:t></a:t>
            </a:r>
            <a:r>
              <a:rPr lang="uk-UA" i="1" dirty="0" smtClean="0">
                <a:latin typeface="Arial" pitchFamily="34" charset="0"/>
                <a:cs typeface="Arial" pitchFamily="34" charset="0"/>
              </a:rPr>
              <a:t> СР</a:t>
            </a:r>
            <a:r>
              <a:rPr lang="uk-UA" i="1" dirty="0" smtClean="0">
                <a:latin typeface="Arial" pitchFamily="34" charset="0"/>
                <a:cs typeface="Arial" pitchFamily="34" charset="0"/>
                <a:sym typeface="Symbol"/>
              </a:rPr>
              <a:t></a:t>
            </a:r>
            <a:r>
              <a:rPr lang="uk-UA" i="1" dirty="0" smtClean="0">
                <a:latin typeface="Arial" pitchFamily="34" charset="0"/>
                <a:cs typeface="Arial" pitchFamily="34" charset="0"/>
              </a:rPr>
              <a:t> СР</a:t>
            </a:r>
            <a:r>
              <a:rPr lang="uk-UA" i="1" baseline="30000" dirty="0" smtClean="0">
                <a:latin typeface="Arial" pitchFamily="34" charset="0"/>
                <a:cs typeface="Arial" pitchFamily="34" charset="0"/>
              </a:rPr>
              <a:t>*</a:t>
            </a:r>
            <a:r>
              <a:rPr lang="uk-UA" i="1" dirty="0" smtClean="0">
                <a:latin typeface="Arial" pitchFamily="34" charset="0"/>
                <a:cs typeface="Arial" pitchFamily="34" charset="0"/>
                <a:sym typeface="Symbol"/>
              </a:rPr>
              <a:t></a:t>
            </a:r>
            <a:r>
              <a:rPr lang="uk-UA" i="1" dirty="0" smtClean="0">
                <a:latin typeface="Arial" pitchFamily="34" charset="0"/>
                <a:cs typeface="Arial" pitchFamily="34" charset="0"/>
              </a:rPr>
              <a:t> </a:t>
            </a:r>
            <a:r>
              <a:rPr lang="uk-UA" i="1" dirty="0" err="1" smtClean="0">
                <a:latin typeface="Arial" pitchFamily="34" charset="0"/>
                <a:cs typeface="Arial" pitchFamily="34" charset="0"/>
              </a:rPr>
              <a:t>СР</a:t>
            </a:r>
            <a:r>
              <a:rPr lang="uk-UA" i="1" baseline="30000" dirty="0" smtClean="0">
                <a:latin typeface="Arial" pitchFamily="34" charset="0"/>
                <a:cs typeface="Arial" pitchFamily="34" charset="0"/>
              </a:rPr>
              <a:t>**</a:t>
            </a:r>
            <a:r>
              <a:rPr lang="uk-UA" i="1" dirty="0" smtClean="0">
                <a:latin typeface="Arial" pitchFamily="34" charset="0"/>
                <a:cs typeface="Arial" pitchFamily="34" charset="0"/>
              </a:rPr>
              <a:t>, </a:t>
            </a:r>
            <a:r>
              <a:rPr lang="uk-UA" dirty="0" smtClean="0">
                <a:latin typeface="Arial" pitchFamily="34" charset="0"/>
                <a:cs typeface="Arial" pitchFamily="34" charset="0"/>
              </a:rPr>
              <a:t>причому</a:t>
            </a:r>
            <a:endParaRPr lang="ru-RU" dirty="0" smtClean="0">
              <a:latin typeface="Arial" pitchFamily="34" charset="0"/>
              <a:cs typeface="Arial" pitchFamily="34" charset="0"/>
            </a:endParaRPr>
          </a:p>
          <a:p>
            <a:pPr eaLnBrk="1" fontAlgn="auto" hangingPunct="1">
              <a:spcBef>
                <a:spcPts val="0"/>
              </a:spcBef>
              <a:buClr>
                <a:schemeClr val="accent3"/>
              </a:buClr>
              <a:buFont typeface="Wingdings 2"/>
              <a:buNone/>
              <a:defRPr/>
            </a:pPr>
            <a:r>
              <a:rPr lang="uk-UA" i="1" dirty="0" smtClean="0">
                <a:latin typeface="Arial" pitchFamily="34" charset="0"/>
                <a:cs typeface="Arial" pitchFamily="34" charset="0"/>
              </a:rPr>
              <a:t>СР</a:t>
            </a:r>
            <a:r>
              <a:rPr lang="uk-UA" i="1" dirty="0" smtClean="0">
                <a:latin typeface="Arial" pitchFamily="34" charset="0"/>
                <a:cs typeface="Arial" pitchFamily="34" charset="0"/>
                <a:sym typeface="Symbol"/>
              </a:rPr>
              <a:t></a:t>
            </a:r>
            <a:r>
              <a:rPr lang="uk-UA" i="1" dirty="0" smtClean="0">
                <a:latin typeface="Arial" pitchFamily="34" charset="0"/>
                <a:cs typeface="Arial" pitchFamily="34" charset="0"/>
              </a:rPr>
              <a:t> n({С}</a:t>
            </a:r>
            <a:r>
              <a:rPr lang="uk-UA" i="1" baseline="-25000" dirty="0" smtClean="0">
                <a:latin typeface="Arial" pitchFamily="34" charset="0"/>
                <a:cs typeface="Arial" pitchFamily="34" charset="0"/>
              </a:rPr>
              <a:t>i=1,... ,n</a:t>
            </a:r>
            <a:r>
              <a:rPr lang="uk-UA" i="1" dirty="0" smtClean="0">
                <a:latin typeface="Arial" pitchFamily="34" charset="0"/>
                <a:cs typeface="Arial" pitchFamily="34" charset="0"/>
              </a:rPr>
              <a:t>,</a:t>
            </a:r>
            <a:r>
              <a:rPr lang="uk-UA" i="1" dirty="0" smtClean="0">
                <a:latin typeface="Arial" pitchFamily="34" charset="0"/>
                <a:cs typeface="Arial" pitchFamily="34" charset="0"/>
                <a:sym typeface="Symbol"/>
              </a:rPr>
              <a:t></a:t>
            </a:r>
            <a:r>
              <a:rPr lang="uk-UA" i="1" dirty="0" smtClean="0">
                <a:latin typeface="Arial" pitchFamily="34" charset="0"/>
                <a:cs typeface="Arial" pitchFamily="34" charset="0"/>
              </a:rPr>
              <a:t> </a:t>
            </a:r>
            <a:r>
              <a:rPr lang="uk-UA" i="1" baseline="-25000" dirty="0" err="1" smtClean="0">
                <a:latin typeface="Arial" pitchFamily="34" charset="0"/>
                <a:cs typeface="Arial" pitchFamily="34" charset="0"/>
              </a:rPr>
              <a:t>xy</a:t>
            </a:r>
            <a:r>
              <a:rPr lang="uk-UA" i="1" dirty="0" smtClean="0">
                <a:latin typeface="Arial" pitchFamily="34" charset="0"/>
                <a:cs typeface="Arial" pitchFamily="34" charset="0"/>
              </a:rPr>
              <a:t>, {О}</a:t>
            </a:r>
            <a:r>
              <a:rPr lang="uk-UA" i="1" baseline="-25000" dirty="0" smtClean="0">
                <a:latin typeface="Arial" pitchFamily="34" charset="0"/>
                <a:cs typeface="Arial" pitchFamily="34" charset="0"/>
              </a:rPr>
              <a:t>i=1,... ,n</a:t>
            </a:r>
            <a:r>
              <a:rPr lang="uk-UA" i="1" dirty="0" smtClean="0">
                <a:latin typeface="Arial" pitchFamily="34" charset="0"/>
                <a:cs typeface="Arial" pitchFamily="34" charset="0"/>
              </a:rPr>
              <a:t>)</a:t>
            </a:r>
            <a:endParaRPr lang="ru-RU" dirty="0" smtClean="0">
              <a:latin typeface="Arial" pitchFamily="34" charset="0"/>
              <a:cs typeface="Arial" pitchFamily="34" charset="0"/>
            </a:endParaRPr>
          </a:p>
          <a:p>
            <a:pPr eaLnBrk="1" fontAlgn="auto" hangingPunct="1">
              <a:spcBef>
                <a:spcPts val="0"/>
              </a:spcBef>
              <a:buClr>
                <a:schemeClr val="accent3"/>
              </a:buClr>
              <a:buFont typeface="Wingdings 2"/>
              <a:buNone/>
              <a:defRPr/>
            </a:pPr>
            <a:r>
              <a:rPr lang="uk-UA" i="1" dirty="0" smtClean="0">
                <a:latin typeface="Arial" pitchFamily="34" charset="0"/>
                <a:cs typeface="Arial" pitchFamily="34" charset="0"/>
              </a:rPr>
              <a:t>СР</a:t>
            </a:r>
            <a:r>
              <a:rPr lang="uk-UA" i="1" baseline="30000" dirty="0" smtClean="0">
                <a:latin typeface="Arial" pitchFamily="34" charset="0"/>
                <a:cs typeface="Arial" pitchFamily="34" charset="0"/>
              </a:rPr>
              <a:t>*</a:t>
            </a:r>
            <a:r>
              <a:rPr lang="uk-UA" i="1" dirty="0" smtClean="0">
                <a:latin typeface="Arial" pitchFamily="34" charset="0"/>
                <a:cs typeface="Arial" pitchFamily="34" charset="0"/>
                <a:sym typeface="Symbol"/>
              </a:rPr>
              <a:t></a:t>
            </a:r>
            <a:r>
              <a:rPr lang="uk-UA" i="1" dirty="0" smtClean="0">
                <a:latin typeface="Arial" pitchFamily="34" charset="0"/>
                <a:cs typeface="Arial" pitchFamily="34" charset="0"/>
              </a:rPr>
              <a:t> (m-n)({С}</a:t>
            </a:r>
            <a:r>
              <a:rPr lang="uk-UA" i="1" baseline="-25000" dirty="0" smtClean="0">
                <a:latin typeface="Arial" pitchFamily="34" charset="0"/>
                <a:cs typeface="Arial" pitchFamily="34" charset="0"/>
              </a:rPr>
              <a:t>i=n+1,... ,m</a:t>
            </a:r>
            <a:r>
              <a:rPr lang="uk-UA" i="1" dirty="0" smtClean="0">
                <a:latin typeface="Arial" pitchFamily="34" charset="0"/>
                <a:cs typeface="Arial" pitchFamily="34" charset="0"/>
              </a:rPr>
              <a:t>, </a:t>
            </a:r>
            <a:r>
              <a:rPr lang="uk-UA" i="1" dirty="0" smtClean="0">
                <a:latin typeface="Arial" pitchFamily="34" charset="0"/>
                <a:cs typeface="Arial" pitchFamily="34" charset="0"/>
                <a:sym typeface="Symbol"/>
              </a:rPr>
              <a:t></a:t>
            </a:r>
            <a:r>
              <a:rPr lang="uk-UA" i="1" dirty="0" smtClean="0">
                <a:latin typeface="Arial" pitchFamily="34" charset="0"/>
                <a:cs typeface="Arial" pitchFamily="34" charset="0"/>
              </a:rPr>
              <a:t> </a:t>
            </a:r>
            <a:r>
              <a:rPr lang="uk-UA" i="1" baseline="-25000" dirty="0" err="1" smtClean="0">
                <a:latin typeface="Arial" pitchFamily="34" charset="0"/>
                <a:cs typeface="Arial" pitchFamily="34" charset="0"/>
              </a:rPr>
              <a:t>ixy</a:t>
            </a:r>
            <a:r>
              <a:rPr lang="uk-UA" i="1" dirty="0" smtClean="0">
                <a:latin typeface="Arial" pitchFamily="34" charset="0"/>
                <a:cs typeface="Arial" pitchFamily="34" charset="0"/>
              </a:rPr>
              <a:t>, {О}</a:t>
            </a:r>
            <a:r>
              <a:rPr lang="uk-UA" i="1" baseline="-25000" dirty="0" smtClean="0">
                <a:latin typeface="Arial" pitchFamily="34" charset="0"/>
                <a:cs typeface="Arial" pitchFamily="34" charset="0"/>
              </a:rPr>
              <a:t>m-n</a:t>
            </a:r>
            <a:r>
              <a:rPr lang="uk-UA" i="1" dirty="0" smtClean="0">
                <a:latin typeface="Arial" pitchFamily="34" charset="0"/>
                <a:cs typeface="Arial" pitchFamily="34" charset="0"/>
              </a:rPr>
              <a:t>)</a:t>
            </a:r>
            <a:endParaRPr lang="ru-RU" dirty="0" smtClean="0">
              <a:latin typeface="Arial" pitchFamily="34" charset="0"/>
              <a:cs typeface="Arial" pitchFamily="34" charset="0"/>
            </a:endParaRPr>
          </a:p>
          <a:p>
            <a:pPr eaLnBrk="1" fontAlgn="auto" hangingPunct="1">
              <a:spcBef>
                <a:spcPts val="0"/>
              </a:spcBef>
              <a:buClr>
                <a:schemeClr val="accent3"/>
              </a:buClr>
              <a:buFont typeface="Wingdings 2"/>
              <a:buNone/>
              <a:defRPr/>
            </a:pPr>
            <a:r>
              <a:rPr lang="uk-UA" i="1" dirty="0" smtClean="0">
                <a:latin typeface="Arial" pitchFamily="34" charset="0"/>
                <a:cs typeface="Arial" pitchFamily="34" charset="0"/>
              </a:rPr>
              <a:t>СР</a:t>
            </a:r>
            <a:r>
              <a:rPr lang="uk-UA" i="1" baseline="30000" dirty="0" smtClean="0">
                <a:latin typeface="Arial" pitchFamily="34" charset="0"/>
                <a:cs typeface="Arial" pitchFamily="34" charset="0"/>
              </a:rPr>
              <a:t>**</a:t>
            </a:r>
            <a:r>
              <a:rPr lang="uk-UA" i="1" dirty="0" smtClean="0">
                <a:latin typeface="Arial" pitchFamily="34" charset="0"/>
                <a:cs typeface="Arial" pitchFamily="34" charset="0"/>
                <a:sym typeface="Symbol"/>
              </a:rPr>
              <a:t></a:t>
            </a:r>
            <a:r>
              <a:rPr lang="uk-UA" i="1" dirty="0" smtClean="0">
                <a:latin typeface="Arial" pitchFamily="34" charset="0"/>
                <a:cs typeface="Arial" pitchFamily="34" charset="0"/>
              </a:rPr>
              <a:t>(o-m)({С}</a:t>
            </a:r>
            <a:r>
              <a:rPr lang="uk-UA" i="1" baseline="-25000" dirty="0" smtClean="0">
                <a:latin typeface="Arial" pitchFamily="34" charset="0"/>
                <a:cs typeface="Arial" pitchFamily="34" charset="0"/>
              </a:rPr>
              <a:t>o-m</a:t>
            </a:r>
            <a:r>
              <a:rPr lang="uk-UA" i="1" dirty="0" smtClean="0">
                <a:latin typeface="Arial" pitchFamily="34" charset="0"/>
                <a:cs typeface="Arial" pitchFamily="34" charset="0"/>
              </a:rPr>
              <a:t>, </a:t>
            </a:r>
            <a:r>
              <a:rPr lang="uk-UA" i="1" dirty="0" smtClean="0">
                <a:latin typeface="Arial" pitchFamily="34" charset="0"/>
                <a:cs typeface="Arial" pitchFamily="34" charset="0"/>
                <a:sym typeface="Symbol"/>
              </a:rPr>
              <a:t></a:t>
            </a:r>
            <a:r>
              <a:rPr lang="uk-UA" i="1" baseline="-25000" dirty="0" smtClean="0">
                <a:latin typeface="Arial" pitchFamily="34" charset="0"/>
                <a:cs typeface="Arial" pitchFamily="34" charset="0"/>
              </a:rPr>
              <a:t>i=o-m,... ,o,j=p-m,... ,</a:t>
            </a:r>
            <a:r>
              <a:rPr lang="uk-UA" i="1" baseline="-25000" dirty="0" err="1" smtClean="0">
                <a:latin typeface="Arial" pitchFamily="34" charset="0"/>
                <a:cs typeface="Arial" pitchFamily="34" charset="0"/>
              </a:rPr>
              <a:t>pxy</a:t>
            </a:r>
            <a:r>
              <a:rPr lang="uk-UA" i="1" dirty="0" smtClean="0">
                <a:latin typeface="Arial" pitchFamily="34" charset="0"/>
                <a:cs typeface="Arial" pitchFamily="34" charset="0"/>
              </a:rPr>
              <a:t>,</a:t>
            </a:r>
          </a:p>
          <a:p>
            <a:pPr eaLnBrk="1" fontAlgn="auto" hangingPunct="1">
              <a:spcBef>
                <a:spcPts val="0"/>
              </a:spcBef>
              <a:buClr>
                <a:schemeClr val="accent3"/>
              </a:buClr>
              <a:buFont typeface="Wingdings 2"/>
              <a:buNone/>
              <a:defRPr/>
            </a:pPr>
            <a:r>
              <a:rPr lang="uk-UA" i="1" dirty="0" smtClean="0">
                <a:latin typeface="Arial" pitchFamily="34" charset="0"/>
                <a:cs typeface="Arial" pitchFamily="34" charset="0"/>
              </a:rPr>
              <a:t> {О}</a:t>
            </a:r>
            <a:r>
              <a:rPr lang="uk-UA" i="1" baseline="-25000" dirty="0" smtClean="0">
                <a:latin typeface="Arial" pitchFamily="34" charset="0"/>
                <a:cs typeface="Arial" pitchFamily="34" charset="0"/>
              </a:rPr>
              <a:t>p-m</a:t>
            </a:r>
            <a:r>
              <a:rPr lang="uk-UA" i="1" dirty="0" smtClean="0">
                <a:latin typeface="Arial" pitchFamily="34" charset="0"/>
                <a:cs typeface="Arial" pitchFamily="34" charset="0"/>
              </a:rPr>
              <a:t>),</a:t>
            </a:r>
            <a:r>
              <a:rPr lang="uk-UA" dirty="0" smtClean="0">
                <a:latin typeface="Arial" pitchFamily="34" charset="0"/>
                <a:cs typeface="Arial" pitchFamily="34" charset="0"/>
              </a:rPr>
              <a:t>   </a:t>
            </a:r>
          </a:p>
          <a:p>
            <a:pPr eaLnBrk="1" fontAlgn="auto" hangingPunct="1">
              <a:spcBef>
                <a:spcPts val="0"/>
              </a:spcBef>
              <a:buClr>
                <a:schemeClr val="accent3"/>
              </a:buClr>
              <a:buFont typeface="Wingdings 2"/>
              <a:buNone/>
              <a:defRPr/>
            </a:pPr>
            <a:r>
              <a:rPr lang="uk-UA" i="1" dirty="0" smtClean="0">
                <a:latin typeface="Arial" pitchFamily="34" charset="0"/>
                <a:cs typeface="Arial" pitchFamily="34" charset="0"/>
              </a:rPr>
              <a:t> </a:t>
            </a:r>
            <a:r>
              <a:rPr lang="uk-UA" dirty="0" smtClean="0">
                <a:latin typeface="Arial" pitchFamily="34" charset="0"/>
                <a:cs typeface="Arial" pitchFamily="34" charset="0"/>
              </a:rPr>
              <a:t> де </a:t>
            </a:r>
            <a:r>
              <a:rPr lang="uk-UA" i="1" dirty="0" smtClean="0">
                <a:latin typeface="Arial" pitchFamily="34" charset="0"/>
                <a:cs typeface="Arial" pitchFamily="34" charset="0"/>
              </a:rPr>
              <a:t>СР</a:t>
            </a:r>
            <a:r>
              <a:rPr lang="uk-UA" dirty="0" smtClean="0">
                <a:latin typeface="Arial" pitchFamily="34" charset="0"/>
                <a:cs typeface="Arial" pitchFamily="34" charset="0"/>
              </a:rPr>
              <a:t> відображають тип сценарію; </a:t>
            </a:r>
            <a:endParaRPr lang="ru-RU" dirty="0" smtClean="0">
              <a:latin typeface="Arial" pitchFamily="34" charset="0"/>
              <a:cs typeface="Arial" pitchFamily="34" charset="0"/>
            </a:endParaRPr>
          </a:p>
          <a:p>
            <a:pPr eaLnBrk="1" fontAlgn="auto" hangingPunct="1">
              <a:spcBef>
                <a:spcPts val="0"/>
              </a:spcBef>
              <a:buClr>
                <a:schemeClr val="accent3"/>
              </a:buClr>
              <a:buFont typeface="Wingdings 2"/>
              <a:buNone/>
              <a:defRPr/>
            </a:pPr>
            <a:r>
              <a:rPr lang="uk-UA" dirty="0" smtClean="0">
                <a:latin typeface="Arial" pitchFamily="34" charset="0"/>
                <a:cs typeface="Arial" pitchFamily="34" charset="0"/>
              </a:rPr>
              <a:t>     </a:t>
            </a:r>
            <a:r>
              <a:rPr lang="uk-UA" i="1" dirty="0" smtClean="0">
                <a:latin typeface="Arial" pitchFamily="34" charset="0"/>
                <a:cs typeface="Arial" pitchFamily="34" charset="0"/>
              </a:rPr>
              <a:t>n, m, o, p, o&gt;p </a:t>
            </a:r>
            <a:r>
              <a:rPr lang="uk-UA" dirty="0" smtClean="0">
                <a:latin typeface="Arial" pitchFamily="34" charset="0"/>
                <a:cs typeface="Arial" pitchFamily="34" charset="0"/>
              </a:rPr>
              <a:t>позначають кількості </a:t>
            </a:r>
            <a:r>
              <a:rPr lang="uk-UA" i="1" dirty="0" smtClean="0">
                <a:latin typeface="Arial" pitchFamily="34" charset="0"/>
                <a:cs typeface="Arial" pitchFamily="34" charset="0"/>
              </a:rPr>
              <a:t>С</a:t>
            </a:r>
            <a:r>
              <a:rPr lang="uk-UA" dirty="0" smtClean="0">
                <a:latin typeface="Arial" pitchFamily="34" charset="0"/>
                <a:cs typeface="Arial" pitchFamily="34" charset="0"/>
              </a:rPr>
              <a:t> і </a:t>
            </a:r>
            <a:r>
              <a:rPr lang="uk-UA" i="1" dirty="0" smtClean="0">
                <a:latin typeface="Arial" pitchFamily="34" charset="0"/>
                <a:cs typeface="Arial" pitchFamily="34" charset="0"/>
              </a:rPr>
              <a:t>О</a:t>
            </a:r>
            <a:r>
              <a:rPr lang="uk-UA" dirty="0" smtClean="0">
                <a:latin typeface="Arial" pitchFamily="34" charset="0"/>
                <a:cs typeface="Arial" pitchFamily="34" charset="0"/>
              </a:rPr>
              <a:t>;</a:t>
            </a:r>
            <a:endParaRPr lang="ru-RU" dirty="0" smtClean="0">
              <a:latin typeface="Arial" pitchFamily="34" charset="0"/>
              <a:cs typeface="Arial" pitchFamily="34" charset="0"/>
            </a:endParaRPr>
          </a:p>
          <a:p>
            <a:pPr eaLnBrk="1" fontAlgn="auto" hangingPunct="1">
              <a:spcBef>
                <a:spcPts val="0"/>
              </a:spcBef>
              <a:buClr>
                <a:schemeClr val="accent3"/>
              </a:buClr>
              <a:buFont typeface="Wingdings 2"/>
              <a:buNone/>
              <a:defRPr/>
            </a:pPr>
            <a:r>
              <a:rPr lang="uk-UA" dirty="0" smtClean="0">
                <a:latin typeface="Arial" pitchFamily="34" charset="0"/>
                <a:cs typeface="Arial" pitchFamily="34" charset="0"/>
              </a:rPr>
              <a:t>     </a:t>
            </a:r>
            <a:r>
              <a:rPr lang="uk-UA" i="1" dirty="0" smtClean="0">
                <a:latin typeface="Arial" pitchFamily="34" charset="0"/>
                <a:cs typeface="Arial" pitchFamily="34" charset="0"/>
              </a:rPr>
              <a:t>i, j</a:t>
            </a:r>
            <a:r>
              <a:rPr lang="uk-UA" dirty="0" smtClean="0">
                <a:latin typeface="Arial" pitchFamily="34" charset="0"/>
                <a:cs typeface="Arial" pitchFamily="34" charset="0"/>
              </a:rPr>
              <a:t> – порядкові номера розшарувань </a:t>
            </a:r>
            <a:r>
              <a:rPr lang="uk-UA" dirty="0" err="1" smtClean="0">
                <a:latin typeface="Arial" pitchFamily="34" charset="0"/>
                <a:cs typeface="Arial" pitchFamily="34" charset="0"/>
              </a:rPr>
              <a:t>Сп</a:t>
            </a:r>
            <a:r>
              <a:rPr lang="uk-UA" dirty="0" smtClean="0">
                <a:latin typeface="Arial" pitchFamily="34" charset="0"/>
                <a:cs typeface="Arial" pitchFamily="34" charset="0"/>
              </a:rPr>
              <a:t>, що відповідають взаємодіям різноманітних </a:t>
            </a:r>
            <a:r>
              <a:rPr lang="uk-UA" i="1" dirty="0" smtClean="0">
                <a:latin typeface="Arial" pitchFamily="34" charset="0"/>
                <a:cs typeface="Arial" pitchFamily="34" charset="0"/>
              </a:rPr>
              <a:t>С</a:t>
            </a:r>
            <a:r>
              <a:rPr lang="uk-UA" dirty="0" smtClean="0">
                <a:latin typeface="Arial" pitchFamily="34" charset="0"/>
                <a:cs typeface="Arial" pitchFamily="34" charset="0"/>
              </a:rPr>
              <a:t> і </a:t>
            </a:r>
            <a:r>
              <a:rPr lang="uk-UA" i="1" dirty="0" smtClean="0">
                <a:latin typeface="Arial" pitchFamily="34" charset="0"/>
                <a:cs typeface="Arial" pitchFamily="34" charset="0"/>
              </a:rPr>
              <a:t>О</a:t>
            </a:r>
            <a:r>
              <a:rPr lang="uk-UA" dirty="0" smtClean="0">
                <a:latin typeface="Arial" pitchFamily="34" charset="0"/>
                <a:cs typeface="Arial" pitchFamily="34" charset="0"/>
              </a:rPr>
              <a:t>;</a:t>
            </a:r>
            <a:endParaRPr lang="ru-RU" dirty="0" smtClean="0">
              <a:latin typeface="Arial" pitchFamily="34" charset="0"/>
              <a:cs typeface="Arial" pitchFamily="34" charset="0"/>
            </a:endParaRPr>
          </a:p>
          <a:p>
            <a:pPr eaLnBrk="1" fontAlgn="auto" hangingPunct="1">
              <a:spcBef>
                <a:spcPts val="0"/>
              </a:spcBef>
              <a:buClr>
                <a:schemeClr val="accent3"/>
              </a:buClr>
              <a:buFont typeface="Wingdings 2"/>
              <a:buNone/>
              <a:defRPr/>
            </a:pPr>
            <a:r>
              <a:rPr lang="uk-UA" dirty="0" smtClean="0">
                <a:latin typeface="Arial" pitchFamily="34" charset="0"/>
                <a:cs typeface="Arial" pitchFamily="34" charset="0"/>
              </a:rPr>
              <a:t>    </a:t>
            </a:r>
            <a:r>
              <a:rPr lang="uk-UA" i="1" dirty="0" smtClean="0">
                <a:latin typeface="Arial" pitchFamily="34" charset="0"/>
                <a:cs typeface="Arial" pitchFamily="34" charset="0"/>
              </a:rPr>
              <a:t>x, y</a:t>
            </a:r>
            <a:r>
              <a:rPr lang="uk-UA" dirty="0" smtClean="0">
                <a:latin typeface="Arial" pitchFamily="34" charset="0"/>
                <a:cs typeface="Arial" pitchFamily="34" charset="0"/>
              </a:rPr>
              <a:t> – номери шарів і належних їм С- елементів і С- множин.</a:t>
            </a:r>
            <a:endParaRPr lang="ru-RU" dirty="0" smtClean="0">
              <a:latin typeface="Arial" pitchFamily="34" charset="0"/>
              <a:cs typeface="Arial" pitchFamily="34" charset="0"/>
            </a:endParaRPr>
          </a:p>
          <a:p>
            <a:pPr eaLnBrk="1" fontAlgn="auto" hangingPunct="1">
              <a:spcBef>
                <a:spcPts val="0"/>
              </a:spcBef>
              <a:buClr>
                <a:schemeClr val="accent3"/>
              </a:buClr>
              <a:buFont typeface="Wingdings 2"/>
              <a:buNone/>
              <a:defRPr/>
            </a:pPr>
            <a:r>
              <a:rPr lang="uk-UA" dirty="0" smtClean="0">
                <a:latin typeface="Arial" pitchFamily="34" charset="0"/>
                <a:cs typeface="Arial" pitchFamily="34" charset="0"/>
              </a:rPr>
              <a:t>Зокрема, найпростіше розшарування моделюється показаним на рис.1 С- графом, який відображає загальні принципи побудови системи (деякі деталі не показані).</a:t>
            </a:r>
            <a:endParaRPr lang="ru-RU" dirty="0">
              <a:latin typeface="Arial" pitchFamily="34" charset="0"/>
              <a:cs typeface="Arial" pitchFamily="34" charset="0"/>
            </a:endParaRPr>
          </a:p>
        </p:txBody>
      </p:sp>
      <p:sp>
        <p:nvSpPr>
          <p:cNvPr id="4" name="Содержимое 3"/>
          <p:cNvSpPr>
            <a:spLocks noGrp="1"/>
          </p:cNvSpPr>
          <p:nvPr>
            <p:ph sz="half" idx="1"/>
          </p:nvPr>
        </p:nvSpPr>
        <p:spPr>
          <a:xfrm>
            <a:off x="3563938" y="993775"/>
            <a:ext cx="5283200" cy="5530850"/>
          </a:xfrm>
        </p:spPr>
        <p:txBody>
          <a:bodyPr>
            <a:normAutofit/>
          </a:bodyPr>
          <a:lstStyle/>
          <a:p>
            <a:pPr marL="0" indent="0" eaLnBrk="1" fontAlgn="auto" hangingPunct="1">
              <a:spcBef>
                <a:spcPts val="0"/>
              </a:spcBef>
              <a:spcAft>
                <a:spcPts val="600"/>
              </a:spcAft>
              <a:buClr>
                <a:schemeClr val="accent3"/>
              </a:buClr>
              <a:buFont typeface="Wingdings 2" pitchFamily="18" charset="2"/>
              <a:buNone/>
              <a:defRPr/>
            </a:pPr>
            <a:r>
              <a:rPr lang="ru-RU" sz="1200" dirty="0" smtClean="0">
                <a:latin typeface="+mj-lt"/>
              </a:rPr>
              <a:t> 1 (1)                                                     </a:t>
            </a:r>
            <a:endParaRPr lang="ru-RU" sz="1200" dirty="0">
              <a:latin typeface="+mj-lt"/>
            </a:endParaRPr>
          </a:p>
          <a:p>
            <a:pPr marL="0" indent="0" eaLnBrk="1" fontAlgn="auto" hangingPunct="1">
              <a:spcBef>
                <a:spcPts val="0"/>
              </a:spcBef>
              <a:spcAft>
                <a:spcPts val="0"/>
              </a:spcAft>
              <a:buClr>
                <a:schemeClr val="accent3"/>
              </a:buClr>
              <a:buFont typeface="Wingdings 2" pitchFamily="18" charset="2"/>
              <a:buNone/>
              <a:defRPr/>
            </a:pPr>
            <a:r>
              <a:rPr lang="ru-RU" sz="1200" dirty="0" smtClean="0">
                <a:latin typeface="+mj-lt"/>
              </a:rPr>
              <a:t>1 (2)</a:t>
            </a:r>
          </a:p>
          <a:p>
            <a:pPr marL="0" indent="0" eaLnBrk="1" fontAlgn="auto" hangingPunct="1">
              <a:spcBef>
                <a:spcPts val="0"/>
              </a:spcBef>
              <a:spcAft>
                <a:spcPts val="0"/>
              </a:spcAft>
              <a:buClr>
                <a:schemeClr val="accent3"/>
              </a:buClr>
              <a:buFont typeface="Wingdings 2" pitchFamily="18" charset="2"/>
              <a:buNone/>
              <a:defRPr/>
            </a:pPr>
            <a:endParaRPr lang="ru-RU" sz="1200" dirty="0" smtClean="0">
              <a:latin typeface="+mj-lt"/>
            </a:endParaRPr>
          </a:p>
          <a:p>
            <a:pPr marL="0" indent="0" eaLnBrk="1" fontAlgn="auto" hangingPunct="1">
              <a:spcBef>
                <a:spcPts val="0"/>
              </a:spcBef>
              <a:spcAft>
                <a:spcPts val="0"/>
              </a:spcAft>
              <a:buClr>
                <a:schemeClr val="accent3"/>
              </a:buClr>
              <a:buFont typeface="Wingdings 2" pitchFamily="18" charset="2"/>
              <a:buNone/>
              <a:defRPr/>
            </a:pPr>
            <a:r>
              <a:rPr lang="ru-RU" sz="1200" dirty="0" smtClean="0">
                <a:latin typeface="+mj-lt"/>
              </a:rPr>
              <a:t>2 (3)</a:t>
            </a:r>
          </a:p>
          <a:p>
            <a:pPr marL="0" indent="0" eaLnBrk="1" fontAlgn="auto" hangingPunct="1">
              <a:spcBef>
                <a:spcPts val="0"/>
              </a:spcBef>
              <a:spcAft>
                <a:spcPts val="0"/>
              </a:spcAft>
              <a:buClr>
                <a:schemeClr val="accent3"/>
              </a:buClr>
              <a:buFont typeface="Wingdings 2" pitchFamily="18" charset="2"/>
              <a:buNone/>
              <a:defRPr/>
            </a:pPr>
            <a:r>
              <a:rPr lang="ru-RU" sz="1200" dirty="0" smtClean="0">
                <a:latin typeface="+mj-lt"/>
              </a:rPr>
              <a:t>    </a:t>
            </a:r>
          </a:p>
          <a:p>
            <a:pPr marL="0" indent="0" eaLnBrk="1" fontAlgn="auto" hangingPunct="1">
              <a:spcBef>
                <a:spcPts val="0"/>
              </a:spcBef>
              <a:spcAft>
                <a:spcPts val="0"/>
              </a:spcAft>
              <a:buClr>
                <a:schemeClr val="accent3"/>
              </a:buClr>
              <a:buFont typeface="Wingdings 2" pitchFamily="18" charset="2"/>
              <a:buNone/>
              <a:defRPr/>
            </a:pPr>
            <a:r>
              <a:rPr lang="ru-RU" sz="1200" dirty="0" smtClean="0">
                <a:latin typeface="+mj-lt"/>
              </a:rPr>
              <a:t>3 (4)                                  </a:t>
            </a:r>
          </a:p>
          <a:p>
            <a:pPr marL="0" indent="0" eaLnBrk="1" fontAlgn="auto" hangingPunct="1">
              <a:spcBef>
                <a:spcPts val="0"/>
              </a:spcBef>
              <a:spcAft>
                <a:spcPts val="0"/>
              </a:spcAft>
              <a:buClr>
                <a:schemeClr val="accent3"/>
              </a:buClr>
              <a:buFont typeface="Wingdings 2" pitchFamily="18" charset="2"/>
              <a:buNone/>
              <a:defRPr/>
            </a:pPr>
            <a:r>
              <a:rPr lang="ru-RU" sz="1200" dirty="0" smtClean="0">
                <a:latin typeface="+mj-lt"/>
              </a:rPr>
              <a:t>     </a:t>
            </a:r>
          </a:p>
          <a:p>
            <a:pPr marL="0" indent="0" eaLnBrk="1" fontAlgn="auto" hangingPunct="1">
              <a:spcBef>
                <a:spcPts val="0"/>
              </a:spcBef>
              <a:spcAft>
                <a:spcPts val="0"/>
              </a:spcAft>
              <a:buClr>
                <a:schemeClr val="accent3"/>
              </a:buClr>
              <a:buFont typeface="Wingdings 2" pitchFamily="18" charset="2"/>
              <a:buNone/>
              <a:defRPr/>
            </a:pPr>
            <a:r>
              <a:rPr lang="ru-RU" sz="1200" dirty="0" smtClean="0">
                <a:latin typeface="+mj-lt"/>
              </a:rPr>
              <a:t>5 (5) </a:t>
            </a:r>
          </a:p>
          <a:p>
            <a:pPr marL="0" indent="0" eaLnBrk="1" fontAlgn="auto" hangingPunct="1">
              <a:spcBef>
                <a:spcPts val="0"/>
              </a:spcBef>
              <a:spcAft>
                <a:spcPts val="0"/>
              </a:spcAft>
              <a:buClr>
                <a:schemeClr val="accent3"/>
              </a:buClr>
              <a:buFont typeface="Wingdings 2" pitchFamily="18" charset="2"/>
              <a:buNone/>
              <a:defRPr/>
            </a:pPr>
            <a:r>
              <a:rPr lang="ru-RU" sz="1200" dirty="0" smtClean="0">
                <a:latin typeface="+mj-lt"/>
              </a:rPr>
              <a:t>     </a:t>
            </a:r>
          </a:p>
          <a:p>
            <a:pPr marL="0" indent="0" eaLnBrk="1" fontAlgn="auto" hangingPunct="1">
              <a:spcBef>
                <a:spcPts val="0"/>
              </a:spcBef>
              <a:spcAft>
                <a:spcPts val="0"/>
              </a:spcAft>
              <a:buClr>
                <a:schemeClr val="accent3"/>
              </a:buClr>
              <a:buFont typeface="Wingdings 2" pitchFamily="18" charset="2"/>
              <a:buNone/>
              <a:defRPr/>
            </a:pPr>
            <a:r>
              <a:rPr lang="ru-RU" sz="1200" dirty="0" smtClean="0">
                <a:latin typeface="+mj-lt"/>
              </a:rPr>
              <a:t>8 (6)   </a:t>
            </a:r>
          </a:p>
          <a:p>
            <a:pPr marL="0" indent="0" eaLnBrk="1" fontAlgn="auto" hangingPunct="1">
              <a:spcBef>
                <a:spcPts val="0"/>
              </a:spcBef>
              <a:spcAft>
                <a:spcPts val="0"/>
              </a:spcAft>
              <a:buClr>
                <a:schemeClr val="accent3"/>
              </a:buClr>
              <a:buFont typeface="Wingdings 2" pitchFamily="18" charset="2"/>
              <a:buNone/>
              <a:defRPr/>
            </a:pPr>
            <a:r>
              <a:rPr lang="ru-RU" sz="1200" dirty="0" smtClean="0">
                <a:latin typeface="+mj-lt"/>
              </a:rPr>
              <a:t>     </a:t>
            </a:r>
          </a:p>
          <a:p>
            <a:pPr marL="0" indent="0" eaLnBrk="1" fontAlgn="auto" hangingPunct="1">
              <a:spcBef>
                <a:spcPts val="0"/>
              </a:spcBef>
              <a:spcAft>
                <a:spcPts val="0"/>
              </a:spcAft>
              <a:buClr>
                <a:schemeClr val="accent3"/>
              </a:buClr>
              <a:buFont typeface="Wingdings 2" pitchFamily="18" charset="2"/>
              <a:buNone/>
              <a:defRPr/>
            </a:pPr>
            <a:r>
              <a:rPr lang="ru-RU" sz="1200" dirty="0" smtClean="0">
                <a:latin typeface="+mj-lt"/>
              </a:rPr>
              <a:t>13 (7)    •   •   •   •   •   •   •  •                                   •   •   •   •   •   •  •   •    </a:t>
            </a:r>
          </a:p>
          <a:p>
            <a:pPr marL="0" indent="0" eaLnBrk="1" fontAlgn="auto" hangingPunct="1">
              <a:spcBef>
                <a:spcPts val="0"/>
              </a:spcBef>
              <a:spcAft>
                <a:spcPts val="0"/>
              </a:spcAft>
              <a:buClr>
                <a:schemeClr val="accent3"/>
              </a:buClr>
              <a:buFont typeface="Wingdings 2" pitchFamily="18" charset="2"/>
              <a:buNone/>
              <a:defRPr/>
            </a:pPr>
            <a:endParaRPr lang="ru-RU" sz="1200" dirty="0" smtClean="0">
              <a:latin typeface="+mj-lt"/>
            </a:endParaRPr>
          </a:p>
          <a:p>
            <a:pPr marL="0" indent="0" eaLnBrk="1" fontAlgn="auto" hangingPunct="1">
              <a:spcBef>
                <a:spcPts val="0"/>
              </a:spcBef>
              <a:spcAft>
                <a:spcPts val="0"/>
              </a:spcAft>
              <a:buClr>
                <a:schemeClr val="accent3"/>
              </a:buClr>
              <a:buFont typeface="Wingdings 2" pitchFamily="18" charset="2"/>
              <a:buNone/>
              <a:defRPr/>
            </a:pPr>
            <a:r>
              <a:rPr lang="uk-UA" sz="1400" i="1" dirty="0" smtClean="0">
                <a:latin typeface="Arial" pitchFamily="34" charset="0"/>
                <a:cs typeface="Arial" pitchFamily="34" charset="0"/>
              </a:rPr>
              <a:t>Організація і взаємодій в системі людина – середовище</a:t>
            </a:r>
          </a:p>
          <a:p>
            <a:pPr marL="0" indent="0" eaLnBrk="1" fontAlgn="auto" hangingPunct="1">
              <a:spcBef>
                <a:spcPts val="0"/>
              </a:spcBef>
              <a:spcAft>
                <a:spcPts val="0"/>
              </a:spcAft>
              <a:buClr>
                <a:schemeClr val="accent3"/>
              </a:buClr>
              <a:buFont typeface="Wingdings 2" pitchFamily="18" charset="2"/>
              <a:buNone/>
              <a:defRPr/>
            </a:pPr>
            <a:endParaRPr lang="uk-UA" sz="1200" dirty="0" smtClean="0">
              <a:latin typeface="Arial" pitchFamily="34" charset="0"/>
              <a:cs typeface="Arial" pitchFamily="34" charset="0"/>
            </a:endParaRPr>
          </a:p>
          <a:p>
            <a:pPr marL="0" indent="0" eaLnBrk="1" fontAlgn="auto" hangingPunct="1">
              <a:spcBef>
                <a:spcPts val="0"/>
              </a:spcBef>
              <a:spcAft>
                <a:spcPts val="0"/>
              </a:spcAft>
              <a:buClr>
                <a:schemeClr val="accent3"/>
              </a:buClr>
              <a:buFont typeface="Wingdings 2" pitchFamily="18" charset="2"/>
              <a:buNone/>
              <a:defRPr/>
            </a:pPr>
            <a:r>
              <a:rPr lang="uk-UA" sz="1400" dirty="0" smtClean="0">
                <a:latin typeface="Arial" pitchFamily="34" charset="0"/>
                <a:cs typeface="Arial" pitchFamily="34" charset="0"/>
              </a:rPr>
              <a:t>Визначаються і розраховуються:</a:t>
            </a:r>
            <a:r>
              <a:rPr lang="ru-RU" sz="1400" dirty="0" smtClean="0">
                <a:latin typeface="Arial" pitchFamily="34" charset="0"/>
                <a:cs typeface="Arial" pitchFamily="34" charset="0"/>
              </a:rPr>
              <a:t/>
            </a:r>
            <a:br>
              <a:rPr lang="ru-RU" sz="1400" dirty="0" smtClean="0">
                <a:latin typeface="Arial" pitchFamily="34" charset="0"/>
                <a:cs typeface="Arial" pitchFamily="34" charset="0"/>
              </a:rPr>
            </a:br>
            <a:r>
              <a:rPr lang="uk-UA" sz="1400" dirty="0" smtClean="0">
                <a:latin typeface="Arial" pitchFamily="34" charset="0"/>
                <a:cs typeface="Arial" pitchFamily="34" charset="0"/>
              </a:rPr>
              <a:t>рівні організації, послідовність і пріоритети їх виникнення. Встановлюється їх відповідність з фізичними, психічними, фізіологічними та анатомічними структурами;</a:t>
            </a:r>
            <a:r>
              <a:rPr lang="ru-RU" sz="1400" dirty="0" smtClean="0">
                <a:latin typeface="Arial" pitchFamily="34" charset="0"/>
                <a:cs typeface="Arial" pitchFamily="34" charset="0"/>
              </a:rPr>
              <a:t/>
            </a:r>
            <a:br>
              <a:rPr lang="ru-RU" sz="1400" dirty="0" smtClean="0">
                <a:latin typeface="Arial" pitchFamily="34" charset="0"/>
                <a:cs typeface="Arial" pitchFamily="34" charset="0"/>
              </a:rPr>
            </a:br>
            <a:r>
              <a:rPr lang="uk-UA" sz="1400" dirty="0" smtClean="0">
                <a:latin typeface="Arial" pitchFamily="34" charset="0"/>
                <a:cs typeface="Arial" pitchFamily="34" charset="0"/>
              </a:rPr>
              <a:t>вагові коефіцієнти для кожного з рівнів (пропорційні потенціалам);</a:t>
            </a:r>
            <a:r>
              <a:rPr lang="ru-RU" sz="1400" dirty="0" smtClean="0">
                <a:latin typeface="Arial" pitchFamily="34" charset="0"/>
                <a:cs typeface="Arial" pitchFamily="34" charset="0"/>
              </a:rPr>
              <a:t/>
            </a:r>
            <a:br>
              <a:rPr lang="ru-RU" sz="1400" dirty="0" smtClean="0">
                <a:latin typeface="Arial" pitchFamily="34" charset="0"/>
                <a:cs typeface="Arial" pitchFamily="34" charset="0"/>
              </a:rPr>
            </a:br>
            <a:r>
              <a:rPr lang="uk-UA" sz="1400" dirty="0" smtClean="0">
                <a:latin typeface="Arial" pitchFamily="34" charset="0"/>
                <a:cs typeface="Arial" pitchFamily="34" charset="0"/>
              </a:rPr>
              <a:t>кількості елементів кожного з рівнів і кількості незалежних характеристик (похідні від чисел </a:t>
            </a:r>
            <a:r>
              <a:rPr lang="uk-UA" sz="1400" dirty="0" err="1" smtClean="0">
                <a:latin typeface="Arial" pitchFamily="34" charset="0"/>
                <a:cs typeface="Arial" pitchFamily="34" charset="0"/>
              </a:rPr>
              <a:t>Фібоначчі</a:t>
            </a:r>
            <a:r>
              <a:rPr lang="uk-UA" sz="1400" dirty="0" smtClean="0">
                <a:latin typeface="Arial" pitchFamily="34" charset="0"/>
                <a:cs typeface="Arial" pitchFamily="34" charset="0"/>
              </a:rPr>
              <a:t>); </a:t>
            </a:r>
            <a:r>
              <a:rPr lang="ru-RU" sz="1400" dirty="0" smtClean="0">
                <a:latin typeface="Arial" pitchFamily="34" charset="0"/>
                <a:cs typeface="Arial" pitchFamily="34" charset="0"/>
              </a:rPr>
              <a:t/>
            </a:r>
            <a:br>
              <a:rPr lang="ru-RU" sz="1400" dirty="0" smtClean="0">
                <a:latin typeface="Arial" pitchFamily="34" charset="0"/>
                <a:cs typeface="Arial" pitchFamily="34" charset="0"/>
              </a:rPr>
            </a:br>
            <a:r>
              <a:rPr lang="uk-UA" sz="1400" dirty="0" smtClean="0">
                <a:latin typeface="Arial" pitchFamily="34" charset="0"/>
                <a:cs typeface="Arial" pitchFamily="34" charset="0"/>
              </a:rPr>
              <a:t>межі змін характеристик, що не ведуть до порушення організації системи (з умови недопущення подальших розшарування-згортки); </a:t>
            </a:r>
            <a:r>
              <a:rPr lang="ru-RU" sz="1400" dirty="0" smtClean="0">
                <a:latin typeface="Arial" pitchFamily="34" charset="0"/>
                <a:cs typeface="Arial" pitchFamily="34" charset="0"/>
              </a:rPr>
              <a:t/>
            </a:r>
            <a:br>
              <a:rPr lang="ru-RU" sz="1400" dirty="0" smtClean="0">
                <a:latin typeface="Arial" pitchFamily="34" charset="0"/>
                <a:cs typeface="Arial" pitchFamily="34" charset="0"/>
              </a:rPr>
            </a:br>
            <a:r>
              <a:rPr lang="uk-UA" sz="1400" dirty="0" smtClean="0">
                <a:latin typeface="Arial" pitchFamily="34" charset="0"/>
                <a:cs typeface="Arial" pitchFamily="34" charset="0"/>
              </a:rPr>
              <a:t>механізми обмінів (з умов симетрії та законів зберігання).</a:t>
            </a:r>
            <a:endParaRPr lang="ru-RU" sz="1400" dirty="0">
              <a:latin typeface="+mj-lt"/>
            </a:endParaRPr>
          </a:p>
        </p:txBody>
      </p:sp>
      <p:cxnSp>
        <p:nvCxnSpPr>
          <p:cNvPr id="6" name="Прямая соединительная линия 5"/>
          <p:cNvCxnSpPr/>
          <p:nvPr/>
        </p:nvCxnSpPr>
        <p:spPr>
          <a:xfrm rot="5400000">
            <a:off x="5965826" y="1235075"/>
            <a:ext cx="214312" cy="15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rot="10800000" flipV="1">
            <a:off x="5643563" y="1357313"/>
            <a:ext cx="430212" cy="2857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rot="5400000">
            <a:off x="5250656" y="1750219"/>
            <a:ext cx="357188" cy="2857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10800000" flipV="1">
            <a:off x="4643438" y="1714500"/>
            <a:ext cx="930275" cy="3571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rot="10800000" flipV="1">
            <a:off x="4000500" y="1714500"/>
            <a:ext cx="1573213" cy="3571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6073775" y="1357313"/>
            <a:ext cx="498475" cy="3571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6572250" y="1714500"/>
            <a:ext cx="195263" cy="3619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H="1">
            <a:off x="4143375" y="2130425"/>
            <a:ext cx="428625" cy="2984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flipH="1">
            <a:off x="4432300" y="2105025"/>
            <a:ext cx="168275" cy="31591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a:stCxn id="46" idx="4"/>
          </p:cNvCxnSpPr>
          <p:nvPr/>
        </p:nvCxnSpPr>
        <p:spPr>
          <a:xfrm>
            <a:off x="4600575" y="2120900"/>
            <a:ext cx="114300" cy="3079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6572250" y="1714500"/>
            <a:ext cx="1500188" cy="3571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endCxn id="49" idx="0"/>
          </p:cNvCxnSpPr>
          <p:nvPr/>
        </p:nvCxnSpPr>
        <p:spPr>
          <a:xfrm>
            <a:off x="6572250" y="1714500"/>
            <a:ext cx="820738" cy="3524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flipV="1">
            <a:off x="6715125" y="2071688"/>
            <a:ext cx="714375" cy="3571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6200000" flipH="1">
            <a:off x="7394576" y="2179637"/>
            <a:ext cx="285750" cy="2127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rot="5400000">
            <a:off x="7179469" y="2178844"/>
            <a:ext cx="357187" cy="1428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flipH="1">
            <a:off x="6967538" y="2093913"/>
            <a:ext cx="425450" cy="3460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a:stCxn id="46" idx="5"/>
          </p:cNvCxnSpPr>
          <p:nvPr/>
        </p:nvCxnSpPr>
        <p:spPr>
          <a:xfrm>
            <a:off x="4638675" y="2105025"/>
            <a:ext cx="576263" cy="3238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rot="16200000" flipH="1">
            <a:off x="4600575" y="2084388"/>
            <a:ext cx="357187" cy="3571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rot="5400000">
            <a:off x="7199313" y="3041650"/>
            <a:ext cx="214312"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rot="5400000">
            <a:off x="4679157" y="3051969"/>
            <a:ext cx="215900" cy="15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a:stCxn id="63" idx="4"/>
          </p:cNvCxnSpPr>
          <p:nvPr/>
        </p:nvCxnSpPr>
        <p:spPr>
          <a:xfrm flipH="1">
            <a:off x="7272338" y="2495550"/>
            <a:ext cx="1587" cy="3063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4716463" y="2500313"/>
            <a:ext cx="61912" cy="3683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a:stCxn id="49" idx="6"/>
          </p:cNvCxnSpPr>
          <p:nvPr/>
        </p:nvCxnSpPr>
        <p:spPr>
          <a:xfrm>
            <a:off x="7445375" y="2120900"/>
            <a:ext cx="484188" cy="3079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Овал 12"/>
          <p:cNvSpPr/>
          <p:nvPr/>
        </p:nvSpPr>
        <p:spPr>
          <a:xfrm>
            <a:off x="6018213" y="1057275"/>
            <a:ext cx="107950" cy="106363"/>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36" name="Овал 35"/>
          <p:cNvSpPr/>
          <p:nvPr/>
        </p:nvSpPr>
        <p:spPr>
          <a:xfrm>
            <a:off x="6032500" y="1263650"/>
            <a:ext cx="106363" cy="106363"/>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43" name="Овал 42"/>
          <p:cNvSpPr/>
          <p:nvPr/>
        </p:nvSpPr>
        <p:spPr>
          <a:xfrm>
            <a:off x="5567363" y="1630363"/>
            <a:ext cx="106362" cy="106362"/>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44" name="Овал 43"/>
          <p:cNvSpPr/>
          <p:nvPr/>
        </p:nvSpPr>
        <p:spPr>
          <a:xfrm>
            <a:off x="6518275" y="1660525"/>
            <a:ext cx="106363"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45" name="Овал 44"/>
          <p:cNvSpPr/>
          <p:nvPr/>
        </p:nvSpPr>
        <p:spPr>
          <a:xfrm>
            <a:off x="3946525" y="2022475"/>
            <a:ext cx="106363"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46" name="Овал 45"/>
          <p:cNvSpPr/>
          <p:nvPr/>
        </p:nvSpPr>
        <p:spPr>
          <a:xfrm>
            <a:off x="4546600" y="2012950"/>
            <a:ext cx="106363"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47" name="Овал 46"/>
          <p:cNvSpPr/>
          <p:nvPr/>
        </p:nvSpPr>
        <p:spPr>
          <a:xfrm>
            <a:off x="5232400" y="2035175"/>
            <a:ext cx="106363"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48" name="Овал 47"/>
          <p:cNvSpPr/>
          <p:nvPr/>
        </p:nvSpPr>
        <p:spPr>
          <a:xfrm>
            <a:off x="6716713" y="2035175"/>
            <a:ext cx="106362"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49" name="Овал 48"/>
          <p:cNvSpPr/>
          <p:nvPr/>
        </p:nvSpPr>
        <p:spPr>
          <a:xfrm>
            <a:off x="7339013" y="2066925"/>
            <a:ext cx="106362" cy="106363"/>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50" name="Овал 49"/>
          <p:cNvSpPr/>
          <p:nvPr/>
        </p:nvSpPr>
        <p:spPr>
          <a:xfrm>
            <a:off x="8018463" y="2058988"/>
            <a:ext cx="107950"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51" name="Овал 50"/>
          <p:cNvSpPr/>
          <p:nvPr/>
        </p:nvSpPr>
        <p:spPr>
          <a:xfrm>
            <a:off x="4052888" y="2416175"/>
            <a:ext cx="106362"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52" name="Овал 51"/>
          <p:cNvSpPr/>
          <p:nvPr/>
        </p:nvSpPr>
        <p:spPr>
          <a:xfrm>
            <a:off x="4367213" y="2398713"/>
            <a:ext cx="106362"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53" name="Овал 52"/>
          <p:cNvSpPr/>
          <p:nvPr/>
        </p:nvSpPr>
        <p:spPr>
          <a:xfrm>
            <a:off x="4660900" y="2398713"/>
            <a:ext cx="106363"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59" name="Овал 58"/>
          <p:cNvSpPr/>
          <p:nvPr/>
        </p:nvSpPr>
        <p:spPr>
          <a:xfrm>
            <a:off x="4903788" y="2428875"/>
            <a:ext cx="106362" cy="106363"/>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60" name="Овал 59"/>
          <p:cNvSpPr/>
          <p:nvPr/>
        </p:nvSpPr>
        <p:spPr>
          <a:xfrm>
            <a:off x="5160963" y="2430463"/>
            <a:ext cx="107950"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61" name="Овал 60"/>
          <p:cNvSpPr/>
          <p:nvPr/>
        </p:nvSpPr>
        <p:spPr>
          <a:xfrm>
            <a:off x="6661150" y="2416175"/>
            <a:ext cx="106363"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62" name="Овал 61"/>
          <p:cNvSpPr/>
          <p:nvPr/>
        </p:nvSpPr>
        <p:spPr>
          <a:xfrm>
            <a:off x="6884988" y="2408238"/>
            <a:ext cx="106362"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63" name="Овал 62"/>
          <p:cNvSpPr/>
          <p:nvPr/>
        </p:nvSpPr>
        <p:spPr>
          <a:xfrm>
            <a:off x="7219950" y="2387600"/>
            <a:ext cx="106363"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64" name="Овал 63"/>
          <p:cNvSpPr/>
          <p:nvPr/>
        </p:nvSpPr>
        <p:spPr>
          <a:xfrm>
            <a:off x="7581900" y="2398713"/>
            <a:ext cx="106363"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65" name="Овал 64"/>
          <p:cNvSpPr/>
          <p:nvPr/>
        </p:nvSpPr>
        <p:spPr>
          <a:xfrm>
            <a:off x="7875588" y="2416175"/>
            <a:ext cx="107950"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67" name="Овал 66"/>
          <p:cNvSpPr/>
          <p:nvPr/>
        </p:nvSpPr>
        <p:spPr>
          <a:xfrm>
            <a:off x="4000500" y="2860675"/>
            <a:ext cx="106363"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68" name="Овал 67"/>
          <p:cNvSpPr/>
          <p:nvPr/>
        </p:nvSpPr>
        <p:spPr>
          <a:xfrm>
            <a:off x="4230688" y="2859088"/>
            <a:ext cx="107950"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69" name="Овал 68"/>
          <p:cNvSpPr/>
          <p:nvPr/>
        </p:nvSpPr>
        <p:spPr>
          <a:xfrm>
            <a:off x="4397375" y="2857500"/>
            <a:ext cx="106363" cy="106363"/>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70" name="Овал 69"/>
          <p:cNvSpPr/>
          <p:nvPr/>
        </p:nvSpPr>
        <p:spPr>
          <a:xfrm>
            <a:off x="4632325" y="2857500"/>
            <a:ext cx="106363" cy="106363"/>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71" name="Овал 70"/>
          <p:cNvSpPr/>
          <p:nvPr/>
        </p:nvSpPr>
        <p:spPr>
          <a:xfrm>
            <a:off x="4819650" y="2868613"/>
            <a:ext cx="106363"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72" name="Овал 71"/>
          <p:cNvSpPr/>
          <p:nvPr/>
        </p:nvSpPr>
        <p:spPr>
          <a:xfrm>
            <a:off x="4987925" y="2867025"/>
            <a:ext cx="106363" cy="106363"/>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73" name="Овал 72"/>
          <p:cNvSpPr/>
          <p:nvPr/>
        </p:nvSpPr>
        <p:spPr>
          <a:xfrm>
            <a:off x="5180013" y="2874963"/>
            <a:ext cx="106362"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74" name="Овал 73"/>
          <p:cNvSpPr/>
          <p:nvPr/>
        </p:nvSpPr>
        <p:spPr>
          <a:xfrm>
            <a:off x="5322888" y="2868613"/>
            <a:ext cx="106362"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89" name="Овал 88"/>
          <p:cNvSpPr/>
          <p:nvPr/>
        </p:nvSpPr>
        <p:spPr>
          <a:xfrm>
            <a:off x="6594475" y="2803525"/>
            <a:ext cx="106363"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90" name="Овал 89"/>
          <p:cNvSpPr/>
          <p:nvPr/>
        </p:nvSpPr>
        <p:spPr>
          <a:xfrm>
            <a:off x="6770688" y="2813050"/>
            <a:ext cx="106362"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91" name="Овал 90"/>
          <p:cNvSpPr/>
          <p:nvPr/>
        </p:nvSpPr>
        <p:spPr>
          <a:xfrm>
            <a:off x="6956425" y="2813050"/>
            <a:ext cx="106363"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92" name="Овал 91"/>
          <p:cNvSpPr/>
          <p:nvPr/>
        </p:nvSpPr>
        <p:spPr>
          <a:xfrm>
            <a:off x="7180263" y="2811463"/>
            <a:ext cx="106362"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93" name="Овал 92"/>
          <p:cNvSpPr/>
          <p:nvPr/>
        </p:nvSpPr>
        <p:spPr>
          <a:xfrm>
            <a:off x="7377113" y="2811463"/>
            <a:ext cx="107950"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94" name="Овал 93"/>
          <p:cNvSpPr/>
          <p:nvPr/>
        </p:nvSpPr>
        <p:spPr>
          <a:xfrm>
            <a:off x="7566025" y="2803525"/>
            <a:ext cx="106363"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95" name="Овал 94"/>
          <p:cNvSpPr/>
          <p:nvPr/>
        </p:nvSpPr>
        <p:spPr>
          <a:xfrm>
            <a:off x="7769225" y="2801938"/>
            <a:ext cx="106363" cy="107950"/>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96" name="Овал 95"/>
          <p:cNvSpPr/>
          <p:nvPr/>
        </p:nvSpPr>
        <p:spPr>
          <a:xfrm>
            <a:off x="7929563" y="2822575"/>
            <a:ext cx="106362" cy="106363"/>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00"/>
              </a:solidFill>
            </a:endParaRPr>
          </a:p>
        </p:txBody>
      </p:sp>
      <p:sp>
        <p:nvSpPr>
          <p:cNvPr id="66" name="Заголовок 1"/>
          <p:cNvSpPr txBox="1">
            <a:spLocks/>
          </p:cNvSpPr>
          <p:nvPr/>
        </p:nvSpPr>
        <p:spPr>
          <a:xfrm>
            <a:off x="3418512" y="548680"/>
            <a:ext cx="5716374" cy="360362"/>
          </a:xfrm>
          <a:prstGeom prst="rect">
            <a:avLst/>
          </a:prstGeom>
        </p:spPr>
        <p:txBody>
          <a:bodyPr lIns="0" rIns="0" bIns="0" anchor="b"/>
          <a:lstStyle>
            <a:lvl1pPr algn="l" rtl="0" eaLnBrk="1" latinLnBrk="0" hangingPunct="1">
              <a:spcBef>
                <a:spcPct val="0"/>
              </a:spcBef>
              <a:buNone/>
              <a:defRPr kumimoji="0" sz="2600" b="0" kern="1200">
                <a:ln>
                  <a:noFill/>
                </a:ln>
                <a:solidFill>
                  <a:schemeClr val="tx2"/>
                </a:solidFill>
                <a:effectLst/>
                <a:latin typeface="+mj-lt"/>
                <a:ea typeface="+mj-ea"/>
                <a:cs typeface="+mj-cs"/>
              </a:defRPr>
            </a:lvl1pPr>
          </a:lstStyle>
          <a:p>
            <a:pPr algn="ctr">
              <a:defRPr/>
            </a:pPr>
            <a:r>
              <a:rPr lang="uk-UA" sz="2400" i="1" dirty="0" smtClean="0">
                <a:solidFill>
                  <a:schemeClr val="tx1"/>
                </a:solidFill>
                <a:latin typeface="Arial" pitchFamily="34" charset="0"/>
                <a:cs typeface="Arial" pitchFamily="34" charset="0"/>
              </a:rPr>
              <a:t/>
            </a:r>
            <a:br>
              <a:rPr lang="uk-UA" sz="2400" i="1" dirty="0" smtClean="0">
                <a:solidFill>
                  <a:schemeClr val="tx1"/>
                </a:solidFill>
                <a:latin typeface="Arial" pitchFamily="34" charset="0"/>
                <a:cs typeface="Arial" pitchFamily="34" charset="0"/>
              </a:rPr>
            </a:br>
            <a:r>
              <a:rPr lang="uk-UA" sz="2400" i="1" dirty="0" smtClean="0">
                <a:solidFill>
                  <a:schemeClr val="tx1"/>
                </a:solidFill>
                <a:latin typeface="Arial" pitchFamily="34" charset="0"/>
                <a:cs typeface="Arial" pitchFamily="34" charset="0"/>
              </a:rPr>
              <a:t>ЛЮДИНА-СЕРЕДОВИЩЕ</a:t>
            </a:r>
            <a:endParaRPr lang="ru-RU" sz="2400"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620026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Текст 2"/>
          <p:cNvSpPr>
            <a:spLocks noGrp="1"/>
          </p:cNvSpPr>
          <p:nvPr>
            <p:ph type="body" idx="2"/>
          </p:nvPr>
        </p:nvSpPr>
        <p:spPr>
          <a:xfrm>
            <a:off x="0" y="0"/>
            <a:ext cx="1979613" cy="6858000"/>
          </a:xfrm>
          <a:solidFill>
            <a:schemeClr val="accent3">
              <a:lumMod val="40000"/>
              <a:lumOff val="60000"/>
            </a:schemeClr>
          </a:solidFill>
        </p:spPr>
        <p:txBody>
          <a:bodyPr>
            <a:noAutofit/>
          </a:bodyPr>
          <a:lstStyle/>
          <a:p>
            <a:pPr eaLnBrk="1" hangingPunct="1"/>
            <a:endParaRPr lang="uk-UA" sz="2000" b="1" dirty="0" smtClean="0">
              <a:latin typeface="Arial" charset="0"/>
              <a:cs typeface="Arial" charset="0"/>
            </a:endParaRPr>
          </a:p>
          <a:p>
            <a:pPr eaLnBrk="1" hangingPunct="1"/>
            <a:endParaRPr lang="uk-UA" sz="2000" b="1" dirty="0" smtClean="0">
              <a:latin typeface="Arial" charset="0"/>
              <a:cs typeface="Arial" charset="0"/>
            </a:endParaRPr>
          </a:p>
          <a:p>
            <a:pPr eaLnBrk="1" hangingPunct="1"/>
            <a:endParaRPr lang="uk-UA" sz="2000" b="1" dirty="0" smtClean="0">
              <a:latin typeface="Arial" charset="0"/>
              <a:cs typeface="Arial" charset="0"/>
            </a:endParaRPr>
          </a:p>
          <a:p>
            <a:pPr eaLnBrk="1" hangingPunct="1"/>
            <a:endParaRPr lang="uk-UA" sz="2000" b="1" dirty="0" smtClean="0">
              <a:latin typeface="Arial" charset="0"/>
              <a:cs typeface="Arial" charset="0"/>
            </a:endParaRPr>
          </a:p>
          <a:p>
            <a:pPr eaLnBrk="1" hangingPunct="1"/>
            <a:endParaRPr lang="uk-UA" sz="2000" b="1" dirty="0" smtClean="0">
              <a:latin typeface="Arial" charset="0"/>
              <a:cs typeface="Arial" charset="0"/>
            </a:endParaRPr>
          </a:p>
          <a:p>
            <a:pPr eaLnBrk="1" hangingPunct="1"/>
            <a:r>
              <a:rPr lang="uk-UA" sz="2000" i="1" dirty="0" smtClean="0">
                <a:latin typeface="Arial" charset="0"/>
                <a:cs typeface="Arial" charset="0"/>
              </a:rPr>
              <a:t>ВИНИКНЕННЯ ЗВЯ</a:t>
            </a:r>
            <a:r>
              <a:rPr lang="en-US" sz="2000" i="1" dirty="0" smtClean="0">
                <a:latin typeface="Arial" charset="0"/>
                <a:cs typeface="Arial" charset="0"/>
              </a:rPr>
              <a:t>’</a:t>
            </a:r>
            <a:r>
              <a:rPr lang="uk-UA" sz="2000" i="1" dirty="0" smtClean="0">
                <a:latin typeface="Arial" charset="0"/>
                <a:cs typeface="Arial" charset="0"/>
              </a:rPr>
              <a:t>ЗКІВ ТА ОБМІНІВ</a:t>
            </a:r>
          </a:p>
          <a:p>
            <a:pPr eaLnBrk="1" hangingPunct="1"/>
            <a:endParaRPr lang="uk-UA" sz="2000" i="1" dirty="0" smtClean="0">
              <a:latin typeface="Arial" charset="0"/>
              <a:cs typeface="Arial" charset="0"/>
            </a:endParaRPr>
          </a:p>
          <a:p>
            <a:pPr eaLnBrk="1" hangingPunct="1"/>
            <a:endParaRPr lang="uk-UA" sz="2000" i="1" dirty="0" smtClean="0">
              <a:latin typeface="Arial" charset="0"/>
              <a:cs typeface="Arial" charset="0"/>
            </a:endParaRPr>
          </a:p>
          <a:p>
            <a:pPr eaLnBrk="1" hangingPunct="1"/>
            <a:endParaRPr lang="uk-UA" sz="2000" i="1" dirty="0" smtClean="0">
              <a:latin typeface="Arial" charset="0"/>
              <a:cs typeface="Arial" charset="0"/>
            </a:endParaRPr>
          </a:p>
          <a:p>
            <a:pPr eaLnBrk="1" hangingPunct="1"/>
            <a:endParaRPr lang="uk-UA" sz="2000" i="1" dirty="0" smtClean="0">
              <a:latin typeface="Arial" charset="0"/>
              <a:cs typeface="Arial" charset="0"/>
            </a:endParaRPr>
          </a:p>
          <a:p>
            <a:pPr eaLnBrk="1" hangingPunct="1"/>
            <a:endParaRPr lang="uk-UA" sz="2000" i="1" dirty="0" smtClean="0">
              <a:latin typeface="Arial" charset="0"/>
              <a:cs typeface="Arial" charset="0"/>
            </a:endParaRPr>
          </a:p>
          <a:p>
            <a:pPr eaLnBrk="1" hangingPunct="1"/>
            <a:endParaRPr lang="uk-UA" sz="2000" i="1" dirty="0" smtClean="0">
              <a:latin typeface="Arial" charset="0"/>
              <a:cs typeface="Arial" charset="0"/>
            </a:endParaRPr>
          </a:p>
          <a:p>
            <a:pPr eaLnBrk="1" hangingPunct="1"/>
            <a:endParaRPr lang="uk-UA" sz="2000" i="1" dirty="0" smtClean="0">
              <a:latin typeface="Arial" charset="0"/>
              <a:cs typeface="Arial" charset="0"/>
            </a:endParaRPr>
          </a:p>
          <a:p>
            <a:pPr eaLnBrk="1" hangingPunct="1"/>
            <a:r>
              <a:rPr lang="uk-UA" sz="2000" i="1" dirty="0" smtClean="0">
                <a:latin typeface="Arial" charset="0"/>
                <a:cs typeface="Arial" charset="0"/>
              </a:rPr>
              <a:t>МЕЖІ САМОРЕГУЛЯЦІЇ</a:t>
            </a:r>
            <a:endParaRPr lang="ru-RU" sz="2000" i="1" dirty="0" smtClean="0"/>
          </a:p>
        </p:txBody>
      </p:sp>
      <p:sp>
        <p:nvSpPr>
          <p:cNvPr id="4" name="Содержимое 3"/>
          <p:cNvSpPr>
            <a:spLocks noGrp="1"/>
          </p:cNvSpPr>
          <p:nvPr>
            <p:ph sz="half" idx="1"/>
          </p:nvPr>
        </p:nvSpPr>
        <p:spPr>
          <a:xfrm>
            <a:off x="2000250" y="0"/>
            <a:ext cx="7143750" cy="6850063"/>
          </a:xfrm>
        </p:spPr>
        <p:txBody>
          <a:bodyPr>
            <a:noAutofit/>
          </a:bodyPr>
          <a:lstStyle/>
          <a:p>
            <a:pPr marL="0" indent="0" eaLnBrk="1" fontAlgn="auto" hangingPunct="1">
              <a:spcBef>
                <a:spcPts val="0"/>
              </a:spcBef>
              <a:buClr>
                <a:schemeClr val="accent3"/>
              </a:buClr>
              <a:buFont typeface="Wingdings 2" pitchFamily="18" charset="2"/>
              <a:buNone/>
              <a:defRPr/>
            </a:pPr>
            <a:r>
              <a:rPr lang="uk-UA" sz="1400" dirty="0" smtClean="0">
                <a:latin typeface="Arial" pitchFamily="34" charset="0"/>
                <a:cs typeface="Arial" pitchFamily="34" charset="0"/>
              </a:rPr>
              <a:t>Нехай в результаті зовнішнього впливу ушкоджується елемент </a:t>
            </a:r>
            <a:r>
              <a:rPr lang="uk-UA" sz="1400" i="1" dirty="0" smtClean="0">
                <a:latin typeface="Arial" pitchFamily="34" charset="0"/>
                <a:cs typeface="Arial" pitchFamily="34" charset="0"/>
              </a:rPr>
              <a:t>i</a:t>
            </a:r>
            <a:r>
              <a:rPr lang="uk-UA" sz="1400" dirty="0" smtClean="0">
                <a:latin typeface="Arial" pitchFamily="34" charset="0"/>
                <a:cs typeface="Arial" pitchFamily="34" charset="0"/>
              </a:rPr>
              <a:t>-того шару </a:t>
            </a:r>
            <a:r>
              <a:rPr lang="uk-UA" sz="1400" dirty="0" err="1" smtClean="0">
                <a:latin typeface="Arial" pitchFamily="34" charset="0"/>
                <a:cs typeface="Arial" pitchFamily="34" charset="0"/>
              </a:rPr>
              <a:t>Сп</a:t>
            </a:r>
            <a:r>
              <a:rPr lang="uk-UA" sz="1400" baseline="30000" dirty="0" err="1" smtClean="0">
                <a:latin typeface="Arial" pitchFamily="34" charset="0"/>
                <a:cs typeface="Arial" pitchFamily="34" charset="0"/>
              </a:rPr>
              <a:t>+</a:t>
            </a:r>
            <a:r>
              <a:rPr lang="uk-UA" sz="1400" dirty="0" smtClean="0">
                <a:latin typeface="Arial" pitchFamily="34" charset="0"/>
                <a:cs typeface="Arial" pitchFamily="34" charset="0"/>
              </a:rPr>
              <a:t>. Тоді:</a:t>
            </a:r>
            <a:endParaRPr lang="ru-RU" sz="1400" dirty="0" smtClean="0">
              <a:latin typeface="Arial" pitchFamily="34" charset="0"/>
              <a:cs typeface="Arial" pitchFamily="34" charset="0"/>
            </a:endParaRPr>
          </a:p>
          <a:p>
            <a:pPr marL="0" indent="0" eaLnBrk="1" fontAlgn="auto" hangingPunct="1">
              <a:spcBef>
                <a:spcPts val="0"/>
              </a:spcBef>
              <a:buClr>
                <a:schemeClr val="accent3"/>
              </a:buClr>
              <a:buFont typeface="Wingdings 2" pitchFamily="18" charset="2"/>
              <a:buNone/>
              <a:defRPr/>
            </a:pPr>
            <a:r>
              <a:rPr lang="uk-UA" sz="1400" dirty="0" smtClean="0">
                <a:latin typeface="Arial" pitchFamily="34" charset="0"/>
                <a:cs typeface="Arial" pitchFamily="34" charset="0"/>
              </a:rPr>
              <a:t>1. Система припинить існування або відновить цілісність за рахунок перерозподілу потенціалів між шарами </a:t>
            </a:r>
            <a:r>
              <a:rPr lang="uk-UA" sz="1400" dirty="0" err="1" smtClean="0">
                <a:latin typeface="Arial" pitchFamily="34" charset="0"/>
                <a:cs typeface="Arial" pitchFamily="34" charset="0"/>
              </a:rPr>
              <a:t>Сп</a:t>
            </a:r>
            <a:r>
              <a:rPr lang="uk-UA" sz="1400" baseline="30000" dirty="0" err="1" smtClean="0">
                <a:latin typeface="Arial" pitchFamily="34" charset="0"/>
                <a:cs typeface="Arial" pitchFamily="34" charset="0"/>
              </a:rPr>
              <a:t>+</a:t>
            </a:r>
            <a:r>
              <a:rPr lang="uk-UA" sz="1400" dirty="0" smtClean="0">
                <a:latin typeface="Arial" pitchFamily="34" charset="0"/>
                <a:cs typeface="Arial" pitchFamily="34" charset="0"/>
              </a:rPr>
              <a:t> (регенерація, авторегуляція, втома). Для шарів із номерами, меншими </a:t>
            </a:r>
            <a:r>
              <a:rPr lang="uk-UA" sz="1400" i="1" dirty="0" smtClean="0">
                <a:latin typeface="Arial" pitchFamily="34" charset="0"/>
                <a:cs typeface="Arial" pitchFamily="34" charset="0"/>
              </a:rPr>
              <a:t>i</a:t>
            </a:r>
            <a:r>
              <a:rPr lang="uk-UA" sz="1400" dirty="0" smtClean="0">
                <a:latin typeface="Arial" pitchFamily="34" charset="0"/>
                <a:cs typeface="Arial" pitchFamily="34" charset="0"/>
              </a:rPr>
              <a:t>, вплив подразнику буде меншим. Для </a:t>
            </a:r>
            <a:r>
              <a:rPr lang="uk-UA" sz="1400" dirty="0" err="1" smtClean="0">
                <a:latin typeface="Arial" pitchFamily="34" charset="0"/>
                <a:cs typeface="Arial" pitchFamily="34" charset="0"/>
              </a:rPr>
              <a:t>Сп</a:t>
            </a:r>
            <a:r>
              <a:rPr lang="uk-UA" sz="1400" baseline="30000" dirty="0" smtClean="0">
                <a:latin typeface="Arial" pitchFamily="34" charset="0"/>
                <a:cs typeface="Arial" pitchFamily="34" charset="0"/>
              </a:rPr>
              <a:t> -</a:t>
            </a:r>
            <a:r>
              <a:rPr lang="uk-UA" sz="1400" dirty="0" smtClean="0">
                <a:latin typeface="Arial" pitchFamily="34" charset="0"/>
                <a:cs typeface="Arial" pitchFamily="34" charset="0"/>
              </a:rPr>
              <a:t> відбудуться аналогічні зміни. Потенціал </a:t>
            </a:r>
            <a:r>
              <a:rPr lang="uk-UA" sz="1400" dirty="0" err="1" smtClean="0">
                <a:latin typeface="Arial" pitchFamily="34" charset="0"/>
                <a:cs typeface="Arial" pitchFamily="34" charset="0"/>
              </a:rPr>
              <a:t>Сп</a:t>
            </a:r>
            <a:r>
              <a:rPr lang="uk-UA" sz="1400" dirty="0" smtClean="0">
                <a:latin typeface="Arial" pitchFamily="34" charset="0"/>
                <a:cs typeface="Arial" pitchFamily="34" charset="0"/>
              </a:rPr>
              <a:t> зменшиться.  </a:t>
            </a:r>
            <a:endParaRPr lang="ru-RU" sz="1400" dirty="0" smtClean="0">
              <a:latin typeface="Arial" pitchFamily="34" charset="0"/>
              <a:cs typeface="Arial" pitchFamily="34" charset="0"/>
            </a:endParaRPr>
          </a:p>
          <a:p>
            <a:pPr marL="0" indent="0" eaLnBrk="1" fontAlgn="auto" hangingPunct="1">
              <a:spcBef>
                <a:spcPts val="0"/>
              </a:spcBef>
              <a:buClr>
                <a:schemeClr val="accent3"/>
              </a:buClr>
              <a:buFont typeface="Wingdings 2" pitchFamily="18" charset="2"/>
              <a:buNone/>
              <a:defRPr/>
            </a:pPr>
            <a:r>
              <a:rPr lang="uk-UA" sz="1400" dirty="0" smtClean="0">
                <a:latin typeface="Arial" pitchFamily="34" charset="0"/>
                <a:cs typeface="Arial" pitchFamily="34" charset="0"/>
              </a:rPr>
              <a:t>2. У процесі перерозподілу змінюватимуться модальності існування і стану, відбуватимуться перетворення </a:t>
            </a:r>
            <a:r>
              <a:rPr lang="uk-UA" sz="1400" dirty="0" smtClean="0">
                <a:latin typeface="Arial" pitchFamily="34" charset="0"/>
                <a:cs typeface="Arial" pitchFamily="34" charset="0"/>
                <a:sym typeface="Symbol"/>
              </a:rPr>
              <a:t></a:t>
            </a:r>
            <a:r>
              <a:rPr lang="uk-UA" sz="1400" dirty="0" smtClean="0">
                <a:latin typeface="Arial" pitchFamily="34" charset="0"/>
                <a:cs typeface="Arial" pitchFamily="34" charset="0"/>
              </a:rPr>
              <a:t> </a:t>
            </a:r>
            <a:r>
              <a:rPr lang="uk-UA" sz="1400" i="1" dirty="0" smtClean="0">
                <a:latin typeface="Arial" pitchFamily="34" charset="0"/>
                <a:cs typeface="Arial" pitchFamily="34" charset="0"/>
              </a:rPr>
              <a:t>і</a:t>
            </a:r>
            <a:r>
              <a:rPr lang="uk-UA" sz="1400" dirty="0" smtClean="0">
                <a:latin typeface="Arial" pitchFamily="34" charset="0"/>
                <a:cs typeface="Arial" pitchFamily="34" charset="0"/>
              </a:rPr>
              <a:t> </a:t>
            </a:r>
            <a:r>
              <a:rPr lang="uk-UA" sz="1400" dirty="0" smtClean="0">
                <a:latin typeface="Arial" pitchFamily="34" charset="0"/>
                <a:cs typeface="Arial" pitchFamily="34" charset="0"/>
                <a:sym typeface="Symbol"/>
              </a:rPr>
              <a:t></a:t>
            </a:r>
            <a:r>
              <a:rPr lang="uk-UA" sz="1400" dirty="0" smtClean="0">
                <a:latin typeface="Arial" pitchFamily="34" charset="0"/>
                <a:cs typeface="Arial" pitchFamily="34" charset="0"/>
              </a:rPr>
              <a:t>, взаємодіють С- елементи. Це призведе до процесів обміну між людиною і середовищем. Оскільки якісні характеристики шарів різні, якісно різними будуть і процеси.</a:t>
            </a:r>
            <a:endParaRPr lang="ru-RU" sz="1400" dirty="0" smtClean="0">
              <a:latin typeface="Arial" pitchFamily="34" charset="0"/>
              <a:cs typeface="Arial" pitchFamily="34" charset="0"/>
            </a:endParaRPr>
          </a:p>
          <a:p>
            <a:pPr marL="0" indent="0" eaLnBrk="1" fontAlgn="auto" hangingPunct="1">
              <a:spcBef>
                <a:spcPts val="0"/>
              </a:spcBef>
              <a:buClr>
                <a:schemeClr val="accent3"/>
              </a:buClr>
              <a:buFont typeface="Wingdings 2" pitchFamily="18" charset="2"/>
              <a:buNone/>
              <a:defRPr/>
            </a:pPr>
            <a:r>
              <a:rPr lang="uk-UA" sz="1400" dirty="0" smtClean="0">
                <a:latin typeface="Arial" pitchFamily="34" charset="0"/>
                <a:cs typeface="Arial" pitchFamily="34" charset="0"/>
              </a:rPr>
              <a:t>3. Різні обміни і зміни (динамічна рівновага, відновлення або деструкція) можуть бути описані {</a:t>
            </a:r>
            <a:r>
              <a:rPr lang="uk-UA" sz="1400" b="1" dirty="0" smtClean="0">
                <a:latin typeface="Arial" pitchFamily="34" charset="0"/>
                <a:cs typeface="Arial" pitchFamily="34" charset="0"/>
              </a:rPr>
              <a:t>ДІКС</a:t>
            </a:r>
            <a:r>
              <a:rPr lang="uk-UA" sz="1400" dirty="0" smtClean="0">
                <a:latin typeface="Arial" pitchFamily="34" charset="0"/>
                <a:cs typeface="Arial" pitchFamily="34" charset="0"/>
              </a:rPr>
              <a:t>}, адекватними характеристикам цих процесів. У межах кожного шару виконуватимуться закони зберігання, обумовлені властивою йому симетрією.</a:t>
            </a:r>
            <a:endParaRPr lang="ru-RU" sz="1400" dirty="0" smtClean="0">
              <a:latin typeface="Arial" pitchFamily="34" charset="0"/>
              <a:cs typeface="Arial" pitchFamily="34" charset="0"/>
            </a:endParaRPr>
          </a:p>
          <a:p>
            <a:pPr marL="0" indent="0" eaLnBrk="1" fontAlgn="auto" hangingPunct="1">
              <a:spcBef>
                <a:spcPts val="0"/>
              </a:spcBef>
              <a:buClr>
                <a:schemeClr val="accent3"/>
              </a:buClr>
              <a:buFont typeface="Wingdings 2" pitchFamily="18" charset="2"/>
              <a:buNone/>
              <a:defRPr/>
            </a:pPr>
            <a:r>
              <a:rPr lang="uk-UA" sz="1400" dirty="0" smtClean="0">
                <a:latin typeface="Arial" pitchFamily="34" charset="0"/>
                <a:cs typeface="Arial" pitchFamily="34" charset="0"/>
              </a:rPr>
              <a:t>4. Найбільш чуттєвими будуть взаємодії на резонансних частотах. Це пояснює механізм дії несприятливих впливів одного типу на різні системи організму.</a:t>
            </a:r>
            <a:endParaRPr lang="ru-RU" sz="1400" dirty="0" smtClean="0">
              <a:latin typeface="Arial" pitchFamily="34" charset="0"/>
              <a:cs typeface="Arial" pitchFamily="34" charset="0"/>
            </a:endParaRPr>
          </a:p>
          <a:p>
            <a:pPr marL="0" indent="0" eaLnBrk="1" fontAlgn="auto" hangingPunct="1">
              <a:spcBef>
                <a:spcPts val="0"/>
              </a:spcBef>
              <a:buClr>
                <a:schemeClr val="accent3"/>
              </a:buClr>
              <a:buFont typeface="Wingdings 2" pitchFamily="18" charset="2"/>
              <a:buNone/>
              <a:defRPr/>
            </a:pPr>
            <a:r>
              <a:rPr lang="uk-UA" sz="1400" dirty="0" smtClean="0">
                <a:latin typeface="Arial" pitchFamily="34" charset="0"/>
                <a:cs typeface="Arial" pitchFamily="34" charset="0"/>
              </a:rPr>
              <a:t>Звідси випливають </a:t>
            </a:r>
            <a:r>
              <a:rPr lang="uk-UA" sz="1400" b="1" dirty="0" smtClean="0">
                <a:latin typeface="Arial" pitchFamily="34" charset="0"/>
                <a:cs typeface="Arial" pitchFamily="34" charset="0"/>
              </a:rPr>
              <a:t>8:</a:t>
            </a:r>
            <a:r>
              <a:rPr lang="uk-UA" sz="1400" dirty="0" smtClean="0">
                <a:latin typeface="Arial" pitchFamily="34" charset="0"/>
                <a:cs typeface="Arial" pitchFamily="34" charset="0"/>
              </a:rPr>
              <a:t> Причиною існування: гомеостазу і регенерації; прямих і зворотних зв’язків; якісних розбіжностей процесів обміну між компонентами системи «людина – середовище» в умовах неврівноважених зовнішніх впливів є необхідність зберігання її цілісності та </a:t>
            </a:r>
            <a:r>
              <a:rPr lang="uk-UA" sz="1400" b="1" dirty="0" smtClean="0">
                <a:latin typeface="Arial" pitchFamily="34" charset="0"/>
                <a:cs typeface="Arial" pitchFamily="34" charset="0"/>
              </a:rPr>
              <a:t>9: </a:t>
            </a:r>
            <a:r>
              <a:rPr lang="uk-UA" sz="1400" dirty="0" smtClean="0">
                <a:latin typeface="Arial" pitchFamily="34" charset="0"/>
                <a:cs typeface="Arial" pitchFamily="34" charset="0"/>
              </a:rPr>
              <a:t>Сприятливими слід вважати такі впливи зовнішнього середовища, які сприяють відновленню цілісності </a:t>
            </a:r>
            <a:r>
              <a:rPr lang="uk-UA" sz="1400" dirty="0" err="1" smtClean="0">
                <a:latin typeface="Arial" pitchFamily="34" charset="0"/>
                <a:cs typeface="Arial" pitchFamily="34" charset="0"/>
              </a:rPr>
              <a:t>Сп</a:t>
            </a:r>
            <a:r>
              <a:rPr lang="uk-UA" sz="1400" baseline="30000" dirty="0" err="1" smtClean="0">
                <a:latin typeface="Arial" pitchFamily="34" charset="0"/>
                <a:cs typeface="Arial" pitchFamily="34" charset="0"/>
              </a:rPr>
              <a:t>+</a:t>
            </a:r>
            <a:r>
              <a:rPr lang="uk-UA" sz="1400" dirty="0" smtClean="0">
                <a:latin typeface="Arial" pitchFamily="34" charset="0"/>
                <a:cs typeface="Arial" pitchFamily="34" charset="0"/>
              </a:rPr>
              <a:t>; несприятливими – впливи, що порушують цілісність </a:t>
            </a:r>
            <a:r>
              <a:rPr lang="uk-UA" sz="1400" dirty="0" err="1" smtClean="0">
                <a:latin typeface="Arial" pitchFamily="34" charset="0"/>
                <a:cs typeface="Arial" pitchFamily="34" charset="0"/>
              </a:rPr>
              <a:t>Сп</a:t>
            </a:r>
            <a:r>
              <a:rPr lang="uk-UA" sz="1400" baseline="30000" dirty="0" err="1" smtClean="0">
                <a:latin typeface="Arial" pitchFamily="34" charset="0"/>
                <a:cs typeface="Arial" pitchFamily="34" charset="0"/>
              </a:rPr>
              <a:t>+</a:t>
            </a:r>
            <a:r>
              <a:rPr lang="uk-UA" sz="1400" dirty="0" smtClean="0">
                <a:latin typeface="Arial" pitchFamily="34" charset="0"/>
                <a:cs typeface="Arial" pitchFamily="34" charset="0"/>
              </a:rPr>
              <a:t>.</a:t>
            </a:r>
          </a:p>
          <a:p>
            <a:pPr marL="0" indent="0" eaLnBrk="1" fontAlgn="auto" hangingPunct="1">
              <a:spcBef>
                <a:spcPts val="0"/>
              </a:spcBef>
              <a:buClr>
                <a:schemeClr val="accent3"/>
              </a:buClr>
              <a:buFont typeface="Wingdings 2" pitchFamily="18" charset="2"/>
              <a:buNone/>
              <a:defRPr/>
            </a:pPr>
            <a:r>
              <a:rPr lang="uk-UA" sz="1400" dirty="0" smtClean="0">
                <a:latin typeface="Arial" pitchFamily="34" charset="0"/>
                <a:cs typeface="Arial" pitchFamily="34" charset="0"/>
              </a:rPr>
              <a:t>Межі саморегуляції системи визначаться - з недопущення розшарування (згортки). </a:t>
            </a:r>
          </a:p>
          <a:p>
            <a:pPr marL="0" indent="0" eaLnBrk="1" fontAlgn="auto" hangingPunct="1">
              <a:spcBef>
                <a:spcPts val="0"/>
              </a:spcBef>
              <a:buClr>
                <a:schemeClr val="accent3"/>
              </a:buClr>
              <a:buFont typeface="Wingdings 2" pitchFamily="18" charset="2"/>
              <a:buNone/>
              <a:defRPr/>
            </a:pPr>
            <a:r>
              <a:rPr lang="uk-UA" sz="1400" b="1" dirty="0" smtClean="0">
                <a:latin typeface="Arial" pitchFamily="34" charset="0"/>
                <a:cs typeface="Arial" pitchFamily="34" charset="0"/>
              </a:rPr>
              <a:t>10</a:t>
            </a:r>
            <a:r>
              <a:rPr lang="ru-RU" sz="1400" b="1" dirty="0" smtClean="0">
                <a:latin typeface="Arial" pitchFamily="34" charset="0"/>
                <a:cs typeface="Arial" pitchFamily="34" charset="0"/>
              </a:rPr>
              <a:t>. </a:t>
            </a:r>
            <a:r>
              <a:rPr lang="ru-RU" sz="1400" dirty="0" smtClean="0">
                <a:latin typeface="Arial" pitchFamily="34" charset="0"/>
                <a:cs typeface="Arial" pitchFamily="34" charset="0"/>
              </a:rPr>
              <a:t>М</a:t>
            </a:r>
            <a:r>
              <a:rPr lang="uk-UA" sz="1400" dirty="0" err="1" smtClean="0">
                <a:latin typeface="Arial" pitchFamily="34" charset="0"/>
                <a:cs typeface="Arial" pitchFamily="34" charset="0"/>
              </a:rPr>
              <a:t>ежі</a:t>
            </a:r>
            <a:r>
              <a:rPr lang="uk-UA" sz="1400" dirty="0" smtClean="0">
                <a:latin typeface="Arial" pitchFamily="34" charset="0"/>
                <a:cs typeface="Arial" pitchFamily="34" charset="0"/>
              </a:rPr>
              <a:t> зміни показників одного рівня не повинні перевищувати відношень, рівних 1:Ф для сценарію (1С, 1О) або похідних від нього для інших сценаріїв.</a:t>
            </a:r>
            <a:endParaRPr lang="ru-RU" sz="1400" dirty="0" smtClean="0">
              <a:latin typeface="Arial" pitchFamily="34" charset="0"/>
              <a:cs typeface="Arial" pitchFamily="34" charset="0"/>
            </a:endParaRPr>
          </a:p>
          <a:p>
            <a:pPr marL="0" indent="0" eaLnBrk="1" fontAlgn="auto" hangingPunct="1">
              <a:spcBef>
                <a:spcPts val="0"/>
              </a:spcBef>
              <a:buClr>
                <a:schemeClr val="accent3"/>
              </a:buClr>
              <a:buFont typeface="Wingdings 2" pitchFamily="18" charset="2"/>
              <a:buNone/>
              <a:defRPr/>
            </a:pPr>
            <a:r>
              <a:rPr lang="uk-UA" sz="1400" dirty="0" smtClean="0">
                <a:latin typeface="Arial" pitchFamily="34" charset="0"/>
                <a:cs typeface="Arial" pitchFamily="34" charset="0"/>
              </a:rPr>
              <a:t>Коли процес адаптації захоплює кілька рівнів, маємо </a:t>
            </a:r>
            <a:r>
              <a:rPr lang="uk-UA" sz="1400" b="1" dirty="0" smtClean="0">
                <a:latin typeface="Arial" pitchFamily="34" charset="0"/>
                <a:cs typeface="Arial" pitchFamily="34" charset="0"/>
              </a:rPr>
              <a:t>11. </a:t>
            </a:r>
            <a:r>
              <a:rPr lang="uk-UA" sz="1400" dirty="0" smtClean="0">
                <a:latin typeface="Arial" pitchFamily="34" charset="0"/>
                <a:cs typeface="Arial" pitchFamily="34" charset="0"/>
              </a:rPr>
              <a:t>Якщо для останнього з задіяних у процесі адаптації рівнів припустимі межі зміни показників задовольняють твердженню 10, то для попередніх (1, 2,... , k, рахуючи від останнього) вони розраховуються за формулою: </a:t>
            </a:r>
            <a:r>
              <a:rPr lang="el-GR" sz="1400" i="1" dirty="0" smtClean="0">
                <a:latin typeface="Arial" pitchFamily="34" charset="0"/>
                <a:cs typeface="Arial" pitchFamily="34" charset="0"/>
              </a:rPr>
              <a:t>π</a:t>
            </a:r>
            <a:r>
              <a:rPr lang="uk-UA" sz="1400" i="1" dirty="0" smtClean="0">
                <a:latin typeface="Arial" pitchFamily="34" charset="0"/>
                <a:cs typeface="Arial" pitchFamily="34" charset="0"/>
              </a:rPr>
              <a:t> </a:t>
            </a:r>
            <a:r>
              <a:rPr lang="en-US" sz="1400" i="1" dirty="0" smtClean="0">
                <a:latin typeface="Arial" pitchFamily="34" charset="0"/>
                <a:cs typeface="Arial" pitchFamily="34" charset="0"/>
              </a:rPr>
              <a:t>in</a:t>
            </a:r>
            <a:r>
              <a:rPr lang="uk-UA" sz="1400" i="1" dirty="0" smtClean="0">
                <a:latin typeface="Arial" pitchFamily="34" charset="0"/>
                <a:cs typeface="Arial" pitchFamily="34" charset="0"/>
              </a:rPr>
              <a:t> </a:t>
            </a:r>
            <a:r>
              <a:rPr lang="en-US" sz="1400" i="1" dirty="0" smtClean="0">
                <a:latin typeface="Arial" pitchFamily="34" charset="0"/>
                <a:cs typeface="Arial" pitchFamily="34" charset="0"/>
              </a:rPr>
              <a:t>*in</a:t>
            </a:r>
            <a:r>
              <a:rPr lang="uk-UA" sz="1400" i="1" dirty="0" smtClean="0">
                <a:latin typeface="Arial" pitchFamily="34" charset="0"/>
                <a:cs typeface="Arial" pitchFamily="34" charset="0"/>
              </a:rPr>
              <a:t> </a:t>
            </a:r>
            <a:r>
              <a:rPr lang="en-US" sz="1400" i="1" dirty="0" smtClean="0">
                <a:latin typeface="Arial" pitchFamily="34" charset="0"/>
                <a:cs typeface="Arial" pitchFamily="34" charset="0"/>
              </a:rPr>
              <a:t>/</a:t>
            </a:r>
            <a:r>
              <a:rPr lang="uk-UA" sz="1400" i="1" dirty="0" smtClean="0">
                <a:latin typeface="Arial" pitchFamily="34" charset="0"/>
                <a:cs typeface="Arial" pitchFamily="34" charset="0"/>
              </a:rPr>
              <a:t>Ф</a:t>
            </a:r>
            <a:r>
              <a:rPr lang="en-US" sz="1400" i="1" dirty="0" smtClean="0">
                <a:latin typeface="Arial" pitchFamily="34" charset="0"/>
                <a:cs typeface="Arial" pitchFamily="34" charset="0"/>
              </a:rPr>
              <a:t>k</a:t>
            </a:r>
            <a:r>
              <a:rPr lang="uk-UA" sz="1400" i="1" dirty="0" smtClean="0">
                <a:latin typeface="Arial" pitchFamily="34" charset="0"/>
                <a:cs typeface="Arial" pitchFamily="34" charset="0"/>
              </a:rPr>
              <a:t> </a:t>
            </a:r>
            <a:r>
              <a:rPr lang="en-US" sz="1400" i="1" dirty="0" smtClean="0">
                <a:latin typeface="Arial" pitchFamily="34" charset="0"/>
                <a:cs typeface="Arial" pitchFamily="34" charset="0"/>
              </a:rPr>
              <a:t>*</a:t>
            </a:r>
            <a:r>
              <a:rPr lang="en-US" sz="1400" i="1" dirty="0" err="1" smtClean="0">
                <a:latin typeface="Arial" pitchFamily="34" charset="0"/>
                <a:cs typeface="Arial" pitchFamily="34" charset="0"/>
              </a:rPr>
              <a:t>i</a:t>
            </a:r>
            <a:r>
              <a:rPr lang="uk-UA" sz="1400" i="1" dirty="0" smtClean="0">
                <a:latin typeface="Arial" pitchFamily="34" charset="0"/>
                <a:cs typeface="Arial" pitchFamily="34" charset="0"/>
              </a:rPr>
              <a:t> </a:t>
            </a:r>
            <a:r>
              <a:rPr lang="en-US" sz="1400" i="1" dirty="0" smtClean="0">
                <a:latin typeface="Arial" pitchFamily="34" charset="0"/>
                <a:cs typeface="Arial" pitchFamily="34" charset="0"/>
              </a:rPr>
              <a:t>n-k</a:t>
            </a:r>
            <a:r>
              <a:rPr lang="uk-UA" sz="1400" i="1" dirty="0" smtClean="0">
                <a:latin typeface="Arial" pitchFamily="34" charset="0"/>
                <a:cs typeface="Arial" pitchFamily="34" charset="0"/>
              </a:rPr>
              <a:t>  │</a:t>
            </a:r>
            <a:r>
              <a:rPr lang="el-GR" sz="1400" i="1" dirty="0" smtClean="0">
                <a:latin typeface="Arial" pitchFamily="34" charset="0"/>
                <a:cs typeface="Arial" pitchFamily="34" charset="0"/>
              </a:rPr>
              <a:t> π</a:t>
            </a:r>
            <a:r>
              <a:rPr lang="uk-UA" sz="1400" i="1" dirty="0" smtClean="0">
                <a:latin typeface="Arial" pitchFamily="34" charset="0"/>
                <a:cs typeface="Arial" pitchFamily="34" charset="0"/>
              </a:rPr>
              <a:t> </a:t>
            </a:r>
            <a:r>
              <a:rPr lang="en-US" sz="1400" i="1" dirty="0" smtClean="0">
                <a:latin typeface="Arial" pitchFamily="34" charset="0"/>
                <a:cs typeface="Arial" pitchFamily="34" charset="0"/>
              </a:rPr>
              <a:t>in</a:t>
            </a:r>
            <a:r>
              <a:rPr lang="uk-UA" sz="1400" i="1" dirty="0" smtClean="0">
                <a:latin typeface="Arial" pitchFamily="34" charset="0"/>
                <a:cs typeface="Arial" pitchFamily="34" charset="0"/>
              </a:rPr>
              <a:t> </a:t>
            </a:r>
            <a:r>
              <a:rPr lang="en-US" sz="1400" i="1" dirty="0" smtClean="0">
                <a:latin typeface="Arial" pitchFamily="34" charset="0"/>
                <a:cs typeface="Arial" pitchFamily="34" charset="0"/>
              </a:rPr>
              <a:t>*in</a:t>
            </a:r>
            <a:r>
              <a:rPr lang="uk-UA" sz="1400" i="1" dirty="0" smtClean="0">
                <a:latin typeface="Arial" pitchFamily="34" charset="0"/>
                <a:cs typeface="Arial" pitchFamily="34" charset="0"/>
              </a:rPr>
              <a:t> </a:t>
            </a:r>
            <a:r>
              <a:rPr lang="en-US" sz="1400" i="1" dirty="0" smtClean="0">
                <a:latin typeface="Arial" pitchFamily="34" charset="0"/>
                <a:cs typeface="Arial" pitchFamily="34" charset="0"/>
              </a:rPr>
              <a:t>/</a:t>
            </a:r>
            <a:r>
              <a:rPr lang="uk-UA" sz="1400" i="1" dirty="0" smtClean="0">
                <a:latin typeface="Arial" pitchFamily="34" charset="0"/>
                <a:cs typeface="Arial" pitchFamily="34" charset="0"/>
              </a:rPr>
              <a:t>Ф</a:t>
            </a:r>
            <a:r>
              <a:rPr lang="en-US" sz="1400" i="1" dirty="0" smtClean="0">
                <a:latin typeface="Arial" pitchFamily="34" charset="0"/>
                <a:cs typeface="Arial" pitchFamily="34" charset="0"/>
              </a:rPr>
              <a:t>k-1</a:t>
            </a:r>
            <a:r>
              <a:rPr lang="uk-UA" sz="1400" i="1" dirty="0" smtClean="0">
                <a:latin typeface="Arial" pitchFamily="34" charset="0"/>
                <a:cs typeface="Arial" pitchFamily="34" charset="0"/>
              </a:rPr>
              <a:t> </a:t>
            </a:r>
            <a:r>
              <a:rPr lang="en-US" sz="1400" i="1" dirty="0" smtClean="0">
                <a:latin typeface="Arial" pitchFamily="34" charset="0"/>
                <a:cs typeface="Arial" pitchFamily="34" charset="0"/>
              </a:rPr>
              <a:t>*</a:t>
            </a:r>
            <a:r>
              <a:rPr lang="en-US" sz="1400" i="1" dirty="0" err="1" smtClean="0">
                <a:latin typeface="Arial" pitchFamily="34" charset="0"/>
                <a:cs typeface="Arial" pitchFamily="34" charset="0"/>
              </a:rPr>
              <a:t>i</a:t>
            </a:r>
            <a:r>
              <a:rPr lang="uk-UA" sz="1400" i="1" dirty="0" smtClean="0">
                <a:latin typeface="Arial" pitchFamily="34" charset="0"/>
                <a:cs typeface="Arial" pitchFamily="34" charset="0"/>
              </a:rPr>
              <a:t> </a:t>
            </a:r>
            <a:r>
              <a:rPr lang="en-US" sz="1400" i="1" dirty="0" smtClean="0">
                <a:latin typeface="Arial" pitchFamily="34" charset="0"/>
                <a:cs typeface="Arial" pitchFamily="34" charset="0"/>
              </a:rPr>
              <a:t>n-k</a:t>
            </a:r>
            <a:r>
              <a:rPr lang="uk-UA" sz="1400" i="1" dirty="0" smtClean="0">
                <a:latin typeface="Arial" pitchFamily="34" charset="0"/>
                <a:cs typeface="Arial" pitchFamily="34" charset="0"/>
              </a:rPr>
              <a:t>          </a:t>
            </a:r>
            <a:r>
              <a:rPr lang="uk-UA" sz="1400" dirty="0" smtClean="0">
                <a:latin typeface="Arial" pitchFamily="34" charset="0"/>
                <a:cs typeface="Arial" pitchFamily="34" charset="0"/>
              </a:rPr>
              <a:t>                                             </a:t>
            </a:r>
            <a:endParaRPr lang="ru-RU" sz="1400" dirty="0" smtClean="0">
              <a:latin typeface="Arial" pitchFamily="34" charset="0"/>
              <a:cs typeface="Arial" pitchFamily="34" charset="0"/>
            </a:endParaRPr>
          </a:p>
          <a:p>
            <a:pPr marL="0" indent="0" eaLnBrk="1" fontAlgn="auto" hangingPunct="1">
              <a:spcBef>
                <a:spcPts val="0"/>
              </a:spcBef>
              <a:buClr>
                <a:schemeClr val="accent3"/>
              </a:buClr>
              <a:buFont typeface="Wingdings 2" pitchFamily="18" charset="2"/>
              <a:buNone/>
              <a:defRPr/>
            </a:pPr>
            <a:r>
              <a:rPr lang="uk-UA" sz="1400" dirty="0" smtClean="0">
                <a:latin typeface="Arial" pitchFamily="34" charset="0"/>
                <a:cs typeface="Arial" pitchFamily="34" charset="0"/>
              </a:rPr>
              <a:t>де i – кількість елементів останнього шару n.</a:t>
            </a:r>
            <a:endParaRPr lang="ru-RU" sz="1400" dirty="0" smtClean="0">
              <a:latin typeface="Arial" pitchFamily="34" charset="0"/>
              <a:cs typeface="Arial" pitchFamily="34" charset="0"/>
            </a:endParaRPr>
          </a:p>
          <a:p>
            <a:pPr marL="0" indent="0" eaLnBrk="1" fontAlgn="auto" hangingPunct="1">
              <a:spcBef>
                <a:spcPts val="0"/>
              </a:spcBef>
              <a:buClr>
                <a:schemeClr val="accent3"/>
              </a:buClr>
              <a:buFont typeface="Wingdings 2" pitchFamily="18" charset="2"/>
              <a:buNone/>
              <a:defRPr/>
            </a:pPr>
            <a:r>
              <a:rPr lang="uk-UA" sz="1400" dirty="0" smtClean="0">
                <a:latin typeface="Arial" pitchFamily="34" charset="0"/>
                <a:cs typeface="Arial" pitchFamily="34" charset="0"/>
              </a:rPr>
              <a:t>Звідси безпосередньо випливають положення</a:t>
            </a:r>
            <a:endParaRPr lang="ru-RU" sz="1400" dirty="0" smtClean="0">
              <a:latin typeface="Arial" pitchFamily="34" charset="0"/>
              <a:cs typeface="Arial" pitchFamily="34" charset="0"/>
            </a:endParaRPr>
          </a:p>
          <a:p>
            <a:pPr marL="0" indent="0" eaLnBrk="1" fontAlgn="auto" hangingPunct="1">
              <a:spcBef>
                <a:spcPts val="0"/>
              </a:spcBef>
              <a:buClr>
                <a:schemeClr val="accent3"/>
              </a:buClr>
              <a:buFont typeface="Wingdings 2" pitchFamily="18" charset="2"/>
              <a:buNone/>
              <a:defRPr/>
            </a:pPr>
            <a:r>
              <a:rPr lang="uk-UA" sz="1400" dirty="0" smtClean="0">
                <a:latin typeface="Arial" pitchFamily="34" charset="0"/>
                <a:cs typeface="Arial" pitchFamily="34" charset="0"/>
              </a:rPr>
              <a:t>12.</a:t>
            </a:r>
            <a:r>
              <a:rPr lang="uk-UA" sz="1400" b="1" dirty="0" smtClean="0">
                <a:latin typeface="Arial" pitchFamily="34" charset="0"/>
                <a:cs typeface="Arial" pitchFamily="34" charset="0"/>
              </a:rPr>
              <a:t> </a:t>
            </a:r>
            <a:r>
              <a:rPr lang="uk-UA" sz="1400" dirty="0" smtClean="0">
                <a:latin typeface="Arial" pitchFamily="34" charset="0"/>
                <a:cs typeface="Arial" pitchFamily="34" charset="0"/>
              </a:rPr>
              <a:t>Умовами виникнення патології є перевищення вказаних у 11 меж. </a:t>
            </a:r>
            <a:endParaRPr lang="ru-RU" sz="1400" dirty="0" smtClean="0">
              <a:latin typeface="Arial" pitchFamily="34" charset="0"/>
              <a:cs typeface="Arial" pitchFamily="34" charset="0"/>
            </a:endParaRPr>
          </a:p>
          <a:p>
            <a:pPr marL="0" indent="0" eaLnBrk="1" fontAlgn="auto" hangingPunct="1">
              <a:spcBef>
                <a:spcPts val="0"/>
              </a:spcBef>
              <a:buClr>
                <a:schemeClr val="accent3"/>
              </a:buClr>
              <a:buFont typeface="Wingdings 2" pitchFamily="18" charset="2"/>
              <a:buNone/>
              <a:defRPr/>
            </a:pPr>
            <a:r>
              <a:rPr lang="uk-UA" sz="1400" dirty="0" smtClean="0">
                <a:latin typeface="Arial" pitchFamily="34" charset="0"/>
                <a:cs typeface="Arial" pitchFamily="34" charset="0"/>
              </a:rPr>
              <a:t>13.</a:t>
            </a:r>
            <a:r>
              <a:rPr lang="uk-UA" sz="1400" b="1" dirty="0" smtClean="0">
                <a:latin typeface="Arial" pitchFamily="34" charset="0"/>
                <a:cs typeface="Arial" pitchFamily="34" charset="0"/>
              </a:rPr>
              <a:t> </a:t>
            </a:r>
            <a:r>
              <a:rPr lang="uk-UA" sz="1400" dirty="0" smtClean="0">
                <a:latin typeface="Arial" pitchFamily="34" charset="0"/>
                <a:cs typeface="Arial" pitchFamily="34" charset="0"/>
              </a:rPr>
              <a:t>Умовами регенерації є зовнішні впливи, що дозволяють повернути потенціали показників життєдіяльності в межі, вказані в 11.</a:t>
            </a:r>
            <a:endParaRPr lang="ru-RU" sz="1400" dirty="0" smtClean="0">
              <a:latin typeface="Arial" pitchFamily="34" charset="0"/>
              <a:cs typeface="Arial" pitchFamily="34" charset="0"/>
            </a:endParaRPr>
          </a:p>
          <a:p>
            <a:pPr marL="0" indent="0" eaLnBrk="1" fontAlgn="auto" hangingPunct="1">
              <a:spcBef>
                <a:spcPts val="0"/>
              </a:spcBef>
              <a:buClr>
                <a:schemeClr val="accent3"/>
              </a:buClr>
              <a:buFont typeface="Wingdings 2" pitchFamily="18" charset="2"/>
              <a:buNone/>
              <a:defRPr/>
            </a:pPr>
            <a:endParaRPr lang="uk-UA" sz="1400" i="1" dirty="0" smtClean="0">
              <a:latin typeface="Arial" pitchFamily="34" charset="0"/>
              <a:cs typeface="Arial" pitchFamily="34" charset="0"/>
            </a:endParaRPr>
          </a:p>
          <a:p>
            <a:pPr marL="0" indent="0" eaLnBrk="1" fontAlgn="auto" hangingPunct="1">
              <a:spcBef>
                <a:spcPts val="0"/>
              </a:spcBef>
              <a:buClr>
                <a:schemeClr val="accent3"/>
              </a:buClr>
              <a:buFont typeface="Wingdings 2" pitchFamily="18" charset="2"/>
              <a:buNone/>
              <a:defRPr/>
            </a:pPr>
            <a:endParaRPr lang="uk-UA" sz="1400" i="1" dirty="0" smtClean="0">
              <a:latin typeface="Arial" pitchFamily="34" charset="0"/>
              <a:cs typeface="Arial" pitchFamily="34" charset="0"/>
            </a:endParaRPr>
          </a:p>
          <a:p>
            <a:pPr marL="0" indent="0" eaLnBrk="1" fontAlgn="auto" hangingPunct="1">
              <a:spcBef>
                <a:spcPts val="0"/>
              </a:spcBef>
              <a:buClr>
                <a:schemeClr val="accent3"/>
              </a:buClr>
              <a:buFont typeface="Wingdings 2" pitchFamily="18" charset="2"/>
              <a:buNone/>
              <a:defRPr/>
            </a:pPr>
            <a:endParaRPr lang="ru-RU" sz="1400" dirty="0" smtClean="0">
              <a:latin typeface="Arial" pitchFamily="34" charset="0"/>
              <a:cs typeface="Arial" pitchFamily="34" charset="0"/>
            </a:endParaRPr>
          </a:p>
          <a:p>
            <a:pPr marL="0" indent="0" eaLnBrk="1" fontAlgn="auto" hangingPunct="1">
              <a:spcBef>
                <a:spcPts val="0"/>
              </a:spcBef>
              <a:buClr>
                <a:schemeClr val="accent3"/>
              </a:buClr>
              <a:buFont typeface="Wingdings 2" pitchFamily="18" charset="2"/>
              <a:buNone/>
              <a:defRPr/>
            </a:pPr>
            <a:endParaRPr lang="ru-RU" sz="1400" dirty="0">
              <a:latin typeface="+mj-lt"/>
            </a:endParaRPr>
          </a:p>
        </p:txBody>
      </p:sp>
    </p:spTree>
    <p:extLst>
      <p:ext uri="{BB962C8B-B14F-4D97-AF65-F5344CB8AC3E}">
        <p14:creationId xmlns:p14="http://schemas.microsoft.com/office/powerpoint/2010/main" val="1532252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13" y="188913"/>
            <a:ext cx="9167813" cy="682625"/>
          </a:xfrm>
        </p:spPr>
        <p:txBody>
          <a:bodyPr>
            <a:normAutofit/>
          </a:bodyPr>
          <a:lstStyle/>
          <a:p>
            <a:pPr algn="ctr" eaLnBrk="1" fontAlgn="auto" hangingPunct="1">
              <a:spcAft>
                <a:spcPts val="0"/>
              </a:spcAft>
              <a:defRPr/>
            </a:pPr>
            <a:r>
              <a:rPr lang="uk-UA" sz="3200" dirty="0" smtClean="0">
                <a:latin typeface="Arial" pitchFamily="34" charset="0"/>
                <a:cs typeface="Arial" pitchFamily="34" charset="0"/>
              </a:rPr>
              <a:t>Сприйняття людиною оточуючого середовища</a:t>
            </a:r>
            <a:endParaRPr lang="uk-UA" sz="3200" dirty="0">
              <a:latin typeface="Arial" pitchFamily="34" charset="0"/>
              <a:cs typeface="Arial" pitchFamily="34" charset="0"/>
            </a:endParaRPr>
          </a:p>
        </p:txBody>
      </p:sp>
      <p:sp>
        <p:nvSpPr>
          <p:cNvPr id="17411" name="Текст 2"/>
          <p:cNvSpPr>
            <a:spLocks noGrp="1"/>
          </p:cNvSpPr>
          <p:nvPr>
            <p:ph type="body" idx="1"/>
          </p:nvPr>
        </p:nvSpPr>
        <p:spPr>
          <a:xfrm>
            <a:off x="0" y="981075"/>
            <a:ext cx="2627784" cy="658813"/>
          </a:xfrm>
          <a:solidFill>
            <a:schemeClr val="accent3">
              <a:lumMod val="40000"/>
              <a:lumOff val="60000"/>
            </a:schemeClr>
          </a:solidFill>
        </p:spPr>
        <p:txBody>
          <a:bodyPr/>
          <a:lstStyle/>
          <a:p>
            <a:pPr algn="ctr" eaLnBrk="1" hangingPunct="1"/>
            <a:r>
              <a:rPr lang="ru-RU" sz="1400" b="0" i="1" smtClean="0">
                <a:latin typeface="Arial" charset="0"/>
                <a:cs typeface="Arial" charset="0"/>
              </a:rPr>
              <a:t>УРОВНИ И ОБЕКТЫ ВОСПРИЯТИЯ</a:t>
            </a:r>
          </a:p>
        </p:txBody>
      </p:sp>
      <p:sp>
        <p:nvSpPr>
          <p:cNvPr id="17412" name="Текст 3"/>
          <p:cNvSpPr>
            <a:spLocks noGrp="1"/>
          </p:cNvSpPr>
          <p:nvPr>
            <p:ph type="body" sz="half" idx="3"/>
          </p:nvPr>
        </p:nvSpPr>
        <p:spPr>
          <a:xfrm>
            <a:off x="2700338" y="985838"/>
            <a:ext cx="3671887" cy="654050"/>
          </a:xfrm>
          <a:solidFill>
            <a:schemeClr val="accent3">
              <a:lumMod val="40000"/>
              <a:lumOff val="60000"/>
            </a:schemeClr>
          </a:solidFill>
        </p:spPr>
        <p:txBody>
          <a:bodyPr/>
          <a:lstStyle/>
          <a:p>
            <a:pPr algn="ctr" eaLnBrk="1" hangingPunct="1"/>
            <a:r>
              <a:rPr lang="ru-RU" sz="1400" b="0" i="1" dirty="0" smtClean="0">
                <a:latin typeface="Arial" charset="0"/>
                <a:cs typeface="Arial" charset="0"/>
              </a:rPr>
              <a:t>ХАРАКТЕРИСТИКИ ВОСПРИЯТИЯ</a:t>
            </a:r>
          </a:p>
        </p:txBody>
      </p:sp>
      <p:sp>
        <p:nvSpPr>
          <p:cNvPr id="5" name="Объект 4"/>
          <p:cNvSpPr>
            <a:spLocks noGrp="1"/>
          </p:cNvSpPr>
          <p:nvPr>
            <p:ph sz="quarter" idx="2"/>
          </p:nvPr>
        </p:nvSpPr>
        <p:spPr>
          <a:xfrm>
            <a:off x="0" y="1773238"/>
            <a:ext cx="2555875" cy="4968875"/>
          </a:xfrm>
        </p:spPr>
        <p:txBody>
          <a:bodyPr>
            <a:normAutofit/>
          </a:bodyPr>
          <a:lstStyle/>
          <a:p>
            <a:pPr marL="274320" indent="-274320" eaLnBrk="1" fontAlgn="auto" hangingPunct="1">
              <a:spcAft>
                <a:spcPts val="0"/>
              </a:spcAft>
              <a:buClr>
                <a:schemeClr val="accent3"/>
              </a:buClr>
              <a:buFont typeface="Wingdings 2"/>
              <a:buChar char=""/>
              <a:defRPr/>
            </a:pPr>
            <a:endParaRPr lang="ru-RU" sz="1400" b="1" dirty="0" smtClean="0">
              <a:solidFill>
                <a:srgbClr val="7030A0"/>
              </a:solidFill>
              <a:latin typeface="Arial" pitchFamily="34" charset="0"/>
              <a:cs typeface="Arial" pitchFamily="34" charset="0"/>
            </a:endParaRPr>
          </a:p>
          <a:p>
            <a:pPr marL="274320" indent="-274320" eaLnBrk="1" fontAlgn="auto" hangingPunct="1">
              <a:spcAft>
                <a:spcPts val="0"/>
              </a:spcAft>
              <a:buClr>
                <a:schemeClr val="accent5"/>
              </a:buClr>
              <a:buFont typeface="Wingdings 2"/>
              <a:buChar char=""/>
              <a:defRPr/>
            </a:pPr>
            <a:r>
              <a:rPr lang="ru-RU" sz="1400" b="1" dirty="0" smtClean="0">
                <a:solidFill>
                  <a:srgbClr val="7030A0"/>
                </a:solidFill>
                <a:latin typeface="Arial" pitchFamily="34" charset="0"/>
                <a:cs typeface="Arial" pitchFamily="34" charset="0"/>
              </a:rPr>
              <a:t>Уровень </a:t>
            </a:r>
            <a:r>
              <a:rPr lang="ru-RU" sz="1400" b="1" dirty="0">
                <a:solidFill>
                  <a:srgbClr val="7030A0"/>
                </a:solidFill>
                <a:latin typeface="Arial" pitchFamily="34" charset="0"/>
                <a:cs typeface="Arial" pitchFamily="34" charset="0"/>
              </a:rPr>
              <a:t>1 – </a:t>
            </a:r>
            <a:r>
              <a:rPr lang="ru-RU" sz="1400" b="1" dirty="0" smtClean="0">
                <a:solidFill>
                  <a:srgbClr val="7030A0"/>
                </a:solidFill>
                <a:latin typeface="Arial" pitchFamily="34" charset="0"/>
                <a:cs typeface="Arial" pitchFamily="34" charset="0"/>
              </a:rPr>
              <a:t>единство</a:t>
            </a:r>
            <a:r>
              <a:rPr lang="ru-RU" sz="1400" dirty="0" smtClean="0">
                <a:solidFill>
                  <a:srgbClr val="7030A0"/>
                </a:solidFill>
                <a:latin typeface="Arial" pitchFamily="34" charset="0"/>
                <a:cs typeface="Arial" pitchFamily="34" charset="0"/>
              </a:rPr>
              <a:t> </a:t>
            </a:r>
            <a:endParaRPr lang="ru-RU" sz="1400" i="1" dirty="0">
              <a:solidFill>
                <a:srgbClr val="7030A0"/>
              </a:solidFill>
              <a:latin typeface="Arial" pitchFamily="34" charset="0"/>
              <a:cs typeface="Arial" pitchFamily="34" charset="0"/>
            </a:endParaRPr>
          </a:p>
          <a:p>
            <a:pPr marL="274320" indent="-274320" eaLnBrk="1" fontAlgn="auto" hangingPunct="1">
              <a:spcAft>
                <a:spcPts val="0"/>
              </a:spcAft>
              <a:buClr>
                <a:schemeClr val="accent5"/>
              </a:buClr>
              <a:buFont typeface="Wingdings 2"/>
              <a:buChar char=""/>
              <a:defRPr/>
            </a:pPr>
            <a:endParaRPr lang="ru-RU" sz="2000" b="1" dirty="0" smtClean="0">
              <a:solidFill>
                <a:srgbClr val="00B0F0"/>
              </a:solidFill>
              <a:latin typeface="Arial" pitchFamily="34" charset="0"/>
              <a:cs typeface="Arial" pitchFamily="34" charset="0"/>
            </a:endParaRPr>
          </a:p>
          <a:p>
            <a:pPr marL="274320" indent="-274320" eaLnBrk="1" fontAlgn="auto" hangingPunct="1">
              <a:spcAft>
                <a:spcPts val="0"/>
              </a:spcAft>
              <a:buClr>
                <a:schemeClr val="accent5"/>
              </a:buClr>
              <a:buFont typeface="Wingdings 2"/>
              <a:buChar char=""/>
              <a:defRPr/>
            </a:pPr>
            <a:r>
              <a:rPr lang="ru-RU" sz="1400" b="1" dirty="0" smtClean="0">
                <a:solidFill>
                  <a:srgbClr val="00B0F0"/>
                </a:solidFill>
                <a:latin typeface="Arial" pitchFamily="34" charset="0"/>
                <a:cs typeface="Arial" pitchFamily="34" charset="0"/>
              </a:rPr>
              <a:t>Уровень </a:t>
            </a:r>
            <a:r>
              <a:rPr lang="ru-RU" sz="1400" b="1" dirty="0">
                <a:solidFill>
                  <a:srgbClr val="00B0F0"/>
                </a:solidFill>
                <a:latin typeface="Arial" pitchFamily="34" charset="0"/>
                <a:cs typeface="Arial" pitchFamily="34" charset="0"/>
              </a:rPr>
              <a:t>2 – обособление.</a:t>
            </a:r>
            <a:r>
              <a:rPr lang="ru-RU" sz="1400" b="1" dirty="0">
                <a:solidFill>
                  <a:schemeClr val="tx2"/>
                </a:solidFill>
                <a:latin typeface="Arial" pitchFamily="34" charset="0"/>
                <a:cs typeface="Arial" pitchFamily="34" charset="0"/>
              </a:rPr>
              <a:t> </a:t>
            </a:r>
            <a:endParaRPr lang="ru-RU" sz="1400" i="1" dirty="0">
              <a:latin typeface="Arial" pitchFamily="34" charset="0"/>
              <a:cs typeface="Arial" pitchFamily="34" charset="0"/>
            </a:endParaRPr>
          </a:p>
          <a:p>
            <a:pPr marL="274320" indent="-274320" eaLnBrk="1" fontAlgn="auto" hangingPunct="1">
              <a:spcAft>
                <a:spcPts val="0"/>
              </a:spcAft>
              <a:buClr>
                <a:schemeClr val="accent5"/>
              </a:buClr>
              <a:buFont typeface="Wingdings 2"/>
              <a:buChar char=""/>
              <a:defRPr/>
            </a:pPr>
            <a:endParaRPr lang="ru-RU" sz="2000" b="1" dirty="0" smtClean="0">
              <a:solidFill>
                <a:srgbClr val="7EC234"/>
              </a:solidFill>
              <a:latin typeface="Arial" pitchFamily="34" charset="0"/>
              <a:cs typeface="Arial" pitchFamily="34" charset="0"/>
            </a:endParaRPr>
          </a:p>
          <a:p>
            <a:pPr marL="274320" indent="-274320" eaLnBrk="1" fontAlgn="auto" hangingPunct="1">
              <a:spcAft>
                <a:spcPts val="0"/>
              </a:spcAft>
              <a:buClr>
                <a:schemeClr val="accent5"/>
              </a:buClr>
              <a:buFont typeface="Wingdings 2"/>
              <a:buChar char=""/>
              <a:defRPr/>
            </a:pPr>
            <a:r>
              <a:rPr lang="ru-RU" sz="1400" b="1" dirty="0" smtClean="0">
                <a:solidFill>
                  <a:srgbClr val="7EC234"/>
                </a:solidFill>
                <a:latin typeface="Arial" pitchFamily="34" charset="0"/>
                <a:cs typeface="Arial" pitchFamily="34" charset="0"/>
              </a:rPr>
              <a:t>Уровень </a:t>
            </a:r>
            <a:r>
              <a:rPr lang="ru-RU" sz="1400" b="1" dirty="0">
                <a:solidFill>
                  <a:srgbClr val="7EC234"/>
                </a:solidFill>
                <a:latin typeface="Arial" pitchFamily="34" charset="0"/>
                <a:cs typeface="Arial" pitchFamily="34" charset="0"/>
              </a:rPr>
              <a:t>3 – воздействия и </a:t>
            </a:r>
            <a:r>
              <a:rPr lang="ru-RU" sz="1400" b="1" dirty="0" smtClean="0">
                <a:solidFill>
                  <a:srgbClr val="7EC234"/>
                </a:solidFill>
                <a:latin typeface="Arial" pitchFamily="34" charset="0"/>
                <a:cs typeface="Arial" pitchFamily="34" charset="0"/>
              </a:rPr>
              <a:t>реакции</a:t>
            </a:r>
            <a:r>
              <a:rPr lang="ru-RU" sz="1400" dirty="0" smtClean="0">
                <a:solidFill>
                  <a:schemeClr val="tx2"/>
                </a:solidFill>
                <a:latin typeface="Arial" pitchFamily="34" charset="0"/>
                <a:cs typeface="Arial" pitchFamily="34" charset="0"/>
              </a:rPr>
              <a:t> </a:t>
            </a:r>
            <a:endParaRPr lang="ru-RU" sz="1400" dirty="0">
              <a:solidFill>
                <a:srgbClr val="FDF69C"/>
              </a:solidFill>
              <a:latin typeface="Arial" pitchFamily="34" charset="0"/>
              <a:cs typeface="Arial" pitchFamily="34" charset="0"/>
            </a:endParaRPr>
          </a:p>
          <a:p>
            <a:pPr marL="274320" indent="-274320" eaLnBrk="1" fontAlgn="auto" hangingPunct="1">
              <a:spcAft>
                <a:spcPts val="0"/>
              </a:spcAft>
              <a:buClr>
                <a:schemeClr val="accent5"/>
              </a:buClr>
              <a:buFont typeface="Wingdings 2"/>
              <a:buChar char=""/>
              <a:defRPr/>
            </a:pPr>
            <a:endParaRPr lang="ru-RU" sz="2000" b="1" dirty="0" smtClean="0">
              <a:solidFill>
                <a:srgbClr val="FFFF00"/>
              </a:solidFill>
              <a:latin typeface="Arial" pitchFamily="34" charset="0"/>
              <a:cs typeface="Arial" pitchFamily="34" charset="0"/>
            </a:endParaRPr>
          </a:p>
          <a:p>
            <a:pPr marL="274320" indent="-274320" eaLnBrk="1" fontAlgn="auto" hangingPunct="1">
              <a:spcAft>
                <a:spcPts val="0"/>
              </a:spcAft>
              <a:buClr>
                <a:schemeClr val="accent5"/>
              </a:buClr>
              <a:buFont typeface="Wingdings 2"/>
              <a:buChar char=""/>
              <a:defRPr/>
            </a:pPr>
            <a:r>
              <a:rPr lang="ru-RU" sz="1400" b="1" dirty="0" smtClean="0">
                <a:solidFill>
                  <a:schemeClr val="accent5">
                    <a:lumMod val="75000"/>
                  </a:schemeClr>
                </a:solidFill>
                <a:latin typeface="Arial" pitchFamily="34" charset="0"/>
                <a:cs typeface="Arial" pitchFamily="34" charset="0"/>
              </a:rPr>
              <a:t>Уровень </a:t>
            </a:r>
            <a:r>
              <a:rPr lang="ru-RU" sz="1400" b="1" dirty="0">
                <a:solidFill>
                  <a:schemeClr val="accent5">
                    <a:lumMod val="75000"/>
                  </a:schemeClr>
                </a:solidFill>
                <a:latin typeface="Arial" pitchFamily="34" charset="0"/>
                <a:cs typeface="Arial" pitchFamily="34" charset="0"/>
              </a:rPr>
              <a:t>4 – пространство и </a:t>
            </a:r>
            <a:r>
              <a:rPr lang="ru-RU" sz="1400" b="1" dirty="0" smtClean="0">
                <a:solidFill>
                  <a:schemeClr val="accent5">
                    <a:lumMod val="75000"/>
                  </a:schemeClr>
                </a:solidFill>
                <a:latin typeface="Arial" pitchFamily="34" charset="0"/>
                <a:cs typeface="Arial" pitchFamily="34" charset="0"/>
              </a:rPr>
              <a:t>время</a:t>
            </a:r>
            <a:endParaRPr lang="ru-RU" sz="1400" b="1" dirty="0">
              <a:solidFill>
                <a:schemeClr val="accent5">
                  <a:lumMod val="75000"/>
                </a:schemeClr>
              </a:solidFill>
              <a:latin typeface="Arial" pitchFamily="34" charset="0"/>
              <a:cs typeface="Arial" pitchFamily="34" charset="0"/>
            </a:endParaRPr>
          </a:p>
          <a:p>
            <a:pPr marL="274320" indent="-274320" eaLnBrk="1" fontAlgn="auto" hangingPunct="1">
              <a:spcAft>
                <a:spcPts val="0"/>
              </a:spcAft>
              <a:buClr>
                <a:schemeClr val="accent5"/>
              </a:buClr>
              <a:buFont typeface="Wingdings 2"/>
              <a:buChar char=""/>
              <a:defRPr/>
            </a:pPr>
            <a:endParaRPr lang="ru-RU" sz="2000" b="1" dirty="0" smtClean="0">
              <a:solidFill>
                <a:srgbClr val="FFC000"/>
              </a:solidFill>
              <a:latin typeface="Arial" pitchFamily="34" charset="0"/>
              <a:cs typeface="Arial" pitchFamily="34" charset="0"/>
            </a:endParaRPr>
          </a:p>
          <a:p>
            <a:pPr marL="274320" indent="-274320" eaLnBrk="1" fontAlgn="auto" hangingPunct="1">
              <a:spcAft>
                <a:spcPts val="0"/>
              </a:spcAft>
              <a:buClr>
                <a:schemeClr val="accent5"/>
              </a:buClr>
              <a:buFont typeface="Wingdings 2"/>
              <a:buChar char=""/>
              <a:defRPr/>
            </a:pPr>
            <a:r>
              <a:rPr lang="ru-RU" sz="1400" b="1" dirty="0" smtClean="0">
                <a:solidFill>
                  <a:srgbClr val="FFC000"/>
                </a:solidFill>
                <a:latin typeface="Arial" pitchFamily="34" charset="0"/>
                <a:cs typeface="Arial" pitchFamily="34" charset="0"/>
              </a:rPr>
              <a:t>Уровень </a:t>
            </a:r>
            <a:r>
              <a:rPr lang="ru-RU" sz="1400" b="1" dirty="0">
                <a:solidFill>
                  <a:srgbClr val="FFC000"/>
                </a:solidFill>
                <a:latin typeface="Arial" pitchFamily="34" charset="0"/>
                <a:cs typeface="Arial" pitchFamily="34" charset="0"/>
              </a:rPr>
              <a:t>5 – </a:t>
            </a:r>
            <a:r>
              <a:rPr lang="ru-RU" sz="1400" b="1" dirty="0" smtClean="0">
                <a:solidFill>
                  <a:srgbClr val="FFC000"/>
                </a:solidFill>
                <a:latin typeface="Arial" pitchFamily="34" charset="0"/>
                <a:cs typeface="Arial" pitchFamily="34" charset="0"/>
              </a:rPr>
              <a:t>цвета, звуки, ароматы и т.п. </a:t>
            </a:r>
            <a:endParaRPr lang="ru-RU" sz="1400" dirty="0">
              <a:solidFill>
                <a:srgbClr val="FDF69C"/>
              </a:solidFill>
              <a:latin typeface="Arial" pitchFamily="34" charset="0"/>
              <a:cs typeface="Arial" pitchFamily="34" charset="0"/>
            </a:endParaRPr>
          </a:p>
          <a:p>
            <a:pPr marL="274320" indent="-274320" eaLnBrk="1" fontAlgn="auto" hangingPunct="1">
              <a:spcAft>
                <a:spcPts val="0"/>
              </a:spcAft>
              <a:buClr>
                <a:schemeClr val="accent5"/>
              </a:buClr>
              <a:buFont typeface="Wingdings 2"/>
              <a:buChar char=""/>
              <a:defRPr/>
            </a:pPr>
            <a:endParaRPr lang="ru-RU" sz="2000" b="1" dirty="0" smtClean="0">
              <a:solidFill>
                <a:srgbClr val="FF0000"/>
              </a:solidFill>
              <a:latin typeface="Arial" pitchFamily="34" charset="0"/>
              <a:cs typeface="Arial" pitchFamily="34" charset="0"/>
            </a:endParaRPr>
          </a:p>
          <a:p>
            <a:pPr marL="274320" indent="-274320" eaLnBrk="1" fontAlgn="auto" hangingPunct="1">
              <a:spcAft>
                <a:spcPts val="0"/>
              </a:spcAft>
              <a:buClr>
                <a:schemeClr val="accent5"/>
              </a:buClr>
              <a:buFont typeface="Wingdings 2"/>
              <a:buChar char=""/>
              <a:defRPr/>
            </a:pPr>
            <a:r>
              <a:rPr lang="ru-RU" sz="1400" b="1" dirty="0" smtClean="0">
                <a:solidFill>
                  <a:srgbClr val="FF0000"/>
                </a:solidFill>
                <a:latin typeface="Arial" pitchFamily="34" charset="0"/>
                <a:cs typeface="Arial" pitchFamily="34" charset="0"/>
              </a:rPr>
              <a:t>Уровни </a:t>
            </a:r>
            <a:r>
              <a:rPr lang="ru-RU" sz="1400" b="1" dirty="0">
                <a:solidFill>
                  <a:srgbClr val="FF0000"/>
                </a:solidFill>
                <a:latin typeface="Arial" pitchFamily="34" charset="0"/>
                <a:cs typeface="Arial" pitchFamily="34" charset="0"/>
              </a:rPr>
              <a:t>6, 7 – </a:t>
            </a:r>
            <a:r>
              <a:rPr lang="ru-RU" sz="1400" b="1" dirty="0" smtClean="0">
                <a:solidFill>
                  <a:srgbClr val="FF0000"/>
                </a:solidFill>
                <a:latin typeface="Arial" pitchFamily="34" charset="0"/>
                <a:cs typeface="Arial" pitchFamily="34" charset="0"/>
              </a:rPr>
              <a:t>оттенки цветов, тона звуков и т.п.</a:t>
            </a:r>
            <a:endParaRPr lang="ru-RU" sz="1400" dirty="0">
              <a:latin typeface="Arial" pitchFamily="34" charset="0"/>
              <a:cs typeface="Arial" pitchFamily="34" charset="0"/>
            </a:endParaRPr>
          </a:p>
        </p:txBody>
      </p:sp>
      <p:sp>
        <p:nvSpPr>
          <p:cNvPr id="6" name="Объект 5"/>
          <p:cNvSpPr>
            <a:spLocks noGrp="1"/>
          </p:cNvSpPr>
          <p:nvPr>
            <p:ph sz="quarter" idx="4"/>
          </p:nvPr>
        </p:nvSpPr>
        <p:spPr>
          <a:xfrm>
            <a:off x="6516688" y="1655763"/>
            <a:ext cx="2528887" cy="5218112"/>
          </a:xfrm>
        </p:spPr>
        <p:txBody>
          <a:bodyPr>
            <a:normAutofit/>
          </a:bodyPr>
          <a:lstStyle/>
          <a:p>
            <a:pPr marL="274320" indent="-274320" eaLnBrk="1" fontAlgn="auto" hangingPunct="1">
              <a:spcAft>
                <a:spcPts val="0"/>
              </a:spcAft>
              <a:buClrTx/>
              <a:buFont typeface="Wingdings 2"/>
              <a:buChar char=""/>
              <a:defRPr/>
            </a:pPr>
            <a:endParaRPr lang="ru-RU" sz="1400" dirty="0" smtClean="0">
              <a:latin typeface="Arial" pitchFamily="34" charset="0"/>
              <a:cs typeface="Arial" pitchFamily="34" charset="0"/>
            </a:endParaRPr>
          </a:p>
          <a:p>
            <a:pPr marL="274320" indent="-274320" eaLnBrk="1" fontAlgn="auto" hangingPunct="1">
              <a:spcAft>
                <a:spcPts val="0"/>
              </a:spcAft>
              <a:buClrTx/>
              <a:buFont typeface="Wingdings 2"/>
              <a:buChar char=""/>
              <a:defRPr/>
            </a:pPr>
            <a:endParaRPr lang="ru-RU" sz="800" dirty="0">
              <a:latin typeface="Arial" pitchFamily="34" charset="0"/>
              <a:cs typeface="Arial" pitchFamily="34" charset="0"/>
            </a:endParaRPr>
          </a:p>
          <a:p>
            <a:pPr marL="274320" indent="-274320" eaLnBrk="1" fontAlgn="auto" hangingPunct="1">
              <a:spcAft>
                <a:spcPts val="0"/>
              </a:spcAft>
              <a:buClrTx/>
              <a:buFont typeface="Wingdings 2"/>
              <a:buChar char=""/>
              <a:defRPr/>
            </a:pPr>
            <a:r>
              <a:rPr lang="ru-RU" sz="1400" dirty="0" smtClean="0">
                <a:latin typeface="Arial" pitchFamily="34" charset="0"/>
                <a:cs typeface="Arial" pitchFamily="34" charset="0"/>
              </a:rPr>
              <a:t>Интуиция                       1</a:t>
            </a:r>
          </a:p>
          <a:p>
            <a:pPr marL="274320" indent="-274320" eaLnBrk="1" fontAlgn="auto" hangingPunct="1">
              <a:spcAft>
                <a:spcPts val="0"/>
              </a:spcAft>
              <a:buClrTx/>
              <a:buFont typeface="Wingdings 2"/>
              <a:buChar char=""/>
              <a:defRPr/>
            </a:pPr>
            <a:endParaRPr lang="ru-RU" sz="1400" dirty="0">
              <a:latin typeface="Arial" pitchFamily="34" charset="0"/>
              <a:cs typeface="Arial" pitchFamily="34" charset="0"/>
            </a:endParaRPr>
          </a:p>
          <a:p>
            <a:pPr marL="274320" indent="-274320" eaLnBrk="1" fontAlgn="auto" hangingPunct="1">
              <a:spcAft>
                <a:spcPts val="0"/>
              </a:spcAft>
              <a:buClrTx/>
              <a:buFont typeface="Wingdings 2"/>
              <a:buChar char=""/>
              <a:defRPr/>
            </a:pPr>
            <a:r>
              <a:rPr lang="ru-RU" sz="1400" dirty="0" smtClean="0">
                <a:latin typeface="Arial" pitchFamily="34" charset="0"/>
                <a:cs typeface="Arial" pitchFamily="34" charset="0"/>
              </a:rPr>
              <a:t>+ Эго                               1</a:t>
            </a:r>
          </a:p>
          <a:p>
            <a:pPr marL="0" indent="0" eaLnBrk="1" fontAlgn="auto" hangingPunct="1">
              <a:spcBef>
                <a:spcPts val="0"/>
              </a:spcBef>
              <a:spcAft>
                <a:spcPts val="0"/>
              </a:spcAft>
              <a:buClrTx/>
              <a:buFont typeface="Wingdings 2"/>
              <a:buNone/>
              <a:defRPr/>
            </a:pP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инсайт</a:t>
            </a:r>
            <a:r>
              <a:rPr lang="ru-RU" sz="1400" dirty="0" smtClean="0">
                <a:latin typeface="Arial" pitchFamily="34" charset="0"/>
                <a:cs typeface="Arial" pitchFamily="34" charset="0"/>
              </a:rPr>
              <a:t>, гомеостаз)</a:t>
            </a:r>
          </a:p>
          <a:p>
            <a:pPr marL="0" indent="0" eaLnBrk="1" fontAlgn="auto" hangingPunct="1">
              <a:spcAft>
                <a:spcPts val="0"/>
              </a:spcAft>
              <a:buClrTx/>
              <a:buFont typeface="Wingdings 2"/>
              <a:buNone/>
              <a:defRPr/>
            </a:pPr>
            <a:endParaRPr lang="ru-RU" sz="1800" dirty="0" smtClean="0">
              <a:latin typeface="Arial" pitchFamily="34" charset="0"/>
              <a:cs typeface="Arial" pitchFamily="34" charset="0"/>
            </a:endParaRPr>
          </a:p>
          <a:p>
            <a:pPr marL="274320" indent="-274320" eaLnBrk="1" fontAlgn="auto" hangingPunct="1">
              <a:spcAft>
                <a:spcPts val="0"/>
              </a:spcAft>
              <a:buClrTx/>
              <a:buFont typeface="Wingdings 2"/>
              <a:buChar char=""/>
              <a:defRPr/>
            </a:pPr>
            <a:r>
              <a:rPr lang="ru-RU" sz="1400" dirty="0" smtClean="0">
                <a:latin typeface="Arial" pitchFamily="34" charset="0"/>
                <a:cs typeface="Arial" pitchFamily="34" charset="0"/>
              </a:rPr>
              <a:t>+ Воля и рассудок         2</a:t>
            </a:r>
          </a:p>
          <a:p>
            <a:pPr marL="0" indent="0" eaLnBrk="1" fontAlgn="auto" hangingPunct="1">
              <a:spcBef>
                <a:spcPts val="0"/>
              </a:spcBef>
              <a:spcAft>
                <a:spcPts val="0"/>
              </a:spcAft>
              <a:buClrTx/>
              <a:buFont typeface="Wingdings 2"/>
              <a:buNone/>
              <a:defRPr/>
            </a:pPr>
            <a:r>
              <a:rPr lang="ru-RU" sz="1400" dirty="0" smtClean="0">
                <a:latin typeface="Arial" pitchFamily="34" charset="0"/>
                <a:cs typeface="Arial" pitchFamily="34" charset="0"/>
              </a:rPr>
              <a:t>      (воздействие – реакция,   </a:t>
            </a:r>
          </a:p>
          <a:p>
            <a:pPr marL="0" indent="0" eaLnBrk="1" fontAlgn="auto" hangingPunct="1">
              <a:spcBef>
                <a:spcPts val="0"/>
              </a:spcBef>
              <a:spcAft>
                <a:spcPts val="0"/>
              </a:spcAft>
              <a:buClrTx/>
              <a:buFont typeface="Wingdings 2"/>
              <a:buNone/>
              <a:defRPr/>
            </a:pPr>
            <a:r>
              <a:rPr lang="ru-RU" sz="1400" dirty="0">
                <a:latin typeface="Arial" pitchFamily="34" charset="0"/>
                <a:cs typeface="Arial" pitchFamily="34" charset="0"/>
              </a:rPr>
              <a:t> </a:t>
            </a:r>
            <a:r>
              <a:rPr lang="ru-RU" sz="1400" dirty="0" smtClean="0">
                <a:latin typeface="Arial" pitchFamily="34" charset="0"/>
                <a:cs typeface="Arial" pitchFamily="34" charset="0"/>
              </a:rPr>
              <a:t>      «хорошо» или «плохо»)</a:t>
            </a:r>
          </a:p>
          <a:p>
            <a:pPr marL="274320" indent="-274320" eaLnBrk="1" fontAlgn="auto" hangingPunct="1">
              <a:spcBef>
                <a:spcPts val="1800"/>
              </a:spcBef>
              <a:spcAft>
                <a:spcPts val="0"/>
              </a:spcAft>
              <a:buClrTx/>
              <a:buFont typeface="Wingdings 2"/>
              <a:buChar char=""/>
              <a:defRPr/>
            </a:pPr>
            <a:r>
              <a:rPr lang="ru-RU" sz="1400" dirty="0" smtClean="0">
                <a:latin typeface="Arial" pitchFamily="34" charset="0"/>
                <a:cs typeface="Arial" pitchFamily="34" charset="0"/>
              </a:rPr>
              <a:t>+ Желания, чувства и ум           </a:t>
            </a:r>
          </a:p>
          <a:p>
            <a:pPr marL="0" indent="0" eaLnBrk="1" fontAlgn="auto" hangingPunct="1">
              <a:spcBef>
                <a:spcPts val="0"/>
              </a:spcBef>
              <a:spcAft>
                <a:spcPts val="0"/>
              </a:spcAft>
              <a:buClrTx/>
              <a:buFont typeface="Wingdings 2"/>
              <a:buNone/>
              <a:defRPr/>
            </a:pPr>
            <a:r>
              <a:rPr lang="ru-RU" sz="1400" dirty="0" smtClean="0">
                <a:latin typeface="Arial" pitchFamily="34" charset="0"/>
                <a:cs typeface="Arial" pitchFamily="34" charset="0"/>
              </a:rPr>
              <a:t>                                          2*3</a:t>
            </a:r>
          </a:p>
          <a:p>
            <a:pPr marL="0" indent="0" eaLnBrk="1" fontAlgn="auto" hangingPunct="1">
              <a:spcBef>
                <a:spcPts val="0"/>
              </a:spcBef>
              <a:spcAft>
                <a:spcPts val="0"/>
              </a:spcAft>
              <a:buClrTx/>
              <a:buFont typeface="Wingdings 2"/>
              <a:buNone/>
              <a:defRPr/>
            </a:pPr>
            <a:r>
              <a:rPr lang="ru-RU" sz="1400" dirty="0" smtClean="0">
                <a:latin typeface="Arial" pitchFamily="34" charset="0"/>
                <a:cs typeface="Arial" pitchFamily="34" charset="0"/>
              </a:rPr>
              <a:t>      (отслеживанию форм и </a:t>
            </a:r>
          </a:p>
          <a:p>
            <a:pPr marL="0" indent="0" eaLnBrk="1" fontAlgn="auto" hangingPunct="1">
              <a:spcBef>
                <a:spcPts val="0"/>
              </a:spcBef>
              <a:spcAft>
                <a:spcPts val="0"/>
              </a:spcAft>
              <a:buClrTx/>
              <a:buFont typeface="Wingdings 2"/>
              <a:buNone/>
              <a:defRPr/>
            </a:pPr>
            <a:r>
              <a:rPr lang="ru-RU" sz="1400" dirty="0">
                <a:latin typeface="Arial" pitchFamily="34" charset="0"/>
                <a:cs typeface="Arial" pitchFamily="34" charset="0"/>
              </a:rPr>
              <a:t> </a:t>
            </a:r>
            <a:r>
              <a:rPr lang="ru-RU" sz="1400" dirty="0" smtClean="0">
                <a:latin typeface="Arial" pitchFamily="34" charset="0"/>
                <a:cs typeface="Arial" pitchFamily="34" charset="0"/>
              </a:rPr>
              <a:t>     изменений; язык)</a:t>
            </a:r>
          </a:p>
          <a:p>
            <a:pPr marL="274320" indent="-274320" eaLnBrk="1" fontAlgn="auto" hangingPunct="1">
              <a:spcBef>
                <a:spcPts val="300"/>
              </a:spcBef>
              <a:spcAft>
                <a:spcPts val="0"/>
              </a:spcAft>
              <a:buClrTx/>
              <a:buFont typeface="Wingdings 2"/>
              <a:buChar char=""/>
              <a:defRPr/>
            </a:pPr>
            <a:r>
              <a:rPr lang="ru-RU" sz="1400" dirty="0" smtClean="0">
                <a:latin typeface="Arial" pitchFamily="34" charset="0"/>
                <a:cs typeface="Arial" pitchFamily="34" charset="0"/>
              </a:rPr>
              <a:t>+ Ощущения и   2*3*5 </a:t>
            </a:r>
            <a:r>
              <a:rPr lang="ru-RU" sz="1400" dirty="0">
                <a:latin typeface="Arial" pitchFamily="34" charset="0"/>
                <a:cs typeface="Arial" pitchFamily="34" charset="0"/>
              </a:rPr>
              <a:t>(?) </a:t>
            </a:r>
          </a:p>
          <a:p>
            <a:pPr marL="0" indent="0" eaLnBrk="1" fontAlgn="auto" hangingPunct="1">
              <a:spcBef>
                <a:spcPts val="300"/>
              </a:spcBef>
              <a:spcAft>
                <a:spcPts val="0"/>
              </a:spcAft>
              <a:buClrTx/>
              <a:buFont typeface="Wingdings 2"/>
              <a:buNone/>
              <a:defRPr/>
            </a:pPr>
            <a:r>
              <a:rPr lang="ru-RU" sz="1400" dirty="0" smtClean="0">
                <a:latin typeface="Arial" pitchFamily="34" charset="0"/>
                <a:cs typeface="Arial" pitchFamily="34" charset="0"/>
              </a:rPr>
              <a:t>          эмоции</a:t>
            </a:r>
          </a:p>
          <a:p>
            <a:pPr marL="0" indent="0" eaLnBrk="1" fontAlgn="auto" hangingPunct="1">
              <a:spcBef>
                <a:spcPts val="0"/>
              </a:spcBef>
              <a:spcAft>
                <a:spcPts val="0"/>
              </a:spcAft>
              <a:buClrTx/>
              <a:buFont typeface="Wingdings 2"/>
              <a:buNone/>
              <a:defRPr/>
            </a:pPr>
            <a:r>
              <a:rPr lang="ru-RU" sz="1400" dirty="0">
                <a:latin typeface="Arial" pitchFamily="34" charset="0"/>
                <a:cs typeface="Arial" pitchFamily="34" charset="0"/>
              </a:rPr>
              <a:t> </a:t>
            </a:r>
            <a:r>
              <a:rPr lang="ru-RU" sz="1400" dirty="0" smtClean="0">
                <a:latin typeface="Arial" pitchFamily="34" charset="0"/>
                <a:cs typeface="Arial" pitchFamily="34" charset="0"/>
              </a:rPr>
              <a:t>        </a:t>
            </a:r>
            <a:endParaRPr lang="ru-RU" sz="1400" dirty="0">
              <a:latin typeface="Arial" pitchFamily="34" charset="0"/>
              <a:cs typeface="Arial" pitchFamily="34" charset="0"/>
            </a:endParaRPr>
          </a:p>
          <a:p>
            <a:pPr marL="0" indent="0" eaLnBrk="1" fontAlgn="auto" hangingPunct="1">
              <a:spcBef>
                <a:spcPts val="0"/>
              </a:spcBef>
              <a:spcAft>
                <a:spcPts val="0"/>
              </a:spcAft>
              <a:buClrTx/>
              <a:buFont typeface="Wingdings 2"/>
              <a:buNone/>
              <a:defRPr/>
            </a:pPr>
            <a:endParaRPr lang="ru-RU" sz="800" dirty="0" smtClean="0">
              <a:latin typeface="Arial" pitchFamily="34" charset="0"/>
              <a:cs typeface="Arial" pitchFamily="34" charset="0"/>
            </a:endParaRPr>
          </a:p>
          <a:p>
            <a:pPr marL="274320" indent="-274320" eaLnBrk="1" fontAlgn="auto" hangingPunct="1">
              <a:spcBef>
                <a:spcPts val="300"/>
              </a:spcBef>
              <a:spcAft>
                <a:spcPts val="0"/>
              </a:spcAft>
              <a:buClrTx/>
              <a:buFont typeface="Wingdings 2"/>
              <a:buChar char=""/>
              <a:defRPr/>
            </a:pPr>
            <a:r>
              <a:rPr lang="ru-RU" sz="1400" dirty="0">
                <a:latin typeface="Arial" pitchFamily="34" charset="0"/>
                <a:cs typeface="Arial" pitchFamily="34" charset="0"/>
              </a:rPr>
              <a:t>Ощущения </a:t>
            </a:r>
            <a:r>
              <a:rPr lang="ru-RU" sz="1400" dirty="0" smtClean="0">
                <a:latin typeface="Arial" pitchFamily="34" charset="0"/>
                <a:cs typeface="Arial" pitchFamily="34" charset="0"/>
              </a:rPr>
              <a:t>и  2*3*5*8 (?)</a:t>
            </a:r>
            <a:endParaRPr lang="ru-RU" sz="1400" dirty="0">
              <a:latin typeface="Arial" pitchFamily="34" charset="0"/>
              <a:cs typeface="Arial" pitchFamily="34" charset="0"/>
            </a:endParaRPr>
          </a:p>
          <a:p>
            <a:pPr marL="0" indent="0" eaLnBrk="1" fontAlgn="auto" hangingPunct="1">
              <a:spcBef>
                <a:spcPts val="300"/>
              </a:spcBef>
              <a:spcAft>
                <a:spcPts val="0"/>
              </a:spcAft>
              <a:buClrTx/>
              <a:buFont typeface="Wingdings 2"/>
              <a:buNone/>
              <a:defRPr/>
            </a:pPr>
            <a:r>
              <a:rPr lang="ru-RU" sz="1400" dirty="0" smtClean="0">
                <a:latin typeface="Arial" pitchFamily="34" charset="0"/>
                <a:cs typeface="Arial" pitchFamily="34" charset="0"/>
              </a:rPr>
              <a:t>       </a:t>
            </a:r>
            <a:r>
              <a:rPr lang="ru-RU" sz="1400" dirty="0">
                <a:latin typeface="Arial" pitchFamily="34" charset="0"/>
                <a:cs typeface="Arial" pitchFamily="34" charset="0"/>
              </a:rPr>
              <a:t>эмоции</a:t>
            </a:r>
          </a:p>
          <a:p>
            <a:pPr marL="0" indent="0" eaLnBrk="1" fontAlgn="auto" hangingPunct="1">
              <a:spcBef>
                <a:spcPts val="0"/>
              </a:spcBef>
              <a:spcAft>
                <a:spcPts val="0"/>
              </a:spcAft>
              <a:buClrTx/>
              <a:buFont typeface="Wingdings 2"/>
              <a:buNone/>
              <a:defRPr/>
            </a:pPr>
            <a:endParaRPr lang="ru-RU" sz="1400" dirty="0">
              <a:latin typeface="Arial" pitchFamily="34" charset="0"/>
              <a:cs typeface="Arial" pitchFamily="34" charset="0"/>
            </a:endParaRPr>
          </a:p>
          <a:p>
            <a:pPr marL="0" indent="0" eaLnBrk="1" fontAlgn="auto" hangingPunct="1">
              <a:spcBef>
                <a:spcPts val="0"/>
              </a:spcBef>
              <a:spcAft>
                <a:spcPts val="0"/>
              </a:spcAft>
              <a:buClrTx/>
              <a:buFont typeface="Wingdings 2"/>
              <a:buNone/>
              <a:defRPr/>
            </a:pPr>
            <a:endParaRPr lang="ru-RU" sz="1400" dirty="0" smtClean="0">
              <a:latin typeface="Arial" pitchFamily="34" charset="0"/>
              <a:cs typeface="Arial" pitchFamily="34" charset="0"/>
            </a:endParaRPr>
          </a:p>
          <a:p>
            <a:pPr marL="0" indent="0" eaLnBrk="1" fontAlgn="auto" hangingPunct="1">
              <a:spcBef>
                <a:spcPts val="0"/>
              </a:spcBef>
              <a:spcAft>
                <a:spcPts val="0"/>
              </a:spcAft>
              <a:buClrTx/>
              <a:buFont typeface="Wingdings 2"/>
              <a:buNone/>
              <a:defRPr/>
            </a:pPr>
            <a:endParaRPr lang="ru-RU" sz="1400" dirty="0">
              <a:latin typeface="Arial" pitchFamily="34" charset="0"/>
              <a:cs typeface="Arial" pitchFamily="34" charset="0"/>
            </a:endParaRPr>
          </a:p>
        </p:txBody>
      </p:sp>
      <p:sp>
        <p:nvSpPr>
          <p:cNvPr id="17415" name="Текст 2"/>
          <p:cNvSpPr txBox="1">
            <a:spLocks/>
          </p:cNvSpPr>
          <p:nvPr/>
        </p:nvSpPr>
        <p:spPr bwMode="auto">
          <a:xfrm>
            <a:off x="6516688" y="981075"/>
            <a:ext cx="2627312" cy="658813"/>
          </a:xfrm>
          <a:prstGeom prst="rect">
            <a:avLst/>
          </a:prstGeom>
          <a:solidFill>
            <a:schemeClr val="accent3">
              <a:lumMod val="40000"/>
              <a:lumOff val="60000"/>
            </a:schemeClr>
          </a:solidFill>
          <a:ln>
            <a:noFill/>
          </a:ln>
          <a:extLst/>
        </p:spPr>
        <p:txBody>
          <a:bodyPr lIns="45720" tIns="0" rIns="4572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Clr>
                <a:srgbClr val="A7EA52"/>
              </a:buClr>
              <a:buSzPct val="95000"/>
              <a:buFont typeface="Wingdings 2" pitchFamily="18" charset="2"/>
              <a:buNone/>
            </a:pPr>
            <a:r>
              <a:rPr lang="ru-RU" sz="1400" i="1">
                <a:cs typeface="Arial" charset="0"/>
              </a:rPr>
              <a:t>КАНАЛЫ </a:t>
            </a:r>
          </a:p>
          <a:p>
            <a:pPr algn="ctr" eaLnBrk="1" hangingPunct="1">
              <a:spcBef>
                <a:spcPct val="20000"/>
              </a:spcBef>
              <a:buClr>
                <a:srgbClr val="A7EA52"/>
              </a:buClr>
              <a:buSzPct val="95000"/>
              <a:buFont typeface="Wingdings 2" pitchFamily="18" charset="2"/>
              <a:buNone/>
            </a:pPr>
            <a:r>
              <a:rPr lang="ru-RU" sz="1400" i="1">
                <a:cs typeface="Arial" charset="0"/>
              </a:rPr>
              <a:t>И ИХ КОЛИЧЕСТВО</a:t>
            </a:r>
          </a:p>
        </p:txBody>
      </p:sp>
      <p:sp>
        <p:nvSpPr>
          <p:cNvPr id="17416" name="Объект 4"/>
          <p:cNvSpPr txBox="1">
            <a:spLocks/>
          </p:cNvSpPr>
          <p:nvPr/>
        </p:nvSpPr>
        <p:spPr bwMode="auto">
          <a:xfrm>
            <a:off x="2771775" y="1673225"/>
            <a:ext cx="360045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marL="273050" indent="-2730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SzPct val="95000"/>
              <a:buFont typeface="Wingdings 2" pitchFamily="18" charset="2"/>
              <a:buChar char=""/>
            </a:pPr>
            <a:r>
              <a:rPr lang="ru-RU" sz="1400" dirty="0">
                <a:cs typeface="Arial" charset="0"/>
              </a:rPr>
              <a:t>Человек и среда не выделены как части, однако возможность обособления потенциально существует</a:t>
            </a:r>
          </a:p>
          <a:p>
            <a:pPr eaLnBrk="1" hangingPunct="1">
              <a:spcBef>
                <a:spcPct val="20000"/>
              </a:spcBef>
              <a:buSzPct val="95000"/>
              <a:buFont typeface="Wingdings 2" pitchFamily="18" charset="2"/>
              <a:buChar char=""/>
            </a:pPr>
            <a:r>
              <a:rPr lang="ru-RU" sz="1400" dirty="0">
                <a:cs typeface="Arial" charset="0"/>
              </a:rPr>
              <a:t>Осознание человеком себя как самодостаточного целого, отделенного от мира. </a:t>
            </a:r>
          </a:p>
          <a:p>
            <a:pPr algn="just" eaLnBrk="1" hangingPunct="1">
              <a:spcBef>
                <a:spcPct val="20000"/>
              </a:spcBef>
              <a:buSzPct val="95000"/>
              <a:buFont typeface="Wingdings 2" pitchFamily="18" charset="2"/>
              <a:buChar char=""/>
            </a:pPr>
            <a:endParaRPr lang="uk-UA" sz="1000" i="1" dirty="0">
              <a:cs typeface="Arial" charset="0"/>
            </a:endParaRPr>
          </a:p>
          <a:p>
            <a:pPr eaLnBrk="1" hangingPunct="1">
              <a:spcBef>
                <a:spcPct val="20000"/>
              </a:spcBef>
              <a:buSzPct val="95000"/>
              <a:buFont typeface="Wingdings 2" pitchFamily="18" charset="2"/>
              <a:buChar char=""/>
            </a:pPr>
            <a:r>
              <a:rPr lang="ru-RU" sz="1400" dirty="0">
                <a:cs typeface="Arial" charset="0"/>
              </a:rPr>
              <a:t>Воздействие на окружающий мир, ответные реакции. </a:t>
            </a:r>
          </a:p>
          <a:p>
            <a:pPr eaLnBrk="1" hangingPunct="1">
              <a:spcBef>
                <a:spcPct val="20000"/>
              </a:spcBef>
              <a:buSzPct val="95000"/>
              <a:buFont typeface="Wingdings 2" pitchFamily="18" charset="2"/>
              <a:buChar char=""/>
            </a:pPr>
            <a:endParaRPr lang="ru-RU" sz="2000" dirty="0">
              <a:cs typeface="Arial" charset="0"/>
            </a:endParaRPr>
          </a:p>
          <a:p>
            <a:pPr eaLnBrk="1" hangingPunct="1">
              <a:spcBef>
                <a:spcPct val="20000"/>
              </a:spcBef>
              <a:buSzPct val="95000"/>
              <a:buFont typeface="Wingdings 2" pitchFamily="18" charset="2"/>
              <a:buChar char=""/>
            </a:pPr>
            <a:r>
              <a:rPr lang="ru-RU" sz="1400" dirty="0">
                <a:cs typeface="Arial" charset="0"/>
              </a:rPr>
              <a:t>Упорядочивание воздействий и реакций по категориям пространства и времени. </a:t>
            </a:r>
          </a:p>
          <a:p>
            <a:pPr eaLnBrk="1" hangingPunct="1">
              <a:spcBef>
                <a:spcPct val="20000"/>
              </a:spcBef>
              <a:buSzPct val="95000"/>
              <a:buFont typeface="Wingdings 2" pitchFamily="18" charset="2"/>
              <a:buChar char=""/>
            </a:pPr>
            <a:endParaRPr lang="ru-RU" sz="1000" b="1" dirty="0">
              <a:cs typeface="Arial" charset="0"/>
            </a:endParaRPr>
          </a:p>
          <a:p>
            <a:pPr eaLnBrk="1" hangingPunct="1">
              <a:spcBef>
                <a:spcPct val="20000"/>
              </a:spcBef>
              <a:buSzPct val="95000"/>
              <a:buFont typeface="Wingdings 2" pitchFamily="18" charset="2"/>
              <a:buChar char=""/>
            </a:pPr>
            <a:r>
              <a:rPr lang="ru-RU" sz="1400" dirty="0">
                <a:cs typeface="Arial" charset="0"/>
              </a:rPr>
              <a:t>Упорядочивание восприятий органами чувств</a:t>
            </a:r>
          </a:p>
          <a:p>
            <a:pPr eaLnBrk="1" hangingPunct="1">
              <a:spcBef>
                <a:spcPct val="20000"/>
              </a:spcBef>
              <a:buSzPct val="95000"/>
              <a:buFont typeface="Wingdings 2" pitchFamily="18" charset="2"/>
              <a:buChar char=""/>
            </a:pPr>
            <a:endParaRPr lang="ru-RU" sz="2000" dirty="0">
              <a:cs typeface="Arial" charset="0"/>
            </a:endParaRPr>
          </a:p>
          <a:p>
            <a:pPr eaLnBrk="1" hangingPunct="1">
              <a:spcBef>
                <a:spcPct val="20000"/>
              </a:spcBef>
              <a:buSzPct val="95000"/>
              <a:buFont typeface="Wingdings 2" pitchFamily="18" charset="2"/>
              <a:buChar char=""/>
            </a:pPr>
            <a:r>
              <a:rPr lang="ru-RU" sz="1400" dirty="0">
                <a:cs typeface="Arial" charset="0"/>
              </a:rPr>
              <a:t>Различение тонов и нюансов</a:t>
            </a:r>
          </a:p>
          <a:p>
            <a:pPr eaLnBrk="1" hangingPunct="1">
              <a:spcBef>
                <a:spcPct val="20000"/>
              </a:spcBef>
              <a:buClr>
                <a:srgbClr val="A7EA52"/>
              </a:buClr>
              <a:buSzPct val="95000"/>
              <a:buFont typeface="Wingdings 2" pitchFamily="18" charset="2"/>
              <a:buChar char=""/>
            </a:pPr>
            <a:endParaRPr lang="ru-RU" sz="1400" dirty="0">
              <a:latin typeface="Constantia" pitchFamily="18" charset="0"/>
            </a:endParaRPr>
          </a:p>
        </p:txBody>
      </p:sp>
    </p:spTree>
    <p:extLst>
      <p:ext uri="{BB962C8B-B14F-4D97-AF65-F5344CB8AC3E}">
        <p14:creationId xmlns:p14="http://schemas.microsoft.com/office/powerpoint/2010/main" val="1368648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59140" y="260648"/>
            <a:ext cx="8643937" cy="442913"/>
          </a:xfrm>
        </p:spPr>
        <p:txBody>
          <a:bodyPr>
            <a:noAutofit/>
          </a:bodyPr>
          <a:lstStyle/>
          <a:p>
            <a:pPr algn="ctr" eaLnBrk="1" fontAlgn="auto" hangingPunct="1">
              <a:spcAft>
                <a:spcPts val="0"/>
              </a:spcAft>
              <a:defRPr/>
            </a:pPr>
            <a:r>
              <a:rPr lang="uk-UA" sz="3200" b="0" smtClean="0">
                <a:latin typeface="Arial" pitchFamily="34" charset="0"/>
                <a:cs typeface="Arial" pitchFamily="34" charset="0"/>
              </a:rPr>
              <a:t>Вагові коефіцієнти каналів сприйняття</a:t>
            </a:r>
            <a:endParaRPr lang="uk-UA" sz="3200" b="0">
              <a:latin typeface="Arial" pitchFamily="34" charset="0"/>
              <a:cs typeface="Arial" pitchFamily="34" charset="0"/>
            </a:endParaRPr>
          </a:p>
        </p:txBody>
      </p:sp>
      <p:sp>
        <p:nvSpPr>
          <p:cNvPr id="3" name="Текст 2"/>
          <p:cNvSpPr>
            <a:spLocks noGrp="1"/>
          </p:cNvSpPr>
          <p:nvPr>
            <p:ph type="body" idx="2"/>
          </p:nvPr>
        </p:nvSpPr>
        <p:spPr>
          <a:xfrm>
            <a:off x="179388" y="1125538"/>
            <a:ext cx="3240087" cy="5160962"/>
          </a:xfrm>
        </p:spPr>
        <p:txBody>
          <a:bodyPr>
            <a:normAutofit fontScale="77500" lnSpcReduction="20000"/>
          </a:bodyPr>
          <a:lstStyle/>
          <a:p>
            <a:pPr eaLnBrk="1" fontAlgn="auto" hangingPunct="1">
              <a:lnSpc>
                <a:spcPct val="110000"/>
              </a:lnSpc>
              <a:spcBef>
                <a:spcPts val="0"/>
              </a:spcBef>
              <a:spcAft>
                <a:spcPts val="0"/>
              </a:spcAft>
              <a:buClr>
                <a:schemeClr val="accent3"/>
              </a:buClr>
              <a:buFont typeface="Wingdings 2"/>
              <a:buNone/>
              <a:defRPr/>
            </a:pPr>
            <a:endParaRPr lang="ru-RU" sz="2300" dirty="0" smtClean="0">
              <a:latin typeface="Arial" pitchFamily="34" charset="0"/>
              <a:cs typeface="Arial" pitchFamily="34" charset="0"/>
            </a:endParaRPr>
          </a:p>
          <a:p>
            <a:pPr eaLnBrk="1" fontAlgn="auto" hangingPunct="1">
              <a:lnSpc>
                <a:spcPct val="110000"/>
              </a:lnSpc>
              <a:spcBef>
                <a:spcPts val="0"/>
              </a:spcBef>
              <a:spcAft>
                <a:spcPts val="0"/>
              </a:spcAft>
              <a:buClr>
                <a:schemeClr val="accent3"/>
              </a:buClr>
              <a:buFont typeface="Wingdings 2"/>
              <a:buNone/>
              <a:defRPr/>
            </a:pPr>
            <a:endParaRPr lang="ru-RU" sz="2300" dirty="0">
              <a:latin typeface="Arial" pitchFamily="34" charset="0"/>
              <a:cs typeface="Arial" pitchFamily="34" charset="0"/>
            </a:endParaRPr>
          </a:p>
          <a:p>
            <a:pPr eaLnBrk="1" fontAlgn="auto" hangingPunct="1">
              <a:lnSpc>
                <a:spcPct val="110000"/>
              </a:lnSpc>
              <a:spcBef>
                <a:spcPts val="0"/>
              </a:spcBef>
              <a:spcAft>
                <a:spcPts val="0"/>
              </a:spcAft>
              <a:buClr>
                <a:schemeClr val="accent3"/>
              </a:buClr>
              <a:buFont typeface="Wingdings 2"/>
              <a:buNone/>
              <a:defRPr/>
            </a:pPr>
            <a:endParaRPr lang="ru-RU" sz="2300" dirty="0" smtClean="0">
              <a:latin typeface="Arial" pitchFamily="34" charset="0"/>
              <a:cs typeface="Arial" pitchFamily="34" charset="0"/>
            </a:endParaRPr>
          </a:p>
          <a:p>
            <a:pPr eaLnBrk="1" fontAlgn="auto" hangingPunct="1">
              <a:lnSpc>
                <a:spcPct val="110000"/>
              </a:lnSpc>
              <a:spcBef>
                <a:spcPts val="0"/>
              </a:spcBef>
              <a:spcAft>
                <a:spcPts val="0"/>
              </a:spcAft>
              <a:buClr>
                <a:schemeClr val="accent3"/>
              </a:buClr>
              <a:buFont typeface="Wingdings 2"/>
              <a:buNone/>
              <a:defRPr/>
            </a:pPr>
            <a:r>
              <a:rPr lang="ru-RU" sz="2000" dirty="0" smtClean="0">
                <a:latin typeface="Arial" pitchFamily="34" charset="0"/>
                <a:cs typeface="Arial" pitchFamily="34" charset="0"/>
              </a:rPr>
              <a:t>Весовые коэффициенты каждого уровня пропорциональны ряду            1, 0,618, 0,382, 0,236, 0,146, 0,09. Поскольку потенциал предыдущего уровня больше, чем элементов последующего, имеется качественное отличие характеристик обоих уровней, что дает возможность применять разноплановые данные. Наследование характеристик предыдущего уровня обусловлено передачей его «качественно окрашенного» потенциала, а появление новых признаков – внешними компенсациями. </a:t>
            </a:r>
            <a:endParaRPr lang="ru-RU" sz="2000" i="1" dirty="0" smtClean="0">
              <a:latin typeface="Arial" pitchFamily="34" charset="0"/>
              <a:cs typeface="Arial" pitchFamily="34" charset="0"/>
            </a:endParaRPr>
          </a:p>
          <a:p>
            <a:pPr eaLnBrk="1" fontAlgn="auto" hangingPunct="1">
              <a:spcAft>
                <a:spcPts val="0"/>
              </a:spcAft>
              <a:buClr>
                <a:schemeClr val="accent3"/>
              </a:buClr>
              <a:buFont typeface="Wingdings 2"/>
              <a:buNone/>
              <a:defRPr/>
            </a:pPr>
            <a:endParaRPr lang="ru-RU" dirty="0"/>
          </a:p>
        </p:txBody>
      </p:sp>
      <p:grpSp>
        <p:nvGrpSpPr>
          <p:cNvPr id="19460" name="Group 34"/>
          <p:cNvGrpSpPr>
            <a:grpSpLocks noChangeAspect="1"/>
          </p:cNvGrpSpPr>
          <p:nvPr/>
        </p:nvGrpSpPr>
        <p:grpSpPr bwMode="auto">
          <a:xfrm>
            <a:off x="3746500" y="1125538"/>
            <a:ext cx="5248275" cy="5235575"/>
            <a:chOff x="2029" y="8942"/>
            <a:chExt cx="7030" cy="3515"/>
          </a:xfrm>
        </p:grpSpPr>
        <p:sp>
          <p:nvSpPr>
            <p:cNvPr id="19461" name="AutoShape 35"/>
            <p:cNvSpPr>
              <a:spLocks noChangeAspect="1" noChangeArrowheads="1"/>
            </p:cNvSpPr>
            <p:nvPr/>
          </p:nvSpPr>
          <p:spPr bwMode="auto">
            <a:xfrm>
              <a:off x="2029" y="8942"/>
              <a:ext cx="6899" cy="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19462" name="Rectangle 36"/>
            <p:cNvSpPr>
              <a:spLocks noChangeArrowheads="1"/>
            </p:cNvSpPr>
            <p:nvPr/>
          </p:nvSpPr>
          <p:spPr bwMode="auto">
            <a:xfrm>
              <a:off x="3281" y="11062"/>
              <a:ext cx="782" cy="134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19463" name="Rectangle 37"/>
            <p:cNvSpPr>
              <a:spLocks noChangeArrowheads="1"/>
            </p:cNvSpPr>
            <p:nvPr/>
          </p:nvSpPr>
          <p:spPr bwMode="auto">
            <a:xfrm>
              <a:off x="4381" y="11598"/>
              <a:ext cx="732" cy="80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19464" name="Rectangle 38"/>
            <p:cNvSpPr>
              <a:spLocks noChangeArrowheads="1"/>
            </p:cNvSpPr>
            <p:nvPr/>
          </p:nvSpPr>
          <p:spPr bwMode="auto">
            <a:xfrm>
              <a:off x="5432" y="11932"/>
              <a:ext cx="710" cy="47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19465" name="Rectangle 39"/>
            <p:cNvSpPr>
              <a:spLocks noChangeArrowheads="1"/>
            </p:cNvSpPr>
            <p:nvPr/>
          </p:nvSpPr>
          <p:spPr bwMode="auto">
            <a:xfrm>
              <a:off x="6486" y="12117"/>
              <a:ext cx="669" cy="2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17448" name="Text Box 40"/>
            <p:cNvSpPr txBox="1">
              <a:spLocks noChangeArrowheads="1"/>
            </p:cNvSpPr>
            <p:nvPr/>
          </p:nvSpPr>
          <p:spPr bwMode="auto">
            <a:xfrm>
              <a:off x="2603" y="8958"/>
              <a:ext cx="1899" cy="240"/>
            </a:xfrm>
            <a:prstGeom prst="rect">
              <a:avLst/>
            </a:prstGeom>
            <a:solidFill>
              <a:schemeClr val="accent3">
                <a:lumMod val="40000"/>
                <a:lumOff val="60000"/>
              </a:schemeClr>
            </a:solidFill>
            <a:ln w="9525">
              <a:noFill/>
              <a:miter lim="800000"/>
              <a:headEnd/>
              <a:tailEnd/>
            </a:ln>
          </p:spPr>
          <p:txBody>
            <a:bodyPr/>
            <a:lstStyle/>
            <a:p>
              <a:pPr>
                <a:spcAft>
                  <a:spcPts val="1000"/>
                </a:spcAft>
                <a:defRPr/>
              </a:pPr>
              <a:r>
                <a:rPr lang="ru-RU" sz="1400" dirty="0">
                  <a:latin typeface="Times New Roman" pitchFamily="18" charset="0"/>
                </a:rPr>
                <a:t>0,618+0,382=1</a:t>
              </a:r>
              <a:endParaRPr lang="ru-RU" dirty="0">
                <a:latin typeface="Arial" pitchFamily="34" charset="0"/>
              </a:endParaRPr>
            </a:p>
          </p:txBody>
        </p:sp>
        <p:sp>
          <p:nvSpPr>
            <p:cNvPr id="17449" name="Text Box 41"/>
            <p:cNvSpPr txBox="1">
              <a:spLocks noChangeArrowheads="1"/>
            </p:cNvSpPr>
            <p:nvPr/>
          </p:nvSpPr>
          <p:spPr bwMode="auto">
            <a:xfrm>
              <a:off x="3507" y="9735"/>
              <a:ext cx="2243" cy="207"/>
            </a:xfrm>
            <a:prstGeom prst="rect">
              <a:avLst/>
            </a:prstGeom>
            <a:solidFill>
              <a:schemeClr val="accent3">
                <a:lumMod val="40000"/>
                <a:lumOff val="60000"/>
              </a:schemeClr>
            </a:solidFill>
            <a:ln w="9525">
              <a:noFill/>
              <a:miter lim="800000"/>
              <a:headEnd/>
              <a:tailEnd/>
            </a:ln>
          </p:spPr>
          <p:txBody>
            <a:bodyPr>
              <a:spAutoFit/>
            </a:bodyPr>
            <a:lstStyle/>
            <a:p>
              <a:pPr>
                <a:spcAft>
                  <a:spcPts val="1000"/>
                </a:spcAft>
                <a:defRPr/>
              </a:pPr>
              <a:r>
                <a:rPr lang="ru-RU" sz="1400" dirty="0">
                  <a:latin typeface="Times New Roman" pitchFamily="18" charset="0"/>
                </a:rPr>
                <a:t>0,382+0,236=0,618</a:t>
              </a:r>
              <a:endParaRPr lang="ru-RU" dirty="0">
                <a:latin typeface="Arial" pitchFamily="34" charset="0"/>
              </a:endParaRPr>
            </a:p>
          </p:txBody>
        </p:sp>
        <p:sp>
          <p:nvSpPr>
            <p:cNvPr id="17450" name="Text Box 42"/>
            <p:cNvSpPr txBox="1">
              <a:spLocks noChangeArrowheads="1"/>
            </p:cNvSpPr>
            <p:nvPr/>
          </p:nvSpPr>
          <p:spPr bwMode="auto">
            <a:xfrm>
              <a:off x="4417" y="10470"/>
              <a:ext cx="2341" cy="207"/>
            </a:xfrm>
            <a:prstGeom prst="rect">
              <a:avLst/>
            </a:prstGeom>
            <a:solidFill>
              <a:schemeClr val="accent3">
                <a:lumMod val="40000"/>
                <a:lumOff val="60000"/>
              </a:schemeClr>
            </a:solidFill>
            <a:ln w="9525">
              <a:noFill/>
              <a:miter lim="800000"/>
              <a:headEnd/>
              <a:tailEnd/>
            </a:ln>
          </p:spPr>
          <p:txBody>
            <a:bodyPr>
              <a:spAutoFit/>
            </a:bodyPr>
            <a:lstStyle/>
            <a:p>
              <a:pPr>
                <a:spcAft>
                  <a:spcPts val="1000"/>
                </a:spcAft>
                <a:defRPr/>
              </a:pPr>
              <a:r>
                <a:rPr lang="ru-RU" sz="1400" dirty="0">
                  <a:latin typeface="Times New Roman" pitchFamily="18" charset="0"/>
                </a:rPr>
                <a:t>0,236+0,146=0,382</a:t>
              </a:r>
              <a:endParaRPr lang="ru-RU" dirty="0">
                <a:latin typeface="Arial" pitchFamily="34" charset="0"/>
              </a:endParaRPr>
            </a:p>
          </p:txBody>
        </p:sp>
        <p:sp>
          <p:nvSpPr>
            <p:cNvPr id="19469" name="Rectangle 43"/>
            <p:cNvSpPr>
              <a:spLocks noChangeArrowheads="1"/>
            </p:cNvSpPr>
            <p:nvPr/>
          </p:nvSpPr>
          <p:spPr bwMode="auto">
            <a:xfrm>
              <a:off x="7547" y="12228"/>
              <a:ext cx="598" cy="17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17452" name="Text Box 44"/>
            <p:cNvSpPr txBox="1">
              <a:spLocks noChangeArrowheads="1"/>
            </p:cNvSpPr>
            <p:nvPr/>
          </p:nvSpPr>
          <p:spPr bwMode="auto">
            <a:xfrm>
              <a:off x="5191" y="10988"/>
              <a:ext cx="2022" cy="207"/>
            </a:xfrm>
            <a:prstGeom prst="rect">
              <a:avLst/>
            </a:prstGeom>
            <a:solidFill>
              <a:schemeClr val="accent3">
                <a:lumMod val="40000"/>
                <a:lumOff val="60000"/>
              </a:schemeClr>
            </a:solidFill>
            <a:ln w="9525">
              <a:noFill/>
              <a:miter lim="800000"/>
              <a:headEnd/>
              <a:tailEnd/>
            </a:ln>
          </p:spPr>
          <p:txBody>
            <a:bodyPr>
              <a:spAutoFit/>
            </a:bodyPr>
            <a:lstStyle/>
            <a:p>
              <a:pPr>
                <a:spcAft>
                  <a:spcPts val="1000"/>
                </a:spcAft>
                <a:defRPr/>
              </a:pPr>
              <a:r>
                <a:rPr lang="ru-RU" sz="1400" dirty="0">
                  <a:latin typeface="Times New Roman" pitchFamily="18" charset="0"/>
                </a:rPr>
                <a:t>0,146+0,09=0,236</a:t>
              </a:r>
              <a:endParaRPr lang="ru-RU" dirty="0">
                <a:latin typeface="Arial" pitchFamily="34" charset="0"/>
              </a:endParaRPr>
            </a:p>
          </p:txBody>
        </p:sp>
        <p:sp>
          <p:nvSpPr>
            <p:cNvPr id="17453" name="Text Box 45"/>
            <p:cNvSpPr txBox="1">
              <a:spLocks noChangeArrowheads="1"/>
            </p:cNvSpPr>
            <p:nvPr/>
          </p:nvSpPr>
          <p:spPr bwMode="auto">
            <a:xfrm>
              <a:off x="6150" y="11329"/>
              <a:ext cx="2024" cy="207"/>
            </a:xfrm>
            <a:prstGeom prst="rect">
              <a:avLst/>
            </a:prstGeom>
            <a:solidFill>
              <a:schemeClr val="accent3">
                <a:lumMod val="40000"/>
                <a:lumOff val="60000"/>
              </a:schemeClr>
            </a:solidFill>
            <a:ln w="9525">
              <a:noFill/>
              <a:miter lim="800000"/>
              <a:headEnd/>
              <a:tailEnd/>
            </a:ln>
          </p:spPr>
          <p:txBody>
            <a:bodyPr>
              <a:spAutoFit/>
            </a:bodyPr>
            <a:lstStyle/>
            <a:p>
              <a:pPr>
                <a:spcAft>
                  <a:spcPts val="1000"/>
                </a:spcAft>
                <a:defRPr/>
              </a:pPr>
              <a:r>
                <a:rPr lang="ru-RU" sz="1400" dirty="0">
                  <a:latin typeface="Times New Roman" pitchFamily="18" charset="0"/>
                </a:rPr>
                <a:t>0,09+0,056=0,146</a:t>
              </a:r>
              <a:endParaRPr lang="ru-RU" dirty="0">
                <a:latin typeface="Arial" pitchFamily="34" charset="0"/>
              </a:endParaRPr>
            </a:p>
          </p:txBody>
        </p:sp>
        <p:sp>
          <p:nvSpPr>
            <p:cNvPr id="17454" name="Text Box 46"/>
            <p:cNvSpPr txBox="1">
              <a:spLocks noChangeArrowheads="1"/>
            </p:cNvSpPr>
            <p:nvPr/>
          </p:nvSpPr>
          <p:spPr bwMode="auto">
            <a:xfrm>
              <a:off x="7035" y="11631"/>
              <a:ext cx="2024" cy="207"/>
            </a:xfrm>
            <a:prstGeom prst="rect">
              <a:avLst/>
            </a:prstGeom>
            <a:solidFill>
              <a:schemeClr val="accent3">
                <a:lumMod val="40000"/>
                <a:lumOff val="60000"/>
              </a:schemeClr>
            </a:solidFill>
            <a:ln w="9525">
              <a:noFill/>
              <a:miter lim="800000"/>
              <a:headEnd/>
              <a:tailEnd/>
            </a:ln>
          </p:spPr>
          <p:txBody>
            <a:bodyPr>
              <a:spAutoFit/>
            </a:bodyPr>
            <a:lstStyle/>
            <a:p>
              <a:pPr>
                <a:spcAft>
                  <a:spcPts val="1000"/>
                </a:spcAft>
                <a:defRPr/>
              </a:pPr>
              <a:r>
                <a:rPr lang="ru-RU" sz="1400" dirty="0">
                  <a:latin typeface="Times New Roman" pitchFamily="18" charset="0"/>
                </a:rPr>
                <a:t>0,056+0,034=0,09</a:t>
              </a:r>
              <a:endParaRPr lang="ru-RU" dirty="0">
                <a:latin typeface="Arial" pitchFamily="34" charset="0"/>
              </a:endParaRPr>
            </a:p>
          </p:txBody>
        </p:sp>
        <p:sp>
          <p:nvSpPr>
            <p:cNvPr id="19473" name="Rectangle 47"/>
            <p:cNvSpPr>
              <a:spLocks noChangeArrowheads="1"/>
            </p:cNvSpPr>
            <p:nvPr/>
          </p:nvSpPr>
          <p:spPr bwMode="auto">
            <a:xfrm>
              <a:off x="2121" y="10341"/>
              <a:ext cx="820" cy="2064"/>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19474" name="Rectangle 48"/>
            <p:cNvSpPr>
              <a:spLocks noChangeArrowheads="1"/>
            </p:cNvSpPr>
            <p:nvPr/>
          </p:nvSpPr>
          <p:spPr bwMode="auto">
            <a:xfrm>
              <a:off x="2121" y="9355"/>
              <a:ext cx="820" cy="986"/>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19475" name="Rectangle 49"/>
            <p:cNvSpPr>
              <a:spLocks noChangeArrowheads="1"/>
            </p:cNvSpPr>
            <p:nvPr/>
          </p:nvSpPr>
          <p:spPr bwMode="auto">
            <a:xfrm>
              <a:off x="3281" y="10341"/>
              <a:ext cx="782" cy="72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19476" name="Rectangle 50"/>
            <p:cNvSpPr>
              <a:spLocks noChangeArrowheads="1"/>
            </p:cNvSpPr>
            <p:nvPr/>
          </p:nvSpPr>
          <p:spPr bwMode="auto">
            <a:xfrm>
              <a:off x="4381" y="11062"/>
              <a:ext cx="732" cy="536"/>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19477" name="Rectangle 51"/>
            <p:cNvSpPr>
              <a:spLocks noChangeArrowheads="1"/>
            </p:cNvSpPr>
            <p:nvPr/>
          </p:nvSpPr>
          <p:spPr bwMode="auto">
            <a:xfrm>
              <a:off x="5432" y="11598"/>
              <a:ext cx="710" cy="33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19478" name="Rectangle 52"/>
            <p:cNvSpPr>
              <a:spLocks noChangeArrowheads="1"/>
            </p:cNvSpPr>
            <p:nvPr/>
          </p:nvSpPr>
          <p:spPr bwMode="auto">
            <a:xfrm>
              <a:off x="6486" y="11932"/>
              <a:ext cx="669" cy="18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19479" name="Rectangle 53"/>
            <p:cNvSpPr>
              <a:spLocks noChangeArrowheads="1"/>
            </p:cNvSpPr>
            <p:nvPr/>
          </p:nvSpPr>
          <p:spPr bwMode="auto">
            <a:xfrm>
              <a:off x="7547" y="12117"/>
              <a:ext cx="598" cy="11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19480" name="AutoShape 54"/>
            <p:cNvSpPr>
              <a:spLocks noChangeArrowheads="1"/>
            </p:cNvSpPr>
            <p:nvPr/>
          </p:nvSpPr>
          <p:spPr bwMode="auto">
            <a:xfrm>
              <a:off x="2316" y="9047"/>
              <a:ext cx="287" cy="295"/>
            </a:xfrm>
            <a:prstGeom prst="downArrow">
              <a:avLst>
                <a:gd name="adj1" fmla="val 50000"/>
                <a:gd name="adj2" fmla="val 52317"/>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19481" name="AutoShape 55"/>
            <p:cNvSpPr>
              <a:spLocks noChangeArrowheads="1"/>
            </p:cNvSpPr>
            <p:nvPr/>
          </p:nvSpPr>
          <p:spPr bwMode="auto">
            <a:xfrm>
              <a:off x="3548" y="10044"/>
              <a:ext cx="302" cy="297"/>
            </a:xfrm>
            <a:prstGeom prst="downArrow">
              <a:avLst>
                <a:gd name="adj1" fmla="val 50000"/>
                <a:gd name="adj2" fmla="val 56796"/>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19482" name="AutoShape 56"/>
            <p:cNvSpPr>
              <a:spLocks noChangeArrowheads="1"/>
            </p:cNvSpPr>
            <p:nvPr/>
          </p:nvSpPr>
          <p:spPr bwMode="auto">
            <a:xfrm>
              <a:off x="4629" y="10726"/>
              <a:ext cx="275" cy="336"/>
            </a:xfrm>
            <a:prstGeom prst="downArrow">
              <a:avLst>
                <a:gd name="adj1" fmla="val 50000"/>
                <a:gd name="adj2" fmla="val 48149"/>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19483" name="AutoShape 57"/>
            <p:cNvSpPr>
              <a:spLocks noChangeArrowheads="1"/>
            </p:cNvSpPr>
            <p:nvPr/>
          </p:nvSpPr>
          <p:spPr bwMode="auto">
            <a:xfrm>
              <a:off x="5649" y="11303"/>
              <a:ext cx="309" cy="295"/>
            </a:xfrm>
            <a:prstGeom prst="downArrow">
              <a:avLst>
                <a:gd name="adj1" fmla="val 50000"/>
                <a:gd name="adj2" fmla="val 53819"/>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19484" name="AutoShape 58"/>
            <p:cNvSpPr>
              <a:spLocks noChangeArrowheads="1"/>
            </p:cNvSpPr>
            <p:nvPr/>
          </p:nvSpPr>
          <p:spPr bwMode="auto">
            <a:xfrm>
              <a:off x="6698" y="11671"/>
              <a:ext cx="314" cy="261"/>
            </a:xfrm>
            <a:prstGeom prst="downArrow">
              <a:avLst>
                <a:gd name="adj1" fmla="val 50000"/>
                <a:gd name="adj2" fmla="val 54051"/>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19485" name="AutoShape 59"/>
            <p:cNvSpPr>
              <a:spLocks noChangeArrowheads="1"/>
            </p:cNvSpPr>
            <p:nvPr/>
          </p:nvSpPr>
          <p:spPr bwMode="auto">
            <a:xfrm>
              <a:off x="7718" y="11880"/>
              <a:ext cx="252" cy="237"/>
            </a:xfrm>
            <a:prstGeom prst="downArrow">
              <a:avLst>
                <a:gd name="adj1" fmla="val 50000"/>
                <a:gd name="adj2" fmla="val 51861"/>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19486" name="AutoShape 60"/>
            <p:cNvSpPr>
              <a:spLocks noChangeArrowheads="1"/>
            </p:cNvSpPr>
            <p:nvPr/>
          </p:nvSpPr>
          <p:spPr bwMode="auto">
            <a:xfrm>
              <a:off x="3013" y="11133"/>
              <a:ext cx="185" cy="248"/>
            </a:xfrm>
            <a:prstGeom prst="rightArrow">
              <a:avLst>
                <a:gd name="adj1" fmla="val 50000"/>
                <a:gd name="adj2"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19487" name="AutoShape 61"/>
            <p:cNvSpPr>
              <a:spLocks noChangeArrowheads="1"/>
            </p:cNvSpPr>
            <p:nvPr/>
          </p:nvSpPr>
          <p:spPr bwMode="auto">
            <a:xfrm>
              <a:off x="4134" y="11598"/>
              <a:ext cx="186" cy="248"/>
            </a:xfrm>
            <a:prstGeom prst="rightArrow">
              <a:avLst>
                <a:gd name="adj1" fmla="val 50000"/>
                <a:gd name="adj2"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19488" name="AutoShape 62"/>
            <p:cNvSpPr>
              <a:spLocks noChangeArrowheads="1"/>
            </p:cNvSpPr>
            <p:nvPr/>
          </p:nvSpPr>
          <p:spPr bwMode="auto">
            <a:xfrm>
              <a:off x="5185" y="11868"/>
              <a:ext cx="186" cy="249"/>
            </a:xfrm>
            <a:prstGeom prst="rightArrow">
              <a:avLst>
                <a:gd name="adj1" fmla="val 50000"/>
                <a:gd name="adj2"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19489" name="AutoShape 63"/>
            <p:cNvSpPr>
              <a:spLocks noChangeArrowheads="1"/>
            </p:cNvSpPr>
            <p:nvPr/>
          </p:nvSpPr>
          <p:spPr bwMode="auto">
            <a:xfrm>
              <a:off x="6246" y="12040"/>
              <a:ext cx="185" cy="248"/>
            </a:xfrm>
            <a:prstGeom prst="rightArrow">
              <a:avLst>
                <a:gd name="adj1" fmla="val 50000"/>
                <a:gd name="adj2"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19490" name="AutoShape 64"/>
            <p:cNvSpPr>
              <a:spLocks noChangeArrowheads="1"/>
            </p:cNvSpPr>
            <p:nvPr/>
          </p:nvSpPr>
          <p:spPr bwMode="auto">
            <a:xfrm>
              <a:off x="7260" y="12117"/>
              <a:ext cx="186" cy="248"/>
            </a:xfrm>
            <a:prstGeom prst="rightArrow">
              <a:avLst>
                <a:gd name="adj1" fmla="val 50000"/>
                <a:gd name="adj2"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grpSp>
    </p:spTree>
    <p:extLst>
      <p:ext uri="{BB962C8B-B14F-4D97-AF65-F5344CB8AC3E}">
        <p14:creationId xmlns:p14="http://schemas.microsoft.com/office/powerpoint/2010/main" val="715845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noChangeAspect="1"/>
          </p:cNvGrpSpPr>
          <p:nvPr/>
        </p:nvGrpSpPr>
        <p:grpSpPr bwMode="auto">
          <a:xfrm>
            <a:off x="141288" y="2276475"/>
            <a:ext cx="8786812" cy="4475163"/>
            <a:chOff x="2507" y="3475"/>
            <a:chExt cx="6726" cy="2139"/>
          </a:xfrm>
        </p:grpSpPr>
        <p:sp>
          <p:nvSpPr>
            <p:cNvPr id="20486" name="AutoShape 3"/>
            <p:cNvSpPr>
              <a:spLocks noChangeAspect="1" noChangeArrowheads="1"/>
            </p:cNvSpPr>
            <p:nvPr/>
          </p:nvSpPr>
          <p:spPr bwMode="auto">
            <a:xfrm>
              <a:off x="2607" y="3509"/>
              <a:ext cx="6598" cy="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20487" name="Rectangle 4"/>
            <p:cNvSpPr>
              <a:spLocks noChangeArrowheads="1"/>
            </p:cNvSpPr>
            <p:nvPr/>
          </p:nvSpPr>
          <p:spPr bwMode="auto">
            <a:xfrm>
              <a:off x="4311" y="3475"/>
              <a:ext cx="761" cy="2117"/>
            </a:xfrm>
            <a:prstGeom prst="rect">
              <a:avLst/>
            </a:prstGeom>
            <a:gradFill rotWithShape="1">
              <a:gsLst>
                <a:gs pos="0">
                  <a:srgbClr val="3F1260"/>
                </a:gs>
                <a:gs pos="50000">
                  <a:srgbClr val="5E1F8D"/>
                </a:gs>
                <a:gs pos="100000">
                  <a:srgbClr val="7128A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3" name="Text Box 5"/>
            <p:cNvSpPr txBox="1">
              <a:spLocks noChangeArrowheads="1"/>
            </p:cNvSpPr>
            <p:nvPr/>
          </p:nvSpPr>
          <p:spPr bwMode="auto">
            <a:xfrm>
              <a:off x="5405" y="3475"/>
              <a:ext cx="2147" cy="1742"/>
            </a:xfrm>
            <a:prstGeom prst="rect">
              <a:avLst/>
            </a:prstGeom>
            <a:solidFill>
              <a:schemeClr val="accent3">
                <a:lumMod val="40000"/>
                <a:lumOff val="60000"/>
              </a:schemeClr>
            </a:solidFill>
            <a:ln w="9525">
              <a:noFill/>
              <a:miter lim="800000"/>
              <a:headEnd/>
              <a:tailEnd/>
            </a:ln>
          </p:spPr>
          <p:txBody>
            <a:bodyPr/>
            <a:lstStyle/>
            <a:p>
              <a:pPr>
                <a:spcAft>
                  <a:spcPts val="1000"/>
                </a:spcAft>
                <a:defRPr/>
              </a:pPr>
              <a:endParaRPr lang="ru-RU" sz="1400" dirty="0" err="1">
                <a:latin typeface="Arial" pitchFamily="34" charset="0"/>
                <a:cs typeface="Arial" pitchFamily="34" charset="0"/>
              </a:endParaRPr>
            </a:p>
            <a:p>
              <a:pPr>
                <a:spcAft>
                  <a:spcPts val="0"/>
                </a:spcAft>
                <a:defRPr/>
              </a:pPr>
              <a:r>
                <a:rPr lang="ru-RU" sz="1400" dirty="0">
                  <a:latin typeface="Arial" pitchFamily="34" charset="0"/>
                  <a:cs typeface="Arial" pitchFamily="34" charset="0"/>
                </a:rPr>
                <a:t>благодать</a:t>
              </a:r>
            </a:p>
            <a:p>
              <a:pPr>
                <a:spcAft>
                  <a:spcPts val="0"/>
                </a:spcAft>
                <a:defRPr/>
              </a:pPr>
              <a:r>
                <a:rPr lang="ru-RU" sz="1400" dirty="0">
                  <a:latin typeface="Arial" pitchFamily="34" charset="0"/>
                  <a:cs typeface="Arial" pitchFamily="34" charset="0"/>
                </a:rPr>
                <a:t>любовь </a:t>
              </a:r>
            </a:p>
            <a:p>
              <a:pPr>
                <a:spcAft>
                  <a:spcPts val="0"/>
                </a:spcAft>
                <a:defRPr/>
              </a:pPr>
              <a:endParaRPr lang="ru-RU" sz="1400" dirty="0">
                <a:latin typeface="Arial" pitchFamily="34" charset="0"/>
                <a:cs typeface="Arial" pitchFamily="34" charset="0"/>
              </a:endParaRPr>
            </a:p>
            <a:p>
              <a:pPr>
                <a:spcAft>
                  <a:spcPts val="0"/>
                </a:spcAft>
                <a:defRPr/>
              </a:pPr>
              <a:r>
                <a:rPr lang="ru-RU" sz="1400" dirty="0">
                  <a:latin typeface="Arial" pitchFamily="34" charset="0"/>
                  <a:cs typeface="Arial" pitchFamily="34" charset="0"/>
                </a:rPr>
                <a:t>«знание тайн мира»</a:t>
              </a:r>
            </a:p>
            <a:p>
              <a:pPr>
                <a:spcAft>
                  <a:spcPts val="0"/>
                </a:spcAft>
                <a:defRPr/>
              </a:pPr>
              <a:r>
                <a:rPr lang="ru-RU" sz="1400" dirty="0">
                  <a:latin typeface="Arial" pitchFamily="34" charset="0"/>
                  <a:cs typeface="Arial" pitchFamily="34" charset="0"/>
                </a:rPr>
                <a:t>гармония с миром</a:t>
              </a:r>
            </a:p>
            <a:p>
              <a:pPr>
                <a:spcAft>
                  <a:spcPts val="0"/>
                </a:spcAft>
                <a:defRPr/>
              </a:pPr>
              <a:endParaRPr lang="ru-RU" sz="1400" dirty="0">
                <a:latin typeface="Arial" pitchFamily="34" charset="0"/>
                <a:cs typeface="Arial" pitchFamily="34" charset="0"/>
              </a:endParaRPr>
            </a:p>
            <a:p>
              <a:pPr>
                <a:spcAft>
                  <a:spcPts val="0"/>
                </a:spcAft>
                <a:defRPr/>
              </a:pPr>
              <a:r>
                <a:rPr lang="ru-RU" sz="1400" dirty="0">
                  <a:latin typeface="Arial" pitchFamily="34" charset="0"/>
                  <a:cs typeface="Arial" pitchFamily="34" charset="0"/>
                </a:rPr>
                <a:t>ощущение тенденций</a:t>
              </a:r>
            </a:p>
            <a:p>
              <a:pPr>
                <a:spcAft>
                  <a:spcPts val="0"/>
                </a:spcAft>
                <a:defRPr/>
              </a:pPr>
              <a:endParaRPr lang="ru-RU" sz="1400" dirty="0">
                <a:latin typeface="Arial" pitchFamily="34" charset="0"/>
                <a:cs typeface="Arial" pitchFamily="34" charset="0"/>
              </a:endParaRPr>
            </a:p>
            <a:p>
              <a:pPr>
                <a:spcAft>
                  <a:spcPts val="0"/>
                </a:spcAft>
                <a:defRPr/>
              </a:pPr>
              <a:r>
                <a:rPr lang="ru-RU" sz="1400" dirty="0" err="1">
                  <a:latin typeface="Arial" pitchFamily="34" charset="0"/>
                  <a:cs typeface="Arial" pitchFamily="34" charset="0"/>
                </a:rPr>
                <a:t>адаптируемость</a:t>
              </a:r>
              <a:endParaRPr lang="ru-RU" sz="1400" dirty="0">
                <a:latin typeface="Arial" pitchFamily="34" charset="0"/>
                <a:cs typeface="Arial" pitchFamily="34" charset="0"/>
              </a:endParaRPr>
            </a:p>
            <a:p>
              <a:pPr>
                <a:spcAft>
                  <a:spcPts val="0"/>
                </a:spcAft>
                <a:defRPr/>
              </a:pPr>
              <a:endParaRPr lang="ru-RU" sz="1400" dirty="0">
                <a:latin typeface="Arial" pitchFamily="34" charset="0"/>
                <a:cs typeface="Arial" pitchFamily="34" charset="0"/>
              </a:endParaRPr>
            </a:p>
            <a:p>
              <a:pPr>
                <a:spcAft>
                  <a:spcPts val="0"/>
                </a:spcAft>
                <a:defRPr/>
              </a:pPr>
              <a:r>
                <a:rPr lang="ru-RU" sz="1400" dirty="0">
                  <a:latin typeface="Arial" pitchFamily="34" charset="0"/>
                  <a:cs typeface="Arial" pitchFamily="34" charset="0"/>
                </a:rPr>
                <a:t>удачливость</a:t>
              </a:r>
            </a:p>
            <a:p>
              <a:pPr>
                <a:spcAft>
                  <a:spcPts val="0"/>
                </a:spcAft>
                <a:defRPr/>
              </a:pPr>
              <a:endParaRPr lang="ru-RU" sz="1400" dirty="0">
                <a:latin typeface="Arial" pitchFamily="34" charset="0"/>
                <a:cs typeface="Arial" pitchFamily="34" charset="0"/>
              </a:endParaRPr>
            </a:p>
            <a:p>
              <a:pPr>
                <a:spcAft>
                  <a:spcPts val="0"/>
                </a:spcAft>
                <a:defRPr/>
              </a:pPr>
              <a:endParaRPr lang="ru-RU" sz="2000" dirty="0">
                <a:latin typeface="Arial" pitchFamily="34" charset="0"/>
                <a:cs typeface="Arial" pitchFamily="34" charset="0"/>
              </a:endParaRPr>
            </a:p>
            <a:p>
              <a:pPr>
                <a:spcAft>
                  <a:spcPts val="0"/>
                </a:spcAft>
                <a:defRPr/>
              </a:pPr>
              <a:r>
                <a:rPr lang="ru-RU" sz="1400" dirty="0">
                  <a:latin typeface="Arial" pitchFamily="34" charset="0"/>
                  <a:cs typeface="Arial" pitchFamily="34" charset="0"/>
                </a:rPr>
                <a:t>легкость общения</a:t>
              </a:r>
            </a:p>
          </p:txBody>
        </p:sp>
        <p:sp>
          <p:nvSpPr>
            <p:cNvPr id="18438" name="Text Box 6"/>
            <p:cNvSpPr txBox="1">
              <a:spLocks noChangeArrowheads="1"/>
            </p:cNvSpPr>
            <p:nvPr/>
          </p:nvSpPr>
          <p:spPr bwMode="auto">
            <a:xfrm>
              <a:off x="5405" y="5216"/>
              <a:ext cx="2147" cy="311"/>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9525">
              <a:noFill/>
              <a:miter lim="800000"/>
              <a:headEnd/>
              <a:tailEnd/>
            </a:ln>
          </p:spPr>
          <p:txBody>
            <a:bodyPr>
              <a:spAutoFit/>
            </a:bodyPr>
            <a:lstStyle/>
            <a:p>
              <a:pPr algn="r">
                <a:spcAft>
                  <a:spcPts val="1000"/>
                </a:spcAft>
                <a:defRPr/>
              </a:pPr>
              <a:r>
                <a:rPr lang="ru-RU" sz="1400" dirty="0">
                  <a:latin typeface="Arial" pitchFamily="34" charset="0"/>
                  <a:cs typeface="Arial" pitchFamily="34" charset="0"/>
                </a:rPr>
                <a:t>потерянность</a:t>
              </a:r>
            </a:p>
            <a:p>
              <a:pPr algn="r">
                <a:spcAft>
                  <a:spcPts val="1000"/>
                </a:spcAft>
                <a:defRPr/>
              </a:pPr>
              <a:r>
                <a:rPr lang="ru-RU" sz="1400" dirty="0">
                  <a:latin typeface="Arial" pitchFamily="34" charset="0"/>
                  <a:cs typeface="Arial" pitchFamily="34" charset="0"/>
                </a:rPr>
                <a:t>отчужденность</a:t>
              </a:r>
            </a:p>
          </p:txBody>
        </p:sp>
        <p:sp>
          <p:nvSpPr>
            <p:cNvPr id="18439" name="Text Box 7"/>
            <p:cNvSpPr txBox="1">
              <a:spLocks noChangeArrowheads="1"/>
            </p:cNvSpPr>
            <p:nvPr/>
          </p:nvSpPr>
          <p:spPr bwMode="auto">
            <a:xfrm>
              <a:off x="7921" y="5216"/>
              <a:ext cx="1312" cy="311"/>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9525">
              <a:noFill/>
              <a:miter lim="800000"/>
              <a:headEnd/>
              <a:tailEnd/>
            </a:ln>
          </p:spPr>
          <p:txBody>
            <a:bodyPr/>
            <a:lstStyle/>
            <a:p>
              <a:pPr>
                <a:spcAft>
                  <a:spcPts val="1000"/>
                </a:spcAft>
                <a:defRPr/>
              </a:pPr>
              <a:endParaRPr lang="ru-RU" sz="800" b="1" dirty="0">
                <a:latin typeface="Times New Roman" pitchFamily="18" charset="0"/>
              </a:endParaRPr>
            </a:p>
            <a:p>
              <a:pPr>
                <a:spcAft>
                  <a:spcPts val="1000"/>
                </a:spcAft>
                <a:defRPr/>
              </a:pPr>
              <a:r>
                <a:rPr lang="ru-RU" sz="2000" dirty="0">
                  <a:latin typeface="Arial" pitchFamily="34" charset="0"/>
                  <a:cs typeface="Arial" pitchFamily="34" charset="0"/>
                </a:rPr>
                <a:t>Дискомфорт</a:t>
              </a:r>
            </a:p>
          </p:txBody>
        </p:sp>
        <p:sp>
          <p:nvSpPr>
            <p:cNvPr id="18440" name="Text Box 8"/>
            <p:cNvSpPr txBox="1">
              <a:spLocks noChangeArrowheads="1"/>
            </p:cNvSpPr>
            <p:nvPr/>
          </p:nvSpPr>
          <p:spPr bwMode="auto">
            <a:xfrm>
              <a:off x="7921" y="3475"/>
              <a:ext cx="1312" cy="1763"/>
            </a:xfrm>
            <a:prstGeom prst="rect">
              <a:avLst/>
            </a:prstGeom>
            <a:solidFill>
              <a:schemeClr val="accent3">
                <a:lumMod val="40000"/>
                <a:lumOff val="60000"/>
              </a:schemeClr>
            </a:solidFill>
            <a:ln w="9525">
              <a:noFill/>
              <a:miter lim="800000"/>
              <a:headEnd/>
              <a:tailEnd/>
            </a:ln>
          </p:spPr>
          <p:txBody>
            <a:bodyPr/>
            <a:lstStyle/>
            <a:p>
              <a:pPr>
                <a:spcAft>
                  <a:spcPts val="1000"/>
                </a:spcAft>
                <a:defRPr/>
              </a:pPr>
              <a:endParaRPr lang="ru-RU" sz="1200" b="1" dirty="0">
                <a:latin typeface="Times New Roman" pitchFamily="18" charset="0"/>
              </a:endParaRPr>
            </a:p>
            <a:p>
              <a:pPr>
                <a:spcAft>
                  <a:spcPts val="1000"/>
                </a:spcAft>
                <a:defRPr/>
              </a:pPr>
              <a:endParaRPr lang="ru-RU" sz="1200" b="1" dirty="0">
                <a:latin typeface="Times New Roman" pitchFamily="18" charset="0"/>
              </a:endParaRPr>
            </a:p>
            <a:p>
              <a:pPr>
                <a:spcAft>
                  <a:spcPts val="1000"/>
                </a:spcAft>
                <a:defRPr/>
              </a:pPr>
              <a:endParaRPr lang="ru-RU" sz="1200" b="1" dirty="0">
                <a:latin typeface="Times New Roman" pitchFamily="18" charset="0"/>
              </a:endParaRPr>
            </a:p>
            <a:p>
              <a:pPr>
                <a:spcAft>
                  <a:spcPts val="1000"/>
                </a:spcAft>
                <a:defRPr/>
              </a:pPr>
              <a:endParaRPr lang="ru-RU" sz="800" b="1" dirty="0">
                <a:latin typeface="Times New Roman" pitchFamily="18" charset="0"/>
              </a:endParaRPr>
            </a:p>
            <a:p>
              <a:pPr>
                <a:spcAft>
                  <a:spcPts val="1000"/>
                </a:spcAft>
                <a:defRPr/>
              </a:pPr>
              <a:endParaRPr lang="ru-RU" sz="2000" b="1" dirty="0">
                <a:latin typeface="Times New Roman" pitchFamily="18" charset="0"/>
              </a:endParaRPr>
            </a:p>
            <a:p>
              <a:pPr algn="ctr">
                <a:spcAft>
                  <a:spcPts val="1000"/>
                </a:spcAft>
                <a:defRPr/>
              </a:pPr>
              <a:r>
                <a:rPr lang="ru-RU" sz="2000" dirty="0">
                  <a:latin typeface="Arial" pitchFamily="34" charset="0"/>
                  <a:cs typeface="Arial" pitchFamily="34" charset="0"/>
                </a:rPr>
                <a:t>Комфорт</a:t>
              </a:r>
            </a:p>
          </p:txBody>
        </p:sp>
        <p:sp>
          <p:nvSpPr>
            <p:cNvPr id="14347" name="AutoShape 9"/>
            <p:cNvSpPr>
              <a:spLocks noChangeArrowheads="1"/>
            </p:cNvSpPr>
            <p:nvPr/>
          </p:nvSpPr>
          <p:spPr bwMode="auto">
            <a:xfrm>
              <a:off x="5077" y="3987"/>
              <a:ext cx="299" cy="247"/>
            </a:xfrm>
            <a:prstGeom prst="rightArrow">
              <a:avLst>
                <a:gd name="adj1" fmla="val 50000"/>
                <a:gd name="adj2" fmla="val 30263"/>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14348" name="AutoShape 10"/>
            <p:cNvSpPr>
              <a:spLocks noChangeArrowheads="1"/>
            </p:cNvSpPr>
            <p:nvPr/>
          </p:nvSpPr>
          <p:spPr bwMode="auto">
            <a:xfrm>
              <a:off x="5077" y="5251"/>
              <a:ext cx="299" cy="247"/>
            </a:xfrm>
            <a:prstGeom prst="rightArrow">
              <a:avLst>
                <a:gd name="adj1" fmla="val 50000"/>
                <a:gd name="adj2" fmla="val 30263"/>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14349" name="AutoShape 11"/>
            <p:cNvSpPr>
              <a:spLocks noChangeArrowheads="1"/>
            </p:cNvSpPr>
            <p:nvPr/>
          </p:nvSpPr>
          <p:spPr bwMode="auto">
            <a:xfrm>
              <a:off x="7538" y="3987"/>
              <a:ext cx="372" cy="855"/>
            </a:xfrm>
            <a:prstGeom prst="leftArrow">
              <a:avLst>
                <a:gd name="adj1" fmla="val 50000"/>
                <a:gd name="adj2" fmla="val 25000"/>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14350" name="AutoShape 12"/>
            <p:cNvSpPr>
              <a:spLocks noChangeArrowheads="1"/>
            </p:cNvSpPr>
            <p:nvPr/>
          </p:nvSpPr>
          <p:spPr bwMode="auto">
            <a:xfrm>
              <a:off x="7538" y="5132"/>
              <a:ext cx="383" cy="478"/>
            </a:xfrm>
            <a:prstGeom prst="leftArrow">
              <a:avLst>
                <a:gd name="adj1" fmla="val 50000"/>
                <a:gd name="adj2" fmla="val 25000"/>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4" name="Text Box 13"/>
            <p:cNvSpPr txBox="1">
              <a:spLocks noChangeArrowheads="1"/>
            </p:cNvSpPr>
            <p:nvPr/>
          </p:nvSpPr>
          <p:spPr bwMode="auto">
            <a:xfrm>
              <a:off x="2507" y="3475"/>
              <a:ext cx="1713" cy="2105"/>
            </a:xfrm>
            <a:prstGeom prst="rect">
              <a:avLst/>
            </a:prstGeom>
            <a:noFill/>
            <a:ln w="9525">
              <a:noFill/>
              <a:miter lim="800000"/>
              <a:headEnd/>
              <a:tailEnd/>
            </a:ln>
          </p:spPr>
          <p:txBody>
            <a:bodyPr/>
            <a:lstStyle/>
            <a:p>
              <a:pPr algn="r">
                <a:spcAft>
                  <a:spcPts val="1000"/>
                </a:spcAft>
                <a:defRPr/>
              </a:pPr>
              <a:r>
                <a:rPr lang="ru-RU" sz="1400" b="1" dirty="0">
                  <a:latin typeface="Arial" pitchFamily="34" charset="0"/>
                  <a:cs typeface="Arial" pitchFamily="34" charset="0"/>
                </a:rPr>
                <a:t>Потенциал</a:t>
              </a:r>
            </a:p>
            <a:p>
              <a:pPr algn="r">
                <a:spcAft>
                  <a:spcPts val="0"/>
                </a:spcAft>
                <a:defRPr/>
              </a:pPr>
              <a:r>
                <a:rPr lang="ru-RU" sz="1400" dirty="0">
                  <a:latin typeface="Arial" pitchFamily="34" charset="0"/>
                  <a:cs typeface="Arial" pitchFamily="34" charset="0"/>
                </a:rPr>
                <a:t>Созерцание</a:t>
              </a:r>
            </a:p>
            <a:p>
              <a:pPr algn="r">
                <a:spcAft>
                  <a:spcPts val="0"/>
                </a:spcAft>
                <a:defRPr/>
              </a:pPr>
              <a:r>
                <a:rPr lang="ru-RU" sz="1400" dirty="0">
                  <a:latin typeface="Arial" pitchFamily="34" charset="0"/>
                  <a:cs typeface="Arial" pitchFamily="34" charset="0"/>
                </a:rPr>
                <a:t>  </a:t>
              </a:r>
            </a:p>
            <a:p>
              <a:pPr algn="r">
                <a:spcAft>
                  <a:spcPts val="0"/>
                </a:spcAft>
                <a:defRPr/>
              </a:pPr>
              <a:endParaRPr lang="ru-RU" sz="1400" dirty="0">
                <a:latin typeface="Arial" pitchFamily="34" charset="0"/>
                <a:cs typeface="Arial" pitchFamily="34" charset="0"/>
              </a:endParaRPr>
            </a:p>
            <a:p>
              <a:pPr algn="r">
                <a:spcAft>
                  <a:spcPts val="0"/>
                </a:spcAft>
                <a:defRPr/>
              </a:pPr>
              <a:r>
                <a:rPr lang="ru-RU" sz="1400" dirty="0">
                  <a:latin typeface="Arial" pitchFamily="34" charset="0"/>
                  <a:cs typeface="Arial" pitchFamily="34" charset="0"/>
                </a:rPr>
                <a:t>Предвидение </a:t>
              </a:r>
            </a:p>
            <a:p>
              <a:pPr algn="r">
                <a:spcAft>
                  <a:spcPts val="0"/>
                </a:spcAft>
                <a:defRPr/>
              </a:pPr>
              <a:endParaRPr lang="ru-RU" sz="1400" dirty="0">
                <a:latin typeface="Arial" pitchFamily="34" charset="0"/>
                <a:cs typeface="Arial" pitchFamily="34" charset="0"/>
              </a:endParaRPr>
            </a:p>
            <a:p>
              <a:pPr algn="r">
                <a:spcAft>
                  <a:spcPts val="0"/>
                </a:spcAft>
                <a:defRPr/>
              </a:pPr>
              <a:endParaRPr lang="ru-RU" sz="1400" dirty="0">
                <a:latin typeface="Arial" pitchFamily="34" charset="0"/>
                <a:cs typeface="Arial" pitchFamily="34" charset="0"/>
              </a:endParaRPr>
            </a:p>
            <a:p>
              <a:pPr algn="r">
                <a:spcAft>
                  <a:spcPts val="0"/>
                </a:spcAft>
                <a:defRPr/>
              </a:pPr>
              <a:r>
                <a:rPr lang="ru-RU" sz="1400" dirty="0">
                  <a:latin typeface="Arial" pitchFamily="34" charset="0"/>
                  <a:cs typeface="Arial" pitchFamily="34" charset="0"/>
                </a:rPr>
                <a:t>Проницательность</a:t>
              </a:r>
            </a:p>
            <a:p>
              <a:pPr algn="r">
                <a:spcAft>
                  <a:spcPts val="0"/>
                </a:spcAft>
                <a:defRPr/>
              </a:pPr>
              <a:endParaRPr lang="ru-RU" sz="1400" dirty="0">
                <a:latin typeface="Arial" pitchFamily="34" charset="0"/>
                <a:cs typeface="Arial" pitchFamily="34" charset="0"/>
              </a:endParaRPr>
            </a:p>
            <a:p>
              <a:pPr algn="r">
                <a:spcAft>
                  <a:spcPts val="0"/>
                </a:spcAft>
                <a:defRPr/>
              </a:pPr>
              <a:r>
                <a:rPr lang="ru-RU" sz="1400" dirty="0">
                  <a:latin typeface="Arial" pitchFamily="34" charset="0"/>
                  <a:cs typeface="Arial" pitchFamily="34" charset="0"/>
                </a:rPr>
                <a:t>Ассоциативность</a:t>
              </a:r>
            </a:p>
            <a:p>
              <a:pPr algn="r">
                <a:spcAft>
                  <a:spcPts val="0"/>
                </a:spcAft>
                <a:defRPr/>
              </a:pPr>
              <a:endParaRPr lang="ru-RU" sz="1400" dirty="0">
                <a:latin typeface="Arial" pitchFamily="34" charset="0"/>
                <a:cs typeface="Arial" pitchFamily="34" charset="0"/>
              </a:endParaRPr>
            </a:p>
            <a:p>
              <a:pPr algn="r">
                <a:spcAft>
                  <a:spcPts val="0"/>
                </a:spcAft>
                <a:defRPr/>
              </a:pPr>
              <a:r>
                <a:rPr lang="ru-RU" sz="1400" dirty="0">
                  <a:latin typeface="Arial" pitchFamily="34" charset="0"/>
                  <a:cs typeface="Arial" pitchFamily="34" charset="0"/>
                </a:rPr>
                <a:t>Улавливание хода </a:t>
              </a:r>
            </a:p>
            <a:p>
              <a:pPr algn="r">
                <a:spcAft>
                  <a:spcPts val="0"/>
                </a:spcAft>
                <a:defRPr/>
              </a:pPr>
              <a:r>
                <a:rPr lang="ru-RU" sz="1400" dirty="0">
                  <a:latin typeface="Arial" pitchFamily="34" charset="0"/>
                  <a:cs typeface="Arial" pitchFamily="34" charset="0"/>
                </a:rPr>
                <a:t>событий</a:t>
              </a:r>
            </a:p>
            <a:p>
              <a:pPr algn="r">
                <a:spcAft>
                  <a:spcPts val="0"/>
                </a:spcAft>
                <a:defRPr/>
              </a:pPr>
              <a:endParaRPr lang="ru-RU" sz="2400" dirty="0">
                <a:latin typeface="Arial" pitchFamily="34" charset="0"/>
                <a:cs typeface="Arial" pitchFamily="34" charset="0"/>
              </a:endParaRPr>
            </a:p>
            <a:p>
              <a:pPr algn="r">
                <a:spcAft>
                  <a:spcPts val="0"/>
                </a:spcAft>
                <a:defRPr/>
              </a:pPr>
              <a:r>
                <a:rPr lang="ru-RU" sz="1400" dirty="0">
                  <a:latin typeface="Arial" pitchFamily="34" charset="0"/>
                  <a:cs typeface="Arial" pitchFamily="34" charset="0"/>
                </a:rPr>
                <a:t>Общительность</a:t>
              </a:r>
            </a:p>
            <a:p>
              <a:pPr algn="r">
                <a:spcAft>
                  <a:spcPts val="0"/>
                </a:spcAft>
                <a:defRPr/>
              </a:pPr>
              <a:endParaRPr lang="ru-RU" sz="1400" dirty="0">
                <a:latin typeface="Arial" pitchFamily="34" charset="0"/>
                <a:cs typeface="Arial" pitchFamily="34" charset="0"/>
              </a:endParaRPr>
            </a:p>
            <a:p>
              <a:pPr algn="r">
                <a:spcAft>
                  <a:spcPts val="0"/>
                </a:spcAft>
                <a:defRPr/>
              </a:pPr>
              <a:endParaRPr lang="ru-RU" sz="1400" dirty="0">
                <a:latin typeface="Arial" pitchFamily="34" charset="0"/>
                <a:cs typeface="Arial" pitchFamily="34" charset="0"/>
              </a:endParaRPr>
            </a:p>
            <a:p>
              <a:pPr algn="r">
                <a:spcAft>
                  <a:spcPts val="0"/>
                </a:spcAft>
                <a:defRPr/>
              </a:pPr>
              <a:r>
                <a:rPr lang="ru-RU" sz="1400" dirty="0">
                  <a:latin typeface="Arial" pitchFamily="34" charset="0"/>
                  <a:cs typeface="Arial" pitchFamily="34" charset="0"/>
                </a:rPr>
                <a:t>Непонятливость</a:t>
              </a:r>
            </a:p>
            <a:p>
              <a:pPr>
                <a:defRPr/>
              </a:pPr>
              <a:endParaRPr lang="ru-RU" dirty="0">
                <a:latin typeface="Arial" pitchFamily="34" charset="0"/>
              </a:endParaRPr>
            </a:p>
          </p:txBody>
        </p:sp>
        <p:cxnSp>
          <p:nvCxnSpPr>
            <p:cNvPr id="20497" name="AutoShape 14"/>
            <p:cNvCxnSpPr>
              <a:cxnSpLocks noChangeShapeType="1"/>
            </p:cNvCxnSpPr>
            <p:nvPr/>
          </p:nvCxnSpPr>
          <p:spPr bwMode="auto">
            <a:xfrm flipV="1">
              <a:off x="4275" y="3487"/>
              <a:ext cx="15" cy="210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20484" name="Прямоугольник 5"/>
          <p:cNvSpPr>
            <a:spLocks noChangeArrowheads="1"/>
          </p:cNvSpPr>
          <p:nvPr/>
        </p:nvSpPr>
        <p:spPr bwMode="auto">
          <a:xfrm>
            <a:off x="93662" y="1784350"/>
            <a:ext cx="30381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300"/>
              </a:spcBef>
            </a:pPr>
            <a:r>
              <a:rPr lang="ru-RU" sz="2000" dirty="0">
                <a:latin typeface="Arial" pitchFamily="34" charset="0"/>
                <a:cs typeface="Arial" pitchFamily="34" charset="0"/>
              </a:rPr>
              <a:t>КАНАЛ 1 - ИНТУИЦИЯ</a:t>
            </a:r>
          </a:p>
        </p:txBody>
      </p:sp>
      <p:sp>
        <p:nvSpPr>
          <p:cNvPr id="9" name="Прямоугольник 8"/>
          <p:cNvSpPr/>
          <p:nvPr/>
        </p:nvSpPr>
        <p:spPr>
          <a:xfrm>
            <a:off x="93663" y="188640"/>
            <a:ext cx="8942387" cy="1077218"/>
          </a:xfrm>
          <a:prstGeom prst="rect">
            <a:avLst/>
          </a:prstGeom>
        </p:spPr>
        <p:txBody>
          <a:bodyPr>
            <a:spAutoFit/>
          </a:bodyPr>
          <a:lstStyle/>
          <a:p>
            <a:pPr algn="ctr">
              <a:defRPr/>
            </a:pPr>
            <a:r>
              <a:rPr lang="uk-UA" sz="3200" smtClean="0">
                <a:latin typeface="Arial" pitchFamily="34" charset="0"/>
                <a:cs typeface="Arial" pitchFamily="34" charset="0"/>
              </a:rPr>
              <a:t>Визначення психологічного  комфорту/дискомфорту </a:t>
            </a:r>
            <a:endParaRPr lang="uk-UA" sz="3200"/>
          </a:p>
        </p:txBody>
      </p:sp>
    </p:spTree>
    <p:extLst>
      <p:ext uri="{BB962C8B-B14F-4D97-AF65-F5344CB8AC3E}">
        <p14:creationId xmlns:p14="http://schemas.microsoft.com/office/powerpoint/2010/main" val="332858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783" y="1412776"/>
            <a:ext cx="2300497" cy="360040"/>
          </a:xfrm>
          <a:extLst/>
        </p:spPr>
        <p:txBody>
          <a:bodyPr>
            <a:noAutofit/>
          </a:bodyPr>
          <a:lstStyle/>
          <a:p>
            <a:pPr algn="ctr" eaLnBrk="1" fontAlgn="auto" hangingPunct="1">
              <a:spcAft>
                <a:spcPts val="0"/>
              </a:spcAft>
              <a:defRPr/>
            </a:pPr>
            <a:r>
              <a:rPr lang="ru-RU" sz="2000" dirty="0" smtClean="0">
                <a:latin typeface="Arial" pitchFamily="34" charset="0"/>
                <a:cs typeface="Arial" pitchFamily="34" charset="0"/>
              </a:rPr>
              <a:t>КАНАЛ 2 - ЭГО</a:t>
            </a:r>
            <a:endParaRPr lang="ru-RU" sz="2000" dirty="0">
              <a:latin typeface="Arial" pitchFamily="34" charset="0"/>
              <a:cs typeface="Arial" pitchFamily="34" charset="0"/>
            </a:endParaRPr>
          </a:p>
        </p:txBody>
      </p:sp>
      <p:grpSp>
        <p:nvGrpSpPr>
          <p:cNvPr id="21507" name="Group 2"/>
          <p:cNvGrpSpPr>
            <a:grpSpLocks noChangeAspect="1"/>
          </p:cNvGrpSpPr>
          <p:nvPr/>
        </p:nvGrpSpPr>
        <p:grpSpPr bwMode="auto">
          <a:xfrm>
            <a:off x="142875" y="1976438"/>
            <a:ext cx="8820150" cy="4013200"/>
            <a:chOff x="2569" y="3356"/>
            <a:chExt cx="6636" cy="2149"/>
          </a:xfrm>
        </p:grpSpPr>
        <p:sp>
          <p:nvSpPr>
            <p:cNvPr id="21508" name="AutoShape 3"/>
            <p:cNvSpPr>
              <a:spLocks noChangeAspect="1" noChangeArrowheads="1"/>
            </p:cNvSpPr>
            <p:nvPr/>
          </p:nvSpPr>
          <p:spPr bwMode="auto">
            <a:xfrm>
              <a:off x="2623" y="3394"/>
              <a:ext cx="6582" cy="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21509" name="Rectangle 4"/>
            <p:cNvSpPr>
              <a:spLocks noChangeArrowheads="1"/>
            </p:cNvSpPr>
            <p:nvPr/>
          </p:nvSpPr>
          <p:spPr bwMode="auto">
            <a:xfrm>
              <a:off x="4315" y="3356"/>
              <a:ext cx="761" cy="2149"/>
            </a:xfrm>
            <a:prstGeom prst="rect">
              <a:avLst/>
            </a:prstGeom>
            <a:gradFill rotWithShape="1">
              <a:gsLst>
                <a:gs pos="0">
                  <a:srgbClr val="006A96"/>
                </a:gs>
                <a:gs pos="50000">
                  <a:srgbClr val="009AD9"/>
                </a:gs>
                <a:gs pos="100000">
                  <a:srgbClr val="00B8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1029" name="Text Box 5"/>
            <p:cNvSpPr txBox="1">
              <a:spLocks noChangeArrowheads="1"/>
            </p:cNvSpPr>
            <p:nvPr/>
          </p:nvSpPr>
          <p:spPr bwMode="auto">
            <a:xfrm>
              <a:off x="5418" y="3743"/>
              <a:ext cx="2150" cy="1003"/>
            </a:xfrm>
            <a:prstGeom prst="rect">
              <a:avLst/>
            </a:prstGeom>
            <a:solidFill>
              <a:schemeClr val="accent3">
                <a:lumMod val="40000"/>
                <a:lumOff val="60000"/>
              </a:schemeClr>
            </a:solidFill>
            <a:ln w="9525">
              <a:noFill/>
              <a:miter lim="800000"/>
              <a:headEnd/>
              <a:tailEnd/>
            </a:ln>
          </p:spPr>
          <p:txBody>
            <a:bodyPr/>
            <a:lstStyle/>
            <a:p>
              <a:pPr>
                <a:lnSpc>
                  <a:spcPts val="2200"/>
                </a:lnSpc>
                <a:spcBef>
                  <a:spcPts val="0"/>
                </a:spcBef>
                <a:spcAft>
                  <a:spcPts val="0"/>
                </a:spcAft>
                <a:defRPr/>
              </a:pPr>
              <a:endParaRPr lang="ru-RU" sz="1400" dirty="0">
                <a:latin typeface="Arial" pitchFamily="34" charset="0"/>
                <a:cs typeface="Arial" pitchFamily="34" charset="0"/>
              </a:endParaRPr>
            </a:p>
            <a:p>
              <a:pPr>
                <a:lnSpc>
                  <a:spcPts val="2200"/>
                </a:lnSpc>
                <a:spcBef>
                  <a:spcPts val="0"/>
                </a:spcBef>
                <a:spcAft>
                  <a:spcPts val="1000"/>
                </a:spcAft>
                <a:defRPr/>
              </a:pPr>
              <a:r>
                <a:rPr lang="ru-RU" sz="1400" dirty="0">
                  <a:latin typeface="Arial" pitchFamily="34" charset="0"/>
                  <a:cs typeface="Arial" pitchFamily="34" charset="0"/>
                </a:rPr>
                <a:t>самодостаточность</a:t>
              </a:r>
            </a:p>
            <a:p>
              <a:pPr>
                <a:lnSpc>
                  <a:spcPts val="2200"/>
                </a:lnSpc>
                <a:spcAft>
                  <a:spcPts val="1000"/>
                </a:spcAft>
                <a:defRPr/>
              </a:pPr>
              <a:r>
                <a:rPr lang="ru-RU" sz="1400" dirty="0">
                  <a:latin typeface="Arial" pitchFamily="34" charset="0"/>
                  <a:cs typeface="Arial" pitchFamily="34" charset="0"/>
                </a:rPr>
                <a:t>«радость бытия»</a:t>
              </a:r>
            </a:p>
            <a:p>
              <a:pPr>
                <a:lnSpc>
                  <a:spcPts val="2200"/>
                </a:lnSpc>
                <a:spcAft>
                  <a:spcPts val="1000"/>
                </a:spcAft>
                <a:defRPr/>
              </a:pPr>
              <a:r>
                <a:rPr lang="ru-RU" sz="1400" dirty="0">
                  <a:latin typeface="Arial" pitchFamily="34" charset="0"/>
                  <a:cs typeface="Arial" pitchFamily="34" charset="0"/>
                </a:rPr>
                <a:t>оптимизм</a:t>
              </a:r>
            </a:p>
            <a:p>
              <a:pPr>
                <a:lnSpc>
                  <a:spcPts val="2200"/>
                </a:lnSpc>
                <a:spcAft>
                  <a:spcPts val="1000"/>
                </a:spcAft>
                <a:defRPr/>
              </a:pPr>
              <a:r>
                <a:rPr lang="ru-RU" sz="1400" dirty="0">
                  <a:latin typeface="Arial" pitchFamily="34" charset="0"/>
                  <a:cs typeface="Arial" pitchFamily="34" charset="0"/>
                </a:rPr>
                <a:t>здоровье</a:t>
              </a:r>
            </a:p>
          </p:txBody>
        </p:sp>
        <p:sp>
          <p:nvSpPr>
            <p:cNvPr id="1030" name="Text Box 6"/>
            <p:cNvSpPr txBox="1">
              <a:spLocks noChangeArrowheads="1"/>
            </p:cNvSpPr>
            <p:nvPr/>
          </p:nvSpPr>
          <p:spPr bwMode="auto">
            <a:xfrm>
              <a:off x="5418" y="4746"/>
              <a:ext cx="2150" cy="74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9525">
              <a:noFill/>
              <a:miter lim="800000"/>
              <a:headEnd/>
              <a:tailEnd/>
            </a:ln>
          </p:spPr>
          <p:txBody>
            <a:bodyPr/>
            <a:lstStyle/>
            <a:p>
              <a:pPr algn="r">
                <a:lnSpc>
                  <a:spcPts val="1900"/>
                </a:lnSpc>
                <a:spcAft>
                  <a:spcPts val="1000"/>
                </a:spcAft>
                <a:defRPr/>
              </a:pPr>
              <a:r>
                <a:rPr lang="ru-RU" sz="1400" dirty="0">
                  <a:latin typeface="Arial" pitchFamily="34" charset="0"/>
                  <a:cs typeface="Arial" pitchFamily="34" charset="0"/>
                </a:rPr>
                <a:t>болезненность</a:t>
              </a:r>
            </a:p>
            <a:p>
              <a:pPr algn="r">
                <a:lnSpc>
                  <a:spcPts val="1900"/>
                </a:lnSpc>
                <a:spcAft>
                  <a:spcPts val="1000"/>
                </a:spcAft>
                <a:defRPr/>
              </a:pPr>
              <a:r>
                <a:rPr lang="ru-RU" sz="1400" dirty="0">
                  <a:latin typeface="Arial" pitchFamily="34" charset="0"/>
                  <a:cs typeface="Arial" pitchFamily="34" charset="0"/>
                </a:rPr>
                <a:t>внутренний конфликт</a:t>
              </a:r>
            </a:p>
            <a:p>
              <a:pPr algn="r">
                <a:lnSpc>
                  <a:spcPts val="1900"/>
                </a:lnSpc>
                <a:spcAft>
                  <a:spcPts val="1000"/>
                </a:spcAft>
                <a:defRPr/>
              </a:pPr>
              <a:r>
                <a:rPr lang="ru-RU" sz="1400" dirty="0">
                  <a:latin typeface="Arial" pitchFamily="34" charset="0"/>
                  <a:cs typeface="Arial" pitchFamily="34" charset="0"/>
                </a:rPr>
                <a:t>неудовлетворенность</a:t>
              </a:r>
            </a:p>
            <a:p>
              <a:pPr algn="r">
                <a:lnSpc>
                  <a:spcPts val="1900"/>
                </a:lnSpc>
                <a:spcAft>
                  <a:spcPts val="1000"/>
                </a:spcAft>
                <a:defRPr/>
              </a:pPr>
              <a:r>
                <a:rPr lang="ru-RU" sz="1400" dirty="0">
                  <a:latin typeface="Arial" pitchFamily="34" charset="0"/>
                  <a:cs typeface="Arial" pitchFamily="34" charset="0"/>
                </a:rPr>
                <a:t>пессимизм</a:t>
              </a:r>
            </a:p>
          </p:txBody>
        </p:sp>
        <p:sp>
          <p:nvSpPr>
            <p:cNvPr id="1031" name="Text Box 7"/>
            <p:cNvSpPr txBox="1">
              <a:spLocks noChangeArrowheads="1"/>
            </p:cNvSpPr>
            <p:nvPr/>
          </p:nvSpPr>
          <p:spPr bwMode="auto">
            <a:xfrm>
              <a:off x="7944" y="4727"/>
              <a:ext cx="1261" cy="778"/>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9525">
              <a:noFill/>
              <a:miter lim="800000"/>
              <a:headEnd/>
              <a:tailEnd/>
            </a:ln>
          </p:spPr>
          <p:txBody>
            <a:bodyPr/>
            <a:lstStyle/>
            <a:p>
              <a:pPr>
                <a:spcAft>
                  <a:spcPts val="1000"/>
                </a:spcAft>
                <a:defRPr/>
              </a:pPr>
              <a:endParaRPr lang="ru-RU" sz="800" b="1" dirty="0">
                <a:latin typeface="Times New Roman" pitchFamily="18" charset="0"/>
              </a:endParaRPr>
            </a:p>
            <a:p>
              <a:pPr>
                <a:spcAft>
                  <a:spcPts val="1000"/>
                </a:spcAft>
                <a:defRPr/>
              </a:pPr>
              <a:endParaRPr lang="ru-RU" sz="1200" b="1" dirty="0">
                <a:latin typeface="Times New Roman" pitchFamily="18" charset="0"/>
              </a:endParaRPr>
            </a:p>
            <a:p>
              <a:pPr>
                <a:spcAft>
                  <a:spcPts val="1000"/>
                </a:spcAft>
                <a:defRPr/>
              </a:pPr>
              <a:r>
                <a:rPr lang="ru-RU" sz="2000" dirty="0">
                  <a:latin typeface="Arial" pitchFamily="34" charset="0"/>
                  <a:cs typeface="Arial" pitchFamily="34" charset="0"/>
                </a:rPr>
                <a:t>Дискомфорт</a:t>
              </a:r>
            </a:p>
          </p:txBody>
        </p:sp>
        <p:sp>
          <p:nvSpPr>
            <p:cNvPr id="1032" name="Text Box 8"/>
            <p:cNvSpPr txBox="1">
              <a:spLocks noChangeArrowheads="1"/>
            </p:cNvSpPr>
            <p:nvPr/>
          </p:nvSpPr>
          <p:spPr bwMode="auto">
            <a:xfrm>
              <a:off x="7944" y="3852"/>
              <a:ext cx="1261" cy="894"/>
            </a:xfrm>
            <a:prstGeom prst="rect">
              <a:avLst/>
            </a:prstGeom>
            <a:solidFill>
              <a:schemeClr val="accent3">
                <a:lumMod val="40000"/>
                <a:lumOff val="60000"/>
              </a:schemeClr>
            </a:solidFill>
            <a:ln w="9525">
              <a:noFill/>
              <a:miter lim="800000"/>
              <a:headEnd/>
              <a:tailEnd/>
            </a:ln>
          </p:spPr>
          <p:txBody>
            <a:bodyPr/>
            <a:lstStyle/>
            <a:p>
              <a:pPr>
                <a:spcAft>
                  <a:spcPts val="1000"/>
                </a:spcAft>
                <a:defRPr/>
              </a:pPr>
              <a:endParaRPr lang="ru-RU" sz="1200" b="1" dirty="0">
                <a:latin typeface="Times New Roman" pitchFamily="18" charset="0"/>
              </a:endParaRPr>
            </a:p>
            <a:p>
              <a:pPr>
                <a:spcAft>
                  <a:spcPts val="1000"/>
                </a:spcAft>
                <a:defRPr/>
              </a:pPr>
              <a:endParaRPr lang="ru-RU" b="1" dirty="0">
                <a:latin typeface="Times New Roman" pitchFamily="18" charset="0"/>
              </a:endParaRPr>
            </a:p>
            <a:p>
              <a:pPr>
                <a:spcAft>
                  <a:spcPts val="1000"/>
                </a:spcAft>
                <a:defRPr/>
              </a:pPr>
              <a:r>
                <a:rPr lang="ru-RU" sz="2000" dirty="0">
                  <a:latin typeface="Arial" pitchFamily="34" charset="0"/>
                  <a:cs typeface="Arial" pitchFamily="34" charset="0"/>
                </a:rPr>
                <a:t>Комфорт</a:t>
              </a:r>
            </a:p>
          </p:txBody>
        </p:sp>
        <p:sp>
          <p:nvSpPr>
            <p:cNvPr id="15370" name="AutoShape 9"/>
            <p:cNvSpPr>
              <a:spLocks noChangeArrowheads="1"/>
            </p:cNvSpPr>
            <p:nvPr/>
          </p:nvSpPr>
          <p:spPr bwMode="auto">
            <a:xfrm>
              <a:off x="5095" y="4172"/>
              <a:ext cx="300" cy="247"/>
            </a:xfrm>
            <a:prstGeom prst="rightArrow">
              <a:avLst>
                <a:gd name="adj1" fmla="val 50000"/>
                <a:gd name="adj2" fmla="val 30364"/>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15371" name="AutoShape 10"/>
            <p:cNvSpPr>
              <a:spLocks noChangeArrowheads="1"/>
            </p:cNvSpPr>
            <p:nvPr/>
          </p:nvSpPr>
          <p:spPr bwMode="auto">
            <a:xfrm>
              <a:off x="5095" y="5052"/>
              <a:ext cx="299" cy="247"/>
            </a:xfrm>
            <a:prstGeom prst="rightArrow">
              <a:avLst>
                <a:gd name="adj1" fmla="val 50000"/>
                <a:gd name="adj2" fmla="val 30263"/>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15372" name="AutoShape 11"/>
            <p:cNvSpPr>
              <a:spLocks noChangeArrowheads="1"/>
            </p:cNvSpPr>
            <p:nvPr/>
          </p:nvSpPr>
          <p:spPr bwMode="auto">
            <a:xfrm>
              <a:off x="7567" y="3891"/>
              <a:ext cx="373" cy="856"/>
            </a:xfrm>
            <a:prstGeom prst="leftArrow">
              <a:avLst>
                <a:gd name="adj1" fmla="val 50000"/>
                <a:gd name="adj2" fmla="val 25000"/>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15373" name="AutoShape 12"/>
            <p:cNvSpPr>
              <a:spLocks noChangeArrowheads="1"/>
            </p:cNvSpPr>
            <p:nvPr/>
          </p:nvSpPr>
          <p:spPr bwMode="auto">
            <a:xfrm>
              <a:off x="7567" y="4963"/>
              <a:ext cx="373" cy="479"/>
            </a:xfrm>
            <a:prstGeom prst="leftArrow">
              <a:avLst>
                <a:gd name="adj1" fmla="val 50000"/>
                <a:gd name="adj2" fmla="val 25000"/>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1037" name="Text Box 13"/>
            <p:cNvSpPr txBox="1">
              <a:spLocks noChangeArrowheads="1"/>
            </p:cNvSpPr>
            <p:nvPr/>
          </p:nvSpPr>
          <p:spPr bwMode="auto">
            <a:xfrm>
              <a:off x="2569" y="3356"/>
              <a:ext cx="1692" cy="2149"/>
            </a:xfrm>
            <a:prstGeom prst="rect">
              <a:avLst/>
            </a:prstGeom>
            <a:noFill/>
            <a:ln w="9525">
              <a:noFill/>
              <a:miter lim="800000"/>
              <a:headEnd/>
              <a:tailEnd/>
            </a:ln>
          </p:spPr>
          <p:txBody>
            <a:bodyPr/>
            <a:lstStyle/>
            <a:p>
              <a:pPr algn="r">
                <a:spcAft>
                  <a:spcPts val="1000"/>
                </a:spcAft>
                <a:defRPr/>
              </a:pPr>
              <a:r>
                <a:rPr lang="ru-RU" sz="1400" b="1" dirty="0">
                  <a:latin typeface="Arial" pitchFamily="34" charset="0"/>
                  <a:cs typeface="Arial" pitchFamily="34" charset="0"/>
                </a:rPr>
                <a:t>Потенциал</a:t>
              </a:r>
            </a:p>
            <a:p>
              <a:pPr algn="r">
                <a:spcAft>
                  <a:spcPts val="1000"/>
                </a:spcAft>
                <a:defRPr/>
              </a:pPr>
              <a:r>
                <a:rPr lang="ru-RU" sz="1400" dirty="0">
                  <a:latin typeface="Arial" pitchFamily="34" charset="0"/>
                  <a:cs typeface="Arial" pitchFamily="34" charset="0"/>
                </a:rPr>
                <a:t>Аутизм</a:t>
              </a:r>
            </a:p>
            <a:p>
              <a:pPr algn="r">
                <a:spcAft>
                  <a:spcPts val="1000"/>
                </a:spcAft>
                <a:defRPr/>
              </a:pPr>
              <a:endParaRPr lang="ru-RU" sz="1400" dirty="0">
                <a:latin typeface="Arial" pitchFamily="34" charset="0"/>
                <a:cs typeface="Arial" pitchFamily="34" charset="0"/>
              </a:endParaRPr>
            </a:p>
            <a:p>
              <a:pPr algn="r">
                <a:spcAft>
                  <a:spcPts val="1000"/>
                </a:spcAft>
                <a:defRPr/>
              </a:pPr>
              <a:r>
                <a:rPr lang="ru-RU" sz="1400" dirty="0">
                  <a:latin typeface="Arial" pitchFamily="34" charset="0"/>
                  <a:cs typeface="Arial" pitchFamily="34" charset="0"/>
                </a:rPr>
                <a:t>Эгоизм</a:t>
              </a:r>
            </a:p>
            <a:p>
              <a:pPr algn="r">
                <a:spcAft>
                  <a:spcPts val="1000"/>
                </a:spcAft>
                <a:defRPr/>
              </a:pPr>
              <a:r>
                <a:rPr lang="ru-RU" sz="1400" dirty="0">
                  <a:latin typeface="Arial" pitchFamily="34" charset="0"/>
                  <a:cs typeface="Arial" pitchFamily="34" charset="0"/>
                </a:rPr>
                <a:t>Самодовольство</a:t>
              </a:r>
            </a:p>
            <a:p>
              <a:pPr algn="r">
                <a:spcAft>
                  <a:spcPts val="1000"/>
                </a:spcAft>
                <a:defRPr/>
              </a:pPr>
              <a:r>
                <a:rPr lang="ru-RU" sz="1400" dirty="0">
                  <a:latin typeface="Arial" pitchFamily="34" charset="0"/>
                  <a:cs typeface="Arial" pitchFamily="34" charset="0"/>
                </a:rPr>
                <a:t>Уверенность в своих способностях</a:t>
              </a:r>
            </a:p>
            <a:p>
              <a:pPr algn="r">
                <a:spcAft>
                  <a:spcPts val="1000"/>
                </a:spcAft>
                <a:defRPr/>
              </a:pPr>
              <a:r>
                <a:rPr lang="ru-RU" sz="1400" dirty="0">
                  <a:latin typeface="Arial" pitchFamily="34" charset="0"/>
                  <a:cs typeface="Arial" pitchFamily="34" charset="0"/>
                </a:rPr>
                <a:t>Самоуважение</a:t>
              </a:r>
            </a:p>
            <a:p>
              <a:pPr algn="r">
                <a:spcAft>
                  <a:spcPts val="1000"/>
                </a:spcAft>
                <a:defRPr/>
              </a:pPr>
              <a:endParaRPr lang="ru-RU" sz="1400" dirty="0">
                <a:latin typeface="Arial" pitchFamily="34" charset="0"/>
                <a:cs typeface="Arial" pitchFamily="34" charset="0"/>
              </a:endParaRPr>
            </a:p>
            <a:p>
              <a:pPr algn="r">
                <a:spcAft>
                  <a:spcPts val="1000"/>
                </a:spcAft>
                <a:defRPr/>
              </a:pPr>
              <a:r>
                <a:rPr lang="ru-RU" sz="1400" dirty="0">
                  <a:latin typeface="Arial" pitchFamily="34" charset="0"/>
                  <a:cs typeface="Arial" pitchFamily="34" charset="0"/>
                </a:rPr>
                <a:t>Неверие в свои силы</a:t>
              </a:r>
            </a:p>
            <a:p>
              <a:pPr algn="r">
                <a:spcAft>
                  <a:spcPts val="1000"/>
                </a:spcAft>
                <a:defRPr/>
              </a:pPr>
              <a:r>
                <a:rPr lang="ru-RU" sz="1400" dirty="0">
                  <a:latin typeface="Arial" pitchFamily="34" charset="0"/>
                  <a:cs typeface="Arial" pitchFamily="34" charset="0"/>
                </a:rPr>
                <a:t>Самоуничижение</a:t>
              </a:r>
            </a:p>
          </p:txBody>
        </p:sp>
        <p:sp>
          <p:nvSpPr>
            <p:cNvPr id="1038" name="Text Box 14"/>
            <p:cNvSpPr txBox="1">
              <a:spLocks noChangeArrowheads="1"/>
            </p:cNvSpPr>
            <p:nvPr/>
          </p:nvSpPr>
          <p:spPr bwMode="auto">
            <a:xfrm>
              <a:off x="7944" y="3394"/>
              <a:ext cx="1261" cy="47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9525">
              <a:noFill/>
              <a:miter lim="800000"/>
              <a:headEnd/>
              <a:tailEnd/>
            </a:ln>
          </p:spPr>
          <p:txBody>
            <a:bodyPr/>
            <a:lstStyle/>
            <a:p>
              <a:pPr>
                <a:spcAft>
                  <a:spcPts val="1000"/>
                </a:spcAft>
                <a:defRPr/>
              </a:pPr>
              <a:endParaRPr lang="ru-RU" sz="400" b="1" dirty="0">
                <a:latin typeface="Times New Roman" pitchFamily="18" charset="0"/>
              </a:endParaRPr>
            </a:p>
            <a:p>
              <a:pPr>
                <a:spcAft>
                  <a:spcPts val="1000"/>
                </a:spcAft>
                <a:defRPr/>
              </a:pPr>
              <a:r>
                <a:rPr lang="ru-RU" sz="2000" dirty="0">
                  <a:latin typeface="Arial" pitchFamily="34" charset="0"/>
                  <a:cs typeface="Arial" pitchFamily="34" charset="0"/>
                </a:rPr>
                <a:t>Дискомфорт</a:t>
              </a:r>
            </a:p>
          </p:txBody>
        </p:sp>
        <p:sp>
          <p:nvSpPr>
            <p:cNvPr id="1039" name="Text Box 15"/>
            <p:cNvSpPr txBox="1">
              <a:spLocks noChangeArrowheads="1"/>
            </p:cNvSpPr>
            <p:nvPr/>
          </p:nvSpPr>
          <p:spPr bwMode="auto">
            <a:xfrm>
              <a:off x="5418" y="3394"/>
              <a:ext cx="2150" cy="349"/>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9525">
              <a:noFill/>
              <a:miter lim="800000"/>
              <a:headEnd/>
              <a:tailEnd/>
            </a:ln>
          </p:spPr>
          <p:txBody>
            <a:bodyPr>
              <a:spAutoFit/>
            </a:bodyPr>
            <a:lstStyle/>
            <a:p>
              <a:pPr>
                <a:spcAft>
                  <a:spcPts val="1000"/>
                </a:spcAft>
                <a:defRPr/>
              </a:pPr>
              <a:r>
                <a:rPr lang="ru-RU" sz="1400" dirty="0">
                  <a:latin typeface="Arial" pitchFamily="34" charset="0"/>
                  <a:cs typeface="Arial" pitchFamily="34" charset="0"/>
                </a:rPr>
                <a:t>боязнь перемен</a:t>
              </a:r>
            </a:p>
            <a:p>
              <a:pPr>
                <a:spcAft>
                  <a:spcPts val="1000"/>
                </a:spcAft>
                <a:defRPr/>
              </a:pPr>
              <a:r>
                <a:rPr lang="ru-RU" sz="1400" dirty="0">
                  <a:latin typeface="Arial" pitchFamily="34" charset="0"/>
                  <a:cs typeface="Arial" pitchFamily="34" charset="0"/>
                </a:rPr>
                <a:t>подозрительность</a:t>
              </a:r>
            </a:p>
          </p:txBody>
        </p:sp>
        <p:sp>
          <p:nvSpPr>
            <p:cNvPr id="15377" name="AutoShape 16"/>
            <p:cNvSpPr>
              <a:spLocks noChangeArrowheads="1"/>
            </p:cNvSpPr>
            <p:nvPr/>
          </p:nvSpPr>
          <p:spPr bwMode="auto">
            <a:xfrm>
              <a:off x="5095" y="3483"/>
              <a:ext cx="300" cy="248"/>
            </a:xfrm>
            <a:prstGeom prst="rightArrow">
              <a:avLst>
                <a:gd name="adj1" fmla="val 50000"/>
                <a:gd name="adj2" fmla="val 30242"/>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15378" name="AutoShape 17"/>
            <p:cNvSpPr>
              <a:spLocks noChangeArrowheads="1"/>
            </p:cNvSpPr>
            <p:nvPr/>
          </p:nvSpPr>
          <p:spPr bwMode="auto">
            <a:xfrm>
              <a:off x="7567" y="3394"/>
              <a:ext cx="373" cy="477"/>
            </a:xfrm>
            <a:prstGeom prst="leftArrow">
              <a:avLst>
                <a:gd name="adj1" fmla="val 50000"/>
                <a:gd name="adj2" fmla="val 25000"/>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cxnSp>
          <p:nvCxnSpPr>
            <p:cNvPr id="21523" name="AutoShape 18"/>
            <p:cNvCxnSpPr>
              <a:cxnSpLocks noChangeShapeType="1"/>
            </p:cNvCxnSpPr>
            <p:nvPr/>
          </p:nvCxnSpPr>
          <p:spPr bwMode="auto">
            <a:xfrm flipH="1" flipV="1">
              <a:off x="4299" y="3447"/>
              <a:ext cx="1" cy="2058"/>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433822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3" y="836712"/>
            <a:ext cx="4176465" cy="504056"/>
          </a:xfrm>
          <a:extLst/>
        </p:spPr>
        <p:txBody>
          <a:bodyPr>
            <a:noAutofit/>
          </a:bodyPr>
          <a:lstStyle/>
          <a:p>
            <a:pPr algn="ctr" eaLnBrk="1" fontAlgn="auto" hangingPunct="1">
              <a:spcAft>
                <a:spcPts val="0"/>
              </a:spcAft>
              <a:defRPr/>
            </a:pPr>
            <a:r>
              <a:rPr lang="ru-RU" sz="2000" dirty="0" smtClean="0">
                <a:latin typeface="Arial" pitchFamily="34" charset="0"/>
                <a:cs typeface="Arial" pitchFamily="34" charset="0"/>
              </a:rPr>
              <a:t> </a:t>
            </a:r>
            <a:br>
              <a:rPr lang="ru-RU" sz="2000" dirty="0" smtClean="0">
                <a:latin typeface="Arial" pitchFamily="34" charset="0"/>
                <a:cs typeface="Arial" pitchFamily="34" charset="0"/>
              </a:rPr>
            </a:br>
            <a:r>
              <a:rPr lang="ru-RU" sz="2000" dirty="0" smtClean="0">
                <a:latin typeface="Arial" pitchFamily="34" charset="0"/>
                <a:cs typeface="Arial" pitchFamily="34" charset="0"/>
              </a:rPr>
              <a:t>КАНАЛ 3 - ВОЛЯ И РАССУДОК</a:t>
            </a:r>
            <a:endParaRPr lang="ru-RU" sz="2000" dirty="0">
              <a:latin typeface="Arial" pitchFamily="34" charset="0"/>
              <a:cs typeface="Arial" pitchFamily="34" charset="0"/>
            </a:endParaRPr>
          </a:p>
        </p:txBody>
      </p:sp>
      <p:grpSp>
        <p:nvGrpSpPr>
          <p:cNvPr id="22531" name="Group 2"/>
          <p:cNvGrpSpPr>
            <a:grpSpLocks noChangeAspect="1"/>
          </p:cNvGrpSpPr>
          <p:nvPr/>
        </p:nvGrpSpPr>
        <p:grpSpPr bwMode="auto">
          <a:xfrm>
            <a:off x="214313" y="1500188"/>
            <a:ext cx="8715375" cy="5143500"/>
            <a:chOff x="2569" y="2256"/>
            <a:chExt cx="6636" cy="3196"/>
          </a:xfrm>
        </p:grpSpPr>
        <p:sp>
          <p:nvSpPr>
            <p:cNvPr id="22532" name="AutoShape 3"/>
            <p:cNvSpPr>
              <a:spLocks noChangeAspect="1" noChangeArrowheads="1"/>
            </p:cNvSpPr>
            <p:nvPr/>
          </p:nvSpPr>
          <p:spPr bwMode="auto">
            <a:xfrm>
              <a:off x="2623" y="2256"/>
              <a:ext cx="6582" cy="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2052" name="Rectangle 4"/>
            <p:cNvSpPr>
              <a:spLocks noChangeArrowheads="1"/>
            </p:cNvSpPr>
            <p:nvPr/>
          </p:nvSpPr>
          <p:spPr bwMode="auto">
            <a:xfrm>
              <a:off x="4314" y="2286"/>
              <a:ext cx="762" cy="3120"/>
            </a:xfrm>
            <a:prstGeom prst="rect">
              <a:avLst/>
            </a:prstGeom>
            <a:solidFill>
              <a:schemeClr val="accent3">
                <a:lumMod val="60000"/>
                <a:lumOff val="40000"/>
              </a:schemeClr>
            </a:solidFill>
            <a:ln w="9525">
              <a:noFill/>
              <a:miter lim="800000"/>
              <a:headEnd/>
              <a:tailEnd/>
            </a:ln>
          </p:spPr>
          <p:txBody>
            <a:bodyPr/>
            <a:lstStyle/>
            <a:p>
              <a:pPr fontAlgn="auto">
                <a:spcBef>
                  <a:spcPts val="0"/>
                </a:spcBef>
                <a:spcAft>
                  <a:spcPts val="0"/>
                </a:spcAft>
                <a:defRPr/>
              </a:pPr>
              <a:endParaRPr lang="ru-RU">
                <a:latin typeface="+mn-lt"/>
              </a:endParaRPr>
            </a:p>
          </p:txBody>
        </p:sp>
        <p:sp>
          <p:nvSpPr>
            <p:cNvPr id="2053" name="Text Box 5"/>
            <p:cNvSpPr txBox="1">
              <a:spLocks noChangeArrowheads="1"/>
            </p:cNvSpPr>
            <p:nvPr/>
          </p:nvSpPr>
          <p:spPr bwMode="auto">
            <a:xfrm>
              <a:off x="5505" y="2873"/>
              <a:ext cx="2147" cy="678"/>
            </a:xfrm>
            <a:prstGeom prst="rect">
              <a:avLst/>
            </a:prstGeom>
            <a:solidFill>
              <a:schemeClr val="accent3">
                <a:lumMod val="40000"/>
                <a:lumOff val="60000"/>
              </a:schemeClr>
            </a:solidFill>
            <a:ln w="9525">
              <a:noFill/>
              <a:miter lim="800000"/>
              <a:headEnd/>
              <a:tailEnd/>
            </a:ln>
          </p:spPr>
          <p:txBody>
            <a:bodyPr/>
            <a:lstStyle/>
            <a:p>
              <a:pPr>
                <a:lnSpc>
                  <a:spcPts val="2000"/>
                </a:lnSpc>
                <a:spcAft>
                  <a:spcPts val="1000"/>
                </a:spcAft>
                <a:defRPr/>
              </a:pPr>
              <a:r>
                <a:rPr lang="ru-RU" sz="1400" dirty="0">
                  <a:latin typeface="Arial" pitchFamily="34" charset="0"/>
                  <a:cs typeface="Arial" pitchFamily="34" charset="0"/>
                </a:rPr>
                <a:t>свобода</a:t>
              </a:r>
            </a:p>
            <a:p>
              <a:pPr>
                <a:lnSpc>
                  <a:spcPts val="2000"/>
                </a:lnSpc>
                <a:spcAft>
                  <a:spcPts val="1000"/>
                </a:spcAft>
                <a:defRPr/>
              </a:pPr>
              <a:r>
                <a:rPr lang="ru-RU" sz="1400" dirty="0">
                  <a:latin typeface="Arial" pitchFamily="34" charset="0"/>
                  <a:cs typeface="Arial" pitchFamily="34" charset="0"/>
                </a:rPr>
                <a:t>превосходство</a:t>
              </a:r>
            </a:p>
            <a:p>
              <a:pPr>
                <a:lnSpc>
                  <a:spcPts val="2000"/>
                </a:lnSpc>
                <a:spcAft>
                  <a:spcPts val="1000"/>
                </a:spcAft>
                <a:defRPr/>
              </a:pPr>
              <a:r>
                <a:rPr lang="ru-RU" sz="1400" dirty="0">
                  <a:latin typeface="Arial" pitchFamily="34" charset="0"/>
                  <a:cs typeface="Arial" pitchFamily="34" charset="0"/>
                </a:rPr>
                <a:t>уверенность</a:t>
              </a:r>
            </a:p>
          </p:txBody>
        </p:sp>
        <p:sp>
          <p:nvSpPr>
            <p:cNvPr id="2054" name="Text Box 6"/>
            <p:cNvSpPr txBox="1">
              <a:spLocks noChangeArrowheads="1"/>
            </p:cNvSpPr>
            <p:nvPr/>
          </p:nvSpPr>
          <p:spPr bwMode="auto">
            <a:xfrm>
              <a:off x="5505" y="3544"/>
              <a:ext cx="2147" cy="989"/>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9525">
              <a:noFill/>
              <a:miter lim="800000"/>
              <a:headEnd/>
              <a:tailEnd/>
            </a:ln>
          </p:spPr>
          <p:txBody>
            <a:bodyPr/>
            <a:lstStyle/>
            <a:p>
              <a:pPr algn="r">
                <a:lnSpc>
                  <a:spcPts val="1500"/>
                </a:lnSpc>
                <a:spcAft>
                  <a:spcPts val="600"/>
                </a:spcAft>
                <a:defRPr/>
              </a:pPr>
              <a:r>
                <a:rPr lang="ru-RU" sz="1400" dirty="0">
                  <a:latin typeface="Arial" pitchFamily="34" charset="0"/>
                  <a:cs typeface="Arial" pitchFamily="34" charset="0"/>
                </a:rPr>
                <a:t>боязливость</a:t>
              </a:r>
            </a:p>
            <a:p>
              <a:pPr algn="r">
                <a:lnSpc>
                  <a:spcPts val="1500"/>
                </a:lnSpc>
                <a:spcAft>
                  <a:spcPts val="600"/>
                </a:spcAft>
                <a:defRPr/>
              </a:pPr>
              <a:r>
                <a:rPr lang="ru-RU" sz="1400" dirty="0">
                  <a:latin typeface="Arial" pitchFamily="34" charset="0"/>
                  <a:cs typeface="Arial" pitchFamily="34" charset="0"/>
                </a:rPr>
                <a:t>тревожность</a:t>
              </a:r>
            </a:p>
            <a:p>
              <a:pPr algn="r">
                <a:lnSpc>
                  <a:spcPts val="1500"/>
                </a:lnSpc>
                <a:spcAft>
                  <a:spcPts val="600"/>
                </a:spcAft>
                <a:defRPr/>
              </a:pPr>
              <a:r>
                <a:rPr lang="ru-RU" sz="1400" dirty="0">
                  <a:latin typeface="Arial" pitchFamily="34" charset="0"/>
                  <a:cs typeface="Arial" pitchFamily="34" charset="0"/>
                </a:rPr>
                <a:t>неуверенность</a:t>
              </a:r>
            </a:p>
            <a:p>
              <a:pPr algn="r">
                <a:lnSpc>
                  <a:spcPts val="1500"/>
                </a:lnSpc>
                <a:spcAft>
                  <a:spcPts val="600"/>
                </a:spcAft>
                <a:defRPr/>
              </a:pPr>
              <a:r>
                <a:rPr lang="ru-RU" sz="1400" dirty="0" err="1">
                  <a:latin typeface="Arial" pitchFamily="34" charset="0"/>
                  <a:cs typeface="Arial" pitchFamily="34" charset="0"/>
                </a:rPr>
                <a:t>непредвидение</a:t>
              </a:r>
              <a:r>
                <a:rPr lang="ru-RU" sz="1400" dirty="0">
                  <a:latin typeface="Arial" pitchFamily="34" charset="0"/>
                  <a:cs typeface="Arial" pitchFamily="34" charset="0"/>
                </a:rPr>
                <a:t> </a:t>
              </a:r>
            </a:p>
            <a:p>
              <a:pPr algn="r">
                <a:lnSpc>
                  <a:spcPts val="1500"/>
                </a:lnSpc>
                <a:spcAft>
                  <a:spcPts val="600"/>
                </a:spcAft>
                <a:defRPr/>
              </a:pPr>
              <a:r>
                <a:rPr lang="ru-RU" sz="1400" dirty="0">
                  <a:latin typeface="Arial" pitchFamily="34" charset="0"/>
                  <a:cs typeface="Arial" pitchFamily="34" charset="0"/>
                </a:rPr>
                <a:t>последствий</a:t>
              </a:r>
            </a:p>
            <a:p>
              <a:pPr algn="r">
                <a:lnSpc>
                  <a:spcPts val="1500"/>
                </a:lnSpc>
                <a:spcAft>
                  <a:spcPts val="600"/>
                </a:spcAft>
                <a:defRPr/>
              </a:pPr>
              <a:r>
                <a:rPr lang="ru-RU" sz="1400" dirty="0">
                  <a:latin typeface="Arial" pitchFamily="34" charset="0"/>
                  <a:cs typeface="Arial" pitchFamily="34" charset="0"/>
                </a:rPr>
                <a:t>уныние</a:t>
              </a:r>
            </a:p>
          </p:txBody>
        </p:sp>
        <p:sp>
          <p:nvSpPr>
            <p:cNvPr id="2055" name="Text Box 7"/>
            <p:cNvSpPr txBox="1">
              <a:spLocks noChangeArrowheads="1"/>
            </p:cNvSpPr>
            <p:nvPr/>
          </p:nvSpPr>
          <p:spPr bwMode="auto">
            <a:xfrm>
              <a:off x="7900" y="3526"/>
              <a:ext cx="1305" cy="101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9525">
              <a:noFill/>
              <a:miter lim="800000"/>
              <a:headEnd/>
              <a:tailEnd/>
            </a:ln>
          </p:spPr>
          <p:txBody>
            <a:bodyPr/>
            <a:lstStyle/>
            <a:p>
              <a:pPr>
                <a:spcAft>
                  <a:spcPts val="1000"/>
                </a:spcAft>
                <a:defRPr/>
              </a:pPr>
              <a:endParaRPr lang="ru-RU" sz="800" b="1" dirty="0">
                <a:latin typeface="Times New Roman" pitchFamily="18" charset="0"/>
              </a:endParaRPr>
            </a:p>
            <a:p>
              <a:pPr>
                <a:spcAft>
                  <a:spcPts val="1000"/>
                </a:spcAft>
                <a:defRPr/>
              </a:pPr>
              <a:endParaRPr lang="ru-RU" sz="1200" b="1" dirty="0">
                <a:latin typeface="Times New Roman" pitchFamily="18" charset="0"/>
              </a:endParaRPr>
            </a:p>
            <a:p>
              <a:pPr>
                <a:spcAft>
                  <a:spcPts val="1000"/>
                </a:spcAft>
                <a:defRPr/>
              </a:pPr>
              <a:r>
                <a:rPr lang="ru-RU" sz="2000" dirty="0">
                  <a:latin typeface="Arial" pitchFamily="34" charset="0"/>
                  <a:cs typeface="Arial" pitchFamily="34" charset="0"/>
                </a:rPr>
                <a:t>Дискомфорт</a:t>
              </a:r>
            </a:p>
          </p:txBody>
        </p:sp>
        <p:sp>
          <p:nvSpPr>
            <p:cNvPr id="2056" name="Text Box 8"/>
            <p:cNvSpPr txBox="1">
              <a:spLocks noChangeArrowheads="1"/>
            </p:cNvSpPr>
            <p:nvPr/>
          </p:nvSpPr>
          <p:spPr bwMode="auto">
            <a:xfrm>
              <a:off x="7900" y="2872"/>
              <a:ext cx="1305" cy="654"/>
            </a:xfrm>
            <a:prstGeom prst="rect">
              <a:avLst/>
            </a:prstGeom>
            <a:solidFill>
              <a:schemeClr val="accent3">
                <a:lumMod val="40000"/>
                <a:lumOff val="60000"/>
              </a:schemeClr>
            </a:solidFill>
            <a:ln w="9525">
              <a:noFill/>
              <a:miter lim="800000"/>
              <a:headEnd/>
              <a:tailEnd/>
            </a:ln>
          </p:spPr>
          <p:txBody>
            <a:bodyPr/>
            <a:lstStyle/>
            <a:p>
              <a:pPr>
                <a:spcAft>
                  <a:spcPts val="1000"/>
                </a:spcAft>
                <a:defRPr/>
              </a:pPr>
              <a:endParaRPr lang="ru-RU" sz="1100" b="1" dirty="0">
                <a:latin typeface="Times New Roman" pitchFamily="18" charset="0"/>
              </a:endParaRPr>
            </a:p>
            <a:p>
              <a:pPr>
                <a:spcAft>
                  <a:spcPts val="1000"/>
                </a:spcAft>
                <a:defRPr/>
              </a:pPr>
              <a:r>
                <a:rPr lang="ru-RU" sz="2000" dirty="0">
                  <a:latin typeface="Arial" pitchFamily="34" charset="0"/>
                  <a:cs typeface="Arial" pitchFamily="34" charset="0"/>
                </a:rPr>
                <a:t>Комфорт</a:t>
              </a:r>
            </a:p>
          </p:txBody>
        </p:sp>
        <p:sp>
          <p:nvSpPr>
            <p:cNvPr id="16394" name="AutoShape 9"/>
            <p:cNvSpPr>
              <a:spLocks noChangeArrowheads="1"/>
            </p:cNvSpPr>
            <p:nvPr/>
          </p:nvSpPr>
          <p:spPr bwMode="auto">
            <a:xfrm>
              <a:off x="5159" y="3085"/>
              <a:ext cx="299" cy="254"/>
            </a:xfrm>
            <a:prstGeom prst="rightArrow">
              <a:avLst>
                <a:gd name="adj1" fmla="val 50000"/>
                <a:gd name="adj2" fmla="val 30263"/>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16395" name="AutoShape 10"/>
            <p:cNvSpPr>
              <a:spLocks noChangeArrowheads="1"/>
            </p:cNvSpPr>
            <p:nvPr/>
          </p:nvSpPr>
          <p:spPr bwMode="auto">
            <a:xfrm>
              <a:off x="5158" y="3932"/>
              <a:ext cx="300" cy="247"/>
            </a:xfrm>
            <a:prstGeom prst="rightArrow">
              <a:avLst>
                <a:gd name="adj1" fmla="val 50000"/>
                <a:gd name="adj2" fmla="val 30364"/>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16396" name="AutoShape 11"/>
            <p:cNvSpPr>
              <a:spLocks noChangeArrowheads="1"/>
            </p:cNvSpPr>
            <p:nvPr/>
          </p:nvSpPr>
          <p:spPr bwMode="auto">
            <a:xfrm>
              <a:off x="7640" y="2877"/>
              <a:ext cx="260" cy="667"/>
            </a:xfrm>
            <a:prstGeom prst="leftArrow">
              <a:avLst>
                <a:gd name="adj1" fmla="val 50000"/>
                <a:gd name="adj2" fmla="val 25000"/>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16397" name="AutoShape 12"/>
            <p:cNvSpPr>
              <a:spLocks noChangeArrowheads="1"/>
            </p:cNvSpPr>
            <p:nvPr/>
          </p:nvSpPr>
          <p:spPr bwMode="auto">
            <a:xfrm>
              <a:off x="7646" y="3803"/>
              <a:ext cx="248" cy="477"/>
            </a:xfrm>
            <a:prstGeom prst="leftArrow">
              <a:avLst>
                <a:gd name="adj1" fmla="val 50000"/>
                <a:gd name="adj2" fmla="val 25000"/>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2061" name="Text Box 13"/>
            <p:cNvSpPr txBox="1">
              <a:spLocks noChangeArrowheads="1"/>
            </p:cNvSpPr>
            <p:nvPr/>
          </p:nvSpPr>
          <p:spPr bwMode="auto">
            <a:xfrm>
              <a:off x="2569" y="2256"/>
              <a:ext cx="1698" cy="3150"/>
            </a:xfrm>
            <a:prstGeom prst="rect">
              <a:avLst/>
            </a:prstGeom>
            <a:noFill/>
            <a:ln w="9525">
              <a:noFill/>
              <a:miter lim="800000"/>
              <a:headEnd/>
              <a:tailEnd/>
            </a:ln>
          </p:spPr>
          <p:txBody>
            <a:bodyPr/>
            <a:lstStyle/>
            <a:p>
              <a:pPr algn="r">
                <a:spcAft>
                  <a:spcPts val="0"/>
                </a:spcAft>
                <a:defRPr/>
              </a:pPr>
              <a:r>
                <a:rPr lang="ru-RU" sz="1400" b="1" dirty="0">
                  <a:latin typeface="Arial" pitchFamily="34" charset="0"/>
                  <a:cs typeface="Arial" pitchFamily="34" charset="0"/>
                </a:rPr>
                <a:t>Потенциал</a:t>
              </a:r>
            </a:p>
            <a:p>
              <a:pPr algn="r">
                <a:spcAft>
                  <a:spcPts val="0"/>
                </a:spcAft>
                <a:defRPr/>
              </a:pPr>
              <a:r>
                <a:rPr lang="ru-RU" sz="1400" b="1" dirty="0">
                  <a:latin typeface="Arial" pitchFamily="34" charset="0"/>
                  <a:cs typeface="Arial" pitchFamily="34" charset="0"/>
                </a:rPr>
                <a:t>Воля</a:t>
              </a:r>
            </a:p>
            <a:p>
              <a:pPr algn="r">
                <a:spcAft>
                  <a:spcPts val="0"/>
                </a:spcAft>
                <a:defRPr/>
              </a:pPr>
              <a:endParaRPr lang="ru-RU" sz="1400" dirty="0">
                <a:latin typeface="Arial" pitchFamily="34" charset="0"/>
                <a:cs typeface="Arial" pitchFamily="34" charset="0"/>
              </a:endParaRPr>
            </a:p>
            <a:p>
              <a:pPr algn="r">
                <a:spcAft>
                  <a:spcPts val="0"/>
                </a:spcAft>
                <a:defRPr/>
              </a:pPr>
              <a:r>
                <a:rPr lang="ru-RU" sz="1400" dirty="0">
                  <a:latin typeface="Arial" pitchFamily="34" charset="0"/>
                  <a:cs typeface="Arial" pitchFamily="34" charset="0"/>
                </a:rPr>
                <a:t>Агрессивность</a:t>
              </a:r>
            </a:p>
            <a:p>
              <a:pPr algn="r">
                <a:spcAft>
                  <a:spcPts val="0"/>
                </a:spcAft>
                <a:defRPr/>
              </a:pPr>
              <a:r>
                <a:rPr lang="ru-RU" sz="1400" dirty="0">
                  <a:latin typeface="Arial" pitchFamily="34" charset="0"/>
                  <a:cs typeface="Arial" pitchFamily="34" charset="0"/>
                </a:rPr>
                <a:t> «Сознание </a:t>
              </a:r>
            </a:p>
            <a:p>
              <a:pPr algn="r">
                <a:spcAft>
                  <a:spcPts val="0"/>
                </a:spcAft>
                <a:defRPr/>
              </a:pPr>
              <a:r>
                <a:rPr lang="ru-RU" sz="1400" dirty="0">
                  <a:latin typeface="Arial" pitchFamily="34" charset="0"/>
                  <a:cs typeface="Arial" pitchFamily="34" charset="0"/>
                </a:rPr>
                <a:t>победителя»</a:t>
              </a:r>
            </a:p>
            <a:p>
              <a:pPr algn="r">
                <a:spcAft>
                  <a:spcPts val="0"/>
                </a:spcAft>
                <a:defRPr/>
              </a:pPr>
              <a:r>
                <a:rPr lang="ru-RU" sz="1400" dirty="0">
                  <a:latin typeface="Arial" pitchFamily="34" charset="0"/>
                  <a:cs typeface="Arial" pitchFamily="34" charset="0"/>
                </a:rPr>
                <a:t>Предприимчивость</a:t>
              </a:r>
            </a:p>
            <a:p>
              <a:pPr algn="r">
                <a:spcAft>
                  <a:spcPts val="0"/>
                </a:spcAft>
                <a:defRPr/>
              </a:pPr>
              <a:r>
                <a:rPr lang="ru-RU" sz="1400" dirty="0">
                  <a:latin typeface="Arial" pitchFamily="34" charset="0"/>
                  <a:cs typeface="Arial" pitchFamily="34" charset="0"/>
                </a:rPr>
                <a:t>Настойчивость</a:t>
              </a:r>
            </a:p>
            <a:p>
              <a:pPr algn="r">
                <a:spcAft>
                  <a:spcPts val="0"/>
                </a:spcAft>
                <a:defRPr/>
              </a:pPr>
              <a:r>
                <a:rPr lang="ru-RU" sz="1400" dirty="0">
                  <a:latin typeface="Arial" pitchFamily="34" charset="0"/>
                  <a:cs typeface="Arial" pitchFamily="34" charset="0"/>
                </a:rPr>
                <a:t>Упрямство</a:t>
              </a:r>
            </a:p>
            <a:p>
              <a:pPr algn="r">
                <a:spcAft>
                  <a:spcPts val="0"/>
                </a:spcAft>
                <a:defRPr/>
              </a:pPr>
              <a:r>
                <a:rPr lang="ru-RU" sz="1400" dirty="0">
                  <a:latin typeface="Arial" pitchFamily="34" charset="0"/>
                  <a:cs typeface="Arial" pitchFamily="34" charset="0"/>
                </a:rPr>
                <a:t>Слабость</a:t>
              </a:r>
            </a:p>
            <a:p>
              <a:pPr algn="r">
                <a:spcAft>
                  <a:spcPts val="0"/>
                </a:spcAft>
                <a:defRPr/>
              </a:pPr>
              <a:r>
                <a:rPr lang="ru-RU" sz="1400" dirty="0">
                  <a:latin typeface="Arial" pitchFamily="34" charset="0"/>
                  <a:cs typeface="Arial" pitchFamily="34" charset="0"/>
                </a:rPr>
                <a:t>«Сознание </a:t>
              </a:r>
            </a:p>
            <a:p>
              <a:pPr algn="r">
                <a:spcAft>
                  <a:spcPts val="0"/>
                </a:spcAft>
                <a:defRPr/>
              </a:pPr>
              <a:r>
                <a:rPr lang="ru-RU" sz="1400" dirty="0">
                  <a:latin typeface="Arial" pitchFamily="34" charset="0"/>
                  <a:cs typeface="Arial" pitchFamily="34" charset="0"/>
                </a:rPr>
                <a:t>неудачника»</a:t>
              </a:r>
            </a:p>
            <a:p>
              <a:pPr algn="r">
                <a:spcAft>
                  <a:spcPts val="0"/>
                </a:spcAft>
                <a:defRPr/>
              </a:pPr>
              <a:endParaRPr lang="ru-RU" sz="1400" dirty="0">
                <a:latin typeface="Arial" pitchFamily="34" charset="0"/>
                <a:cs typeface="Arial" pitchFamily="34" charset="0"/>
              </a:endParaRPr>
            </a:p>
            <a:p>
              <a:pPr algn="r">
                <a:spcAft>
                  <a:spcPts val="0"/>
                </a:spcAft>
                <a:defRPr/>
              </a:pPr>
              <a:endParaRPr lang="ru-RU" sz="1400" dirty="0">
                <a:latin typeface="Arial" pitchFamily="34" charset="0"/>
                <a:cs typeface="Arial" pitchFamily="34" charset="0"/>
              </a:endParaRPr>
            </a:p>
            <a:p>
              <a:pPr algn="r">
                <a:spcAft>
                  <a:spcPts val="0"/>
                </a:spcAft>
                <a:defRPr/>
              </a:pPr>
              <a:r>
                <a:rPr lang="ru-RU" sz="1400" dirty="0" err="1">
                  <a:latin typeface="Arial" pitchFamily="34" charset="0"/>
                  <a:cs typeface="Arial" pitchFamily="34" charset="0"/>
                </a:rPr>
                <a:t>Неразличение</a:t>
              </a:r>
              <a:r>
                <a:rPr lang="ru-RU" sz="1400" dirty="0">
                  <a:latin typeface="Arial" pitchFamily="34" charset="0"/>
                  <a:cs typeface="Arial" pitchFamily="34" charset="0"/>
                </a:rPr>
                <a:t> </a:t>
              </a:r>
            </a:p>
            <a:p>
              <a:pPr algn="r">
                <a:spcAft>
                  <a:spcPts val="0"/>
                </a:spcAft>
                <a:defRPr/>
              </a:pPr>
              <a:r>
                <a:rPr lang="ru-RU" sz="1400" dirty="0">
                  <a:latin typeface="Arial" pitchFamily="34" charset="0"/>
                  <a:cs typeface="Arial" pitchFamily="34" charset="0"/>
                </a:rPr>
                <a:t>«добра и зла»</a:t>
              </a:r>
            </a:p>
            <a:p>
              <a:pPr algn="r">
                <a:spcAft>
                  <a:spcPts val="0"/>
                </a:spcAft>
                <a:defRPr/>
              </a:pPr>
              <a:r>
                <a:rPr lang="ru-RU" sz="1400" dirty="0">
                  <a:latin typeface="Arial" pitchFamily="34" charset="0"/>
                  <a:cs typeface="Arial" pitchFamily="34" charset="0"/>
                </a:rPr>
                <a:t>Непонимание выгоды</a:t>
              </a:r>
            </a:p>
            <a:p>
              <a:pPr algn="r">
                <a:spcAft>
                  <a:spcPts val="0"/>
                </a:spcAft>
                <a:defRPr/>
              </a:pPr>
              <a:r>
                <a:rPr lang="ru-RU" sz="1400" dirty="0">
                  <a:latin typeface="Arial" pitchFamily="34" charset="0"/>
                  <a:cs typeface="Arial" pitchFamily="34" charset="0"/>
                </a:rPr>
                <a:t>Нерешительность</a:t>
              </a:r>
            </a:p>
            <a:p>
              <a:pPr algn="r">
                <a:spcAft>
                  <a:spcPts val="0"/>
                </a:spcAft>
                <a:defRPr/>
              </a:pPr>
              <a:r>
                <a:rPr lang="ru-RU" sz="1400" dirty="0">
                  <a:latin typeface="Arial" pitchFamily="34" charset="0"/>
                  <a:cs typeface="Arial" pitchFamily="34" charset="0"/>
                </a:rPr>
                <a:t>Решительность</a:t>
              </a:r>
            </a:p>
            <a:p>
              <a:pPr algn="r">
                <a:spcAft>
                  <a:spcPts val="0"/>
                </a:spcAft>
                <a:defRPr/>
              </a:pPr>
              <a:r>
                <a:rPr lang="ru-RU" sz="1400" dirty="0">
                  <a:latin typeface="Arial" pitchFamily="34" charset="0"/>
                  <a:cs typeface="Arial" pitchFamily="34" charset="0"/>
                </a:rPr>
                <a:t>Мудрость</a:t>
              </a:r>
            </a:p>
            <a:p>
              <a:pPr algn="r">
                <a:spcAft>
                  <a:spcPts val="0"/>
                </a:spcAft>
                <a:defRPr/>
              </a:pPr>
              <a:endParaRPr lang="ru-RU" sz="1400" b="1" dirty="0">
                <a:latin typeface="Arial" pitchFamily="34" charset="0"/>
                <a:cs typeface="Arial" pitchFamily="34" charset="0"/>
              </a:endParaRPr>
            </a:p>
            <a:p>
              <a:pPr algn="r">
                <a:spcAft>
                  <a:spcPts val="0"/>
                </a:spcAft>
                <a:defRPr/>
              </a:pPr>
              <a:r>
                <a:rPr lang="ru-RU" sz="1400" b="1" dirty="0">
                  <a:latin typeface="Arial" pitchFamily="34" charset="0"/>
                  <a:cs typeface="Arial" pitchFamily="34" charset="0"/>
                </a:rPr>
                <a:t>Рассудок</a:t>
              </a:r>
            </a:p>
            <a:p>
              <a:pPr algn="r">
                <a:spcAft>
                  <a:spcPts val="0"/>
                </a:spcAft>
                <a:defRPr/>
              </a:pPr>
              <a:r>
                <a:rPr lang="ru-RU" sz="1400" b="1" dirty="0">
                  <a:latin typeface="Arial" pitchFamily="34" charset="0"/>
                  <a:cs typeface="Arial" pitchFamily="34" charset="0"/>
                </a:rPr>
                <a:t>Потенциал</a:t>
              </a:r>
            </a:p>
            <a:p>
              <a:pPr algn="r">
                <a:spcAft>
                  <a:spcPts val="1000"/>
                </a:spcAft>
                <a:defRPr/>
              </a:pPr>
              <a:r>
                <a:rPr lang="ru-RU" sz="1400" dirty="0">
                  <a:latin typeface="Arial" pitchFamily="34" charset="0"/>
                  <a:cs typeface="Arial" pitchFamily="34" charset="0"/>
                </a:rPr>
                <a:t> </a:t>
              </a:r>
            </a:p>
            <a:p>
              <a:pPr algn="r">
                <a:spcAft>
                  <a:spcPts val="1000"/>
                </a:spcAft>
                <a:defRPr/>
              </a:pPr>
              <a:endParaRPr lang="ru-RU" sz="1400" dirty="0">
                <a:latin typeface="Arial" pitchFamily="34" charset="0"/>
                <a:cs typeface="Arial" pitchFamily="34" charset="0"/>
              </a:endParaRPr>
            </a:p>
            <a:p>
              <a:pPr>
                <a:defRPr/>
              </a:pPr>
              <a:endParaRPr lang="ru-RU" sz="1400" dirty="0">
                <a:latin typeface="Arial" pitchFamily="34" charset="0"/>
                <a:cs typeface="Arial" pitchFamily="34" charset="0"/>
              </a:endParaRPr>
            </a:p>
          </p:txBody>
        </p:sp>
        <p:sp>
          <p:nvSpPr>
            <p:cNvPr id="2062" name="Text Box 14"/>
            <p:cNvSpPr txBox="1">
              <a:spLocks noChangeArrowheads="1"/>
            </p:cNvSpPr>
            <p:nvPr/>
          </p:nvSpPr>
          <p:spPr bwMode="auto">
            <a:xfrm>
              <a:off x="7900" y="2606"/>
              <a:ext cx="1305" cy="26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9525">
              <a:noFill/>
              <a:miter lim="800000"/>
              <a:headEnd/>
              <a:tailEnd/>
            </a:ln>
          </p:spPr>
          <p:txBody>
            <a:bodyPr/>
            <a:lstStyle/>
            <a:p>
              <a:pPr>
                <a:spcAft>
                  <a:spcPts val="600"/>
                </a:spcAft>
                <a:defRPr/>
              </a:pPr>
              <a:r>
                <a:rPr lang="ru-RU" sz="2000" dirty="0">
                  <a:latin typeface="Arial" pitchFamily="34" charset="0"/>
                  <a:cs typeface="Arial" pitchFamily="34" charset="0"/>
                </a:rPr>
                <a:t>Дискомфорт</a:t>
              </a:r>
            </a:p>
          </p:txBody>
        </p:sp>
        <p:sp>
          <p:nvSpPr>
            <p:cNvPr id="2063" name="Text Box 15"/>
            <p:cNvSpPr txBox="1">
              <a:spLocks noChangeArrowheads="1"/>
            </p:cNvSpPr>
            <p:nvPr/>
          </p:nvSpPr>
          <p:spPr bwMode="auto">
            <a:xfrm>
              <a:off x="5505" y="2606"/>
              <a:ext cx="2147" cy="26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9525">
              <a:noFill/>
              <a:miter lim="800000"/>
              <a:headEnd/>
              <a:tailEnd/>
            </a:ln>
          </p:spPr>
          <p:txBody>
            <a:bodyPr/>
            <a:lstStyle/>
            <a:p>
              <a:pPr algn="r">
                <a:spcAft>
                  <a:spcPts val="1000"/>
                </a:spcAft>
                <a:defRPr/>
              </a:pPr>
              <a:r>
                <a:rPr lang="ru-RU" sz="1400" dirty="0">
                  <a:latin typeface="Arial" pitchFamily="34" charset="0"/>
                  <a:cs typeface="Arial" pitchFamily="34" charset="0"/>
                </a:rPr>
                <a:t>конфликтность</a:t>
              </a:r>
            </a:p>
          </p:txBody>
        </p:sp>
        <p:sp>
          <p:nvSpPr>
            <p:cNvPr id="16401" name="AutoShape 16"/>
            <p:cNvSpPr>
              <a:spLocks noChangeArrowheads="1"/>
            </p:cNvSpPr>
            <p:nvPr/>
          </p:nvSpPr>
          <p:spPr bwMode="auto">
            <a:xfrm>
              <a:off x="5150" y="2660"/>
              <a:ext cx="300" cy="246"/>
            </a:xfrm>
            <a:prstGeom prst="rightArrow">
              <a:avLst>
                <a:gd name="adj1" fmla="val 50000"/>
                <a:gd name="adj2" fmla="val 30386"/>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16402" name="AutoShape 17"/>
            <p:cNvSpPr>
              <a:spLocks noChangeArrowheads="1"/>
            </p:cNvSpPr>
            <p:nvPr/>
          </p:nvSpPr>
          <p:spPr bwMode="auto">
            <a:xfrm>
              <a:off x="7652" y="2534"/>
              <a:ext cx="248" cy="472"/>
            </a:xfrm>
            <a:prstGeom prst="leftArrow">
              <a:avLst>
                <a:gd name="adj1" fmla="val 50000"/>
                <a:gd name="adj2" fmla="val 25000"/>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2066" name="Text Box 18"/>
            <p:cNvSpPr txBox="1">
              <a:spLocks noChangeArrowheads="1"/>
            </p:cNvSpPr>
            <p:nvPr/>
          </p:nvSpPr>
          <p:spPr bwMode="auto">
            <a:xfrm>
              <a:off x="5505" y="4540"/>
              <a:ext cx="2147" cy="380"/>
            </a:xfrm>
            <a:prstGeom prst="rect">
              <a:avLst/>
            </a:prstGeom>
            <a:solidFill>
              <a:schemeClr val="accent3">
                <a:lumMod val="40000"/>
                <a:lumOff val="60000"/>
              </a:schemeClr>
            </a:solidFill>
            <a:ln w="9525">
              <a:noFill/>
              <a:miter lim="800000"/>
              <a:headEnd/>
              <a:tailEnd/>
            </a:ln>
          </p:spPr>
          <p:txBody>
            <a:bodyPr>
              <a:spAutoFit/>
            </a:bodyPr>
            <a:lstStyle/>
            <a:p>
              <a:pPr>
                <a:spcAft>
                  <a:spcPts val="600"/>
                </a:spcAft>
                <a:defRPr/>
              </a:pPr>
              <a:r>
                <a:rPr lang="ru-RU" sz="1400" dirty="0">
                  <a:latin typeface="Arial" pitchFamily="34" charset="0"/>
                  <a:cs typeface="Arial" pitchFamily="34" charset="0"/>
                </a:rPr>
                <a:t>радость познания</a:t>
              </a:r>
            </a:p>
            <a:p>
              <a:pPr>
                <a:spcAft>
                  <a:spcPts val="1000"/>
                </a:spcAft>
                <a:defRPr/>
              </a:pPr>
              <a:r>
                <a:rPr lang="ru-RU" sz="1400" dirty="0">
                  <a:latin typeface="Arial" pitchFamily="34" charset="0"/>
                  <a:cs typeface="Arial" pitchFamily="34" charset="0"/>
                </a:rPr>
                <a:t>покой</a:t>
              </a:r>
            </a:p>
          </p:txBody>
        </p:sp>
        <p:sp>
          <p:nvSpPr>
            <p:cNvPr id="16404" name="AutoShape 19"/>
            <p:cNvSpPr>
              <a:spLocks noChangeArrowheads="1"/>
            </p:cNvSpPr>
            <p:nvPr/>
          </p:nvSpPr>
          <p:spPr bwMode="auto">
            <a:xfrm>
              <a:off x="5150" y="4618"/>
              <a:ext cx="300" cy="248"/>
            </a:xfrm>
            <a:prstGeom prst="rightArrow">
              <a:avLst>
                <a:gd name="adj1" fmla="val 50000"/>
                <a:gd name="adj2" fmla="val 30141"/>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2068" name="Text Box 20"/>
            <p:cNvSpPr txBox="1">
              <a:spLocks noChangeArrowheads="1"/>
            </p:cNvSpPr>
            <p:nvPr/>
          </p:nvSpPr>
          <p:spPr bwMode="auto">
            <a:xfrm>
              <a:off x="7894" y="4540"/>
              <a:ext cx="1304" cy="380"/>
            </a:xfrm>
            <a:prstGeom prst="rect">
              <a:avLst/>
            </a:prstGeom>
            <a:solidFill>
              <a:schemeClr val="accent3">
                <a:lumMod val="40000"/>
                <a:lumOff val="60000"/>
              </a:schemeClr>
            </a:solidFill>
            <a:ln w="9525">
              <a:noFill/>
              <a:miter lim="800000"/>
              <a:headEnd/>
              <a:tailEnd/>
            </a:ln>
          </p:spPr>
          <p:txBody>
            <a:bodyPr/>
            <a:lstStyle/>
            <a:p>
              <a:pPr>
                <a:spcAft>
                  <a:spcPts val="1000"/>
                </a:spcAft>
                <a:defRPr/>
              </a:pPr>
              <a:r>
                <a:rPr lang="ru-RU" sz="2000" dirty="0" smtClean="0">
                  <a:latin typeface="Arial" pitchFamily="34" charset="0"/>
                  <a:cs typeface="Arial" pitchFamily="34" charset="0"/>
                </a:rPr>
                <a:t>Комфорт</a:t>
              </a:r>
              <a:endParaRPr lang="ru-RU" sz="2000" dirty="0">
                <a:latin typeface="Arial" pitchFamily="34" charset="0"/>
                <a:cs typeface="Arial" pitchFamily="34" charset="0"/>
              </a:endParaRPr>
            </a:p>
          </p:txBody>
        </p:sp>
        <p:sp>
          <p:nvSpPr>
            <p:cNvPr id="16406" name="AutoShape 21"/>
            <p:cNvSpPr>
              <a:spLocks noChangeArrowheads="1"/>
            </p:cNvSpPr>
            <p:nvPr/>
          </p:nvSpPr>
          <p:spPr bwMode="auto">
            <a:xfrm>
              <a:off x="7628" y="4433"/>
              <a:ext cx="272" cy="587"/>
            </a:xfrm>
            <a:prstGeom prst="leftArrow">
              <a:avLst>
                <a:gd name="adj1" fmla="val 50000"/>
                <a:gd name="adj2" fmla="val 25000"/>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cxnSp>
          <p:nvCxnSpPr>
            <p:cNvPr id="22551" name="AutoShape 22"/>
            <p:cNvCxnSpPr>
              <a:cxnSpLocks noChangeShapeType="1"/>
            </p:cNvCxnSpPr>
            <p:nvPr/>
          </p:nvCxnSpPr>
          <p:spPr bwMode="auto">
            <a:xfrm>
              <a:off x="4258" y="2286"/>
              <a:ext cx="1" cy="3120"/>
            </a:xfrm>
            <a:prstGeom prst="straightConnector1">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212730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80728"/>
            <a:ext cx="5146873" cy="518054"/>
          </a:xfrm>
          <a:extLst/>
        </p:spPr>
        <p:txBody>
          <a:bodyPr>
            <a:normAutofit/>
          </a:bodyPr>
          <a:lstStyle/>
          <a:p>
            <a:pPr algn="ctr" eaLnBrk="1" fontAlgn="auto" hangingPunct="1">
              <a:spcAft>
                <a:spcPts val="0"/>
              </a:spcAft>
              <a:defRPr/>
            </a:pPr>
            <a:r>
              <a:rPr lang="ru-RU" sz="2000" dirty="0" smtClean="0">
                <a:latin typeface="Arial" pitchFamily="34" charset="0"/>
                <a:cs typeface="Arial" pitchFamily="34" charset="0"/>
              </a:rPr>
              <a:t>КАНАЛ 4 – ЖЕЛАНИЯ, УМ, ЧУВСТВА</a:t>
            </a:r>
            <a:endParaRPr lang="ru-RU" sz="2000" dirty="0">
              <a:latin typeface="Arial" pitchFamily="34" charset="0"/>
              <a:cs typeface="Arial" pitchFamily="34" charset="0"/>
            </a:endParaRPr>
          </a:p>
        </p:txBody>
      </p:sp>
      <p:sp>
        <p:nvSpPr>
          <p:cNvPr id="23555"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uk-UA">
              <a:latin typeface="Constantia" pitchFamily="18" charset="0"/>
            </a:endParaRPr>
          </a:p>
        </p:txBody>
      </p:sp>
      <p:grpSp>
        <p:nvGrpSpPr>
          <p:cNvPr id="23556" name="Group 1"/>
          <p:cNvGrpSpPr>
            <a:grpSpLocks noChangeAspect="1"/>
          </p:cNvGrpSpPr>
          <p:nvPr/>
        </p:nvGrpSpPr>
        <p:grpSpPr bwMode="auto">
          <a:xfrm>
            <a:off x="214313" y="1643063"/>
            <a:ext cx="8750300" cy="4838700"/>
            <a:chOff x="2522" y="2145"/>
            <a:chExt cx="6586" cy="3642"/>
          </a:xfrm>
        </p:grpSpPr>
        <p:sp>
          <p:nvSpPr>
            <p:cNvPr id="23557" name="AutoShape 17"/>
            <p:cNvSpPr>
              <a:spLocks noChangeAspect="1" noChangeArrowheads="1" noTextEdit="1"/>
            </p:cNvSpPr>
            <p:nvPr/>
          </p:nvSpPr>
          <p:spPr bwMode="auto">
            <a:xfrm>
              <a:off x="2522" y="2145"/>
              <a:ext cx="6586" cy="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p>
          </p:txBody>
        </p:sp>
        <p:sp>
          <p:nvSpPr>
            <p:cNvPr id="3088" name="Rectangle 16"/>
            <p:cNvSpPr>
              <a:spLocks noChangeArrowheads="1"/>
            </p:cNvSpPr>
            <p:nvPr/>
          </p:nvSpPr>
          <p:spPr bwMode="auto">
            <a:xfrm>
              <a:off x="4456" y="2199"/>
              <a:ext cx="761" cy="353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w="9525">
              <a:noFill/>
              <a:miter lim="800000"/>
              <a:headEnd/>
              <a:tailEnd/>
            </a:ln>
          </p:spPr>
          <p:txBody>
            <a:bodyPr/>
            <a:lstStyle/>
            <a:p>
              <a:pPr fontAlgn="auto">
                <a:spcBef>
                  <a:spcPts val="0"/>
                </a:spcBef>
                <a:spcAft>
                  <a:spcPts val="0"/>
                </a:spcAft>
                <a:defRPr/>
              </a:pPr>
              <a:endParaRPr lang="ru-RU">
                <a:latin typeface="+mn-lt"/>
              </a:endParaRPr>
            </a:p>
          </p:txBody>
        </p:sp>
        <p:sp>
          <p:nvSpPr>
            <p:cNvPr id="17415" name="Text Box 15"/>
            <p:cNvSpPr txBox="1">
              <a:spLocks noChangeArrowheads="1"/>
            </p:cNvSpPr>
            <p:nvPr/>
          </p:nvSpPr>
          <p:spPr bwMode="auto">
            <a:xfrm>
              <a:off x="5587" y="2521"/>
              <a:ext cx="1952" cy="822"/>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indent="215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ts val="2000"/>
                </a:lnSpc>
                <a:defRPr/>
              </a:pPr>
              <a:r>
                <a:rPr lang="ru-RU" sz="1400" dirty="0" smtClean="0">
                  <a:latin typeface="Arial" pitchFamily="34" charset="0"/>
                  <a:cs typeface="Arial" pitchFamily="34" charset="0"/>
                </a:rPr>
                <a:t>упорядоченность,</a:t>
              </a:r>
            </a:p>
            <a:p>
              <a:pPr algn="just">
                <a:lnSpc>
                  <a:spcPts val="2000"/>
                </a:lnSpc>
                <a:defRPr/>
              </a:pPr>
              <a:r>
                <a:rPr lang="ru-RU" sz="1400" dirty="0" smtClean="0">
                  <a:latin typeface="Arial" pitchFamily="34" charset="0"/>
                  <a:cs typeface="Arial" pitchFamily="34" charset="0"/>
                </a:rPr>
                <a:t>целесообразность</a:t>
              </a:r>
            </a:p>
            <a:p>
              <a:pPr algn="just">
                <a:lnSpc>
                  <a:spcPts val="2000"/>
                </a:lnSpc>
                <a:defRPr/>
              </a:pPr>
              <a:r>
                <a:rPr lang="ru-RU" sz="1400" dirty="0" smtClean="0">
                  <a:latin typeface="Arial" pitchFamily="34" charset="0"/>
                  <a:cs typeface="Arial" pitchFamily="34" charset="0"/>
                </a:rPr>
                <a:t>происходящих     </a:t>
              </a:r>
            </a:p>
            <a:p>
              <a:pPr algn="just">
                <a:lnSpc>
                  <a:spcPts val="2000"/>
                </a:lnSpc>
                <a:defRPr/>
              </a:pPr>
              <a:r>
                <a:rPr lang="ru-RU" sz="1400" dirty="0" smtClean="0">
                  <a:latin typeface="Arial" pitchFamily="34" charset="0"/>
                  <a:cs typeface="Arial" pitchFamily="34" charset="0"/>
                </a:rPr>
                <a:t>событий </a:t>
              </a:r>
            </a:p>
          </p:txBody>
        </p:sp>
        <p:sp>
          <p:nvSpPr>
            <p:cNvPr id="23560" name="Text Box 14"/>
            <p:cNvSpPr txBox="1">
              <a:spLocks noChangeArrowheads="1"/>
            </p:cNvSpPr>
            <p:nvPr/>
          </p:nvSpPr>
          <p:spPr bwMode="auto">
            <a:xfrm>
              <a:off x="5587" y="3328"/>
              <a:ext cx="1936" cy="1237"/>
            </a:xfrm>
            <a:prstGeom prst="rect">
              <a:avLst/>
            </a:prstGeom>
            <a:gradFill rotWithShape="1">
              <a:gsLst>
                <a:gs pos="0">
                  <a:srgbClr val="FF8080"/>
                </a:gs>
                <a:gs pos="50000">
                  <a:srgbClr val="FFB3B3"/>
                </a:gs>
                <a:gs pos="100000">
                  <a:srgbClr val="FFDADA"/>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indent="215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ts val="2000"/>
                </a:lnSpc>
              </a:pPr>
              <a:r>
                <a:rPr lang="ru-RU" sz="1400">
                  <a:cs typeface="Arial" charset="0"/>
                </a:rPr>
                <a:t>случайность,</a:t>
              </a:r>
            </a:p>
            <a:p>
              <a:pPr algn="r">
                <a:lnSpc>
                  <a:spcPts val="2000"/>
                </a:lnSpc>
              </a:pPr>
              <a:r>
                <a:rPr lang="ru-RU" sz="1400">
                  <a:cs typeface="Arial" charset="0"/>
                </a:rPr>
                <a:t>хаотичность,</a:t>
              </a:r>
            </a:p>
            <a:p>
              <a:pPr algn="r">
                <a:lnSpc>
                  <a:spcPts val="2000"/>
                </a:lnSpc>
              </a:pPr>
              <a:r>
                <a:rPr lang="ru-RU" sz="1400">
                  <a:cs typeface="Arial" charset="0"/>
                </a:rPr>
                <a:t>непонятность,</a:t>
              </a:r>
            </a:p>
            <a:p>
              <a:pPr algn="r">
                <a:lnSpc>
                  <a:spcPts val="2000"/>
                </a:lnSpc>
              </a:pPr>
              <a:r>
                <a:rPr lang="ru-RU" sz="1400">
                  <a:cs typeface="Arial" charset="0"/>
                </a:rPr>
                <a:t>враждебность </a:t>
              </a:r>
            </a:p>
            <a:p>
              <a:pPr algn="r">
                <a:lnSpc>
                  <a:spcPts val="2000"/>
                </a:lnSpc>
              </a:pPr>
              <a:r>
                <a:rPr lang="ru-RU" sz="1400">
                  <a:cs typeface="Arial" charset="0"/>
                </a:rPr>
                <a:t>происходящих </a:t>
              </a:r>
            </a:p>
            <a:p>
              <a:pPr algn="r">
                <a:lnSpc>
                  <a:spcPts val="2000"/>
                </a:lnSpc>
              </a:pPr>
              <a:r>
                <a:rPr lang="ru-RU" sz="1400">
                  <a:cs typeface="Arial" charset="0"/>
                </a:rPr>
                <a:t>событий</a:t>
              </a:r>
            </a:p>
          </p:txBody>
        </p:sp>
        <p:sp>
          <p:nvSpPr>
            <p:cNvPr id="23561" name="Text Box 13"/>
            <p:cNvSpPr txBox="1">
              <a:spLocks noChangeArrowheads="1"/>
            </p:cNvSpPr>
            <p:nvPr/>
          </p:nvSpPr>
          <p:spPr bwMode="auto">
            <a:xfrm>
              <a:off x="7791" y="3328"/>
              <a:ext cx="1289" cy="1237"/>
            </a:xfrm>
            <a:prstGeom prst="rect">
              <a:avLst/>
            </a:prstGeom>
            <a:gradFill rotWithShape="1">
              <a:gsLst>
                <a:gs pos="0">
                  <a:srgbClr val="FF8080"/>
                </a:gs>
                <a:gs pos="50000">
                  <a:srgbClr val="FFB3B3"/>
                </a:gs>
                <a:gs pos="100000">
                  <a:srgbClr val="FFDADA"/>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ru-RU" sz="1600" b="1">
                <a:solidFill>
                  <a:srgbClr val="FDF69C"/>
                </a:solidFill>
                <a:latin typeface="Times New Roman" pitchFamily="18" charset="0"/>
                <a:cs typeface="Times New Roman" pitchFamily="18" charset="0"/>
              </a:endParaRPr>
            </a:p>
            <a:p>
              <a:pPr algn="just" eaLnBrk="1" hangingPunct="1"/>
              <a:endParaRPr lang="ru-RU" sz="1600" b="1">
                <a:solidFill>
                  <a:srgbClr val="FDF69C"/>
                </a:solidFill>
                <a:latin typeface="Times New Roman" pitchFamily="18" charset="0"/>
                <a:cs typeface="Times New Roman" pitchFamily="18" charset="0"/>
              </a:endParaRPr>
            </a:p>
            <a:p>
              <a:pPr algn="just" eaLnBrk="1" hangingPunct="1"/>
              <a:endParaRPr lang="ru-RU" sz="1100" b="1">
                <a:solidFill>
                  <a:srgbClr val="FDF69C"/>
                </a:solidFill>
                <a:latin typeface="Times New Roman" pitchFamily="18" charset="0"/>
                <a:cs typeface="Times New Roman" pitchFamily="18" charset="0"/>
              </a:endParaRPr>
            </a:p>
            <a:p>
              <a:pPr algn="just" eaLnBrk="1" hangingPunct="1"/>
              <a:r>
                <a:rPr lang="ru-RU" sz="2000">
                  <a:cs typeface="Arial" charset="0"/>
                </a:rPr>
                <a:t>Дискомфорт</a:t>
              </a:r>
            </a:p>
          </p:txBody>
        </p:sp>
        <p:sp>
          <p:nvSpPr>
            <p:cNvPr id="17418" name="Text Box 12"/>
            <p:cNvSpPr txBox="1">
              <a:spLocks noChangeArrowheads="1"/>
            </p:cNvSpPr>
            <p:nvPr/>
          </p:nvSpPr>
          <p:spPr bwMode="auto">
            <a:xfrm>
              <a:off x="7791" y="2521"/>
              <a:ext cx="1289" cy="804"/>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indent="215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endParaRPr lang="ru-RU" sz="2000" b="1" dirty="0" smtClean="0">
                <a:solidFill>
                  <a:srgbClr val="FDF69C"/>
                </a:solidFill>
                <a:latin typeface="Times New Roman" pitchFamily="18" charset="0"/>
                <a:cs typeface="Times New Roman" pitchFamily="18" charset="0"/>
              </a:endParaRPr>
            </a:p>
            <a:p>
              <a:pPr algn="just" eaLnBrk="1" hangingPunct="1">
                <a:defRPr/>
              </a:pPr>
              <a:r>
                <a:rPr lang="ru-RU" sz="2000" dirty="0" smtClean="0">
                  <a:latin typeface="Arial" pitchFamily="34" charset="0"/>
                  <a:cs typeface="Arial" pitchFamily="34" charset="0"/>
                </a:rPr>
                <a:t>Комфорт</a:t>
              </a:r>
            </a:p>
          </p:txBody>
        </p:sp>
        <p:sp>
          <p:nvSpPr>
            <p:cNvPr id="17419" name="AutoShape 11"/>
            <p:cNvSpPr>
              <a:spLocks noChangeArrowheads="1"/>
            </p:cNvSpPr>
            <p:nvPr/>
          </p:nvSpPr>
          <p:spPr bwMode="auto">
            <a:xfrm>
              <a:off x="5264" y="2844"/>
              <a:ext cx="299" cy="247"/>
            </a:xfrm>
            <a:prstGeom prst="rightArrow">
              <a:avLst>
                <a:gd name="adj1" fmla="val 50000"/>
                <a:gd name="adj2" fmla="val 30263"/>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17420" name="AutoShape 10"/>
            <p:cNvSpPr>
              <a:spLocks noChangeArrowheads="1"/>
            </p:cNvSpPr>
            <p:nvPr/>
          </p:nvSpPr>
          <p:spPr bwMode="auto">
            <a:xfrm>
              <a:off x="5264" y="3812"/>
              <a:ext cx="300" cy="247"/>
            </a:xfrm>
            <a:prstGeom prst="rightArrow">
              <a:avLst>
                <a:gd name="adj1" fmla="val 50000"/>
                <a:gd name="adj2" fmla="val 30364"/>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17421" name="AutoShape 9"/>
            <p:cNvSpPr>
              <a:spLocks noChangeArrowheads="1"/>
            </p:cNvSpPr>
            <p:nvPr/>
          </p:nvSpPr>
          <p:spPr bwMode="auto">
            <a:xfrm>
              <a:off x="7522" y="2575"/>
              <a:ext cx="269" cy="719"/>
            </a:xfrm>
            <a:prstGeom prst="leftArrow">
              <a:avLst>
                <a:gd name="adj1" fmla="val 50000"/>
                <a:gd name="adj2" fmla="val 25000"/>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17422" name="AutoShape 8"/>
            <p:cNvSpPr>
              <a:spLocks noChangeArrowheads="1"/>
            </p:cNvSpPr>
            <p:nvPr/>
          </p:nvSpPr>
          <p:spPr bwMode="auto">
            <a:xfrm>
              <a:off x="7522" y="3758"/>
              <a:ext cx="269" cy="477"/>
            </a:xfrm>
            <a:prstGeom prst="leftArrow">
              <a:avLst>
                <a:gd name="adj1" fmla="val 50000"/>
                <a:gd name="adj2" fmla="val 25000"/>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23567" name="Text Box 7"/>
            <p:cNvSpPr txBox="1">
              <a:spLocks noChangeArrowheads="1"/>
            </p:cNvSpPr>
            <p:nvPr/>
          </p:nvSpPr>
          <p:spPr bwMode="auto">
            <a:xfrm>
              <a:off x="2522" y="2199"/>
              <a:ext cx="1842" cy="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15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ts val="1500"/>
                </a:lnSpc>
              </a:pPr>
              <a:r>
                <a:rPr lang="ru-RU" sz="1400" b="1" dirty="0">
                  <a:latin typeface="Arial" pitchFamily="34" charset="0"/>
                  <a:ea typeface="Times New Roman" pitchFamily="18" charset="0"/>
                  <a:cs typeface="Arial" pitchFamily="34" charset="0"/>
                </a:rPr>
                <a:t>Потенциал</a:t>
              </a:r>
              <a:endParaRPr lang="ru-RU" sz="1400" dirty="0">
                <a:latin typeface="Arial" pitchFamily="34" charset="0"/>
                <a:ea typeface="Times New Roman" pitchFamily="18" charset="0"/>
                <a:cs typeface="Arial" pitchFamily="34" charset="0"/>
              </a:endParaRPr>
            </a:p>
            <a:p>
              <a:pPr algn="r">
                <a:lnSpc>
                  <a:spcPts val="1500"/>
                </a:lnSpc>
              </a:pPr>
              <a:r>
                <a:rPr lang="ru-RU" sz="1400" b="1" dirty="0">
                  <a:latin typeface="Arial" pitchFamily="34" charset="0"/>
                  <a:ea typeface="Times New Roman" pitchFamily="18" charset="0"/>
                  <a:cs typeface="Arial" pitchFamily="34" charset="0"/>
                </a:rPr>
                <a:t>Описание </a:t>
              </a:r>
              <a:endParaRPr lang="ru-RU" sz="1400" dirty="0">
                <a:latin typeface="Arial" pitchFamily="34" charset="0"/>
                <a:ea typeface="Times New Roman" pitchFamily="18" charset="0"/>
                <a:cs typeface="Arial" pitchFamily="34" charset="0"/>
              </a:endParaRPr>
            </a:p>
            <a:p>
              <a:pPr algn="r">
                <a:lnSpc>
                  <a:spcPts val="1500"/>
                </a:lnSpc>
              </a:pPr>
              <a:r>
                <a:rPr lang="ru-RU" sz="1400" b="1" dirty="0">
                  <a:latin typeface="Arial" pitchFamily="34" charset="0"/>
                  <a:ea typeface="Times New Roman" pitchFamily="18" charset="0"/>
                  <a:cs typeface="Arial" pitchFamily="34" charset="0"/>
                </a:rPr>
                <a:t>пространства-времени</a:t>
              </a:r>
              <a:endParaRPr lang="ru-RU" sz="1400" dirty="0">
                <a:latin typeface="Arial" pitchFamily="34" charset="0"/>
                <a:ea typeface="Times New Roman" pitchFamily="18" charset="0"/>
                <a:cs typeface="Arial" pitchFamily="34" charset="0"/>
              </a:endParaRPr>
            </a:p>
            <a:p>
              <a:pPr algn="r">
                <a:lnSpc>
                  <a:spcPts val="1500"/>
                </a:lnSpc>
              </a:pPr>
              <a:r>
                <a:rPr lang="ru-RU" sz="1400" dirty="0">
                  <a:latin typeface="Arial" pitchFamily="34" charset="0"/>
                  <a:ea typeface="Times New Roman" pitchFamily="18" charset="0"/>
                  <a:cs typeface="Arial" pitchFamily="34" charset="0"/>
                </a:rPr>
                <a:t>Сознание внешнего и внутреннего мира как познаваемых</a:t>
              </a:r>
            </a:p>
            <a:p>
              <a:pPr algn="r">
                <a:lnSpc>
                  <a:spcPts val="1500"/>
                </a:lnSpc>
              </a:pPr>
              <a:r>
                <a:rPr lang="ru-RU" sz="1400" dirty="0">
                  <a:latin typeface="Arial" pitchFamily="34" charset="0"/>
                  <a:ea typeface="Times New Roman" pitchFamily="18" charset="0"/>
                  <a:cs typeface="Arial" pitchFamily="34" charset="0"/>
                </a:rPr>
                <a:t>Способность к анализу</a:t>
              </a:r>
            </a:p>
            <a:p>
              <a:pPr algn="r">
                <a:lnSpc>
                  <a:spcPts val="1500"/>
                </a:lnSpc>
              </a:pPr>
              <a:r>
                <a:rPr lang="ru-RU" sz="1400" dirty="0">
                  <a:latin typeface="Arial" pitchFamily="34" charset="0"/>
                  <a:ea typeface="Times New Roman" pitchFamily="18" charset="0"/>
                  <a:cs typeface="Arial" pitchFamily="34" charset="0"/>
                </a:rPr>
                <a:t>Неспособность найти закономерности и </a:t>
              </a:r>
            </a:p>
            <a:p>
              <a:pPr algn="r">
                <a:lnSpc>
                  <a:spcPts val="1500"/>
                </a:lnSpc>
              </a:pPr>
              <a:r>
                <a:rPr lang="ru-RU" sz="1400" dirty="0">
                  <a:latin typeface="Arial" pitchFamily="34" charset="0"/>
                  <a:ea typeface="Times New Roman" pitchFamily="18" charset="0"/>
                  <a:cs typeface="Arial" pitchFamily="34" charset="0"/>
                </a:rPr>
                <a:t>определить </a:t>
              </a:r>
            </a:p>
            <a:p>
              <a:pPr algn="r">
                <a:lnSpc>
                  <a:spcPts val="1500"/>
                </a:lnSpc>
              </a:pPr>
              <a:r>
                <a:rPr lang="ru-RU" sz="1400" dirty="0">
                  <a:latin typeface="Arial" pitchFamily="34" charset="0"/>
                  <a:ea typeface="Times New Roman" pitchFamily="18" charset="0"/>
                  <a:cs typeface="Arial" pitchFamily="34" charset="0"/>
                </a:rPr>
                <a:t>составляющие </a:t>
              </a:r>
            </a:p>
            <a:p>
              <a:pPr algn="r">
                <a:lnSpc>
                  <a:spcPts val="1500"/>
                </a:lnSpc>
              </a:pPr>
              <a:r>
                <a:rPr lang="ru-RU" sz="1400" dirty="0">
                  <a:latin typeface="Arial" pitchFamily="34" charset="0"/>
                  <a:ea typeface="Times New Roman" pitchFamily="18" charset="0"/>
                  <a:cs typeface="Arial" pitchFamily="34" charset="0"/>
                </a:rPr>
                <a:t>Хаотичность </a:t>
              </a:r>
            </a:p>
            <a:p>
              <a:pPr algn="r">
                <a:lnSpc>
                  <a:spcPts val="1500"/>
                </a:lnSpc>
              </a:pPr>
              <a:r>
                <a:rPr lang="ru-RU" sz="1400" dirty="0">
                  <a:latin typeface="Arial" pitchFamily="34" charset="0"/>
                  <a:ea typeface="Times New Roman" pitchFamily="18" charset="0"/>
                  <a:cs typeface="Arial" pitchFamily="34" charset="0"/>
                </a:rPr>
                <a:t>ощущений</a:t>
              </a:r>
            </a:p>
            <a:p>
              <a:pPr algn="r">
                <a:lnSpc>
                  <a:spcPts val="1500"/>
                </a:lnSpc>
              </a:pPr>
              <a:r>
                <a:rPr lang="ru-RU" sz="1400" dirty="0">
                  <a:latin typeface="Arial" pitchFamily="34" charset="0"/>
                  <a:ea typeface="Times New Roman" pitchFamily="18" charset="0"/>
                  <a:cs typeface="Arial" pitchFamily="34" charset="0"/>
                </a:rPr>
                <a:t>Упорядоченность ощущений</a:t>
              </a:r>
            </a:p>
            <a:p>
              <a:pPr algn="r">
                <a:lnSpc>
                  <a:spcPts val="1500"/>
                </a:lnSpc>
              </a:pPr>
              <a:r>
                <a:rPr lang="ru-RU" sz="1400" dirty="0">
                  <a:latin typeface="Arial" pitchFamily="34" charset="0"/>
                  <a:ea typeface="Times New Roman" pitchFamily="18" charset="0"/>
                  <a:cs typeface="Arial" pitchFamily="34" charset="0"/>
                </a:rPr>
                <a:t>Ощущение красоты и гармонии внешнего и внутреннего мира </a:t>
              </a:r>
            </a:p>
            <a:p>
              <a:pPr algn="r">
                <a:lnSpc>
                  <a:spcPts val="1500"/>
                </a:lnSpc>
              </a:pPr>
              <a:r>
                <a:rPr lang="ru-RU" sz="1400" b="1" dirty="0">
                  <a:latin typeface="Arial" pitchFamily="34" charset="0"/>
                  <a:ea typeface="Times New Roman" pitchFamily="18" charset="0"/>
                  <a:cs typeface="Arial" pitchFamily="34" charset="0"/>
                </a:rPr>
                <a:t>Ощущение </a:t>
              </a:r>
              <a:endParaRPr lang="ru-RU" sz="1400" dirty="0">
                <a:latin typeface="Arial" pitchFamily="34" charset="0"/>
                <a:ea typeface="Times New Roman" pitchFamily="18" charset="0"/>
                <a:cs typeface="Arial" pitchFamily="34" charset="0"/>
              </a:endParaRPr>
            </a:p>
            <a:p>
              <a:pPr algn="r">
                <a:lnSpc>
                  <a:spcPts val="1500"/>
                </a:lnSpc>
              </a:pPr>
              <a:r>
                <a:rPr lang="ru-RU" sz="1400" b="1" dirty="0">
                  <a:latin typeface="Arial" pitchFamily="34" charset="0"/>
                  <a:ea typeface="Times New Roman" pitchFamily="18" charset="0"/>
                  <a:cs typeface="Arial" pitchFamily="34" charset="0"/>
                </a:rPr>
                <a:t>пространства-времени</a:t>
              </a:r>
              <a:endParaRPr lang="ru-RU" sz="1400" dirty="0">
                <a:latin typeface="Arial" pitchFamily="34" charset="0"/>
                <a:ea typeface="Times New Roman" pitchFamily="18" charset="0"/>
                <a:cs typeface="Arial" pitchFamily="34" charset="0"/>
              </a:endParaRPr>
            </a:p>
            <a:p>
              <a:pPr algn="r">
                <a:lnSpc>
                  <a:spcPts val="1500"/>
                </a:lnSpc>
              </a:pPr>
              <a:r>
                <a:rPr lang="ru-RU" sz="1400" b="1" dirty="0">
                  <a:latin typeface="Arial" pitchFamily="34" charset="0"/>
                  <a:ea typeface="Times New Roman" pitchFamily="18" charset="0"/>
                  <a:cs typeface="Arial" pitchFamily="34" charset="0"/>
                </a:rPr>
                <a:t>Потенциал</a:t>
              </a:r>
              <a:endParaRPr lang="ru-RU" sz="1400" dirty="0">
                <a:latin typeface="Arial" pitchFamily="34" charset="0"/>
                <a:ea typeface="Times New Roman" pitchFamily="18" charset="0"/>
                <a:cs typeface="Arial" pitchFamily="34" charset="0"/>
              </a:endParaRPr>
            </a:p>
            <a:p>
              <a:pPr algn="r"/>
              <a:r>
                <a:rPr lang="ru-RU" sz="1400" dirty="0">
                  <a:latin typeface="Arial" pitchFamily="34" charset="0"/>
                  <a:ea typeface="Times New Roman" pitchFamily="18" charset="0"/>
                  <a:cs typeface="Arial" pitchFamily="34" charset="0"/>
                </a:rPr>
                <a:t> </a:t>
              </a:r>
            </a:p>
            <a:p>
              <a:endParaRPr lang="ru-RU" sz="1400" dirty="0">
                <a:latin typeface="Arial" pitchFamily="34" charset="0"/>
                <a:ea typeface="Times New Roman" pitchFamily="18" charset="0"/>
                <a:cs typeface="Arial" pitchFamily="34" charset="0"/>
              </a:endParaRPr>
            </a:p>
          </p:txBody>
        </p:sp>
        <p:sp>
          <p:nvSpPr>
            <p:cNvPr id="17424" name="Text Box 6"/>
            <p:cNvSpPr txBox="1">
              <a:spLocks noChangeArrowheads="1"/>
            </p:cNvSpPr>
            <p:nvPr/>
          </p:nvSpPr>
          <p:spPr bwMode="auto">
            <a:xfrm>
              <a:off x="5587" y="4563"/>
              <a:ext cx="1936" cy="969"/>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indent="215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ru-RU" sz="1400" dirty="0" smtClean="0">
                  <a:latin typeface="Arial" pitchFamily="34" charset="0"/>
                  <a:cs typeface="Arial" pitchFamily="34" charset="0"/>
                </a:rPr>
                <a:t>наслаждение  </a:t>
              </a:r>
            </a:p>
            <a:p>
              <a:pPr eaLnBrk="1" hangingPunct="1">
                <a:defRPr/>
              </a:pPr>
              <a:r>
                <a:rPr lang="ru-RU" sz="1400" dirty="0" smtClean="0">
                  <a:latin typeface="Arial" pitchFamily="34" charset="0"/>
                  <a:cs typeface="Arial" pitchFamily="34" charset="0"/>
                </a:rPr>
                <a:t>покоем,</a:t>
              </a:r>
            </a:p>
            <a:p>
              <a:pPr>
                <a:defRPr/>
              </a:pPr>
              <a:r>
                <a:rPr lang="ru-RU" sz="1400" dirty="0" smtClean="0">
                  <a:latin typeface="Arial" pitchFamily="34" charset="0"/>
                  <a:cs typeface="Arial" pitchFamily="34" charset="0"/>
                </a:rPr>
                <a:t>красотой и </a:t>
              </a:r>
            </a:p>
            <a:p>
              <a:pPr>
                <a:defRPr/>
              </a:pPr>
              <a:r>
                <a:rPr lang="ru-RU" sz="1400" dirty="0" smtClean="0">
                  <a:latin typeface="Arial" pitchFamily="34" charset="0"/>
                  <a:cs typeface="Arial" pitchFamily="34" charset="0"/>
                </a:rPr>
                <a:t>гармонией</a:t>
              </a:r>
            </a:p>
          </p:txBody>
        </p:sp>
        <p:sp>
          <p:nvSpPr>
            <p:cNvPr id="17425" name="AutoShape 5"/>
            <p:cNvSpPr>
              <a:spLocks noChangeArrowheads="1"/>
            </p:cNvSpPr>
            <p:nvPr/>
          </p:nvSpPr>
          <p:spPr bwMode="auto">
            <a:xfrm>
              <a:off x="5264" y="4779"/>
              <a:ext cx="298" cy="251"/>
            </a:xfrm>
            <a:prstGeom prst="rightArrow">
              <a:avLst>
                <a:gd name="adj1" fmla="val 50000"/>
                <a:gd name="adj2" fmla="val 30040"/>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17426" name="Text Box 4"/>
            <p:cNvSpPr txBox="1">
              <a:spLocks noChangeArrowheads="1"/>
            </p:cNvSpPr>
            <p:nvPr/>
          </p:nvSpPr>
          <p:spPr bwMode="auto">
            <a:xfrm>
              <a:off x="7791" y="4563"/>
              <a:ext cx="1289" cy="969"/>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indent="215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endParaRPr lang="ru-RU" sz="2400" b="1" dirty="0" smtClean="0">
                <a:solidFill>
                  <a:srgbClr val="FDF69C"/>
                </a:solidFill>
                <a:latin typeface="Times New Roman" pitchFamily="18" charset="0"/>
                <a:cs typeface="Times New Roman" pitchFamily="18" charset="0"/>
              </a:endParaRPr>
            </a:p>
            <a:p>
              <a:pPr algn="just" eaLnBrk="1" hangingPunct="1">
                <a:defRPr/>
              </a:pPr>
              <a:r>
                <a:rPr lang="ru-RU" sz="2000" dirty="0" smtClean="0">
                  <a:latin typeface="Arial" pitchFamily="34" charset="0"/>
                  <a:cs typeface="Arial" pitchFamily="34" charset="0"/>
                </a:rPr>
                <a:t>Комфорт</a:t>
              </a:r>
            </a:p>
          </p:txBody>
        </p:sp>
        <p:sp>
          <p:nvSpPr>
            <p:cNvPr id="17427" name="AutoShape 3"/>
            <p:cNvSpPr>
              <a:spLocks noChangeArrowheads="1"/>
            </p:cNvSpPr>
            <p:nvPr/>
          </p:nvSpPr>
          <p:spPr bwMode="auto">
            <a:xfrm>
              <a:off x="7522" y="4726"/>
              <a:ext cx="269" cy="705"/>
            </a:xfrm>
            <a:prstGeom prst="leftArrow">
              <a:avLst>
                <a:gd name="adj1" fmla="val 50000"/>
                <a:gd name="adj2" fmla="val 25000"/>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cxnSp>
          <p:nvCxnSpPr>
            <p:cNvPr id="23572" name="AutoShape 2"/>
            <p:cNvCxnSpPr>
              <a:cxnSpLocks noChangeShapeType="1"/>
            </p:cNvCxnSpPr>
            <p:nvPr/>
          </p:nvCxnSpPr>
          <p:spPr bwMode="auto">
            <a:xfrm>
              <a:off x="4404" y="2145"/>
              <a:ext cx="24" cy="3588"/>
            </a:xfrm>
            <a:prstGeom prst="straightConnector1">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447086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32" y="1340768"/>
            <a:ext cx="5312856" cy="301712"/>
          </a:xfrm>
          <a:extLst/>
        </p:spPr>
        <p:txBody>
          <a:bodyPr>
            <a:noAutofit/>
          </a:bodyPr>
          <a:lstStyle/>
          <a:p>
            <a:pPr algn="ctr" eaLnBrk="1" fontAlgn="auto" hangingPunct="1">
              <a:spcAft>
                <a:spcPts val="0"/>
              </a:spcAft>
              <a:defRPr/>
            </a:pPr>
            <a:r>
              <a:rPr lang="ru-RU" sz="2000" dirty="0" smtClean="0">
                <a:latin typeface="Arial" pitchFamily="34" charset="0"/>
                <a:cs typeface="Arial" pitchFamily="34" charset="0"/>
              </a:rPr>
              <a:t>КАНАЛЫ 5-7 – ОЩУЩЕНИЯ И ЭМОЦИИ</a:t>
            </a:r>
            <a:endParaRPr lang="ru-RU" sz="2000" dirty="0">
              <a:latin typeface="Arial" pitchFamily="34" charset="0"/>
              <a:cs typeface="Arial" pitchFamily="34" charset="0"/>
            </a:endParaRPr>
          </a:p>
        </p:txBody>
      </p:sp>
      <p:grpSp>
        <p:nvGrpSpPr>
          <p:cNvPr id="24579" name="Group 2"/>
          <p:cNvGrpSpPr>
            <a:grpSpLocks noChangeAspect="1"/>
          </p:cNvGrpSpPr>
          <p:nvPr/>
        </p:nvGrpSpPr>
        <p:grpSpPr bwMode="auto">
          <a:xfrm>
            <a:off x="206375" y="1928813"/>
            <a:ext cx="8715375" cy="4500562"/>
            <a:chOff x="2822" y="3006"/>
            <a:chExt cx="6383" cy="1607"/>
          </a:xfrm>
        </p:grpSpPr>
        <p:sp>
          <p:nvSpPr>
            <p:cNvPr id="24580" name="AutoShape 3"/>
            <p:cNvSpPr>
              <a:spLocks noChangeAspect="1" noChangeArrowheads="1"/>
            </p:cNvSpPr>
            <p:nvPr/>
          </p:nvSpPr>
          <p:spPr bwMode="auto">
            <a:xfrm>
              <a:off x="2822" y="3006"/>
              <a:ext cx="6383" cy="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24581" name="Rectangle 4"/>
            <p:cNvSpPr>
              <a:spLocks noChangeArrowheads="1"/>
            </p:cNvSpPr>
            <p:nvPr/>
          </p:nvSpPr>
          <p:spPr bwMode="auto">
            <a:xfrm>
              <a:off x="4291" y="3007"/>
              <a:ext cx="761" cy="1606"/>
            </a:xfrm>
            <a:prstGeom prst="rect">
              <a:avLst/>
            </a:prstGeom>
            <a:gradFill rotWithShape="1">
              <a:gsLst>
                <a:gs pos="0">
                  <a:srgbClr val="A07400"/>
                </a:gs>
                <a:gs pos="50000">
                  <a:srgbClr val="E6A900"/>
                </a:gs>
                <a:gs pos="100000">
                  <a:srgbClr val="FFCA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21509" name="Text Box 5"/>
            <p:cNvSpPr txBox="1">
              <a:spLocks noChangeArrowheads="1"/>
            </p:cNvSpPr>
            <p:nvPr/>
          </p:nvSpPr>
          <p:spPr bwMode="auto">
            <a:xfrm>
              <a:off x="5438" y="3593"/>
              <a:ext cx="2147" cy="339"/>
            </a:xfrm>
            <a:prstGeom prst="rect">
              <a:avLst/>
            </a:prstGeom>
            <a:solidFill>
              <a:schemeClr val="accent3">
                <a:lumMod val="40000"/>
                <a:lumOff val="60000"/>
              </a:schemeClr>
            </a:solidFill>
            <a:ln w="9525">
              <a:noFill/>
              <a:miter lim="800000"/>
              <a:headEnd/>
              <a:tailEnd/>
            </a:ln>
          </p:spPr>
          <p:txBody>
            <a:bodyPr/>
            <a:lstStyle/>
            <a:p>
              <a:pPr>
                <a:spcAft>
                  <a:spcPts val="0"/>
                </a:spcAft>
                <a:defRPr/>
              </a:pPr>
              <a:endParaRPr lang="ru-RU" sz="1100" dirty="0">
                <a:latin typeface="Times New Roman" pitchFamily="18" charset="0"/>
              </a:endParaRPr>
            </a:p>
            <a:p>
              <a:pPr>
                <a:spcAft>
                  <a:spcPts val="0"/>
                </a:spcAft>
                <a:defRPr/>
              </a:pPr>
              <a:r>
                <a:rPr lang="ru-RU" sz="1400" dirty="0">
                  <a:latin typeface="Arial" pitchFamily="34" charset="0"/>
                  <a:cs typeface="Arial" pitchFamily="34" charset="0"/>
                </a:rPr>
                <a:t>сенсорный комфорт,</a:t>
              </a:r>
            </a:p>
            <a:p>
              <a:pPr>
                <a:spcAft>
                  <a:spcPts val="0"/>
                </a:spcAft>
                <a:defRPr/>
              </a:pPr>
              <a:r>
                <a:rPr lang="ru-RU" sz="1400" dirty="0">
                  <a:latin typeface="Arial" pitchFamily="34" charset="0"/>
                  <a:cs typeface="Arial" pitchFamily="34" charset="0"/>
                </a:rPr>
                <a:t>«гармония стихий»</a:t>
              </a:r>
            </a:p>
          </p:txBody>
        </p:sp>
        <p:sp>
          <p:nvSpPr>
            <p:cNvPr id="21510" name="Text Box 6"/>
            <p:cNvSpPr txBox="1">
              <a:spLocks noChangeArrowheads="1"/>
            </p:cNvSpPr>
            <p:nvPr/>
          </p:nvSpPr>
          <p:spPr bwMode="auto">
            <a:xfrm>
              <a:off x="5438" y="3932"/>
              <a:ext cx="2147" cy="48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9525">
              <a:noFill/>
              <a:miter lim="800000"/>
              <a:headEnd/>
              <a:tailEnd/>
            </a:ln>
          </p:spPr>
          <p:txBody>
            <a:bodyPr/>
            <a:lstStyle/>
            <a:p>
              <a:pPr>
                <a:spcAft>
                  <a:spcPts val="0"/>
                </a:spcAft>
                <a:defRPr/>
              </a:pPr>
              <a:endParaRPr lang="ru-RU" sz="1400" dirty="0">
                <a:latin typeface="Arial" pitchFamily="34" charset="0"/>
                <a:cs typeface="Arial" pitchFamily="34" charset="0"/>
              </a:endParaRPr>
            </a:p>
            <a:p>
              <a:pPr>
                <a:spcAft>
                  <a:spcPts val="0"/>
                </a:spcAft>
                <a:defRPr/>
              </a:pPr>
              <a:r>
                <a:rPr lang="ru-RU" sz="1400" dirty="0">
                  <a:latin typeface="Arial" pitchFamily="34" charset="0"/>
                  <a:cs typeface="Arial" pitchFamily="34" charset="0"/>
                </a:rPr>
                <a:t>сенсорный голод,</a:t>
              </a:r>
            </a:p>
            <a:p>
              <a:pPr>
                <a:spcAft>
                  <a:spcPts val="0"/>
                </a:spcAft>
                <a:defRPr/>
              </a:pPr>
              <a:r>
                <a:rPr lang="ru-RU" sz="1400" dirty="0">
                  <a:latin typeface="Arial" pitchFamily="34" charset="0"/>
                  <a:cs typeface="Arial" pitchFamily="34" charset="0"/>
                </a:rPr>
                <a:t>ощущение ущербности,</a:t>
              </a:r>
            </a:p>
            <a:p>
              <a:pPr>
                <a:spcAft>
                  <a:spcPts val="0"/>
                </a:spcAft>
                <a:defRPr/>
              </a:pPr>
              <a:r>
                <a:rPr lang="ru-RU" sz="1400" dirty="0">
                  <a:latin typeface="Arial" pitchFamily="34" charset="0"/>
                  <a:cs typeface="Arial" pitchFamily="34" charset="0"/>
                </a:rPr>
                <a:t>«инвалидности»</a:t>
              </a:r>
            </a:p>
          </p:txBody>
        </p:sp>
        <p:sp>
          <p:nvSpPr>
            <p:cNvPr id="21511" name="Text Box 7"/>
            <p:cNvSpPr txBox="1">
              <a:spLocks noChangeArrowheads="1"/>
            </p:cNvSpPr>
            <p:nvPr/>
          </p:nvSpPr>
          <p:spPr bwMode="auto">
            <a:xfrm>
              <a:off x="7831" y="3932"/>
              <a:ext cx="1360" cy="47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9525">
              <a:noFill/>
              <a:miter lim="800000"/>
              <a:headEnd/>
              <a:tailEnd/>
            </a:ln>
          </p:spPr>
          <p:txBody>
            <a:bodyPr/>
            <a:lstStyle/>
            <a:p>
              <a:pPr>
                <a:spcAft>
                  <a:spcPts val="1000"/>
                </a:spcAft>
                <a:defRPr/>
              </a:pPr>
              <a:endParaRPr lang="ru-RU" sz="400" b="1" dirty="0">
                <a:latin typeface="Times New Roman" pitchFamily="18" charset="0"/>
              </a:endParaRPr>
            </a:p>
            <a:p>
              <a:pPr>
                <a:spcAft>
                  <a:spcPts val="1000"/>
                </a:spcAft>
                <a:defRPr/>
              </a:pPr>
              <a:endParaRPr lang="ru-RU" sz="800" b="1" dirty="0">
                <a:latin typeface="Times New Roman" pitchFamily="18" charset="0"/>
              </a:endParaRPr>
            </a:p>
            <a:p>
              <a:pPr>
                <a:spcAft>
                  <a:spcPts val="1000"/>
                </a:spcAft>
                <a:defRPr/>
              </a:pPr>
              <a:r>
                <a:rPr lang="ru-RU" sz="2000" dirty="0">
                  <a:latin typeface="Arial" pitchFamily="34" charset="0"/>
                  <a:cs typeface="Arial" pitchFamily="34" charset="0"/>
                </a:rPr>
                <a:t>Дискомфорт</a:t>
              </a:r>
            </a:p>
          </p:txBody>
        </p:sp>
        <p:sp>
          <p:nvSpPr>
            <p:cNvPr id="21512" name="Text Box 8"/>
            <p:cNvSpPr txBox="1">
              <a:spLocks noChangeArrowheads="1"/>
            </p:cNvSpPr>
            <p:nvPr/>
          </p:nvSpPr>
          <p:spPr bwMode="auto">
            <a:xfrm>
              <a:off x="7834" y="3580"/>
              <a:ext cx="1360" cy="352"/>
            </a:xfrm>
            <a:prstGeom prst="rect">
              <a:avLst/>
            </a:prstGeom>
            <a:solidFill>
              <a:schemeClr val="accent3">
                <a:lumMod val="40000"/>
                <a:lumOff val="60000"/>
              </a:schemeClr>
            </a:solidFill>
            <a:ln w="9525">
              <a:noFill/>
              <a:miter lim="800000"/>
              <a:headEnd/>
              <a:tailEnd/>
            </a:ln>
          </p:spPr>
          <p:txBody>
            <a:bodyPr/>
            <a:lstStyle/>
            <a:p>
              <a:pPr>
                <a:spcAft>
                  <a:spcPts val="1000"/>
                </a:spcAft>
                <a:defRPr/>
              </a:pPr>
              <a:endParaRPr lang="ru-RU" sz="1000" b="1" dirty="0">
                <a:latin typeface="Times New Roman" pitchFamily="18" charset="0"/>
              </a:endParaRPr>
            </a:p>
            <a:p>
              <a:pPr>
                <a:spcAft>
                  <a:spcPts val="1000"/>
                </a:spcAft>
                <a:defRPr/>
              </a:pPr>
              <a:r>
                <a:rPr lang="ru-RU" sz="2000" dirty="0">
                  <a:latin typeface="Arial" pitchFamily="34" charset="0"/>
                  <a:cs typeface="Arial" pitchFamily="34" charset="0"/>
                </a:rPr>
                <a:t>Комфорт</a:t>
              </a:r>
            </a:p>
          </p:txBody>
        </p:sp>
        <p:sp>
          <p:nvSpPr>
            <p:cNvPr id="18442" name="AutoShape 9"/>
            <p:cNvSpPr>
              <a:spLocks noChangeArrowheads="1"/>
            </p:cNvSpPr>
            <p:nvPr/>
          </p:nvSpPr>
          <p:spPr bwMode="auto">
            <a:xfrm>
              <a:off x="5131" y="3632"/>
              <a:ext cx="299" cy="247"/>
            </a:xfrm>
            <a:prstGeom prst="rightArrow">
              <a:avLst>
                <a:gd name="adj1" fmla="val 50000"/>
                <a:gd name="adj2" fmla="val 30263"/>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18443" name="AutoShape 10"/>
            <p:cNvSpPr>
              <a:spLocks noChangeArrowheads="1"/>
            </p:cNvSpPr>
            <p:nvPr/>
          </p:nvSpPr>
          <p:spPr bwMode="auto">
            <a:xfrm>
              <a:off x="5131" y="4043"/>
              <a:ext cx="299" cy="247"/>
            </a:xfrm>
            <a:prstGeom prst="rightArrow">
              <a:avLst>
                <a:gd name="adj1" fmla="val 50000"/>
                <a:gd name="adj2" fmla="val 30263"/>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18444" name="AutoShape 11"/>
            <p:cNvSpPr>
              <a:spLocks noChangeArrowheads="1"/>
            </p:cNvSpPr>
            <p:nvPr/>
          </p:nvSpPr>
          <p:spPr bwMode="auto">
            <a:xfrm>
              <a:off x="7589" y="3593"/>
              <a:ext cx="245" cy="339"/>
            </a:xfrm>
            <a:prstGeom prst="leftArrow">
              <a:avLst>
                <a:gd name="adj1" fmla="val 50000"/>
                <a:gd name="adj2" fmla="val 25000"/>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18445" name="AutoShape 12"/>
            <p:cNvSpPr>
              <a:spLocks noChangeArrowheads="1"/>
            </p:cNvSpPr>
            <p:nvPr/>
          </p:nvSpPr>
          <p:spPr bwMode="auto">
            <a:xfrm>
              <a:off x="7589" y="3932"/>
              <a:ext cx="242" cy="472"/>
            </a:xfrm>
            <a:prstGeom prst="leftArrow">
              <a:avLst>
                <a:gd name="adj1" fmla="val 50000"/>
                <a:gd name="adj2" fmla="val 25000"/>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21517" name="Text Box 13"/>
            <p:cNvSpPr txBox="1">
              <a:spLocks noChangeArrowheads="1"/>
            </p:cNvSpPr>
            <p:nvPr/>
          </p:nvSpPr>
          <p:spPr bwMode="auto">
            <a:xfrm>
              <a:off x="2822" y="3006"/>
              <a:ext cx="1313" cy="1607"/>
            </a:xfrm>
            <a:prstGeom prst="rect">
              <a:avLst/>
            </a:prstGeom>
            <a:noFill/>
            <a:ln w="9525">
              <a:noFill/>
              <a:miter lim="800000"/>
              <a:headEnd/>
              <a:tailEnd/>
            </a:ln>
          </p:spPr>
          <p:txBody>
            <a:bodyPr/>
            <a:lstStyle/>
            <a:p>
              <a:pPr algn="r">
                <a:spcAft>
                  <a:spcPts val="1000"/>
                </a:spcAft>
                <a:defRPr/>
              </a:pPr>
              <a:r>
                <a:rPr lang="ru-RU" sz="1400" b="1" dirty="0">
                  <a:latin typeface="Arial" pitchFamily="34" charset="0"/>
                  <a:cs typeface="Arial" pitchFamily="34" charset="0"/>
                </a:rPr>
                <a:t>Потенциал</a:t>
              </a:r>
            </a:p>
            <a:p>
              <a:pPr algn="r">
                <a:spcAft>
                  <a:spcPts val="1000"/>
                </a:spcAft>
                <a:defRPr/>
              </a:pPr>
              <a:endParaRPr lang="ru-RU" sz="1400" dirty="0">
                <a:latin typeface="Arial" pitchFamily="34" charset="0"/>
                <a:cs typeface="Arial" pitchFamily="34" charset="0"/>
              </a:endParaRPr>
            </a:p>
            <a:p>
              <a:pPr algn="r">
                <a:spcAft>
                  <a:spcPts val="1000"/>
                </a:spcAft>
                <a:defRPr/>
              </a:pPr>
              <a:r>
                <a:rPr lang="ru-RU" sz="1400" dirty="0">
                  <a:latin typeface="Arial" pitchFamily="34" charset="0"/>
                  <a:cs typeface="Arial" pitchFamily="34" charset="0"/>
                </a:rPr>
                <a:t>   Чрезмерное </a:t>
              </a:r>
            </a:p>
            <a:p>
              <a:pPr algn="r">
                <a:spcAft>
                  <a:spcPts val="1000"/>
                </a:spcAft>
                <a:defRPr/>
              </a:pPr>
              <a:r>
                <a:rPr lang="ru-RU" sz="1400" dirty="0">
                  <a:latin typeface="Arial" pitchFamily="34" charset="0"/>
                  <a:cs typeface="Arial" pitchFamily="34" charset="0"/>
                </a:rPr>
                <a:t>восприятие</a:t>
              </a:r>
            </a:p>
            <a:p>
              <a:pPr algn="r">
                <a:spcAft>
                  <a:spcPts val="1000"/>
                </a:spcAft>
                <a:defRPr/>
              </a:pPr>
              <a:endParaRPr lang="ru-RU" sz="1400" dirty="0">
                <a:latin typeface="Arial" pitchFamily="34" charset="0"/>
                <a:cs typeface="Arial" pitchFamily="34" charset="0"/>
              </a:endParaRPr>
            </a:p>
            <a:p>
              <a:pPr algn="r">
                <a:spcAft>
                  <a:spcPts val="1000"/>
                </a:spcAft>
                <a:defRPr/>
              </a:pPr>
              <a:r>
                <a:rPr lang="ru-RU" sz="1400" dirty="0">
                  <a:latin typeface="Arial" pitchFamily="34" charset="0"/>
                  <a:cs typeface="Arial" pitchFamily="34" charset="0"/>
                </a:rPr>
                <a:t>Нормальное </a:t>
              </a:r>
            </a:p>
            <a:p>
              <a:pPr algn="r">
                <a:spcAft>
                  <a:spcPts val="1000"/>
                </a:spcAft>
                <a:defRPr/>
              </a:pPr>
              <a:r>
                <a:rPr lang="ru-RU" sz="1400" dirty="0">
                  <a:latin typeface="Arial" pitchFamily="34" charset="0"/>
                  <a:cs typeface="Arial" pitchFamily="34" charset="0"/>
                </a:rPr>
                <a:t>восприятие</a:t>
              </a:r>
            </a:p>
            <a:p>
              <a:pPr algn="r">
                <a:spcAft>
                  <a:spcPts val="1000"/>
                </a:spcAft>
                <a:defRPr/>
              </a:pPr>
              <a:endParaRPr lang="ru-RU" sz="1400" dirty="0">
                <a:latin typeface="Arial" pitchFamily="34" charset="0"/>
                <a:cs typeface="Arial" pitchFamily="34" charset="0"/>
              </a:endParaRPr>
            </a:p>
            <a:p>
              <a:pPr algn="r">
                <a:spcAft>
                  <a:spcPts val="1000"/>
                </a:spcAft>
                <a:defRPr/>
              </a:pPr>
              <a:r>
                <a:rPr lang="ru-RU" sz="1400" dirty="0">
                  <a:latin typeface="Arial" pitchFamily="34" charset="0"/>
                  <a:cs typeface="Arial" pitchFamily="34" charset="0"/>
                </a:rPr>
                <a:t>Ослабленное</a:t>
              </a:r>
            </a:p>
            <a:p>
              <a:pPr algn="r">
                <a:spcAft>
                  <a:spcPts val="1000"/>
                </a:spcAft>
                <a:defRPr/>
              </a:pPr>
              <a:r>
                <a:rPr lang="ru-RU" sz="1400" dirty="0">
                  <a:latin typeface="Arial" pitchFamily="34" charset="0"/>
                  <a:cs typeface="Arial" pitchFamily="34" charset="0"/>
                </a:rPr>
                <a:t> восприятие </a:t>
              </a:r>
            </a:p>
            <a:p>
              <a:pPr algn="r">
                <a:spcAft>
                  <a:spcPts val="1000"/>
                </a:spcAft>
                <a:defRPr/>
              </a:pPr>
              <a:endParaRPr lang="ru-RU" sz="1400" dirty="0">
                <a:latin typeface="Arial" pitchFamily="34" charset="0"/>
                <a:cs typeface="Arial" pitchFamily="34" charset="0"/>
              </a:endParaRPr>
            </a:p>
            <a:p>
              <a:pPr>
                <a:defRPr/>
              </a:pPr>
              <a:endParaRPr lang="ru-RU" sz="1400" dirty="0">
                <a:latin typeface="Arial" pitchFamily="34" charset="0"/>
                <a:cs typeface="Arial" pitchFamily="34" charset="0"/>
              </a:endParaRPr>
            </a:p>
          </p:txBody>
        </p:sp>
        <p:sp>
          <p:nvSpPr>
            <p:cNvPr id="21518" name="Text Box 14"/>
            <p:cNvSpPr txBox="1">
              <a:spLocks noChangeArrowheads="1"/>
            </p:cNvSpPr>
            <p:nvPr/>
          </p:nvSpPr>
          <p:spPr bwMode="auto">
            <a:xfrm>
              <a:off x="7834" y="3146"/>
              <a:ext cx="1360" cy="43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9525">
              <a:noFill/>
              <a:miter lim="800000"/>
              <a:headEnd/>
              <a:tailEnd/>
            </a:ln>
          </p:spPr>
          <p:txBody>
            <a:bodyPr/>
            <a:lstStyle/>
            <a:p>
              <a:pPr>
                <a:spcAft>
                  <a:spcPts val="1000"/>
                </a:spcAft>
                <a:defRPr/>
              </a:pPr>
              <a:endParaRPr lang="ru-RU" sz="400" b="1" dirty="0">
                <a:latin typeface="Times New Roman" pitchFamily="18" charset="0"/>
              </a:endParaRPr>
            </a:p>
            <a:p>
              <a:pPr>
                <a:spcAft>
                  <a:spcPts val="1000"/>
                </a:spcAft>
                <a:defRPr/>
              </a:pPr>
              <a:endParaRPr lang="ru-RU" sz="800" b="1" dirty="0">
                <a:latin typeface="Times New Roman" pitchFamily="18" charset="0"/>
              </a:endParaRPr>
            </a:p>
            <a:p>
              <a:pPr>
                <a:spcAft>
                  <a:spcPts val="1000"/>
                </a:spcAft>
                <a:defRPr/>
              </a:pPr>
              <a:r>
                <a:rPr lang="ru-RU" sz="2000" dirty="0">
                  <a:latin typeface="Arial" pitchFamily="34" charset="0"/>
                  <a:cs typeface="Arial" pitchFamily="34" charset="0"/>
                </a:rPr>
                <a:t>Дискомфорт</a:t>
              </a:r>
            </a:p>
          </p:txBody>
        </p:sp>
        <p:sp>
          <p:nvSpPr>
            <p:cNvPr id="21519" name="Text Box 15"/>
            <p:cNvSpPr txBox="1">
              <a:spLocks noChangeArrowheads="1"/>
            </p:cNvSpPr>
            <p:nvPr/>
          </p:nvSpPr>
          <p:spPr bwMode="auto">
            <a:xfrm>
              <a:off x="5441" y="3149"/>
              <a:ext cx="2145" cy="44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9525">
              <a:noFill/>
              <a:miter lim="800000"/>
              <a:headEnd/>
              <a:tailEnd/>
            </a:ln>
          </p:spPr>
          <p:txBody>
            <a:bodyPr/>
            <a:lstStyle/>
            <a:p>
              <a:pPr>
                <a:spcAft>
                  <a:spcPts val="0"/>
                </a:spcAft>
                <a:defRPr/>
              </a:pPr>
              <a:endParaRPr lang="ru-RU" sz="1400" dirty="0">
                <a:latin typeface="Arial" pitchFamily="34" charset="0"/>
                <a:cs typeface="Arial" pitchFamily="34" charset="0"/>
              </a:endParaRPr>
            </a:p>
            <a:p>
              <a:pPr>
                <a:spcAft>
                  <a:spcPts val="0"/>
                </a:spcAft>
                <a:defRPr/>
              </a:pPr>
              <a:endParaRPr lang="ru-RU" sz="1400" dirty="0">
                <a:latin typeface="Arial" pitchFamily="34" charset="0"/>
                <a:cs typeface="Arial" pitchFamily="34" charset="0"/>
              </a:endParaRPr>
            </a:p>
            <a:p>
              <a:pPr>
                <a:spcAft>
                  <a:spcPts val="0"/>
                </a:spcAft>
                <a:defRPr/>
              </a:pPr>
              <a:r>
                <a:rPr lang="ru-RU" sz="1400" dirty="0">
                  <a:latin typeface="Arial" pitchFamily="34" charset="0"/>
                  <a:cs typeface="Arial" pitchFamily="34" charset="0"/>
                </a:rPr>
                <a:t>сенсорное перенасыщение</a:t>
              </a:r>
            </a:p>
            <a:p>
              <a:pPr>
                <a:spcAft>
                  <a:spcPts val="0"/>
                </a:spcAft>
                <a:defRPr/>
              </a:pPr>
              <a:r>
                <a:rPr lang="ru-RU" sz="1400" dirty="0">
                  <a:latin typeface="Arial" pitchFamily="34" charset="0"/>
                  <a:cs typeface="Arial" pitchFamily="34" charset="0"/>
                </a:rPr>
                <a:t>мнительность</a:t>
              </a:r>
            </a:p>
          </p:txBody>
        </p:sp>
        <p:sp>
          <p:nvSpPr>
            <p:cNvPr id="18449" name="AutoShape 16"/>
            <p:cNvSpPr>
              <a:spLocks noChangeArrowheads="1"/>
            </p:cNvSpPr>
            <p:nvPr/>
          </p:nvSpPr>
          <p:spPr bwMode="auto">
            <a:xfrm>
              <a:off x="5131" y="3263"/>
              <a:ext cx="299" cy="246"/>
            </a:xfrm>
            <a:prstGeom prst="rightArrow">
              <a:avLst>
                <a:gd name="adj1" fmla="val 50000"/>
                <a:gd name="adj2" fmla="val 30386"/>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18450" name="AutoShape 17"/>
            <p:cNvSpPr>
              <a:spLocks noChangeArrowheads="1"/>
            </p:cNvSpPr>
            <p:nvPr/>
          </p:nvSpPr>
          <p:spPr bwMode="auto">
            <a:xfrm>
              <a:off x="7589" y="3115"/>
              <a:ext cx="245" cy="478"/>
            </a:xfrm>
            <a:prstGeom prst="leftArrow">
              <a:avLst>
                <a:gd name="adj1" fmla="val 50000"/>
                <a:gd name="adj2" fmla="val 25000"/>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cxnSp>
          <p:nvCxnSpPr>
            <p:cNvPr id="24595" name="AutoShape 18"/>
            <p:cNvCxnSpPr>
              <a:cxnSpLocks noChangeShapeType="1"/>
            </p:cNvCxnSpPr>
            <p:nvPr/>
          </p:nvCxnSpPr>
          <p:spPr bwMode="auto">
            <a:xfrm flipV="1">
              <a:off x="4182" y="3006"/>
              <a:ext cx="1" cy="1606"/>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879613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47" y="836712"/>
            <a:ext cx="6052121" cy="393722"/>
          </a:xfrm>
          <a:extLst/>
        </p:spPr>
        <p:txBody>
          <a:bodyPr>
            <a:noAutofit/>
          </a:bodyPr>
          <a:lstStyle/>
          <a:p>
            <a:pPr algn="ctr" eaLnBrk="1" fontAlgn="auto" hangingPunct="1">
              <a:spcAft>
                <a:spcPts val="0"/>
              </a:spcAft>
              <a:defRPr/>
            </a:pPr>
            <a:r>
              <a:rPr lang="ru-RU" sz="2000" dirty="0" smtClean="0">
                <a:latin typeface="Arial" pitchFamily="34" charset="0"/>
                <a:cs typeface="Arial" pitchFamily="34" charset="0"/>
              </a:rPr>
              <a:t>УЧЕТ ТЕМПЕРАМЕНТА И ВОЗРАСТА</a:t>
            </a:r>
            <a:endParaRPr lang="ru-RU" sz="2000" dirty="0">
              <a:latin typeface="Arial" pitchFamily="34" charset="0"/>
              <a:cs typeface="Arial" pitchFamily="34" charset="0"/>
            </a:endParaRPr>
          </a:p>
        </p:txBody>
      </p:sp>
      <p:grpSp>
        <p:nvGrpSpPr>
          <p:cNvPr id="25603" name="Group 2"/>
          <p:cNvGrpSpPr>
            <a:grpSpLocks noChangeAspect="1"/>
          </p:cNvGrpSpPr>
          <p:nvPr/>
        </p:nvGrpSpPr>
        <p:grpSpPr bwMode="auto">
          <a:xfrm>
            <a:off x="165100" y="1355725"/>
            <a:ext cx="8959850" cy="5027613"/>
            <a:chOff x="2874" y="2873"/>
            <a:chExt cx="6514" cy="1940"/>
          </a:xfrm>
        </p:grpSpPr>
        <p:sp>
          <p:nvSpPr>
            <p:cNvPr id="25605" name="AutoShape 3"/>
            <p:cNvSpPr>
              <a:spLocks noChangeAspect="1" noChangeArrowheads="1"/>
            </p:cNvSpPr>
            <p:nvPr/>
          </p:nvSpPr>
          <p:spPr bwMode="auto">
            <a:xfrm>
              <a:off x="2874" y="2901"/>
              <a:ext cx="6514" cy="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22533" name="Text Box 5"/>
            <p:cNvSpPr txBox="1">
              <a:spLocks noChangeArrowheads="1"/>
            </p:cNvSpPr>
            <p:nvPr/>
          </p:nvSpPr>
          <p:spPr bwMode="auto">
            <a:xfrm>
              <a:off x="7713" y="3092"/>
              <a:ext cx="1573" cy="1270"/>
            </a:xfrm>
            <a:prstGeom prst="rect">
              <a:avLst/>
            </a:prstGeom>
            <a:solidFill>
              <a:schemeClr val="accent3">
                <a:lumMod val="40000"/>
                <a:lumOff val="60000"/>
              </a:schemeClr>
            </a:solidFill>
            <a:ln w="9525">
              <a:noFill/>
              <a:miter lim="800000"/>
              <a:headEnd/>
              <a:tailEnd/>
            </a:ln>
          </p:spPr>
          <p:txBody>
            <a:bodyPr/>
            <a:lstStyle/>
            <a:p>
              <a:pPr>
                <a:spcAft>
                  <a:spcPts val="1000"/>
                </a:spcAft>
                <a:defRPr/>
              </a:pPr>
              <a:endParaRPr lang="ru-RU" sz="1400" b="1" dirty="0">
                <a:latin typeface="Times New Roman" pitchFamily="18" charset="0"/>
              </a:endParaRPr>
            </a:p>
            <a:p>
              <a:pPr>
                <a:spcAft>
                  <a:spcPts val="1000"/>
                </a:spcAft>
                <a:defRPr/>
              </a:pPr>
              <a:endParaRPr lang="ru-RU" sz="2000" b="1" dirty="0">
                <a:latin typeface="Times New Roman" pitchFamily="18" charset="0"/>
              </a:endParaRPr>
            </a:p>
            <a:p>
              <a:pPr>
                <a:spcAft>
                  <a:spcPts val="1000"/>
                </a:spcAft>
                <a:defRPr/>
              </a:pPr>
              <a:endParaRPr lang="ru-RU" sz="3200" b="1" dirty="0">
                <a:latin typeface="Times New Roman" pitchFamily="18" charset="0"/>
              </a:endParaRPr>
            </a:p>
            <a:p>
              <a:pPr>
                <a:spcAft>
                  <a:spcPts val="1000"/>
                </a:spcAft>
                <a:defRPr/>
              </a:pPr>
              <a:r>
                <a:rPr lang="ru-RU" sz="2000" dirty="0">
                  <a:latin typeface="Arial" pitchFamily="34" charset="0"/>
                  <a:cs typeface="Arial" pitchFamily="34" charset="0"/>
                </a:rPr>
                <a:t>В основном, комфортное</a:t>
              </a:r>
            </a:p>
          </p:txBody>
        </p:sp>
        <p:sp>
          <p:nvSpPr>
            <p:cNvPr id="19462" name="AutoShape 6"/>
            <p:cNvSpPr>
              <a:spLocks noChangeArrowheads="1"/>
            </p:cNvSpPr>
            <p:nvPr/>
          </p:nvSpPr>
          <p:spPr bwMode="auto">
            <a:xfrm>
              <a:off x="7439" y="3423"/>
              <a:ext cx="271" cy="691"/>
            </a:xfrm>
            <a:prstGeom prst="leftArrow">
              <a:avLst>
                <a:gd name="adj1" fmla="val 50000"/>
                <a:gd name="adj2" fmla="val 25000"/>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19463" name="AutoShape 7"/>
            <p:cNvSpPr>
              <a:spLocks noChangeArrowheads="1"/>
            </p:cNvSpPr>
            <p:nvPr/>
          </p:nvSpPr>
          <p:spPr bwMode="auto">
            <a:xfrm>
              <a:off x="7439" y="4334"/>
              <a:ext cx="276" cy="479"/>
            </a:xfrm>
            <a:prstGeom prst="leftArrow">
              <a:avLst>
                <a:gd name="adj1" fmla="val 50000"/>
                <a:gd name="adj2" fmla="val 25000"/>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22536" name="Text Box 8"/>
            <p:cNvSpPr txBox="1">
              <a:spLocks noChangeArrowheads="1"/>
            </p:cNvSpPr>
            <p:nvPr/>
          </p:nvSpPr>
          <p:spPr bwMode="auto">
            <a:xfrm>
              <a:off x="2917" y="2901"/>
              <a:ext cx="1339" cy="1902"/>
            </a:xfrm>
            <a:prstGeom prst="rect">
              <a:avLst/>
            </a:prstGeom>
            <a:noFill/>
            <a:ln w="9525">
              <a:noFill/>
              <a:miter lim="800000"/>
              <a:headEnd/>
              <a:tailEnd/>
            </a:ln>
          </p:spPr>
          <p:txBody>
            <a:bodyPr/>
            <a:lstStyle/>
            <a:p>
              <a:pPr algn="r">
                <a:spcAft>
                  <a:spcPts val="0"/>
                </a:spcAft>
                <a:defRPr/>
              </a:pPr>
              <a:r>
                <a:rPr lang="ru-RU" sz="1400" b="1" dirty="0">
                  <a:latin typeface="Arial" pitchFamily="34" charset="0"/>
                  <a:cs typeface="Arial" pitchFamily="34" charset="0"/>
                </a:rPr>
                <a:t>Потенциал</a:t>
              </a:r>
            </a:p>
            <a:p>
              <a:pPr algn="r">
                <a:spcAft>
                  <a:spcPts val="0"/>
                </a:spcAft>
                <a:defRPr/>
              </a:pPr>
              <a:endParaRPr lang="ru-RU" sz="1400" dirty="0">
                <a:latin typeface="Arial" pitchFamily="34" charset="0"/>
                <a:cs typeface="Arial" pitchFamily="34" charset="0"/>
              </a:endParaRPr>
            </a:p>
            <a:p>
              <a:pPr algn="r">
                <a:spcAft>
                  <a:spcPts val="0"/>
                </a:spcAft>
                <a:defRPr/>
              </a:pPr>
              <a:endParaRPr lang="ru-RU" sz="1400" dirty="0">
                <a:latin typeface="Arial" pitchFamily="34" charset="0"/>
                <a:cs typeface="Arial" pitchFamily="34" charset="0"/>
              </a:endParaRPr>
            </a:p>
            <a:p>
              <a:pPr algn="r">
                <a:spcAft>
                  <a:spcPts val="0"/>
                </a:spcAft>
                <a:defRPr/>
              </a:pPr>
              <a:endParaRPr lang="ru-RU" sz="1400" dirty="0">
                <a:latin typeface="Arial" pitchFamily="34" charset="0"/>
                <a:cs typeface="Arial" pitchFamily="34" charset="0"/>
              </a:endParaRPr>
            </a:p>
            <a:p>
              <a:pPr algn="r">
                <a:lnSpc>
                  <a:spcPts val="2800"/>
                </a:lnSpc>
                <a:spcAft>
                  <a:spcPts val="0"/>
                </a:spcAft>
                <a:defRPr/>
              </a:pPr>
              <a:r>
                <a:rPr lang="ru-RU" sz="1400" dirty="0">
                  <a:latin typeface="Arial" pitchFamily="34" charset="0"/>
                  <a:cs typeface="Arial" pitchFamily="34" charset="0"/>
                </a:rPr>
                <a:t>Сангвиник</a:t>
              </a:r>
            </a:p>
            <a:p>
              <a:pPr algn="r">
                <a:lnSpc>
                  <a:spcPts val="2800"/>
                </a:lnSpc>
                <a:spcAft>
                  <a:spcPts val="0"/>
                </a:spcAft>
                <a:defRPr/>
              </a:pPr>
              <a:endParaRPr lang="ru-RU" sz="1400" dirty="0">
                <a:latin typeface="Arial" pitchFamily="34" charset="0"/>
                <a:cs typeface="Arial" pitchFamily="34" charset="0"/>
              </a:endParaRPr>
            </a:p>
            <a:p>
              <a:pPr algn="r">
                <a:lnSpc>
                  <a:spcPts val="2800"/>
                </a:lnSpc>
                <a:spcAft>
                  <a:spcPts val="0"/>
                </a:spcAft>
                <a:defRPr/>
              </a:pPr>
              <a:endParaRPr lang="ru-RU" sz="1400" dirty="0">
                <a:latin typeface="Arial" pitchFamily="34" charset="0"/>
                <a:cs typeface="Arial" pitchFamily="34" charset="0"/>
              </a:endParaRPr>
            </a:p>
            <a:p>
              <a:pPr algn="r">
                <a:lnSpc>
                  <a:spcPts val="2800"/>
                </a:lnSpc>
                <a:spcAft>
                  <a:spcPts val="0"/>
                </a:spcAft>
                <a:defRPr/>
              </a:pPr>
              <a:r>
                <a:rPr lang="ru-RU" sz="1400" dirty="0">
                  <a:latin typeface="Arial" pitchFamily="34" charset="0"/>
                  <a:cs typeface="Arial" pitchFamily="34" charset="0"/>
                </a:rPr>
                <a:t>Холерик</a:t>
              </a:r>
            </a:p>
            <a:p>
              <a:pPr algn="r">
                <a:lnSpc>
                  <a:spcPts val="2800"/>
                </a:lnSpc>
                <a:spcAft>
                  <a:spcPts val="0"/>
                </a:spcAft>
                <a:defRPr/>
              </a:pPr>
              <a:endParaRPr lang="ru-RU" sz="1400" dirty="0">
                <a:latin typeface="Arial" pitchFamily="34" charset="0"/>
                <a:cs typeface="Arial" pitchFamily="34" charset="0"/>
              </a:endParaRPr>
            </a:p>
            <a:p>
              <a:pPr algn="r">
                <a:lnSpc>
                  <a:spcPts val="2800"/>
                </a:lnSpc>
                <a:spcAft>
                  <a:spcPts val="0"/>
                </a:spcAft>
                <a:defRPr/>
              </a:pPr>
              <a:endParaRPr lang="ru-RU" sz="1400" dirty="0">
                <a:latin typeface="Arial" pitchFamily="34" charset="0"/>
                <a:cs typeface="Arial" pitchFamily="34" charset="0"/>
              </a:endParaRPr>
            </a:p>
            <a:p>
              <a:pPr algn="r">
                <a:lnSpc>
                  <a:spcPts val="2800"/>
                </a:lnSpc>
                <a:spcAft>
                  <a:spcPts val="0"/>
                </a:spcAft>
                <a:defRPr/>
              </a:pPr>
              <a:r>
                <a:rPr lang="ru-RU" sz="1400" dirty="0">
                  <a:latin typeface="Arial" pitchFamily="34" charset="0"/>
                  <a:cs typeface="Arial" pitchFamily="34" charset="0"/>
                </a:rPr>
                <a:t>Флегматик</a:t>
              </a:r>
            </a:p>
            <a:p>
              <a:pPr algn="r">
                <a:lnSpc>
                  <a:spcPts val="2800"/>
                </a:lnSpc>
                <a:spcAft>
                  <a:spcPts val="0"/>
                </a:spcAft>
                <a:defRPr/>
              </a:pPr>
              <a:endParaRPr lang="ru-RU" sz="1400" dirty="0">
                <a:latin typeface="Arial" pitchFamily="34" charset="0"/>
                <a:cs typeface="Arial" pitchFamily="34" charset="0"/>
              </a:endParaRPr>
            </a:p>
            <a:p>
              <a:pPr algn="r">
                <a:lnSpc>
                  <a:spcPts val="2800"/>
                </a:lnSpc>
                <a:spcAft>
                  <a:spcPts val="0"/>
                </a:spcAft>
                <a:defRPr/>
              </a:pPr>
              <a:endParaRPr lang="ru-RU" sz="1400" dirty="0">
                <a:latin typeface="Arial" pitchFamily="34" charset="0"/>
                <a:cs typeface="Arial" pitchFamily="34" charset="0"/>
              </a:endParaRPr>
            </a:p>
            <a:p>
              <a:pPr algn="r">
                <a:lnSpc>
                  <a:spcPts val="2800"/>
                </a:lnSpc>
                <a:spcAft>
                  <a:spcPts val="0"/>
                </a:spcAft>
                <a:defRPr/>
              </a:pPr>
              <a:r>
                <a:rPr lang="ru-RU" sz="1400" dirty="0">
                  <a:latin typeface="Arial" pitchFamily="34" charset="0"/>
                  <a:cs typeface="Arial" pitchFamily="34" charset="0"/>
                </a:rPr>
                <a:t>Меланхолик</a:t>
              </a:r>
            </a:p>
          </p:txBody>
        </p:sp>
        <p:sp>
          <p:nvSpPr>
            <p:cNvPr id="22537" name="Text Box 9"/>
            <p:cNvSpPr txBox="1">
              <a:spLocks noChangeArrowheads="1"/>
            </p:cNvSpPr>
            <p:nvPr/>
          </p:nvSpPr>
          <p:spPr bwMode="auto">
            <a:xfrm>
              <a:off x="4337" y="2901"/>
              <a:ext cx="3100" cy="131"/>
            </a:xfrm>
            <a:prstGeom prst="rect">
              <a:avLst/>
            </a:prstGeom>
            <a:solidFill>
              <a:schemeClr val="accent5">
                <a:lumMod val="40000"/>
                <a:lumOff val="60000"/>
              </a:schemeClr>
            </a:solidFill>
            <a:ln w="9525">
              <a:noFill/>
              <a:miter lim="800000"/>
              <a:headEnd/>
              <a:tailEnd/>
            </a:ln>
          </p:spPr>
          <p:txBody>
            <a:bodyPr/>
            <a:lstStyle/>
            <a:p>
              <a:pPr>
                <a:spcAft>
                  <a:spcPts val="1000"/>
                </a:spcAft>
                <a:defRPr/>
              </a:pPr>
              <a:r>
                <a:rPr lang="ru-RU" sz="1400" dirty="0">
                  <a:latin typeface="Arial" pitchFamily="34" charset="0"/>
                  <a:cs typeface="Arial" pitchFamily="34" charset="0"/>
                </a:rPr>
                <a:t>Характеристика психического состояния</a:t>
              </a:r>
            </a:p>
          </p:txBody>
        </p:sp>
        <p:cxnSp>
          <p:nvCxnSpPr>
            <p:cNvPr id="25611" name="AutoShape 10"/>
            <p:cNvCxnSpPr>
              <a:cxnSpLocks noChangeShapeType="1"/>
            </p:cNvCxnSpPr>
            <p:nvPr/>
          </p:nvCxnSpPr>
          <p:spPr bwMode="auto">
            <a:xfrm flipV="1">
              <a:off x="4256" y="2873"/>
              <a:ext cx="4" cy="19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2539" name="Text Box 11"/>
            <p:cNvSpPr txBox="1">
              <a:spLocks noChangeArrowheads="1"/>
            </p:cNvSpPr>
            <p:nvPr/>
          </p:nvSpPr>
          <p:spPr bwMode="auto">
            <a:xfrm>
              <a:off x="4337" y="3091"/>
              <a:ext cx="3100" cy="1271"/>
            </a:xfrm>
            <a:prstGeom prst="rect">
              <a:avLst/>
            </a:prstGeom>
            <a:solidFill>
              <a:schemeClr val="accent3">
                <a:lumMod val="40000"/>
                <a:lumOff val="60000"/>
              </a:schemeClr>
            </a:solidFill>
            <a:ln w="9525">
              <a:noFill/>
              <a:miter lim="800000"/>
              <a:headEnd/>
              <a:tailEnd/>
            </a:ln>
          </p:spPr>
          <p:txBody>
            <a:bodyPr/>
            <a:lstStyle/>
            <a:p>
              <a:pPr>
                <a:lnSpc>
                  <a:spcPct val="88000"/>
                </a:lnSpc>
                <a:spcAft>
                  <a:spcPts val="1000"/>
                </a:spcAft>
                <a:defRPr/>
              </a:pPr>
              <a:endParaRPr lang="ru-RU" sz="1400" dirty="0">
                <a:latin typeface="Times New Roman" pitchFamily="18" charset="0"/>
              </a:endParaRPr>
            </a:p>
            <a:p>
              <a:pPr>
                <a:lnSpc>
                  <a:spcPct val="88000"/>
                </a:lnSpc>
                <a:spcAft>
                  <a:spcPts val="0"/>
                </a:spcAft>
                <a:defRPr/>
              </a:pPr>
              <a:endParaRPr lang="ru-RU" sz="1300" dirty="0">
                <a:latin typeface="Times New Roman" pitchFamily="18" charset="0"/>
              </a:endParaRPr>
            </a:p>
            <a:p>
              <a:pPr>
                <a:lnSpc>
                  <a:spcPct val="88000"/>
                </a:lnSpc>
                <a:spcAft>
                  <a:spcPts val="0"/>
                </a:spcAft>
                <a:defRPr/>
              </a:pPr>
              <a:r>
                <a:rPr lang="ru-RU" sz="1400" dirty="0">
                  <a:latin typeface="Arial" pitchFamily="34" charset="0"/>
                  <a:cs typeface="Arial" pitchFamily="34" charset="0"/>
                </a:rPr>
                <a:t>энергичный, деятельный, оптимистичный</a:t>
              </a:r>
            </a:p>
            <a:p>
              <a:pPr>
                <a:lnSpc>
                  <a:spcPct val="88000"/>
                </a:lnSpc>
                <a:spcAft>
                  <a:spcPts val="1000"/>
                </a:spcAft>
                <a:defRPr/>
              </a:pPr>
              <a:endParaRPr lang="ru-RU" sz="1400" dirty="0">
                <a:latin typeface="Arial" pitchFamily="34" charset="0"/>
                <a:cs typeface="Arial" pitchFamily="34" charset="0"/>
              </a:endParaRPr>
            </a:p>
            <a:p>
              <a:pPr>
                <a:lnSpc>
                  <a:spcPct val="88000"/>
                </a:lnSpc>
                <a:spcAft>
                  <a:spcPts val="600"/>
                </a:spcAft>
                <a:defRPr/>
              </a:pPr>
              <a:endParaRPr lang="ru-RU" sz="1400" dirty="0">
                <a:latin typeface="Arial" pitchFamily="34" charset="0"/>
                <a:cs typeface="Arial" pitchFamily="34" charset="0"/>
              </a:endParaRPr>
            </a:p>
            <a:p>
              <a:pPr>
                <a:lnSpc>
                  <a:spcPct val="88000"/>
                </a:lnSpc>
                <a:spcAft>
                  <a:spcPts val="0"/>
                </a:spcAft>
                <a:defRPr/>
              </a:pPr>
              <a:endParaRPr lang="ru-RU" sz="1400" dirty="0">
                <a:latin typeface="Arial" pitchFamily="34" charset="0"/>
                <a:cs typeface="Arial" pitchFamily="34" charset="0"/>
              </a:endParaRPr>
            </a:p>
            <a:p>
              <a:pPr>
                <a:lnSpc>
                  <a:spcPct val="88000"/>
                </a:lnSpc>
                <a:spcAft>
                  <a:spcPts val="1000"/>
                </a:spcAft>
                <a:defRPr/>
              </a:pPr>
              <a:r>
                <a:rPr lang="ru-RU" sz="1400" dirty="0">
                  <a:latin typeface="Arial" pitchFamily="34" charset="0"/>
                  <a:cs typeface="Arial" pitchFamily="34" charset="0"/>
                </a:rPr>
                <a:t>спокойный со вспышками эмоций, жажды деятельности и т.д., после чего – опустошенность</a:t>
              </a:r>
            </a:p>
            <a:p>
              <a:pPr>
                <a:lnSpc>
                  <a:spcPct val="88000"/>
                </a:lnSpc>
                <a:spcAft>
                  <a:spcPts val="1000"/>
                </a:spcAft>
                <a:defRPr/>
              </a:pPr>
              <a:endParaRPr lang="ru-RU" sz="2000" dirty="0">
                <a:latin typeface="Arial" pitchFamily="34" charset="0"/>
                <a:cs typeface="Arial" pitchFamily="34" charset="0"/>
              </a:endParaRPr>
            </a:p>
            <a:p>
              <a:pPr>
                <a:lnSpc>
                  <a:spcPct val="88000"/>
                </a:lnSpc>
                <a:spcAft>
                  <a:spcPts val="1000"/>
                </a:spcAft>
                <a:defRPr/>
              </a:pPr>
              <a:r>
                <a:rPr lang="ru-RU" sz="1400" dirty="0">
                  <a:latin typeface="Arial" pitchFamily="34" charset="0"/>
                  <a:cs typeface="Arial" pitchFamily="34" charset="0"/>
                </a:rPr>
                <a:t>спокойный, терпеливый, предсказуемый, консервативный</a:t>
              </a:r>
            </a:p>
            <a:p>
              <a:pPr>
                <a:lnSpc>
                  <a:spcPct val="88000"/>
                </a:lnSpc>
                <a:spcAft>
                  <a:spcPts val="1000"/>
                </a:spcAft>
                <a:defRPr/>
              </a:pPr>
              <a:endParaRPr lang="ru-RU" sz="1400" dirty="0">
                <a:latin typeface="Arial" pitchFamily="34" charset="0"/>
                <a:cs typeface="Arial" pitchFamily="34" charset="0"/>
              </a:endParaRPr>
            </a:p>
            <a:p>
              <a:pPr>
                <a:lnSpc>
                  <a:spcPct val="88000"/>
                </a:lnSpc>
                <a:spcAft>
                  <a:spcPts val="0"/>
                </a:spcAft>
                <a:defRPr/>
              </a:pPr>
              <a:endParaRPr lang="ru-RU" sz="2400" dirty="0">
                <a:latin typeface="Arial" pitchFamily="34" charset="0"/>
                <a:cs typeface="Arial" pitchFamily="34" charset="0"/>
              </a:endParaRPr>
            </a:p>
          </p:txBody>
        </p:sp>
        <p:sp>
          <p:nvSpPr>
            <p:cNvPr id="22532" name="Text Box 4"/>
            <p:cNvSpPr txBox="1">
              <a:spLocks noChangeArrowheads="1"/>
            </p:cNvSpPr>
            <p:nvPr/>
          </p:nvSpPr>
          <p:spPr bwMode="auto">
            <a:xfrm>
              <a:off x="7713" y="4362"/>
              <a:ext cx="1573" cy="441"/>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9525">
              <a:noFill/>
              <a:miter lim="800000"/>
              <a:headEnd/>
              <a:tailEnd/>
            </a:ln>
          </p:spPr>
          <p:txBody>
            <a:bodyPr/>
            <a:lstStyle/>
            <a:p>
              <a:pPr>
                <a:spcAft>
                  <a:spcPts val="0"/>
                </a:spcAft>
                <a:defRPr/>
              </a:pPr>
              <a:endParaRPr lang="ru-RU" sz="1000" dirty="0">
                <a:latin typeface="Arial" pitchFamily="34" charset="0"/>
                <a:cs typeface="Arial" pitchFamily="34" charset="0"/>
              </a:endParaRPr>
            </a:p>
            <a:p>
              <a:pPr>
                <a:spcAft>
                  <a:spcPts val="0"/>
                </a:spcAft>
                <a:defRPr/>
              </a:pPr>
              <a:r>
                <a:rPr lang="ru-RU" sz="2000" dirty="0">
                  <a:latin typeface="Arial" pitchFamily="34" charset="0"/>
                  <a:cs typeface="Arial" pitchFamily="34" charset="0"/>
                </a:rPr>
                <a:t>В основном,</a:t>
              </a:r>
            </a:p>
            <a:p>
              <a:pPr>
                <a:spcAft>
                  <a:spcPts val="0"/>
                </a:spcAft>
                <a:defRPr/>
              </a:pPr>
              <a:r>
                <a:rPr lang="ru-RU" sz="2000" dirty="0">
                  <a:latin typeface="Arial" pitchFamily="34" charset="0"/>
                  <a:cs typeface="Arial" pitchFamily="34" charset="0"/>
                </a:rPr>
                <a:t>дискомфортное</a:t>
              </a:r>
            </a:p>
          </p:txBody>
        </p:sp>
      </p:grpSp>
      <p:sp>
        <p:nvSpPr>
          <p:cNvPr id="3" name="TextBox 2"/>
          <p:cNvSpPr txBox="1"/>
          <p:nvPr/>
        </p:nvSpPr>
        <p:spPr>
          <a:xfrm>
            <a:off x="2178050" y="5216525"/>
            <a:ext cx="4265613" cy="115411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p:spPr>
        <p:txBody>
          <a:bodyPr>
            <a:spAutoFit/>
          </a:bodyPr>
          <a:lstStyle/>
          <a:p>
            <a:pPr>
              <a:defRPr/>
            </a:pPr>
            <a:endParaRPr lang="ru-RU" sz="1400" dirty="0">
              <a:latin typeface="Arial" pitchFamily="34" charset="0"/>
              <a:cs typeface="Arial" pitchFamily="34" charset="0"/>
            </a:endParaRPr>
          </a:p>
          <a:p>
            <a:pPr>
              <a:defRPr/>
            </a:pPr>
            <a:endParaRPr lang="ru-RU" sz="900" dirty="0">
              <a:latin typeface="Arial" pitchFamily="34" charset="0"/>
              <a:cs typeface="Arial" pitchFamily="34" charset="0"/>
            </a:endParaRPr>
          </a:p>
          <a:p>
            <a:pPr>
              <a:defRPr/>
            </a:pPr>
            <a:r>
              <a:rPr lang="ru-RU" sz="1400" dirty="0">
                <a:latin typeface="Arial" pitchFamily="34" charset="0"/>
                <a:cs typeface="Arial" pitchFamily="34" charset="0"/>
              </a:rPr>
              <a:t>печальный, пессимистичный, малоактивный</a:t>
            </a:r>
          </a:p>
          <a:p>
            <a:pPr>
              <a:defRPr/>
            </a:pPr>
            <a:endParaRPr lang="ru-RU" sz="800" dirty="0">
              <a:latin typeface="Arial" pitchFamily="34" charset="0"/>
              <a:cs typeface="Arial" pitchFamily="34" charset="0"/>
            </a:endParaRPr>
          </a:p>
          <a:p>
            <a:pPr>
              <a:defRPr/>
            </a:pPr>
            <a:endParaRPr lang="ru-RU" sz="2400" dirty="0"/>
          </a:p>
        </p:txBody>
      </p:sp>
    </p:spTree>
    <p:extLst>
      <p:ext uri="{BB962C8B-B14F-4D97-AF65-F5344CB8AC3E}">
        <p14:creationId xmlns:p14="http://schemas.microsoft.com/office/powerpoint/2010/main" val="3061232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261" y="153368"/>
            <a:ext cx="9131739" cy="679354"/>
          </a:xfrm>
        </p:spPr>
        <p:txBody>
          <a:bodyPr>
            <a:normAutofit/>
          </a:bodyPr>
          <a:lstStyle/>
          <a:p>
            <a:pPr>
              <a:lnSpc>
                <a:spcPts val="3000"/>
              </a:lnSpc>
            </a:pPr>
            <a:r>
              <a:rPr lang="uk-UA" sz="3200" dirty="0" smtClean="0">
                <a:latin typeface="Arial" pitchFamily="34" charset="0"/>
                <a:cs typeface="Arial" pitchFamily="34" charset="0"/>
              </a:rPr>
              <a:t>Гештальтпсихологія</a:t>
            </a:r>
            <a:endParaRPr lang="ru-RU" sz="3200" dirty="0" smtClean="0">
              <a:effectLst/>
              <a:latin typeface="Arial" pitchFamily="34" charset="0"/>
              <a:cs typeface="Arial" pitchFamily="34" charset="0"/>
            </a:endParaRPr>
          </a:p>
        </p:txBody>
      </p:sp>
      <p:sp>
        <p:nvSpPr>
          <p:cNvPr id="30" name="Содержимое 2"/>
          <p:cNvSpPr txBox="1">
            <a:spLocks/>
          </p:cNvSpPr>
          <p:nvPr/>
        </p:nvSpPr>
        <p:spPr>
          <a:xfrm>
            <a:off x="0" y="764704"/>
            <a:ext cx="9144000" cy="6093296"/>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ru-RU" sz="2000" b="1" dirty="0" smtClean="0">
                <a:solidFill>
                  <a:schemeClr val="tx1"/>
                </a:solidFill>
                <a:latin typeface="Arial" pitchFamily="34" charset="0"/>
                <a:cs typeface="Arial" pitchFamily="34" charset="0"/>
              </a:rPr>
              <a:t>Гештальтпсихология</a:t>
            </a:r>
            <a:r>
              <a:rPr lang="ru-RU" sz="2000" dirty="0" smtClean="0">
                <a:solidFill>
                  <a:schemeClr val="tx1"/>
                </a:solidFill>
                <a:latin typeface="Arial" pitchFamily="34" charset="0"/>
                <a:cs typeface="Arial" pitchFamily="34" charset="0"/>
              </a:rPr>
              <a:t>  </a:t>
            </a:r>
            <a:r>
              <a:rPr lang="ru-RU" sz="2000" dirty="0" smtClean="0">
                <a:solidFill>
                  <a:schemeClr val="tx1"/>
                </a:solidFill>
                <a:latin typeface="Arial" pitchFamily="34" charset="0"/>
                <a:cs typeface="Arial" pitchFamily="34" charset="0"/>
              </a:rPr>
              <a:t>(</a:t>
            </a:r>
            <a:r>
              <a:rPr lang="ru-RU" sz="2000" dirty="0">
                <a:solidFill>
                  <a:schemeClr val="tx1"/>
                </a:solidFill>
                <a:latin typeface="Arial" pitchFamily="34" charset="0"/>
                <a:cs typeface="Arial" pitchFamily="34" charset="0"/>
              </a:rPr>
              <a:t>М. </a:t>
            </a:r>
            <a:r>
              <a:rPr lang="ru-RU" sz="2000" dirty="0" err="1">
                <a:solidFill>
                  <a:schemeClr val="tx1"/>
                </a:solidFill>
                <a:latin typeface="Arial" pitchFamily="34" charset="0"/>
                <a:cs typeface="Arial" pitchFamily="34" charset="0"/>
              </a:rPr>
              <a:t>Вертгеймер</a:t>
            </a:r>
            <a:r>
              <a:rPr lang="ru-RU" sz="2000" dirty="0">
                <a:solidFill>
                  <a:schemeClr val="tx1"/>
                </a:solidFill>
                <a:latin typeface="Arial" pitchFamily="34" charset="0"/>
                <a:cs typeface="Arial" pitchFamily="34" charset="0"/>
              </a:rPr>
              <a:t>, В. Кёлер, К. </a:t>
            </a:r>
            <a:r>
              <a:rPr lang="ru-RU" sz="2000" dirty="0" err="1">
                <a:solidFill>
                  <a:schemeClr val="tx1"/>
                </a:solidFill>
                <a:latin typeface="Arial" pitchFamily="34" charset="0"/>
                <a:cs typeface="Arial" pitchFamily="34" charset="0"/>
              </a:rPr>
              <a:t>Коффка</a:t>
            </a:r>
            <a:r>
              <a:rPr lang="ru-RU" sz="2000" dirty="0" smtClean="0">
                <a:solidFill>
                  <a:schemeClr val="tx1"/>
                </a:solidFill>
                <a:latin typeface="Arial" pitchFamily="34" charset="0"/>
                <a:cs typeface="Arial" pitchFamily="34" charset="0"/>
              </a:rPr>
              <a:t>) выдвинула </a:t>
            </a:r>
            <a:r>
              <a:rPr lang="ru-RU" sz="2000" dirty="0">
                <a:solidFill>
                  <a:schemeClr val="tx1"/>
                </a:solidFill>
                <a:latin typeface="Arial" pitchFamily="34" charset="0"/>
                <a:cs typeface="Arial" pitchFamily="34" charset="0"/>
              </a:rPr>
              <a:t>программу изучения психики с точки зрения целостных структур - </a:t>
            </a:r>
            <a:r>
              <a:rPr lang="ru-RU" sz="2000" i="1" dirty="0" err="1">
                <a:solidFill>
                  <a:schemeClr val="tx1"/>
                </a:solidFill>
                <a:latin typeface="Arial" pitchFamily="34" charset="0"/>
                <a:cs typeface="Arial" pitchFamily="34" charset="0"/>
              </a:rPr>
              <a:t>гештальтов</a:t>
            </a:r>
            <a:r>
              <a:rPr lang="ru-RU" sz="2000" dirty="0">
                <a:solidFill>
                  <a:schemeClr val="tx1"/>
                </a:solidFill>
                <a:latin typeface="Arial" pitchFamily="34" charset="0"/>
                <a:cs typeface="Arial" pitchFamily="34" charset="0"/>
              </a:rPr>
              <a:t>, первичных по отношению к </a:t>
            </a:r>
            <a:r>
              <a:rPr lang="ru-RU" sz="2000" dirty="0" smtClean="0">
                <a:solidFill>
                  <a:schemeClr val="tx1"/>
                </a:solidFill>
                <a:latin typeface="Arial" pitchFamily="34" charset="0"/>
                <a:cs typeface="Arial" pitchFamily="34" charset="0"/>
              </a:rPr>
              <a:t>своим компонентам, и выступила против расчленения </a:t>
            </a:r>
            <a:r>
              <a:rPr lang="ru-RU" sz="2000" dirty="0">
                <a:solidFill>
                  <a:schemeClr val="tx1"/>
                </a:solidFill>
                <a:latin typeface="Arial" pitchFamily="34" charset="0"/>
                <a:cs typeface="Arial" pitchFamily="34" charset="0"/>
              </a:rPr>
              <a:t>сознания на элементы и построения из них </a:t>
            </a:r>
            <a:r>
              <a:rPr lang="ru-RU" sz="2000" dirty="0" smtClean="0">
                <a:solidFill>
                  <a:schemeClr val="tx1"/>
                </a:solidFill>
                <a:latin typeface="Arial" pitchFamily="34" charset="0"/>
                <a:cs typeface="Arial" pitchFamily="34" charset="0"/>
              </a:rPr>
              <a:t>сложных </a:t>
            </a:r>
            <a:r>
              <a:rPr lang="ru-RU" sz="2000" dirty="0">
                <a:solidFill>
                  <a:schemeClr val="tx1"/>
                </a:solidFill>
                <a:latin typeface="Arial" pitchFamily="34" charset="0"/>
                <a:cs typeface="Arial" pitchFamily="34" charset="0"/>
              </a:rPr>
              <a:t>психических </a:t>
            </a:r>
            <a:r>
              <a:rPr lang="ru-RU" sz="2000" dirty="0" smtClean="0">
                <a:solidFill>
                  <a:schemeClr val="tx1"/>
                </a:solidFill>
                <a:latin typeface="Arial" pitchFamily="34" charset="0"/>
                <a:cs typeface="Arial" pitchFamily="34" charset="0"/>
              </a:rPr>
              <a:t>феноменов. </a:t>
            </a:r>
          </a:p>
          <a:p>
            <a:pPr algn="l">
              <a:spcBef>
                <a:spcPts val="0"/>
              </a:spcBef>
              <a:spcAft>
                <a:spcPts val="600"/>
              </a:spcAft>
            </a:pPr>
            <a:r>
              <a:rPr lang="ru-RU" sz="2000" dirty="0" smtClean="0">
                <a:solidFill>
                  <a:schemeClr val="tx1"/>
                </a:solidFill>
                <a:latin typeface="Arial" pitchFamily="34" charset="0"/>
                <a:cs typeface="Arial" pitchFamily="34" charset="0"/>
              </a:rPr>
              <a:t>Предметы воспринимаются </a:t>
            </a:r>
            <a:r>
              <a:rPr lang="ru-RU" sz="2000" dirty="0">
                <a:solidFill>
                  <a:schemeClr val="tx1"/>
                </a:solidFill>
                <a:latin typeface="Arial" pitchFamily="34" charset="0"/>
                <a:cs typeface="Arial" pitchFamily="34" charset="0"/>
              </a:rPr>
              <a:t>чувствами не в виде отдельных объектов, кои должны интегрироваться </a:t>
            </a:r>
            <a:r>
              <a:rPr lang="ru-RU" sz="2000" dirty="0" smtClean="0">
                <a:solidFill>
                  <a:schemeClr val="tx1"/>
                </a:solidFill>
                <a:latin typeface="Arial" pitchFamily="34" charset="0"/>
                <a:cs typeface="Arial" pitchFamily="34" charset="0"/>
              </a:rPr>
              <a:t>сознанием (структурализм), </a:t>
            </a:r>
            <a:r>
              <a:rPr lang="ru-RU" sz="2000" dirty="0">
                <a:solidFill>
                  <a:schemeClr val="tx1"/>
                </a:solidFill>
                <a:latin typeface="Arial" pitchFamily="34" charset="0"/>
                <a:cs typeface="Arial" pitchFamily="34" charset="0"/>
              </a:rPr>
              <a:t>либо механизмами </a:t>
            </a:r>
            <a:r>
              <a:rPr lang="ru-RU" sz="2000" dirty="0" err="1" smtClean="0">
                <a:solidFill>
                  <a:schemeClr val="tx1"/>
                </a:solidFill>
                <a:latin typeface="Arial" pitchFamily="34" charset="0"/>
                <a:cs typeface="Arial" pitchFamily="34" charset="0"/>
              </a:rPr>
              <a:t>обусловливания</a:t>
            </a:r>
            <a:r>
              <a:rPr lang="ru-RU" sz="2000" dirty="0" smtClean="0">
                <a:solidFill>
                  <a:schemeClr val="tx1"/>
                </a:solidFill>
                <a:latin typeface="Arial" pitchFamily="34" charset="0"/>
                <a:cs typeface="Arial" pitchFamily="34" charset="0"/>
              </a:rPr>
              <a:t> (бихевиоризм). </a:t>
            </a:r>
            <a:r>
              <a:rPr lang="ru-RU" sz="2000" dirty="0">
                <a:solidFill>
                  <a:schemeClr val="tx1"/>
                </a:solidFill>
                <a:latin typeface="Arial" pitchFamily="34" charset="0"/>
                <a:cs typeface="Arial" pitchFamily="34" charset="0"/>
              </a:rPr>
              <a:t>Мир состоит из организованных форм, и восприятие мира тоже организованно: воспринимается некое организованное целое, а не просто сумма его частей</a:t>
            </a:r>
            <a:r>
              <a:rPr lang="ru-RU" sz="2000" dirty="0" smtClean="0">
                <a:solidFill>
                  <a:schemeClr val="tx1"/>
                </a:solidFill>
                <a:latin typeface="Arial" pitchFamily="34" charset="0"/>
                <a:cs typeface="Arial" pitchFamily="34" charset="0"/>
              </a:rPr>
              <a:t>.</a:t>
            </a:r>
          </a:p>
          <a:p>
            <a:pPr algn="l">
              <a:spcBef>
                <a:spcPts val="0"/>
              </a:spcBef>
              <a:spcAft>
                <a:spcPts val="600"/>
              </a:spcAft>
            </a:pPr>
            <a:r>
              <a:rPr lang="ru-RU" sz="2000" dirty="0" smtClean="0">
                <a:solidFill>
                  <a:schemeClr val="tx1"/>
                </a:solidFill>
                <a:latin typeface="Arial" pitchFamily="34" charset="0"/>
                <a:cs typeface="Arial" pitchFamily="34" charset="0"/>
              </a:rPr>
              <a:t>Механизмы </a:t>
            </a:r>
            <a:r>
              <a:rPr lang="ru-RU" sz="2000" dirty="0">
                <a:solidFill>
                  <a:schemeClr val="tx1"/>
                </a:solidFill>
                <a:latin typeface="Arial" pitchFamily="34" charset="0"/>
                <a:cs typeface="Arial" pitchFamily="34" charset="0"/>
              </a:rPr>
              <a:t>такой организации восприятий существуют еще до рождения - это предположение подтверждается наблюдениями. </a:t>
            </a:r>
            <a:endParaRPr lang="ru-RU" sz="2000" dirty="0" smtClean="0">
              <a:solidFill>
                <a:schemeClr val="tx1"/>
              </a:solidFill>
              <a:latin typeface="Arial" pitchFamily="34" charset="0"/>
              <a:cs typeface="Arial" pitchFamily="34" charset="0"/>
            </a:endParaRPr>
          </a:p>
          <a:p>
            <a:pPr algn="l">
              <a:spcBef>
                <a:spcPts val="0"/>
              </a:spcBef>
              <a:spcAft>
                <a:spcPts val="600"/>
              </a:spcAft>
            </a:pPr>
            <a:r>
              <a:rPr lang="ru-RU" sz="2000" dirty="0" smtClean="0">
                <a:solidFill>
                  <a:schemeClr val="tx1"/>
                </a:solidFill>
                <a:latin typeface="Arial" pitchFamily="34" charset="0"/>
                <a:cs typeface="Arial" pitchFamily="34" charset="0"/>
              </a:rPr>
              <a:t>Итак</a:t>
            </a:r>
            <a:r>
              <a:rPr lang="ru-RU" sz="2000" dirty="0">
                <a:solidFill>
                  <a:schemeClr val="tx1"/>
                </a:solidFill>
                <a:latin typeface="Arial" pitchFamily="34" charset="0"/>
                <a:cs typeface="Arial" pitchFamily="34" charset="0"/>
              </a:rPr>
              <a:t>, восприятие не сводится к сумме ощущений, свойства фигуры не описываются </a:t>
            </a:r>
            <a:r>
              <a:rPr lang="ru-RU" sz="2000" dirty="0" smtClean="0">
                <a:solidFill>
                  <a:schemeClr val="tx1"/>
                </a:solidFill>
                <a:latin typeface="Arial" pitchFamily="34" charset="0"/>
                <a:cs typeface="Arial" pitchFamily="34" charset="0"/>
              </a:rPr>
              <a:t>через </a:t>
            </a:r>
            <a:r>
              <a:rPr lang="ru-RU" sz="2000" dirty="0">
                <a:solidFill>
                  <a:schemeClr val="tx1"/>
                </a:solidFill>
                <a:latin typeface="Arial" pitchFamily="34" charset="0"/>
                <a:cs typeface="Arial" pitchFamily="34" charset="0"/>
              </a:rPr>
              <a:t>свойства частей. </a:t>
            </a:r>
            <a:r>
              <a:rPr lang="ru-RU" sz="2000" dirty="0" err="1" smtClean="0">
                <a:solidFill>
                  <a:schemeClr val="tx1"/>
                </a:solidFill>
                <a:latin typeface="Arial" pitchFamily="34" charset="0"/>
                <a:cs typeface="Arial" pitchFamily="34" charset="0"/>
              </a:rPr>
              <a:t>Гештальты</a:t>
            </a:r>
            <a:r>
              <a:rPr lang="ru-RU" sz="2000" dirty="0" smtClean="0">
                <a:solidFill>
                  <a:schemeClr val="tx1"/>
                </a:solidFill>
                <a:latin typeface="Arial" pitchFamily="34" charset="0"/>
                <a:cs typeface="Arial" pitchFamily="34" charset="0"/>
              </a:rPr>
              <a:t> </a:t>
            </a:r>
            <a:r>
              <a:rPr lang="ru-RU" sz="2000" dirty="0">
                <a:solidFill>
                  <a:schemeClr val="tx1"/>
                </a:solidFill>
                <a:latin typeface="Arial" pitchFamily="34" charset="0"/>
                <a:cs typeface="Arial" pitchFamily="34" charset="0"/>
              </a:rPr>
              <a:t>обнаруживаются при восприятии формы, кажущегося движения, оптико-геометрических иллюзий. </a:t>
            </a:r>
            <a:endParaRPr lang="ru-RU" sz="2000" dirty="0" smtClean="0">
              <a:solidFill>
                <a:schemeClr val="tx1"/>
              </a:solidFill>
              <a:latin typeface="Arial" pitchFamily="34" charset="0"/>
              <a:cs typeface="Arial" pitchFamily="34" charset="0"/>
            </a:endParaRPr>
          </a:p>
          <a:p>
            <a:pPr algn="l">
              <a:spcBef>
                <a:spcPts val="0"/>
              </a:spcBef>
              <a:spcAft>
                <a:spcPts val="600"/>
              </a:spcAft>
            </a:pPr>
            <a:r>
              <a:rPr lang="ru-RU" sz="2000" dirty="0" smtClean="0">
                <a:solidFill>
                  <a:schemeClr val="tx1"/>
                </a:solidFill>
                <a:latin typeface="Arial" pitchFamily="34" charset="0"/>
                <a:cs typeface="Arial" pitchFamily="34" charset="0"/>
              </a:rPr>
              <a:t>В </a:t>
            </a:r>
            <a:r>
              <a:rPr lang="ru-RU" sz="2000" dirty="0">
                <a:solidFill>
                  <a:schemeClr val="tx1"/>
                </a:solidFill>
                <a:latin typeface="Arial" pitchFamily="34" charset="0"/>
                <a:cs typeface="Arial" pitchFamily="34" charset="0"/>
              </a:rPr>
              <a:t>качестве основного закона группировки </a:t>
            </a:r>
            <a:r>
              <a:rPr lang="ru-RU" sz="2000" dirty="0" smtClean="0">
                <a:solidFill>
                  <a:schemeClr val="tx1"/>
                </a:solidFill>
                <a:latin typeface="Arial" pitchFamily="34" charset="0"/>
                <a:cs typeface="Arial" pitchFamily="34" charset="0"/>
              </a:rPr>
              <a:t>элементов </a:t>
            </a:r>
            <a:r>
              <a:rPr lang="ru-RU" sz="2000" dirty="0">
                <a:solidFill>
                  <a:schemeClr val="tx1"/>
                </a:solidFill>
                <a:latin typeface="Arial" pitchFamily="34" charset="0"/>
                <a:cs typeface="Arial" pitchFamily="34" charset="0"/>
              </a:rPr>
              <a:t>постулируется закон </a:t>
            </a:r>
            <a:r>
              <a:rPr lang="ru-RU" sz="2000" i="1" dirty="0" err="1">
                <a:solidFill>
                  <a:schemeClr val="tx1"/>
                </a:solidFill>
                <a:latin typeface="Arial" pitchFamily="34" charset="0"/>
                <a:cs typeface="Arial" pitchFamily="34" charset="0"/>
              </a:rPr>
              <a:t>прегнантности</a:t>
            </a:r>
            <a:r>
              <a:rPr lang="ru-RU" sz="2000" i="1" dirty="0">
                <a:solidFill>
                  <a:schemeClr val="tx1"/>
                </a:solidFill>
                <a:latin typeface="Arial" pitchFamily="34" charset="0"/>
                <a:cs typeface="Arial" pitchFamily="34" charset="0"/>
              </a:rPr>
              <a:t> - как стремления психологического поля к образованию самой устойчивой, простой и экономной конфигурации. </a:t>
            </a:r>
            <a:endParaRPr lang="ru-RU" sz="2000" i="1" dirty="0" smtClean="0">
              <a:solidFill>
                <a:schemeClr val="tx1"/>
              </a:solidFill>
              <a:latin typeface="Arial" pitchFamily="34" charset="0"/>
              <a:cs typeface="Arial" pitchFamily="34" charset="0"/>
            </a:endParaRPr>
          </a:p>
          <a:p>
            <a:pPr algn="l">
              <a:spcBef>
                <a:spcPts val="0"/>
              </a:spcBef>
              <a:spcAft>
                <a:spcPts val="600"/>
              </a:spcAft>
            </a:pPr>
            <a:endParaRPr lang="uk-UA"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01598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549275"/>
            <a:ext cx="7952184" cy="503238"/>
          </a:xfrm>
        </p:spPr>
        <p:txBody>
          <a:bodyPr>
            <a:noAutofit/>
          </a:bodyPr>
          <a:lstStyle/>
          <a:p>
            <a:pPr algn="ctr" eaLnBrk="1" fontAlgn="auto" hangingPunct="1">
              <a:spcAft>
                <a:spcPts val="0"/>
              </a:spcAft>
              <a:defRPr/>
            </a:pPr>
            <a:r>
              <a:rPr lang="ru-RU" sz="2000" dirty="0" smtClean="0">
                <a:latin typeface="Arial" pitchFamily="34" charset="0"/>
                <a:cs typeface="Arial" pitchFamily="34" charset="0"/>
              </a:rPr>
              <a:t>КОРРЕЛЯЦИИ С ПИРАМИДОЙ ПОТРЕБНОСТЕЙ, ОЩУЩЕНИЯМИ, МОТИВАЦИЯМИ, ЭМОЦИЯМИ</a:t>
            </a:r>
            <a:endParaRPr lang="ru-RU" sz="2000" dirty="0">
              <a:latin typeface="Arial" pitchFamily="34" charset="0"/>
              <a:cs typeface="Arial" pitchFamily="34" charset="0"/>
            </a:endParaRPr>
          </a:p>
        </p:txBody>
      </p:sp>
      <p:sp>
        <p:nvSpPr>
          <p:cNvPr id="3" name="Содержимое 2"/>
          <p:cNvSpPr>
            <a:spLocks noGrp="1"/>
          </p:cNvSpPr>
          <p:nvPr>
            <p:ph sz="half" idx="1"/>
          </p:nvPr>
        </p:nvSpPr>
        <p:spPr>
          <a:xfrm>
            <a:off x="107950" y="1889125"/>
            <a:ext cx="2863850" cy="4205288"/>
          </a:xfrm>
        </p:spPr>
        <p:txBody>
          <a:bodyPr>
            <a:normAutofit/>
          </a:bodyPr>
          <a:lstStyle/>
          <a:p>
            <a:pPr marL="274320" indent="-274320" algn="r" eaLnBrk="1" fontAlgn="auto" hangingPunct="1">
              <a:spcBef>
                <a:spcPts val="0"/>
              </a:spcBef>
              <a:spcAft>
                <a:spcPts val="0"/>
              </a:spcAft>
              <a:buClr>
                <a:schemeClr val="accent3"/>
              </a:buClr>
              <a:buFont typeface="Wingdings 2"/>
              <a:buNone/>
              <a:defRPr/>
            </a:pPr>
            <a:r>
              <a:rPr lang="ru-RU" sz="1400" dirty="0" smtClean="0">
                <a:latin typeface="Arial" pitchFamily="34" charset="0"/>
                <a:cs typeface="Arial" pitchFamily="34" charset="0"/>
              </a:rPr>
              <a:t>  </a:t>
            </a:r>
            <a:r>
              <a:rPr lang="en-US" sz="1400" dirty="0" smtClean="0">
                <a:latin typeface="Arial" pitchFamily="34" charset="0"/>
                <a:cs typeface="Arial" pitchFamily="34" charset="0"/>
              </a:rPr>
              <a:t>1</a:t>
            </a:r>
            <a:r>
              <a:rPr lang="ru-RU" sz="1400" dirty="0" smtClean="0">
                <a:latin typeface="Arial" pitchFamily="34" charset="0"/>
                <a:cs typeface="Arial" pitchFamily="34" charset="0"/>
              </a:rPr>
              <a:t>. Физиологические</a:t>
            </a:r>
          </a:p>
          <a:p>
            <a:pPr marL="216000" indent="0" algn="r" eaLnBrk="1" fontAlgn="auto" hangingPunct="1">
              <a:spcBef>
                <a:spcPts val="0"/>
              </a:spcBef>
              <a:spcAft>
                <a:spcPts val="0"/>
              </a:spcAft>
              <a:buClr>
                <a:schemeClr val="accent3"/>
              </a:buClr>
              <a:buFont typeface="Wingdings 2"/>
              <a:buNone/>
              <a:defRPr/>
            </a:pPr>
            <a:endParaRPr lang="ru-RU" sz="1400" i="1" dirty="0" smtClean="0">
              <a:latin typeface="Arial" pitchFamily="34" charset="0"/>
              <a:cs typeface="Arial" pitchFamily="34" charset="0"/>
            </a:endParaRPr>
          </a:p>
          <a:p>
            <a:pPr marL="216000" indent="0" algn="r" eaLnBrk="1" fontAlgn="auto" hangingPunct="1">
              <a:spcBef>
                <a:spcPts val="0"/>
              </a:spcBef>
              <a:spcAft>
                <a:spcPts val="0"/>
              </a:spcAft>
              <a:buClr>
                <a:schemeClr val="accent3"/>
              </a:buClr>
              <a:buFont typeface="Wingdings 2"/>
              <a:buNone/>
              <a:defRPr/>
            </a:pPr>
            <a:r>
              <a:rPr lang="ru-RU" sz="1400" dirty="0" smtClean="0">
                <a:latin typeface="Arial" pitchFamily="34" charset="0"/>
                <a:cs typeface="Arial" pitchFamily="34" charset="0"/>
              </a:rPr>
              <a:t>2. В  безопасности </a:t>
            </a:r>
          </a:p>
          <a:p>
            <a:pPr marL="216000" indent="0" algn="r" eaLnBrk="1" fontAlgn="auto" hangingPunct="1">
              <a:spcBef>
                <a:spcPts val="0"/>
              </a:spcBef>
              <a:spcAft>
                <a:spcPts val="0"/>
              </a:spcAft>
              <a:buClr>
                <a:schemeClr val="accent3"/>
              </a:buClr>
              <a:buFont typeface="Wingdings 2"/>
              <a:buNone/>
              <a:defRPr/>
            </a:pPr>
            <a:endParaRPr lang="uk-UA" sz="1400" i="1" dirty="0" smtClean="0">
              <a:latin typeface="Arial" pitchFamily="34" charset="0"/>
              <a:cs typeface="Arial" pitchFamily="34" charset="0"/>
            </a:endParaRPr>
          </a:p>
          <a:p>
            <a:pPr marL="216000" indent="0" algn="r" eaLnBrk="1" fontAlgn="auto" hangingPunct="1">
              <a:spcBef>
                <a:spcPts val="0"/>
              </a:spcBef>
              <a:spcAft>
                <a:spcPts val="0"/>
              </a:spcAft>
              <a:buClr>
                <a:schemeClr val="accent3"/>
              </a:buClr>
              <a:buFont typeface="Wingdings 2"/>
              <a:buNone/>
              <a:defRPr/>
            </a:pPr>
            <a:endParaRPr lang="uk-UA" sz="1400" i="1" dirty="0">
              <a:latin typeface="Arial" pitchFamily="34" charset="0"/>
              <a:cs typeface="Arial" pitchFamily="34" charset="0"/>
            </a:endParaRPr>
          </a:p>
          <a:p>
            <a:pPr marL="216000" indent="0" algn="r" eaLnBrk="1" fontAlgn="auto" hangingPunct="1">
              <a:spcBef>
                <a:spcPts val="0"/>
              </a:spcBef>
              <a:spcAft>
                <a:spcPts val="0"/>
              </a:spcAft>
              <a:buClr>
                <a:schemeClr val="accent3"/>
              </a:buClr>
              <a:buFont typeface="Wingdings 2"/>
              <a:buNone/>
              <a:defRPr/>
            </a:pPr>
            <a:endParaRPr lang="ru-RU" sz="1400" dirty="0" smtClean="0">
              <a:latin typeface="Arial" pitchFamily="34" charset="0"/>
              <a:cs typeface="Arial" pitchFamily="34" charset="0"/>
            </a:endParaRPr>
          </a:p>
          <a:p>
            <a:pPr marL="216000" indent="0" algn="r" eaLnBrk="1" fontAlgn="auto" hangingPunct="1">
              <a:spcBef>
                <a:spcPts val="0"/>
              </a:spcBef>
              <a:spcAft>
                <a:spcPts val="0"/>
              </a:spcAft>
              <a:buClr>
                <a:schemeClr val="accent3"/>
              </a:buClr>
              <a:buFont typeface="Wingdings 2"/>
              <a:buNone/>
              <a:defRPr/>
            </a:pPr>
            <a:r>
              <a:rPr lang="ru-RU" sz="1400" dirty="0" smtClean="0">
                <a:latin typeface="Arial" pitchFamily="34" charset="0"/>
                <a:cs typeface="Arial" pitchFamily="34" charset="0"/>
              </a:rPr>
              <a:t>3. В любви</a:t>
            </a:r>
            <a:endParaRPr lang="ru-RU" sz="1400" i="1" dirty="0" smtClean="0">
              <a:latin typeface="Arial" pitchFamily="34" charset="0"/>
              <a:cs typeface="Arial" pitchFamily="34" charset="0"/>
            </a:endParaRPr>
          </a:p>
          <a:p>
            <a:pPr marL="216000" indent="0" algn="r" eaLnBrk="1" fontAlgn="auto" hangingPunct="1">
              <a:spcBef>
                <a:spcPts val="0"/>
              </a:spcBef>
              <a:spcAft>
                <a:spcPts val="0"/>
              </a:spcAft>
              <a:buClr>
                <a:schemeClr val="accent3"/>
              </a:buClr>
              <a:buFont typeface="Wingdings 2"/>
              <a:buNone/>
              <a:defRPr/>
            </a:pPr>
            <a:endParaRPr lang="uk-UA" sz="1400" i="1" dirty="0" smtClean="0">
              <a:latin typeface="Arial" pitchFamily="34" charset="0"/>
              <a:cs typeface="Arial" pitchFamily="34" charset="0"/>
            </a:endParaRPr>
          </a:p>
          <a:p>
            <a:pPr marL="216000" indent="0" algn="r" eaLnBrk="1" fontAlgn="auto" hangingPunct="1">
              <a:spcBef>
                <a:spcPts val="0"/>
              </a:spcBef>
              <a:spcAft>
                <a:spcPts val="0"/>
              </a:spcAft>
              <a:buClr>
                <a:schemeClr val="accent3"/>
              </a:buClr>
              <a:buFont typeface="Wingdings 2"/>
              <a:buNone/>
              <a:defRPr/>
            </a:pPr>
            <a:endParaRPr lang="uk-UA" sz="1400" i="1" dirty="0">
              <a:latin typeface="Arial" pitchFamily="34" charset="0"/>
              <a:cs typeface="Arial" pitchFamily="34" charset="0"/>
            </a:endParaRPr>
          </a:p>
          <a:p>
            <a:pPr marL="216000" indent="0" algn="r" eaLnBrk="1" fontAlgn="auto" hangingPunct="1">
              <a:spcBef>
                <a:spcPts val="0"/>
              </a:spcBef>
              <a:spcAft>
                <a:spcPts val="0"/>
              </a:spcAft>
              <a:buClr>
                <a:schemeClr val="accent3"/>
              </a:buClr>
              <a:buFont typeface="Wingdings 2"/>
              <a:buNone/>
              <a:defRPr/>
            </a:pPr>
            <a:endParaRPr lang="uk-UA" sz="1400" i="1" dirty="0" smtClean="0">
              <a:latin typeface="Arial" pitchFamily="34" charset="0"/>
              <a:cs typeface="Arial" pitchFamily="34" charset="0"/>
            </a:endParaRPr>
          </a:p>
          <a:p>
            <a:pPr marL="216000" indent="0" algn="r" eaLnBrk="1" fontAlgn="auto" hangingPunct="1">
              <a:spcBef>
                <a:spcPts val="0"/>
              </a:spcBef>
              <a:spcAft>
                <a:spcPts val="0"/>
              </a:spcAft>
              <a:buClr>
                <a:schemeClr val="accent3"/>
              </a:buClr>
              <a:buFont typeface="Wingdings 2"/>
              <a:buNone/>
              <a:defRPr/>
            </a:pPr>
            <a:endParaRPr lang="ru-RU" sz="1400" i="1" dirty="0" smtClean="0">
              <a:latin typeface="Arial" pitchFamily="34" charset="0"/>
              <a:cs typeface="Arial" pitchFamily="34" charset="0"/>
            </a:endParaRPr>
          </a:p>
          <a:p>
            <a:pPr marL="216000" indent="0" algn="r" eaLnBrk="1" fontAlgn="auto" hangingPunct="1">
              <a:spcBef>
                <a:spcPts val="0"/>
              </a:spcBef>
              <a:spcAft>
                <a:spcPts val="0"/>
              </a:spcAft>
              <a:buClr>
                <a:schemeClr val="accent3"/>
              </a:buClr>
              <a:buFont typeface="Wingdings 2"/>
              <a:buNone/>
              <a:defRPr/>
            </a:pPr>
            <a:r>
              <a:rPr lang="ru-RU" sz="1400" dirty="0" smtClean="0">
                <a:latin typeface="Arial" pitchFamily="34" charset="0"/>
                <a:cs typeface="Arial" pitchFamily="34" charset="0"/>
              </a:rPr>
              <a:t>4. В признании</a:t>
            </a:r>
          </a:p>
          <a:p>
            <a:pPr marL="216000" indent="0" algn="r" eaLnBrk="1" fontAlgn="auto" hangingPunct="1">
              <a:spcBef>
                <a:spcPts val="0"/>
              </a:spcBef>
              <a:spcAft>
                <a:spcPts val="0"/>
              </a:spcAft>
              <a:buClr>
                <a:schemeClr val="accent3"/>
              </a:buClr>
              <a:buFont typeface="Wingdings 2"/>
              <a:buNone/>
              <a:defRPr/>
            </a:pPr>
            <a:endParaRPr lang="ru-RU" sz="1400" i="1" dirty="0" smtClean="0">
              <a:latin typeface="Arial" pitchFamily="34" charset="0"/>
              <a:cs typeface="Arial" pitchFamily="34" charset="0"/>
            </a:endParaRPr>
          </a:p>
          <a:p>
            <a:pPr marL="216000" indent="0" algn="r" eaLnBrk="1" fontAlgn="auto" hangingPunct="1">
              <a:spcBef>
                <a:spcPts val="0"/>
              </a:spcBef>
              <a:spcAft>
                <a:spcPts val="0"/>
              </a:spcAft>
              <a:buClr>
                <a:schemeClr val="accent3"/>
              </a:buClr>
              <a:buFont typeface="Wingdings 2"/>
              <a:buNone/>
              <a:defRPr/>
            </a:pPr>
            <a:endParaRPr lang="ru-RU" sz="1400" i="1" dirty="0">
              <a:latin typeface="Arial" pitchFamily="34" charset="0"/>
              <a:cs typeface="Arial" pitchFamily="34" charset="0"/>
            </a:endParaRPr>
          </a:p>
          <a:p>
            <a:pPr marL="216000" indent="0" algn="r" eaLnBrk="1" fontAlgn="auto" hangingPunct="1">
              <a:spcBef>
                <a:spcPts val="0"/>
              </a:spcBef>
              <a:spcAft>
                <a:spcPts val="0"/>
              </a:spcAft>
              <a:buClr>
                <a:schemeClr val="accent3"/>
              </a:buClr>
              <a:buFont typeface="Wingdings 2"/>
              <a:buNone/>
              <a:defRPr/>
            </a:pPr>
            <a:endParaRPr lang="ru-RU" sz="1400" i="1" dirty="0" smtClean="0">
              <a:latin typeface="Arial" pitchFamily="34" charset="0"/>
              <a:cs typeface="Arial" pitchFamily="34" charset="0"/>
            </a:endParaRPr>
          </a:p>
          <a:p>
            <a:pPr marL="216000" indent="0" algn="r" eaLnBrk="1" fontAlgn="auto" hangingPunct="1">
              <a:spcBef>
                <a:spcPts val="0"/>
              </a:spcBef>
              <a:spcAft>
                <a:spcPts val="0"/>
              </a:spcAft>
              <a:buClr>
                <a:schemeClr val="accent3"/>
              </a:buClr>
              <a:buFont typeface="Wingdings 2"/>
              <a:buNone/>
              <a:defRPr/>
            </a:pPr>
            <a:r>
              <a:rPr lang="ru-RU" sz="1400" dirty="0" smtClean="0">
                <a:latin typeface="Arial" pitchFamily="34" charset="0"/>
                <a:cs typeface="Arial" pitchFamily="34" charset="0"/>
              </a:rPr>
              <a:t>5. В </a:t>
            </a:r>
            <a:r>
              <a:rPr lang="ru-RU" sz="1400" dirty="0" err="1" smtClean="0">
                <a:latin typeface="Arial" pitchFamily="34" charset="0"/>
                <a:cs typeface="Arial" pitchFamily="34" charset="0"/>
              </a:rPr>
              <a:t>самоактуализации</a:t>
            </a:r>
            <a:r>
              <a:rPr lang="ru-RU" sz="1400" dirty="0" smtClean="0">
                <a:latin typeface="Arial" pitchFamily="34" charset="0"/>
                <a:cs typeface="Arial" pitchFamily="34" charset="0"/>
              </a:rPr>
              <a:t> </a:t>
            </a:r>
          </a:p>
          <a:p>
            <a:pPr marL="216000" indent="0" algn="r" eaLnBrk="1" fontAlgn="auto" hangingPunct="1">
              <a:spcBef>
                <a:spcPts val="0"/>
              </a:spcBef>
              <a:spcAft>
                <a:spcPts val="0"/>
              </a:spcAft>
              <a:buClr>
                <a:schemeClr val="accent3"/>
              </a:buClr>
              <a:buFont typeface="Wingdings 2"/>
              <a:buNone/>
              <a:defRPr/>
            </a:pPr>
            <a:r>
              <a:rPr lang="ru-RU" sz="1400" dirty="0" smtClean="0">
                <a:latin typeface="Arial" pitchFamily="34" charset="0"/>
                <a:cs typeface="Arial" pitchFamily="34" charset="0"/>
              </a:rPr>
              <a:t>        (самовыражении)</a:t>
            </a:r>
            <a:endParaRPr lang="ru-RU" sz="1400" i="1"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endParaRPr lang="ru-RU" sz="14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endParaRPr lang="ru-RU" sz="1400" dirty="0">
              <a:latin typeface="Arial" pitchFamily="34" charset="0"/>
              <a:cs typeface="Arial" pitchFamily="34" charset="0"/>
            </a:endParaRPr>
          </a:p>
        </p:txBody>
      </p:sp>
      <p:sp>
        <p:nvSpPr>
          <p:cNvPr id="4" name="Содержимое 3"/>
          <p:cNvSpPr>
            <a:spLocks noGrp="1"/>
          </p:cNvSpPr>
          <p:nvPr>
            <p:ph sz="half" idx="2"/>
          </p:nvPr>
        </p:nvSpPr>
        <p:spPr>
          <a:xfrm>
            <a:off x="4751388" y="1844675"/>
            <a:ext cx="4178300" cy="4848225"/>
          </a:xfrm>
        </p:spPr>
        <p:txBody>
          <a:bodyPr>
            <a:normAutofit/>
          </a:bodyPr>
          <a:lstStyle/>
          <a:p>
            <a:pPr marL="0" indent="0" eaLnBrk="1" fontAlgn="auto" hangingPunct="1">
              <a:lnSpc>
                <a:spcPts val="2500"/>
              </a:lnSpc>
              <a:spcBef>
                <a:spcPts val="0"/>
              </a:spcBef>
              <a:spcAft>
                <a:spcPts val="0"/>
              </a:spcAft>
              <a:buClr>
                <a:schemeClr val="accent3"/>
              </a:buClr>
              <a:buFont typeface="Wingdings 2"/>
              <a:buNone/>
              <a:defRPr/>
            </a:pPr>
            <a:r>
              <a:rPr lang="ru-RU" dirty="0" smtClean="0">
                <a:solidFill>
                  <a:srgbClr val="18DE63"/>
                </a:solidFill>
                <a:effectLst>
                  <a:outerShdw blurRad="38100" dist="38100" dir="2700000" algn="tl">
                    <a:srgbClr val="000000">
                      <a:alpha val="43137"/>
                    </a:srgbClr>
                  </a:outerShdw>
                </a:effectLst>
                <a:latin typeface="Arial" pitchFamily="34" charset="0"/>
                <a:cs typeface="Arial" pitchFamily="34" charset="0"/>
              </a:rPr>
              <a:t>  </a:t>
            </a:r>
            <a:endParaRPr lang="ru-RU" sz="2000" dirty="0">
              <a:solidFill>
                <a:schemeClr val="tx2">
                  <a:lumMod val="90000"/>
                </a:schemeClr>
              </a:solidFill>
              <a:latin typeface="Arial" pitchFamily="34" charset="0"/>
              <a:cs typeface="Arial" pitchFamily="34" charset="0"/>
            </a:endParaRPr>
          </a:p>
        </p:txBody>
      </p:sp>
      <p:sp>
        <p:nvSpPr>
          <p:cNvPr id="26629" name="TextBox 6"/>
          <p:cNvSpPr txBox="1">
            <a:spLocks noChangeArrowheads="1"/>
          </p:cNvSpPr>
          <p:nvPr/>
        </p:nvSpPr>
        <p:spPr bwMode="auto">
          <a:xfrm>
            <a:off x="4857750" y="1855788"/>
            <a:ext cx="4071938" cy="349250"/>
          </a:xfrm>
          <a:prstGeom prst="rect">
            <a:avLst/>
          </a:prstGeom>
          <a:gradFill rotWithShape="1">
            <a:gsLst>
              <a:gs pos="0">
                <a:srgbClr val="9B8442"/>
              </a:gs>
              <a:gs pos="50000">
                <a:srgbClr val="DEBE63"/>
              </a:gs>
              <a:gs pos="100000">
                <a:srgbClr val="FFE37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2000"/>
              </a:lnSpc>
            </a:pPr>
            <a:r>
              <a:rPr lang="ru-RU" sz="1400">
                <a:cs typeface="Arial" charset="0"/>
              </a:rPr>
              <a:t>5-7. отсутствие физиологического комфорта</a:t>
            </a:r>
          </a:p>
        </p:txBody>
      </p:sp>
      <p:sp>
        <p:nvSpPr>
          <p:cNvPr id="26630" name="TextBox 10"/>
          <p:cNvSpPr txBox="1">
            <a:spLocks noChangeArrowheads="1"/>
          </p:cNvSpPr>
          <p:nvPr/>
        </p:nvSpPr>
        <p:spPr bwMode="auto">
          <a:xfrm>
            <a:off x="4840288" y="5084763"/>
            <a:ext cx="4071937" cy="862012"/>
          </a:xfrm>
          <a:prstGeom prst="rect">
            <a:avLst/>
          </a:prstGeom>
          <a:gradFill rotWithShape="1">
            <a:gsLst>
              <a:gs pos="0">
                <a:srgbClr val="B196D2"/>
              </a:gs>
              <a:gs pos="50000">
                <a:srgbClr val="CFC0E2"/>
              </a:gs>
              <a:gs pos="100000">
                <a:srgbClr val="E7E1F0"/>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2000"/>
              </a:lnSpc>
            </a:pPr>
            <a:r>
              <a:rPr lang="ru-RU" sz="1400">
                <a:cs typeface="Arial" charset="0"/>
              </a:rPr>
              <a:t>1. невозможность продолжения рода, одиночество,  разрыв в природой, отсутствие мистических переживаний</a:t>
            </a:r>
          </a:p>
        </p:txBody>
      </p:sp>
      <p:sp>
        <p:nvSpPr>
          <p:cNvPr id="26631" name="TextBox 11"/>
          <p:cNvSpPr txBox="1">
            <a:spLocks noChangeArrowheads="1"/>
          </p:cNvSpPr>
          <p:nvPr/>
        </p:nvSpPr>
        <p:spPr bwMode="auto">
          <a:xfrm>
            <a:off x="4857750" y="4289425"/>
            <a:ext cx="4071938" cy="604838"/>
          </a:xfrm>
          <a:prstGeom prst="rect">
            <a:avLst/>
          </a:prstGeom>
          <a:gradFill rotWithShape="1">
            <a:gsLst>
              <a:gs pos="0">
                <a:srgbClr val="97A1BC"/>
              </a:gs>
              <a:gs pos="50000">
                <a:srgbClr val="C1C6D5"/>
              </a:gs>
              <a:gs pos="100000">
                <a:srgbClr val="E1E3EA"/>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2000"/>
              </a:lnSpc>
            </a:pPr>
            <a:r>
              <a:rPr lang="ru-RU" sz="1400">
                <a:cs typeface="Arial" charset="0"/>
              </a:rPr>
              <a:t>2. отсутствие могущества, славы, уважения, высоких оценок, комплекс неполноценности</a:t>
            </a:r>
          </a:p>
        </p:txBody>
      </p:sp>
      <p:sp>
        <p:nvSpPr>
          <p:cNvPr id="13" name="TextBox 12"/>
          <p:cNvSpPr txBox="1"/>
          <p:nvPr/>
        </p:nvSpPr>
        <p:spPr>
          <a:xfrm>
            <a:off x="4860925" y="3213100"/>
            <a:ext cx="4071938" cy="862013"/>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p:spPr>
        <p:txBody>
          <a:bodyPr>
            <a:spAutoFit/>
          </a:bodyPr>
          <a:lstStyle/>
          <a:p>
            <a:pPr fontAlgn="auto">
              <a:lnSpc>
                <a:spcPts val="2000"/>
              </a:lnSpc>
              <a:spcBef>
                <a:spcPts val="0"/>
              </a:spcBef>
              <a:spcAft>
                <a:spcPts val="0"/>
              </a:spcAft>
              <a:defRPr/>
            </a:pPr>
            <a:r>
              <a:rPr lang="ru-RU" sz="1400" dirty="0">
                <a:latin typeface="Arial" pitchFamily="34" charset="0"/>
                <a:cs typeface="Arial" pitchFamily="34" charset="0"/>
              </a:rPr>
              <a:t>3. противодействия самореализации: конфликты с людьми, недостаток ресурсов ,  невозможность трансформации</a:t>
            </a:r>
          </a:p>
        </p:txBody>
      </p:sp>
      <p:sp>
        <p:nvSpPr>
          <p:cNvPr id="26633" name="TextBox 13"/>
          <p:cNvSpPr txBox="1">
            <a:spLocks noChangeArrowheads="1"/>
          </p:cNvSpPr>
          <p:nvPr/>
        </p:nvSpPr>
        <p:spPr bwMode="auto">
          <a:xfrm>
            <a:off x="4868863" y="2411413"/>
            <a:ext cx="4071937" cy="606425"/>
          </a:xfrm>
          <a:prstGeom prst="rect">
            <a:avLst/>
          </a:prstGeom>
          <a:gradFill rotWithShape="1">
            <a:gsLst>
              <a:gs pos="0">
                <a:srgbClr val="9B9B42"/>
              </a:gs>
              <a:gs pos="50000">
                <a:srgbClr val="DEDE63"/>
              </a:gs>
              <a:gs pos="100000">
                <a:srgbClr val="FFFF7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2000"/>
              </a:lnSpc>
            </a:pPr>
            <a:r>
              <a:rPr lang="ru-RU" sz="1400">
                <a:cs typeface="Arial" charset="0"/>
              </a:rPr>
              <a:t>4. тревога, неупорядоченность, незакономерность, хаос</a:t>
            </a:r>
          </a:p>
        </p:txBody>
      </p:sp>
      <p:sp>
        <p:nvSpPr>
          <p:cNvPr id="15" name="Стрелка влево 14"/>
          <p:cNvSpPr/>
          <p:nvPr/>
        </p:nvSpPr>
        <p:spPr>
          <a:xfrm>
            <a:off x="3070225" y="1889125"/>
            <a:ext cx="1681163" cy="357188"/>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Стрелка влево 15"/>
          <p:cNvSpPr/>
          <p:nvPr/>
        </p:nvSpPr>
        <p:spPr>
          <a:xfrm rot="356607">
            <a:off x="3067050" y="4799013"/>
            <a:ext cx="1651000" cy="357187"/>
          </a:xfrm>
          <a:prstGeom prst="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Стрелка влево 16"/>
          <p:cNvSpPr/>
          <p:nvPr/>
        </p:nvSpPr>
        <p:spPr>
          <a:xfrm rot="18835329">
            <a:off x="2714625" y="4500563"/>
            <a:ext cx="2306637" cy="357188"/>
          </a:xfrm>
          <a:prstGeom prst="leftArrow">
            <a:avLst>
              <a:gd name="adj1" fmla="val 50000"/>
              <a:gd name="adj2" fmla="val 58740"/>
            </a:avLst>
          </a:pr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Стрелка влево 17"/>
          <p:cNvSpPr/>
          <p:nvPr/>
        </p:nvSpPr>
        <p:spPr>
          <a:xfrm>
            <a:off x="3070225" y="2498725"/>
            <a:ext cx="1682750" cy="357188"/>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9" name="Стрелка влево 18"/>
          <p:cNvSpPr/>
          <p:nvPr/>
        </p:nvSpPr>
        <p:spPr>
          <a:xfrm rot="2615226">
            <a:off x="2765425" y="4606925"/>
            <a:ext cx="2297113" cy="357188"/>
          </a:xfrm>
          <a:prstGeom prst="lef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TextBox 4"/>
          <p:cNvSpPr txBox="1"/>
          <p:nvPr/>
        </p:nvSpPr>
        <p:spPr>
          <a:xfrm>
            <a:off x="90488" y="1290638"/>
            <a:ext cx="2881312" cy="306387"/>
          </a:xfrm>
          <a:prstGeom prst="rect">
            <a:avLst/>
          </a:prstGeom>
          <a:solidFill>
            <a:schemeClr val="accent5">
              <a:lumMod val="40000"/>
              <a:lumOff val="60000"/>
            </a:schemeClr>
          </a:solidFill>
        </p:spPr>
        <p:txBody>
          <a:bodyPr>
            <a:spAutoFit/>
          </a:bodyPr>
          <a:lstStyle/>
          <a:p>
            <a:pPr>
              <a:defRPr/>
            </a:pPr>
            <a:r>
              <a:rPr lang="ru-RU" sz="1400" i="1" dirty="0">
                <a:latin typeface="Arial" pitchFamily="34" charset="0"/>
                <a:cs typeface="Arial" pitchFamily="34" charset="0"/>
              </a:rPr>
              <a:t>ПОТРЕБНОСТИ (ПО МАСЛОУ)</a:t>
            </a:r>
            <a:endParaRPr lang="ru-RU" sz="1400" i="1" dirty="0"/>
          </a:p>
        </p:txBody>
      </p:sp>
      <p:sp>
        <p:nvSpPr>
          <p:cNvPr id="6" name="Прямоугольник 5"/>
          <p:cNvSpPr/>
          <p:nvPr/>
        </p:nvSpPr>
        <p:spPr>
          <a:xfrm>
            <a:off x="4824413" y="1304925"/>
            <a:ext cx="4105275" cy="307975"/>
          </a:xfrm>
          <a:prstGeom prst="rect">
            <a:avLst/>
          </a:prstGeom>
          <a:solidFill>
            <a:schemeClr val="accent5">
              <a:lumMod val="60000"/>
              <a:lumOff val="40000"/>
            </a:schemeClr>
          </a:solidFill>
        </p:spPr>
        <p:txBody>
          <a:bodyPr>
            <a:spAutoFit/>
          </a:bodyPr>
          <a:lstStyle/>
          <a:p>
            <a:pPr algn="ctr" fontAlgn="auto">
              <a:spcBef>
                <a:spcPts val="0"/>
              </a:spcBef>
              <a:spcAft>
                <a:spcPts val="0"/>
              </a:spcAft>
              <a:buClr>
                <a:schemeClr val="accent3"/>
              </a:buClr>
              <a:buFont typeface="Wingdings 2"/>
              <a:buNone/>
              <a:defRPr/>
            </a:pPr>
            <a:r>
              <a:rPr lang="ru-RU" sz="1400" i="1" dirty="0">
                <a:latin typeface="Arial" pitchFamily="34" charset="0"/>
                <a:cs typeface="Arial" pitchFamily="34" charset="0"/>
              </a:rPr>
              <a:t>ДИСКОМФОРТНЫЕ ОЩУЩЕНИЯ  И ЭМОЦИИ</a:t>
            </a:r>
          </a:p>
        </p:txBody>
      </p:sp>
    </p:spTree>
    <p:extLst>
      <p:ext uri="{BB962C8B-B14F-4D97-AF65-F5344CB8AC3E}">
        <p14:creationId xmlns:p14="http://schemas.microsoft.com/office/powerpoint/2010/main" val="30234400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16496"/>
            <a:ext cx="8229600" cy="526504"/>
          </a:xfrm>
          <a:extLst/>
        </p:spPr>
        <p:txBody>
          <a:bodyPr>
            <a:noAutofit/>
          </a:bodyPr>
          <a:lstStyle/>
          <a:p>
            <a:pPr algn="ctr" eaLnBrk="1" fontAlgn="auto" hangingPunct="1">
              <a:spcAft>
                <a:spcPts val="0"/>
              </a:spcAft>
              <a:defRPr/>
            </a:pPr>
            <a:r>
              <a:rPr lang="uk-UA" sz="3200" dirty="0" smtClean="0">
                <a:latin typeface="Arial" pitchFamily="34" charset="0"/>
                <a:cs typeface="Arial" pitchFamily="34" charset="0"/>
              </a:rPr>
              <a:t>Визначення психологічного комфорту</a:t>
            </a:r>
            <a:endParaRPr lang="uk-UA" sz="3200" dirty="0">
              <a:latin typeface="Arial" pitchFamily="34" charset="0"/>
              <a:cs typeface="Arial" pitchFamily="34" charset="0"/>
            </a:endParaRPr>
          </a:p>
        </p:txBody>
      </p:sp>
      <p:sp>
        <p:nvSpPr>
          <p:cNvPr id="25603" name="Rectangle 1"/>
          <p:cNvSpPr>
            <a:spLocks noChangeArrowheads="1"/>
          </p:cNvSpPr>
          <p:nvPr/>
        </p:nvSpPr>
        <p:spPr bwMode="auto">
          <a:xfrm>
            <a:off x="0" y="1268413"/>
            <a:ext cx="91440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215900">
              <a:defRPr/>
            </a:pPr>
            <a:r>
              <a:rPr lang="ru-RU" sz="1400" i="1" dirty="0">
                <a:latin typeface="Arial" pitchFamily="34" charset="0"/>
                <a:ea typeface="Times New Roman" pitchFamily="18" charset="0"/>
                <a:cs typeface="Arial" pitchFamily="34" charset="0"/>
              </a:rPr>
              <a:t>КОМФОРТНЫМ</a:t>
            </a:r>
            <a:r>
              <a:rPr lang="ru-RU" sz="1400" dirty="0">
                <a:latin typeface="Arial" pitchFamily="34" charset="0"/>
                <a:ea typeface="Times New Roman" pitchFamily="18" charset="0"/>
                <a:cs typeface="Arial" pitchFamily="34" charset="0"/>
              </a:rPr>
              <a:t> будем называть состояние, характеризуемое:</a:t>
            </a:r>
          </a:p>
          <a:p>
            <a:pPr indent="215900">
              <a:defRPr/>
            </a:pPr>
            <a:endParaRPr lang="ru-RU" sz="1400" dirty="0">
              <a:latin typeface="Arial" pitchFamily="34" charset="0"/>
              <a:ea typeface="Times New Roman" pitchFamily="18" charset="0"/>
              <a:cs typeface="Arial" pitchFamily="34" charset="0"/>
            </a:endParaRPr>
          </a:p>
          <a:p>
            <a:pPr indent="215900" eaLnBrk="0" hangingPunct="0">
              <a:spcAft>
                <a:spcPts val="600"/>
              </a:spcAft>
              <a:defRPr/>
            </a:pPr>
            <a:r>
              <a:rPr lang="ru-RU" sz="1400" i="1" dirty="0">
                <a:solidFill>
                  <a:srgbClr val="7030A0"/>
                </a:solidFill>
                <a:latin typeface="Arial" pitchFamily="34" charset="0"/>
                <a:ea typeface="Times New Roman" pitchFamily="18" charset="0"/>
                <a:cs typeface="Arial" pitchFamily="34" charset="0"/>
              </a:rPr>
              <a:t>ДЛЯ</a:t>
            </a:r>
            <a:r>
              <a:rPr lang="ru-RU" sz="1400" dirty="0">
                <a:solidFill>
                  <a:srgbClr val="7030A0"/>
                </a:solidFill>
                <a:latin typeface="Arial" pitchFamily="34" charset="0"/>
                <a:ea typeface="Times New Roman" pitchFamily="18" charset="0"/>
                <a:cs typeface="Arial" pitchFamily="34" charset="0"/>
              </a:rPr>
              <a:t> </a:t>
            </a:r>
            <a:r>
              <a:rPr lang="ru-RU" sz="1400" i="1" dirty="0">
                <a:solidFill>
                  <a:srgbClr val="7030A0"/>
                </a:solidFill>
                <a:latin typeface="Arial" pitchFamily="34" charset="0"/>
                <a:ea typeface="Times New Roman" pitchFamily="18" charset="0"/>
                <a:cs typeface="Arial" pitchFamily="34" charset="0"/>
              </a:rPr>
              <a:t>1-го КАНАЛА</a:t>
            </a:r>
            <a:r>
              <a:rPr lang="ru-RU" sz="1400" dirty="0">
                <a:solidFill>
                  <a:srgbClr val="7030A0"/>
                </a:solidFill>
                <a:latin typeface="Arial" pitchFamily="34" charset="0"/>
                <a:ea typeface="Times New Roman" pitchFamily="18" charset="0"/>
                <a:cs typeface="Arial" pitchFamily="34" charset="0"/>
              </a:rPr>
              <a:t> </a:t>
            </a:r>
            <a:r>
              <a:rPr lang="ru-RU" sz="1400" dirty="0">
                <a:latin typeface="Arial" pitchFamily="34" charset="0"/>
                <a:ea typeface="Times New Roman" pitchFamily="18" charset="0"/>
                <a:cs typeface="Arial" pitchFamily="34" charset="0"/>
              </a:rPr>
              <a:t>– ощущением удачи, везения, благоприятного хода событий, гармонии с окружающей средой; </a:t>
            </a:r>
          </a:p>
          <a:p>
            <a:pPr indent="215900" eaLnBrk="0" hangingPunct="0">
              <a:spcAft>
                <a:spcPts val="600"/>
              </a:spcAft>
              <a:defRPr/>
            </a:pPr>
            <a:r>
              <a:rPr lang="ru-RU" sz="1400" i="1" dirty="0">
                <a:solidFill>
                  <a:srgbClr val="0070C0"/>
                </a:solidFill>
                <a:latin typeface="Arial" pitchFamily="34" charset="0"/>
                <a:ea typeface="Times New Roman" pitchFamily="18" charset="0"/>
                <a:cs typeface="Arial" pitchFamily="34" charset="0"/>
              </a:rPr>
              <a:t>ДЛЯ</a:t>
            </a:r>
            <a:r>
              <a:rPr lang="ru-RU" sz="1400" dirty="0">
                <a:solidFill>
                  <a:srgbClr val="0070C0"/>
                </a:solidFill>
                <a:latin typeface="Arial" pitchFamily="34" charset="0"/>
                <a:ea typeface="Times New Roman" pitchFamily="18" charset="0"/>
                <a:cs typeface="Arial" pitchFamily="34" charset="0"/>
              </a:rPr>
              <a:t> </a:t>
            </a:r>
            <a:r>
              <a:rPr lang="ru-RU" sz="1400" i="1" dirty="0">
                <a:solidFill>
                  <a:srgbClr val="0070C0"/>
                </a:solidFill>
                <a:latin typeface="Arial" pitchFamily="34" charset="0"/>
                <a:ea typeface="Times New Roman" pitchFamily="18" charset="0"/>
                <a:cs typeface="Arial" pitchFamily="34" charset="0"/>
              </a:rPr>
              <a:t>2-го КАНАЛА</a:t>
            </a:r>
            <a:r>
              <a:rPr lang="ru-RU" sz="1400" dirty="0">
                <a:solidFill>
                  <a:srgbClr val="0070C0"/>
                </a:solidFill>
                <a:latin typeface="Arial" pitchFamily="34" charset="0"/>
                <a:ea typeface="Times New Roman" pitchFamily="18" charset="0"/>
                <a:cs typeface="Arial" pitchFamily="34" charset="0"/>
              </a:rPr>
              <a:t> </a:t>
            </a:r>
            <a:r>
              <a:rPr lang="ru-RU" sz="1400" dirty="0">
                <a:latin typeface="Arial" pitchFamily="34" charset="0"/>
                <a:ea typeface="Times New Roman" pitchFamily="18" charset="0"/>
                <a:cs typeface="Arial" pitchFamily="34" charset="0"/>
              </a:rPr>
              <a:t>– ощущением самодостаточности, здоровья, покоя, радости, оптимизма, веры в будущее;</a:t>
            </a:r>
          </a:p>
          <a:p>
            <a:pPr indent="215900" eaLnBrk="0" hangingPunct="0">
              <a:spcAft>
                <a:spcPts val="600"/>
              </a:spcAft>
              <a:defRPr/>
            </a:pPr>
            <a:r>
              <a:rPr lang="ru-RU" sz="1400" i="1" dirty="0">
                <a:solidFill>
                  <a:srgbClr val="92D050"/>
                </a:solidFill>
                <a:latin typeface="Arial" pitchFamily="34" charset="0"/>
                <a:ea typeface="Times New Roman" pitchFamily="18" charset="0"/>
                <a:cs typeface="Arial" pitchFamily="34" charset="0"/>
              </a:rPr>
              <a:t>ДЛЯ</a:t>
            </a:r>
            <a:r>
              <a:rPr lang="ru-RU" sz="1400" dirty="0">
                <a:solidFill>
                  <a:srgbClr val="92D050"/>
                </a:solidFill>
                <a:latin typeface="Arial" pitchFamily="34" charset="0"/>
                <a:ea typeface="Times New Roman" pitchFamily="18" charset="0"/>
                <a:cs typeface="Arial" pitchFamily="34" charset="0"/>
              </a:rPr>
              <a:t> </a:t>
            </a:r>
            <a:r>
              <a:rPr lang="ru-RU" sz="1400" i="1" dirty="0">
                <a:solidFill>
                  <a:srgbClr val="92D050"/>
                </a:solidFill>
                <a:latin typeface="Arial" pitchFamily="34" charset="0"/>
                <a:ea typeface="Times New Roman" pitchFamily="18" charset="0"/>
                <a:cs typeface="Arial" pitchFamily="34" charset="0"/>
              </a:rPr>
              <a:t>3-го КАНАЛА</a:t>
            </a:r>
            <a:r>
              <a:rPr lang="ru-RU" sz="1400" dirty="0">
                <a:solidFill>
                  <a:srgbClr val="92D050"/>
                </a:solidFill>
                <a:latin typeface="Arial" pitchFamily="34" charset="0"/>
                <a:ea typeface="Times New Roman" pitchFamily="18" charset="0"/>
                <a:cs typeface="Arial" pitchFamily="34" charset="0"/>
              </a:rPr>
              <a:t> </a:t>
            </a:r>
            <a:r>
              <a:rPr lang="ru-RU" sz="1400" dirty="0">
                <a:latin typeface="Arial" pitchFamily="34" charset="0"/>
                <a:ea typeface="Times New Roman" pitchFamily="18" charset="0"/>
                <a:cs typeface="Arial" pitchFamily="34" charset="0"/>
              </a:rPr>
              <a:t>– ощущением свободы, чувством превосходства, уверенностью в достижимости цели, «психологией победителя»;  </a:t>
            </a:r>
          </a:p>
          <a:p>
            <a:pPr indent="215900" eaLnBrk="0" hangingPunct="0">
              <a:spcAft>
                <a:spcPts val="600"/>
              </a:spcAft>
              <a:defRPr/>
            </a:pPr>
            <a:r>
              <a:rPr lang="ru-RU" sz="1400" i="1" dirty="0">
                <a:solidFill>
                  <a:schemeClr val="accent5">
                    <a:lumMod val="75000"/>
                  </a:schemeClr>
                </a:solidFill>
                <a:latin typeface="Arial" pitchFamily="34" charset="0"/>
                <a:ea typeface="Times New Roman" pitchFamily="18" charset="0"/>
                <a:cs typeface="Arial" pitchFamily="34" charset="0"/>
              </a:rPr>
              <a:t>ДЛЯ</a:t>
            </a:r>
            <a:r>
              <a:rPr lang="ru-RU" sz="1400" dirty="0">
                <a:solidFill>
                  <a:schemeClr val="accent5">
                    <a:lumMod val="75000"/>
                  </a:schemeClr>
                </a:solidFill>
                <a:latin typeface="Arial" pitchFamily="34" charset="0"/>
                <a:ea typeface="Times New Roman" pitchFamily="18" charset="0"/>
                <a:cs typeface="Arial" pitchFamily="34" charset="0"/>
              </a:rPr>
              <a:t> </a:t>
            </a:r>
            <a:r>
              <a:rPr lang="ru-RU" sz="1400" i="1" dirty="0">
                <a:solidFill>
                  <a:schemeClr val="accent5">
                    <a:lumMod val="75000"/>
                  </a:schemeClr>
                </a:solidFill>
                <a:latin typeface="Arial" pitchFamily="34" charset="0"/>
                <a:ea typeface="Times New Roman" pitchFamily="18" charset="0"/>
                <a:cs typeface="Arial" pitchFamily="34" charset="0"/>
              </a:rPr>
              <a:t>4-го КАНАЛА</a:t>
            </a:r>
            <a:r>
              <a:rPr lang="ru-RU" sz="1400" dirty="0">
                <a:solidFill>
                  <a:schemeClr val="accent5">
                    <a:lumMod val="75000"/>
                  </a:schemeClr>
                </a:solidFill>
                <a:latin typeface="Arial" pitchFamily="34" charset="0"/>
                <a:ea typeface="Times New Roman" pitchFamily="18" charset="0"/>
                <a:cs typeface="Arial" pitchFamily="34" charset="0"/>
              </a:rPr>
              <a:t> </a:t>
            </a:r>
            <a:r>
              <a:rPr lang="ru-RU" sz="1400" dirty="0">
                <a:latin typeface="Arial" pitchFamily="34" charset="0"/>
                <a:ea typeface="Times New Roman" pitchFamily="18" charset="0"/>
                <a:cs typeface="Arial" pitchFamily="34" charset="0"/>
              </a:rPr>
              <a:t>– чувством пространственно-временной упорядоченности, «правильности» мира, его осознанием как закономерного и познаваемого; </a:t>
            </a:r>
          </a:p>
          <a:p>
            <a:pPr indent="215900" eaLnBrk="0" hangingPunct="0">
              <a:spcAft>
                <a:spcPts val="600"/>
              </a:spcAft>
              <a:defRPr/>
            </a:pPr>
            <a:r>
              <a:rPr lang="ru-RU" sz="1400" i="1" dirty="0">
                <a:solidFill>
                  <a:srgbClr val="FF0000"/>
                </a:solidFill>
                <a:latin typeface="Arial" pitchFamily="34" charset="0"/>
                <a:ea typeface="Times New Roman" pitchFamily="18" charset="0"/>
                <a:cs typeface="Arial" pitchFamily="34" charset="0"/>
              </a:rPr>
              <a:t>ДЛЯ</a:t>
            </a:r>
            <a:r>
              <a:rPr lang="ru-RU" sz="1400" dirty="0">
                <a:solidFill>
                  <a:srgbClr val="FF0000"/>
                </a:solidFill>
                <a:latin typeface="Arial" pitchFamily="34" charset="0"/>
                <a:ea typeface="Times New Roman" pitchFamily="18" charset="0"/>
                <a:cs typeface="Arial" pitchFamily="34" charset="0"/>
              </a:rPr>
              <a:t> </a:t>
            </a:r>
            <a:r>
              <a:rPr lang="ru-RU" sz="1400" i="1" dirty="0">
                <a:solidFill>
                  <a:srgbClr val="FF0000"/>
                </a:solidFill>
                <a:latin typeface="Arial" pitchFamily="34" charset="0"/>
                <a:ea typeface="Times New Roman" pitchFamily="18" charset="0"/>
                <a:cs typeface="Arial" pitchFamily="34" charset="0"/>
              </a:rPr>
              <a:t>5-7-го КАНАЛОВ</a:t>
            </a:r>
            <a:r>
              <a:rPr lang="ru-RU" sz="1400" dirty="0">
                <a:solidFill>
                  <a:srgbClr val="FF0000"/>
                </a:solidFill>
                <a:latin typeface="Arial" pitchFamily="34" charset="0"/>
                <a:ea typeface="Times New Roman" pitchFamily="18" charset="0"/>
                <a:cs typeface="Arial" pitchFamily="34" charset="0"/>
              </a:rPr>
              <a:t> </a:t>
            </a:r>
            <a:r>
              <a:rPr lang="ru-RU" sz="1400" dirty="0">
                <a:latin typeface="Arial" pitchFamily="34" charset="0"/>
                <a:ea typeface="Times New Roman" pitchFamily="18" charset="0"/>
                <a:cs typeface="Arial" pitchFamily="34" charset="0"/>
              </a:rPr>
              <a:t>– чувством уравновешенности, сенсорного комфорта, «гармонии стихий» на уровне непосредственного восприятия мира.</a:t>
            </a:r>
          </a:p>
        </p:txBody>
      </p:sp>
      <p:sp>
        <p:nvSpPr>
          <p:cNvPr id="27652" name="Rectangle 3"/>
          <p:cNvSpPr>
            <a:spLocks noChangeArrowheads="1"/>
          </p:cNvSpPr>
          <p:nvPr/>
        </p:nvSpPr>
        <p:spPr bwMode="auto">
          <a:xfrm>
            <a:off x="458788" y="4473575"/>
            <a:ext cx="31051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15900"/>
            <a:r>
              <a:rPr lang="ru-RU" sz="1400" dirty="0">
                <a:latin typeface="Arial" pitchFamily="34" charset="0"/>
                <a:ea typeface="Times New Roman" pitchFamily="18" charset="0"/>
                <a:cs typeface="Arial" pitchFamily="34" charset="0"/>
              </a:rPr>
              <a:t>«</a:t>
            </a:r>
            <a:r>
              <a:rPr lang="ru-RU" sz="1400" i="1" dirty="0">
                <a:latin typeface="Arial" pitchFamily="34" charset="0"/>
                <a:ea typeface="Times New Roman" pitchFamily="18" charset="0"/>
                <a:cs typeface="Arial" pitchFamily="34" charset="0"/>
              </a:rPr>
              <a:t>ФОРМУЛА КОМФОРТА»:</a:t>
            </a:r>
          </a:p>
          <a:p>
            <a:pPr indent="215900"/>
            <a:r>
              <a:rPr lang="ru-RU" sz="1400" dirty="0">
                <a:latin typeface="Arial" pitchFamily="34" charset="0"/>
                <a:ea typeface="Times New Roman" pitchFamily="18" charset="0"/>
                <a:cs typeface="Arial" pitchFamily="34" charset="0"/>
              </a:rPr>
              <a:t>(простой вариант)</a:t>
            </a:r>
          </a:p>
          <a:p>
            <a:pPr indent="215900" eaLnBrk="0" hangingPunct="0"/>
            <a:endParaRPr lang="ru-RU" sz="1400" dirty="0">
              <a:latin typeface="Arial" pitchFamily="34" charset="0"/>
              <a:ea typeface="Times New Roman" pitchFamily="18" charset="0"/>
              <a:cs typeface="Arial" pitchFamily="34" charset="0"/>
            </a:endParaRPr>
          </a:p>
        </p:txBody>
      </p:sp>
      <p:graphicFrame>
        <p:nvGraphicFramePr>
          <p:cNvPr id="27653" name="Object 2"/>
          <p:cNvGraphicFramePr>
            <a:graphicFrameLocks noChangeAspect="1"/>
          </p:cNvGraphicFramePr>
          <p:nvPr/>
        </p:nvGraphicFramePr>
        <p:xfrm>
          <a:off x="3851275" y="4279900"/>
          <a:ext cx="3000375" cy="860425"/>
        </p:xfrm>
        <a:graphic>
          <a:graphicData uri="http://schemas.openxmlformats.org/presentationml/2006/ole">
            <mc:AlternateContent xmlns:mc="http://schemas.openxmlformats.org/markup-compatibility/2006">
              <mc:Choice xmlns:v="urn:schemas-microsoft-com:vml" Requires="v">
                <p:oleObj spid="_x0000_s1034" name="Формула" r:id="rId3" imgW="1231366" imgH="355446" progId="Equation.3">
                  <p:embed/>
                </p:oleObj>
              </mc:Choice>
              <mc:Fallback>
                <p:oleObj name="Формула" r:id="rId3" imgW="1231366" imgH="3554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4279900"/>
                        <a:ext cx="3000375" cy="860425"/>
                      </a:xfrm>
                      <a:prstGeom prst="rect">
                        <a:avLst/>
                      </a:prstGeom>
                      <a:solidFill>
                        <a:srgbClr val="FFE6D3"/>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6" name="Rectangle 4"/>
          <p:cNvSpPr>
            <a:spLocks noChangeArrowheads="1"/>
          </p:cNvSpPr>
          <p:nvPr/>
        </p:nvSpPr>
        <p:spPr bwMode="auto">
          <a:xfrm>
            <a:off x="285750" y="5394325"/>
            <a:ext cx="8643938" cy="738188"/>
          </a:xfrm>
          <a:prstGeom prst="rect">
            <a:avLst/>
          </a:prstGeom>
          <a:noFill/>
          <a:ln w="9525">
            <a:noFill/>
            <a:miter lim="800000"/>
            <a:headEnd/>
            <a:tailEnd/>
          </a:ln>
          <a:effectLst/>
        </p:spPr>
        <p:txBody>
          <a:bodyPr anchor="ctr">
            <a:spAutoFit/>
          </a:bodyPr>
          <a:lstStyle/>
          <a:p>
            <a:pPr indent="215900" algn="just">
              <a:defRPr/>
            </a:pPr>
            <a:r>
              <a:rPr lang="ru-RU" sz="1400" dirty="0">
                <a:latin typeface="Arial" pitchFamily="34" charset="0"/>
                <a:ea typeface="Times New Roman" pitchFamily="18" charset="0"/>
                <a:cs typeface="Arial" pitchFamily="34" charset="0"/>
              </a:rPr>
              <a:t>                                                                             </a:t>
            </a:r>
            <a:endParaRPr lang="ru-RU" sz="1400" dirty="0">
              <a:latin typeface="Arial" pitchFamily="34" charset="0"/>
              <a:cs typeface="Arial" pitchFamily="34" charset="0"/>
            </a:endParaRPr>
          </a:p>
          <a:p>
            <a:pPr indent="215900" algn="just" eaLnBrk="0" hangingPunct="0">
              <a:defRPr/>
            </a:pPr>
            <a:r>
              <a:rPr lang="ru-RU" sz="1400" dirty="0">
                <a:latin typeface="Arial" pitchFamily="34" charset="0"/>
                <a:ea typeface="Times New Roman" pitchFamily="18" charset="0"/>
                <a:cs typeface="Arial" pitchFamily="34" charset="0"/>
              </a:rPr>
              <a:t>где </a:t>
            </a:r>
            <a:r>
              <a:rPr lang="ru-RU" sz="1400" i="1" dirty="0" err="1">
                <a:latin typeface="Arial" pitchFamily="34" charset="0"/>
                <a:ea typeface="Times New Roman" pitchFamily="18" charset="0"/>
                <a:cs typeface="Arial" pitchFamily="34" charset="0"/>
              </a:rPr>
              <a:t>n</a:t>
            </a:r>
            <a:r>
              <a:rPr lang="ru-RU" sz="1400" dirty="0">
                <a:latin typeface="Arial" pitchFamily="34" charset="0"/>
                <a:ea typeface="Times New Roman" pitchFamily="18" charset="0"/>
                <a:cs typeface="Arial" pitchFamily="34" charset="0"/>
              </a:rPr>
              <a:t> – количество уровней; </a:t>
            </a:r>
            <a:r>
              <a:rPr lang="ru-RU" sz="1400" i="1" dirty="0" err="1">
                <a:latin typeface="Arial" pitchFamily="34" charset="0"/>
                <a:ea typeface="Times New Roman" pitchFamily="18" charset="0"/>
                <a:cs typeface="Arial" pitchFamily="34" charset="0"/>
              </a:rPr>
              <a:t>m</a:t>
            </a:r>
            <a:r>
              <a:rPr lang="ru-RU" sz="1400" i="1" baseline="-30000" dirty="0" err="1">
                <a:latin typeface="Arial" pitchFamily="34" charset="0"/>
                <a:ea typeface="Times New Roman" pitchFamily="18" charset="0"/>
                <a:cs typeface="Arial" pitchFamily="34" charset="0"/>
              </a:rPr>
              <a:t>i</a:t>
            </a:r>
            <a:r>
              <a:rPr lang="ru-RU" sz="1400" dirty="0">
                <a:latin typeface="Arial" pitchFamily="34" charset="0"/>
                <a:ea typeface="Times New Roman" pitchFamily="18" charset="0"/>
                <a:cs typeface="Arial" pitchFamily="34" charset="0"/>
              </a:rPr>
              <a:t> – количество показателей </a:t>
            </a:r>
            <a:r>
              <a:rPr lang="ru-RU" sz="1400" i="1" dirty="0">
                <a:latin typeface="Arial" pitchFamily="34" charset="0"/>
                <a:ea typeface="Times New Roman" pitchFamily="18" charset="0"/>
                <a:cs typeface="Arial" pitchFamily="34" charset="0"/>
              </a:rPr>
              <a:t>i</a:t>
            </a:r>
            <a:r>
              <a:rPr lang="ru-RU" sz="1400" dirty="0">
                <a:latin typeface="Arial" pitchFamily="34" charset="0"/>
                <a:ea typeface="Times New Roman" pitchFamily="18" charset="0"/>
                <a:cs typeface="Arial" pitchFamily="34" charset="0"/>
              </a:rPr>
              <a:t>-го уровня. Лучшему комфорту соответствует большее значение </a:t>
            </a:r>
            <a:r>
              <a:rPr lang="ru-RU" sz="1400" i="1" dirty="0">
                <a:latin typeface="Arial" pitchFamily="34" charset="0"/>
                <a:ea typeface="Times New Roman" pitchFamily="18" charset="0"/>
                <a:cs typeface="Arial" pitchFamily="34" charset="0"/>
              </a:rPr>
              <a:t>р</a:t>
            </a:r>
            <a:r>
              <a:rPr lang="ru-RU" sz="1400" dirty="0">
                <a:latin typeface="Arial" pitchFamily="34" charset="0"/>
                <a:ea typeface="Times New Roman" pitchFamily="18" charset="0"/>
                <a:cs typeface="Arial" pitchFamily="34" charset="0"/>
              </a:rPr>
              <a:t>.</a:t>
            </a:r>
            <a:endParaRPr lang="ru-RU" sz="1400" dirty="0">
              <a:latin typeface="Arial" pitchFamily="34" charset="0"/>
              <a:cs typeface="Arial" pitchFamily="34" charset="0"/>
            </a:endParaRPr>
          </a:p>
        </p:txBody>
      </p:sp>
    </p:spTree>
    <p:extLst>
      <p:ext uri="{BB962C8B-B14F-4D97-AF65-F5344CB8AC3E}">
        <p14:creationId xmlns:p14="http://schemas.microsoft.com/office/powerpoint/2010/main" val="1590172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654" y="1098280"/>
            <a:ext cx="5808489" cy="322533"/>
          </a:xfrm>
          <a:extLst/>
        </p:spPr>
        <p:txBody>
          <a:bodyPr>
            <a:noAutofit/>
          </a:bodyPr>
          <a:lstStyle/>
          <a:p>
            <a:pPr algn="ctr" eaLnBrk="1" fontAlgn="auto" hangingPunct="1">
              <a:spcAft>
                <a:spcPts val="0"/>
              </a:spcAft>
              <a:defRPr/>
            </a:pPr>
            <a:r>
              <a:rPr lang="ru-RU" sz="2000" dirty="0" smtClean="0">
                <a:latin typeface="Arial" pitchFamily="34" charset="0"/>
                <a:cs typeface="Arial" pitchFamily="34" charset="0"/>
              </a:rPr>
              <a:t>ОПРЕДЕЛЕНИЕ ПСИХОЛОГИЧЕСКИХ ТИПОВ</a:t>
            </a:r>
            <a:endParaRPr lang="ru-RU" sz="2000" dirty="0">
              <a:latin typeface="Arial" pitchFamily="34" charset="0"/>
              <a:cs typeface="Arial" pitchFamily="34" charset="0"/>
            </a:endParaRPr>
          </a:p>
        </p:txBody>
      </p:sp>
      <p:sp>
        <p:nvSpPr>
          <p:cNvPr id="28675" name="Rectangle 1"/>
          <p:cNvSpPr>
            <a:spLocks noChangeArrowheads="1"/>
          </p:cNvSpPr>
          <p:nvPr/>
        </p:nvSpPr>
        <p:spPr bwMode="auto">
          <a:xfrm>
            <a:off x="12700" y="1420813"/>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1590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400" i="1" dirty="0">
                <a:latin typeface="Arial" pitchFamily="34" charset="0"/>
                <a:cs typeface="Arial" pitchFamily="34" charset="0"/>
              </a:rPr>
              <a:t>1.  СБАЛАНСИРОВАННАЯ ЛИЧНОСТЬ. </a:t>
            </a:r>
            <a:r>
              <a:rPr lang="ru-RU" sz="1400" dirty="0">
                <a:latin typeface="Arial" pitchFamily="34" charset="0"/>
                <a:cs typeface="Arial" pitchFamily="34" charset="0"/>
              </a:rPr>
              <a:t>Распределение потенциала по уровням идеально, человек не испытывает внутренних конфликтов и проблем со здоровьем; он предъявляет к жилищу разнообразные и имеющие четкие приоритеты требования, в целом образующие гармоническое единство. </a:t>
            </a:r>
            <a:r>
              <a:rPr lang="ru-RU" sz="1400" i="1" dirty="0">
                <a:latin typeface="Arial" pitchFamily="34" charset="0"/>
                <a:cs typeface="Arial" pitchFamily="34" charset="0"/>
              </a:rPr>
              <a:t>Жилище должно быть идеально сбалансировано.</a:t>
            </a:r>
          </a:p>
        </p:txBody>
      </p:sp>
      <p:sp>
        <p:nvSpPr>
          <p:cNvPr id="28676" name="Rectangle 2"/>
          <p:cNvSpPr>
            <a:spLocks noChangeArrowheads="1"/>
          </p:cNvSpPr>
          <p:nvPr/>
        </p:nvSpPr>
        <p:spPr bwMode="auto">
          <a:xfrm>
            <a:off x="0" y="2392363"/>
            <a:ext cx="9144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1590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400" i="1" dirty="0">
                <a:solidFill>
                  <a:srgbClr val="7030A0"/>
                </a:solidFill>
                <a:latin typeface="Arial" pitchFamily="34" charset="0"/>
                <a:cs typeface="Arial" pitchFamily="34" charset="0"/>
              </a:rPr>
              <a:t>2. СОЗЕРЦАТЕЛЬ. </a:t>
            </a:r>
            <a:r>
              <a:rPr lang="ru-RU" sz="1400" dirty="0">
                <a:latin typeface="Arial" pitchFamily="34" charset="0"/>
                <a:cs typeface="Arial" pitchFamily="34" charset="0"/>
              </a:rPr>
              <a:t>Баланс между уровнями нарушен, усиление интуиции происходит за счет эго и воли.  Созерцатели склонны к спокойному образу жизни. </a:t>
            </a:r>
            <a:r>
              <a:rPr lang="ru-RU" sz="1400" i="1" dirty="0">
                <a:latin typeface="Arial" pitchFamily="34" charset="0"/>
                <a:cs typeface="Arial" pitchFamily="34" charset="0"/>
              </a:rPr>
              <a:t>Жилище должно находиться в тихом и красивом, по возможности, безлюдном месте и обеспечивать биологические потребности. </a:t>
            </a:r>
          </a:p>
        </p:txBody>
      </p:sp>
      <p:sp>
        <p:nvSpPr>
          <p:cNvPr id="28677" name="Rectangle 3"/>
          <p:cNvSpPr>
            <a:spLocks noChangeArrowheads="1"/>
          </p:cNvSpPr>
          <p:nvPr/>
        </p:nvSpPr>
        <p:spPr bwMode="auto">
          <a:xfrm>
            <a:off x="12700" y="3130550"/>
            <a:ext cx="9144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1590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400" i="1" dirty="0">
                <a:solidFill>
                  <a:srgbClr val="0070C0"/>
                </a:solidFill>
                <a:latin typeface="Arial" pitchFamily="34" charset="0"/>
                <a:cs typeface="Arial" pitchFamily="34" charset="0"/>
              </a:rPr>
              <a:t>3. ЭГОИСТ. </a:t>
            </a:r>
            <a:r>
              <a:rPr lang="ru-RU" sz="1400" dirty="0">
                <a:latin typeface="Arial" pitchFamily="34" charset="0"/>
                <a:cs typeface="Arial" pitchFamily="34" charset="0"/>
              </a:rPr>
              <a:t>Усиление эго, воли и рассудка происходит за счет интуиции, ума и чувств. Это чревато проблемами со здоровьем – психическим и физическим. </a:t>
            </a:r>
            <a:r>
              <a:rPr lang="ru-RU" sz="1400" i="1" dirty="0">
                <a:latin typeface="Arial" pitchFamily="34" charset="0"/>
                <a:cs typeface="Arial" pitchFamily="34" charset="0"/>
              </a:rPr>
              <a:t>Приоритетными для жилища будут престиж, самодостаточность, безопасность. </a:t>
            </a:r>
          </a:p>
        </p:txBody>
      </p:sp>
      <p:sp>
        <p:nvSpPr>
          <p:cNvPr id="6" name="Заголовок 1"/>
          <p:cNvSpPr txBox="1">
            <a:spLocks/>
          </p:cNvSpPr>
          <p:nvPr/>
        </p:nvSpPr>
        <p:spPr>
          <a:xfrm>
            <a:off x="251520" y="116632"/>
            <a:ext cx="8640960" cy="816274"/>
          </a:xfrm>
          <a:prstGeom prst="rect">
            <a:avLst/>
          </a:prstGeom>
        </p:spPr>
        <p:txBody>
          <a:bodyPr lIns="0" rIns="0" bIns="0" anchor="b">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defRPr/>
            </a:pPr>
            <a:r>
              <a:rPr lang="uk-UA" sz="3200" smtClean="0">
                <a:solidFill>
                  <a:schemeClr val="tx1"/>
                </a:solidFill>
                <a:latin typeface="Arial" pitchFamily="34" charset="0"/>
                <a:cs typeface="Arial" pitchFamily="34" charset="0"/>
              </a:rPr>
              <a:t>Настроювання на психотип та конкретну особистість</a:t>
            </a:r>
            <a:endParaRPr lang="uk-UA" sz="3200">
              <a:solidFill>
                <a:schemeClr val="tx1"/>
              </a:solidFill>
              <a:latin typeface="Arial" pitchFamily="34" charset="0"/>
              <a:cs typeface="Arial" pitchFamily="34" charset="0"/>
            </a:endParaRPr>
          </a:p>
        </p:txBody>
      </p:sp>
      <p:sp>
        <p:nvSpPr>
          <p:cNvPr id="28679" name="Прямоугольник 2"/>
          <p:cNvSpPr>
            <a:spLocks noChangeArrowheads="1"/>
          </p:cNvSpPr>
          <p:nvPr/>
        </p:nvSpPr>
        <p:spPr bwMode="auto">
          <a:xfrm>
            <a:off x="28575" y="3870325"/>
            <a:ext cx="9144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21590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400" i="1" dirty="0">
                <a:solidFill>
                  <a:srgbClr val="00B050"/>
                </a:solidFill>
                <a:latin typeface="Arial" pitchFamily="34" charset="0"/>
                <a:cs typeface="Arial" pitchFamily="34" charset="0"/>
              </a:rPr>
              <a:t>4. БОРЕЦ. </a:t>
            </a:r>
            <a:r>
              <a:rPr lang="ru-RU" sz="1400" dirty="0">
                <a:latin typeface="Arial" pitchFamily="34" charset="0"/>
                <a:cs typeface="Arial" pitchFamily="34" charset="0"/>
              </a:rPr>
              <a:t>Тяга к самореализации, конфликтность, и агрессивность (воля преобладает над рассудком), угнетенность интуиции, эго и зума, что приводит к физическим и психическим разладам. </a:t>
            </a:r>
            <a:r>
              <a:rPr lang="ru-RU" sz="1400" i="1" dirty="0">
                <a:latin typeface="Arial" pitchFamily="34" charset="0"/>
                <a:cs typeface="Arial" pitchFamily="34" charset="0"/>
              </a:rPr>
              <a:t>Повышены требования к </a:t>
            </a:r>
            <a:r>
              <a:rPr lang="ru-RU" sz="1400" i="1" dirty="0" err="1">
                <a:latin typeface="Arial" pitchFamily="34" charset="0"/>
                <a:cs typeface="Arial" pitchFamily="34" charset="0"/>
              </a:rPr>
              <a:t>трансформируемости</a:t>
            </a:r>
            <a:r>
              <a:rPr lang="ru-RU" sz="1400" i="1" dirty="0">
                <a:latin typeface="Arial" pitchFamily="34" charset="0"/>
                <a:cs typeface="Arial" pitchFamily="34" charset="0"/>
              </a:rPr>
              <a:t> жилища. Эмоциональность должна  быть управляемой.</a:t>
            </a:r>
            <a:endParaRPr lang="ru-RU" sz="1400" dirty="0">
              <a:latin typeface="Arial" pitchFamily="34" charset="0"/>
              <a:cs typeface="Arial" pitchFamily="34" charset="0"/>
            </a:endParaRPr>
          </a:p>
        </p:txBody>
      </p:sp>
      <p:sp>
        <p:nvSpPr>
          <p:cNvPr id="4" name="Прямоугольник 3"/>
          <p:cNvSpPr/>
          <p:nvPr/>
        </p:nvSpPr>
        <p:spPr>
          <a:xfrm>
            <a:off x="44450" y="4645025"/>
            <a:ext cx="9144000" cy="954088"/>
          </a:xfrm>
          <a:prstGeom prst="rect">
            <a:avLst/>
          </a:prstGeom>
        </p:spPr>
        <p:txBody>
          <a:bodyPr>
            <a:spAutoFit/>
          </a:bodyPr>
          <a:lstStyle/>
          <a:p>
            <a:pPr indent="21590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ru-RU" sz="1400" i="1" dirty="0">
                <a:solidFill>
                  <a:schemeClr val="accent5">
                    <a:lumMod val="75000"/>
                  </a:schemeClr>
                </a:solidFill>
                <a:latin typeface="Arial" pitchFamily="34" charset="0"/>
                <a:cs typeface="Arial" pitchFamily="34" charset="0"/>
              </a:rPr>
              <a:t>5. ПРЕДПРИИМЧИВЫЙ ИССЛЕДОВАТЕЛЬ.</a:t>
            </a:r>
            <a:r>
              <a:rPr lang="ru-RU" sz="1400" dirty="0">
                <a:solidFill>
                  <a:srgbClr val="FFFF00"/>
                </a:solidFill>
                <a:latin typeface="Arial" pitchFamily="34" charset="0"/>
                <a:cs typeface="Arial" pitchFamily="34" charset="0"/>
              </a:rPr>
              <a:t> </a:t>
            </a:r>
            <a:r>
              <a:rPr lang="ru-RU" sz="1400" dirty="0">
                <a:latin typeface="Arial" pitchFamily="34" charset="0"/>
                <a:cs typeface="Arial" pitchFamily="34" charset="0"/>
              </a:rPr>
              <a:t>Не склонен эскападам, любит предсказуемость, упорядоченность, стабильность. Но в этих пределах он может быть достаточно энергичен, деятелен и разумен (рассудок преобладает над волей), что происходит за счет чувств. </a:t>
            </a:r>
            <a:r>
              <a:rPr lang="ru-RU" sz="1400" i="1" dirty="0">
                <a:latin typeface="Arial" pitchFamily="34" charset="0"/>
                <a:cs typeface="Arial" pitchFamily="34" charset="0"/>
              </a:rPr>
              <a:t>Строгий и консервативный стиль, понятные и проверенные решения, спокойные цвета, манифестация достатка и статуса. </a:t>
            </a:r>
          </a:p>
        </p:txBody>
      </p:sp>
      <p:sp>
        <p:nvSpPr>
          <p:cNvPr id="28681" name="Прямоугольник 4"/>
          <p:cNvSpPr>
            <a:spLocks noChangeArrowheads="1"/>
          </p:cNvSpPr>
          <p:nvPr/>
        </p:nvSpPr>
        <p:spPr bwMode="auto">
          <a:xfrm>
            <a:off x="34925" y="56388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21590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400" i="1" dirty="0">
                <a:solidFill>
                  <a:srgbClr val="FF0000"/>
                </a:solidFill>
                <a:latin typeface="Arial" pitchFamily="34" charset="0"/>
                <a:cs typeface="Arial" pitchFamily="34" charset="0"/>
              </a:rPr>
              <a:t>6. БОГЕМНАЯ ЛИЧНОСТЬ.</a:t>
            </a:r>
            <a:r>
              <a:rPr lang="ru-RU" sz="1400" i="1" dirty="0">
                <a:latin typeface="Arial" pitchFamily="34" charset="0"/>
                <a:cs typeface="Arial" pitchFamily="34" charset="0"/>
              </a:rPr>
              <a:t> </a:t>
            </a:r>
            <a:r>
              <a:rPr lang="ru-RU" sz="1400" dirty="0">
                <a:latin typeface="Arial" pitchFamily="34" charset="0"/>
                <a:cs typeface="Arial" pitchFamily="34" charset="0"/>
              </a:rPr>
              <a:t>Обладает неплохой интуицией, склонна к экзальтированности чувств, меркантильности. Усиление сенсорных ощущений происходит за счет рассудка и воли. </a:t>
            </a:r>
            <a:r>
              <a:rPr lang="ru-RU" sz="1400" i="1" dirty="0">
                <a:latin typeface="Arial" pitchFamily="34" charset="0"/>
                <a:cs typeface="Arial" pitchFamily="34" charset="0"/>
              </a:rPr>
              <a:t>Хаотичность, экстравагантность решений интерьера при обязательном обеспечении утонченного сенсорного комфорта.</a:t>
            </a:r>
          </a:p>
        </p:txBody>
      </p:sp>
    </p:spTree>
    <p:extLst>
      <p:ext uri="{BB962C8B-B14F-4D97-AF65-F5344CB8AC3E}">
        <p14:creationId xmlns:p14="http://schemas.microsoft.com/office/powerpoint/2010/main" val="1435713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2" y="0"/>
            <a:ext cx="9036497" cy="929110"/>
          </a:xfrm>
          <a:extLst/>
        </p:spPr>
        <p:txBody>
          <a:bodyPr>
            <a:noAutofit/>
          </a:bodyPr>
          <a:lstStyle/>
          <a:p>
            <a:pPr algn="ctr" eaLnBrk="1" fontAlgn="auto" hangingPunct="1">
              <a:spcAft>
                <a:spcPts val="0"/>
              </a:spcAft>
              <a:defRPr/>
            </a:pPr>
            <a:r>
              <a:rPr lang="uk-UA" sz="3200" smtClean="0">
                <a:latin typeface="Arial" pitchFamily="34" charset="0"/>
                <a:cs typeface="Arial" pitchFamily="34" charset="0"/>
              </a:rPr>
              <a:t>Тестування особистості і представлення результатів</a:t>
            </a:r>
            <a:endParaRPr lang="uk-UA" sz="3200">
              <a:latin typeface="Arial" pitchFamily="34" charset="0"/>
              <a:cs typeface="Arial" pitchFamily="34" charset="0"/>
            </a:endParaRPr>
          </a:p>
        </p:txBody>
      </p:sp>
      <p:sp>
        <p:nvSpPr>
          <p:cNvPr id="29699" name="Rectangle 1"/>
          <p:cNvSpPr>
            <a:spLocks noChangeArrowheads="1"/>
          </p:cNvSpPr>
          <p:nvPr/>
        </p:nvSpPr>
        <p:spPr bwMode="auto">
          <a:xfrm>
            <a:off x="0" y="971422"/>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215900"/>
            <a:r>
              <a:rPr lang="ru-RU" sz="1600" i="1" dirty="0">
                <a:latin typeface="Arial" pitchFamily="34" charset="0"/>
                <a:ea typeface="Times New Roman" pitchFamily="18" charset="0"/>
                <a:cs typeface="Arial" pitchFamily="34" charset="0"/>
              </a:rPr>
              <a:t>ДЛЯ КОМПЛЕКСНОЙ ОЦЕНКИ </a:t>
            </a:r>
            <a:r>
              <a:rPr lang="ru-RU" sz="1600" dirty="0">
                <a:latin typeface="Arial" pitchFamily="34" charset="0"/>
                <a:ea typeface="Times New Roman" pitchFamily="18" charset="0"/>
                <a:cs typeface="Arial" pitchFamily="34" charset="0"/>
              </a:rPr>
              <a:t>– тесты </a:t>
            </a:r>
            <a:r>
              <a:rPr lang="ru-RU" sz="1600" dirty="0" err="1">
                <a:latin typeface="Arial" pitchFamily="34" charset="0"/>
                <a:ea typeface="Times New Roman" pitchFamily="18" charset="0"/>
                <a:cs typeface="Arial" pitchFamily="34" charset="0"/>
              </a:rPr>
              <a:t>Роршаха</a:t>
            </a:r>
            <a:r>
              <a:rPr lang="ru-RU" sz="1600" dirty="0">
                <a:latin typeface="Arial" pitchFamily="34" charset="0"/>
                <a:ea typeface="Times New Roman" pitchFamily="18" charset="0"/>
                <a:cs typeface="Arial" pitchFamily="34" charset="0"/>
              </a:rPr>
              <a:t>, «Оценка темперамента», </a:t>
            </a:r>
            <a:r>
              <a:rPr lang="ru-RU" sz="1600" dirty="0" err="1">
                <a:latin typeface="Arial" pitchFamily="34" charset="0"/>
                <a:ea typeface="Times New Roman" pitchFamily="18" charset="0"/>
                <a:cs typeface="Arial" pitchFamily="34" charset="0"/>
              </a:rPr>
              <a:t>психогеометрический</a:t>
            </a:r>
            <a:r>
              <a:rPr lang="ru-RU" sz="1600" dirty="0">
                <a:latin typeface="Arial" pitchFamily="34" charset="0"/>
                <a:ea typeface="Times New Roman" pitchFamily="18" charset="0"/>
                <a:cs typeface="Arial" pitchFamily="34" charset="0"/>
              </a:rPr>
              <a:t>, шкала оценки значимости эмоций по Додонову </a:t>
            </a:r>
          </a:p>
          <a:p>
            <a:pPr indent="215900"/>
            <a:endParaRPr lang="ru-RU" sz="1600" dirty="0">
              <a:latin typeface="Arial" pitchFamily="34" charset="0"/>
              <a:ea typeface="Times New Roman" pitchFamily="18" charset="0"/>
              <a:cs typeface="Arial" pitchFamily="34" charset="0"/>
            </a:endParaRPr>
          </a:p>
          <a:p>
            <a:pPr indent="215900" eaLnBrk="0" hangingPunct="0"/>
            <a:r>
              <a:rPr lang="ru-RU" sz="1600" i="1" dirty="0">
                <a:latin typeface="Arial" pitchFamily="34" charset="0"/>
                <a:ea typeface="Times New Roman" pitchFamily="18" charset="0"/>
                <a:cs typeface="Arial" pitchFamily="34" charset="0"/>
              </a:rPr>
              <a:t>ДЛЯ ОЦЕНКИ РАЗВИТОСТИ ВОСПРИЯТИЙ </a:t>
            </a:r>
            <a:r>
              <a:rPr lang="ru-RU" sz="1600" dirty="0">
                <a:latin typeface="Arial" pitchFamily="34" charset="0"/>
                <a:ea typeface="Times New Roman" pitchFamily="18" charset="0"/>
                <a:cs typeface="Arial" pitchFamily="34" charset="0"/>
              </a:rPr>
              <a:t>– тесты «Проверка интуиции», «Оценка коммуникабельности», «Определение уровня эготизма речи», «Агрессивность», «Пространственно-временная организованность», «IQ», «Ассоциативные способности», «Оценка потребности к новым ощущениям» </a:t>
            </a:r>
            <a:r>
              <a:rPr lang="ru-RU" sz="1600" dirty="0" err="1">
                <a:latin typeface="Arial" pitchFamily="34" charset="0"/>
                <a:ea typeface="Times New Roman" pitchFamily="18" charset="0"/>
                <a:cs typeface="Arial" pitchFamily="34" charset="0"/>
              </a:rPr>
              <a:t>Цукермана</a:t>
            </a:r>
            <a:endParaRPr lang="ru-RU" sz="1600" dirty="0">
              <a:latin typeface="Arial" pitchFamily="34" charset="0"/>
              <a:ea typeface="Times New Roman" pitchFamily="18" charset="0"/>
              <a:cs typeface="Arial" pitchFamily="34" charset="0"/>
            </a:endParaRPr>
          </a:p>
          <a:p>
            <a:pPr indent="215900" eaLnBrk="0" hangingPunct="0"/>
            <a:r>
              <a:rPr lang="ru-RU" sz="1600" dirty="0">
                <a:latin typeface="Arial" pitchFamily="34" charset="0"/>
                <a:ea typeface="Times New Roman" pitchFamily="18" charset="0"/>
                <a:cs typeface="Arial" pitchFamily="34" charset="0"/>
              </a:rPr>
              <a:t> </a:t>
            </a:r>
          </a:p>
          <a:p>
            <a:pPr indent="215900" eaLnBrk="0" hangingPunct="0"/>
            <a:r>
              <a:rPr lang="ru-RU" sz="1600" i="1" dirty="0">
                <a:latin typeface="Arial" pitchFamily="34" charset="0"/>
                <a:ea typeface="Times New Roman" pitchFamily="18" charset="0"/>
                <a:cs typeface="Arial" pitchFamily="34" charset="0"/>
              </a:rPr>
              <a:t>ДЛЯ ОЦЕНКИ ТЕКУЩЕГО СОСТОЯНИЯ </a:t>
            </a:r>
            <a:r>
              <a:rPr lang="ru-RU" sz="1600" dirty="0">
                <a:latin typeface="Arial" pitchFamily="34" charset="0"/>
                <a:ea typeface="Times New Roman" pitchFamily="18" charset="0"/>
                <a:cs typeface="Arial" pitchFamily="34" charset="0"/>
              </a:rPr>
              <a:t>– шкалы личностной и  ситуативной тревожности </a:t>
            </a:r>
            <a:r>
              <a:rPr lang="ru-RU" sz="1600" dirty="0" err="1">
                <a:latin typeface="Arial" pitchFamily="34" charset="0"/>
                <a:ea typeface="Times New Roman" pitchFamily="18" charset="0"/>
                <a:cs typeface="Arial" pitchFamily="34" charset="0"/>
              </a:rPr>
              <a:t>тревожности</a:t>
            </a:r>
            <a:r>
              <a:rPr lang="ru-RU" sz="1600" dirty="0">
                <a:latin typeface="Arial" pitchFamily="34" charset="0"/>
                <a:ea typeface="Times New Roman" pitchFamily="18" charset="0"/>
                <a:cs typeface="Arial" pitchFamily="34" charset="0"/>
              </a:rPr>
              <a:t>, «Оценка стрессоустойчивости личности».</a:t>
            </a:r>
          </a:p>
        </p:txBody>
      </p:sp>
      <p:grpSp>
        <p:nvGrpSpPr>
          <p:cNvPr id="29700" name="Group 2"/>
          <p:cNvGrpSpPr>
            <a:grpSpLocks noChangeAspect="1"/>
          </p:cNvGrpSpPr>
          <p:nvPr/>
        </p:nvGrpSpPr>
        <p:grpSpPr bwMode="auto">
          <a:xfrm>
            <a:off x="107950" y="3546475"/>
            <a:ext cx="8831263" cy="3122613"/>
            <a:chOff x="1958" y="10527"/>
            <a:chExt cx="6953" cy="3520"/>
          </a:xfrm>
        </p:grpSpPr>
        <p:sp>
          <p:nvSpPr>
            <p:cNvPr id="29701" name="AutoShape 3"/>
            <p:cNvSpPr>
              <a:spLocks noChangeAspect="1" noChangeArrowheads="1"/>
            </p:cNvSpPr>
            <p:nvPr/>
          </p:nvSpPr>
          <p:spPr bwMode="auto">
            <a:xfrm>
              <a:off x="2121" y="10527"/>
              <a:ext cx="6627" cy="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29702" name="Rectangle 4"/>
            <p:cNvSpPr>
              <a:spLocks noChangeArrowheads="1"/>
            </p:cNvSpPr>
            <p:nvPr/>
          </p:nvSpPr>
          <p:spPr bwMode="auto">
            <a:xfrm>
              <a:off x="3528" y="11176"/>
              <a:ext cx="731" cy="122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29703" name="Rectangle 5"/>
            <p:cNvSpPr>
              <a:spLocks noChangeArrowheads="1"/>
            </p:cNvSpPr>
            <p:nvPr/>
          </p:nvSpPr>
          <p:spPr bwMode="auto">
            <a:xfrm>
              <a:off x="4892" y="11556"/>
              <a:ext cx="731" cy="84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29704" name="Rectangle 6"/>
            <p:cNvSpPr>
              <a:spLocks noChangeArrowheads="1"/>
            </p:cNvSpPr>
            <p:nvPr/>
          </p:nvSpPr>
          <p:spPr bwMode="auto">
            <a:xfrm>
              <a:off x="6266" y="11824"/>
              <a:ext cx="710" cy="58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29705" name="Rectangle 7"/>
            <p:cNvSpPr>
              <a:spLocks noChangeArrowheads="1"/>
            </p:cNvSpPr>
            <p:nvPr/>
          </p:nvSpPr>
          <p:spPr bwMode="auto">
            <a:xfrm>
              <a:off x="7481" y="11932"/>
              <a:ext cx="670" cy="47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29706" name="Rectangle 8"/>
            <p:cNvSpPr>
              <a:spLocks noChangeArrowheads="1"/>
            </p:cNvSpPr>
            <p:nvPr/>
          </p:nvSpPr>
          <p:spPr bwMode="auto">
            <a:xfrm>
              <a:off x="8151" y="12115"/>
              <a:ext cx="597"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29707" name="Rectangle 9"/>
            <p:cNvSpPr>
              <a:spLocks noChangeArrowheads="1"/>
            </p:cNvSpPr>
            <p:nvPr/>
          </p:nvSpPr>
          <p:spPr bwMode="auto">
            <a:xfrm>
              <a:off x="2121" y="10527"/>
              <a:ext cx="758" cy="187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29708" name="AutoShape 10"/>
            <p:cNvSpPr>
              <a:spLocks noChangeArrowheads="1"/>
            </p:cNvSpPr>
            <p:nvPr/>
          </p:nvSpPr>
          <p:spPr bwMode="auto">
            <a:xfrm>
              <a:off x="2333" y="12404"/>
              <a:ext cx="279" cy="415"/>
            </a:xfrm>
            <a:prstGeom prst="downArrow">
              <a:avLst>
                <a:gd name="adj1" fmla="val 50000"/>
                <a:gd name="adj2" fmla="val 37186"/>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29709" name="AutoShape 11"/>
            <p:cNvSpPr>
              <a:spLocks noChangeArrowheads="1"/>
            </p:cNvSpPr>
            <p:nvPr/>
          </p:nvSpPr>
          <p:spPr bwMode="auto">
            <a:xfrm>
              <a:off x="3764" y="12403"/>
              <a:ext cx="284" cy="416"/>
            </a:xfrm>
            <a:prstGeom prst="downArrow">
              <a:avLst>
                <a:gd name="adj1" fmla="val 50000"/>
                <a:gd name="adj2" fmla="val 3662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29710" name="AutoShape 12"/>
            <p:cNvSpPr>
              <a:spLocks noChangeArrowheads="1"/>
            </p:cNvSpPr>
            <p:nvPr/>
          </p:nvSpPr>
          <p:spPr bwMode="auto">
            <a:xfrm>
              <a:off x="5103" y="12406"/>
              <a:ext cx="279" cy="414"/>
            </a:xfrm>
            <a:prstGeom prst="downArrow">
              <a:avLst>
                <a:gd name="adj1" fmla="val 50000"/>
                <a:gd name="adj2" fmla="val 37097"/>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29711" name="AutoShape 13"/>
            <p:cNvSpPr>
              <a:spLocks noChangeArrowheads="1"/>
            </p:cNvSpPr>
            <p:nvPr/>
          </p:nvSpPr>
          <p:spPr bwMode="auto">
            <a:xfrm>
              <a:off x="6493" y="12405"/>
              <a:ext cx="278" cy="415"/>
            </a:xfrm>
            <a:prstGeom prst="downArrow">
              <a:avLst>
                <a:gd name="adj1" fmla="val 50000"/>
                <a:gd name="adj2" fmla="val 37320"/>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29712" name="AutoShape 14"/>
            <p:cNvSpPr>
              <a:spLocks noChangeArrowheads="1"/>
            </p:cNvSpPr>
            <p:nvPr/>
          </p:nvSpPr>
          <p:spPr bwMode="auto">
            <a:xfrm>
              <a:off x="7770" y="12406"/>
              <a:ext cx="278" cy="415"/>
            </a:xfrm>
            <a:prstGeom prst="downArrow">
              <a:avLst>
                <a:gd name="adj1" fmla="val 50000"/>
                <a:gd name="adj2" fmla="val 3732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29713" name="Text Box 15"/>
            <p:cNvSpPr txBox="1">
              <a:spLocks noChangeArrowheads="1"/>
            </p:cNvSpPr>
            <p:nvPr/>
          </p:nvSpPr>
          <p:spPr bwMode="auto">
            <a:xfrm>
              <a:off x="1958" y="12862"/>
              <a:ext cx="1521" cy="1185"/>
            </a:xfrm>
            <a:prstGeom prst="rect">
              <a:avLst/>
            </a:prstGeom>
            <a:gradFill rotWithShape="0">
              <a:gsLst>
                <a:gs pos="0">
                  <a:srgbClr val="7030A0"/>
                </a:gs>
                <a:gs pos="100000">
                  <a:srgbClr val="E2D6EC"/>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1500"/>
                </a:lnSpc>
              </a:pPr>
              <a:endParaRPr lang="ru-RU">
                <a:solidFill>
                  <a:schemeClr val="bg1"/>
                </a:solidFill>
                <a:latin typeface="Times New Roman" pitchFamily="18" charset="0"/>
              </a:endParaRPr>
            </a:p>
            <a:p>
              <a:pPr eaLnBrk="1" hangingPunct="1">
                <a:lnSpc>
                  <a:spcPts val="1500"/>
                </a:lnSpc>
              </a:pPr>
              <a:r>
                <a:rPr lang="ru-RU" sz="1400" i="1">
                  <a:cs typeface="Arial" charset="0"/>
                </a:rPr>
                <a:t>ГАРМОНИ Я И СБАЛАНСИРОВАН-НОСТЬ ВТОРОСТЕПЕННЫ</a:t>
              </a:r>
            </a:p>
          </p:txBody>
        </p:sp>
        <p:sp>
          <p:nvSpPr>
            <p:cNvPr id="29714" name="Text Box 16"/>
            <p:cNvSpPr txBox="1">
              <a:spLocks noChangeArrowheads="1"/>
            </p:cNvSpPr>
            <p:nvPr/>
          </p:nvSpPr>
          <p:spPr bwMode="auto">
            <a:xfrm>
              <a:off x="3479" y="12862"/>
              <a:ext cx="1412" cy="1185"/>
            </a:xfrm>
            <a:prstGeom prst="rect">
              <a:avLst/>
            </a:prstGeom>
            <a:gradFill rotWithShape="0">
              <a:gsLst>
                <a:gs pos="0">
                  <a:srgbClr val="00B0F0"/>
                </a:gs>
                <a:gs pos="100000">
                  <a:srgbClr val="CCEFFC"/>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1500"/>
                </a:lnSpc>
              </a:pPr>
              <a:r>
                <a:rPr lang="ru-RU" sz="1400" i="1">
                  <a:cs typeface="Arial" charset="0"/>
                </a:rPr>
                <a:t>ПРЕСТИЖ, САМОДОСТАТОЧ-НОСТЬ И БЕЗОПАСНОСТЬ ПРИОРИТЕТНЫ</a:t>
              </a:r>
            </a:p>
          </p:txBody>
        </p:sp>
        <p:sp>
          <p:nvSpPr>
            <p:cNvPr id="29715" name="Text Box 17"/>
            <p:cNvSpPr txBox="1">
              <a:spLocks noChangeArrowheads="1"/>
            </p:cNvSpPr>
            <p:nvPr/>
          </p:nvSpPr>
          <p:spPr bwMode="auto">
            <a:xfrm>
              <a:off x="4891" y="12862"/>
              <a:ext cx="1304" cy="1185"/>
            </a:xfrm>
            <a:prstGeom prst="rect">
              <a:avLst/>
            </a:prstGeom>
            <a:gradFill rotWithShape="0">
              <a:gsLst>
                <a:gs pos="0">
                  <a:srgbClr val="92D050"/>
                </a:gs>
                <a:gs pos="100000">
                  <a:srgbClr val="E9F6DC"/>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1500"/>
                </a:lnSpc>
              </a:pPr>
              <a:r>
                <a:rPr lang="ru-RU" sz="1400" i="1">
                  <a:cs typeface="Arial" charset="0"/>
                </a:rPr>
                <a:t>ТРАНСФОРМИ-РУЕМОСТЬ НЕ ПРИВЕТСТВУЕТСЯ</a:t>
              </a:r>
            </a:p>
          </p:txBody>
        </p:sp>
        <p:sp>
          <p:nvSpPr>
            <p:cNvPr id="29716" name="Text Box 18"/>
            <p:cNvSpPr txBox="1">
              <a:spLocks noChangeArrowheads="1"/>
            </p:cNvSpPr>
            <p:nvPr/>
          </p:nvSpPr>
          <p:spPr bwMode="auto">
            <a:xfrm>
              <a:off x="6195" y="12862"/>
              <a:ext cx="1521" cy="1185"/>
            </a:xfrm>
            <a:prstGeom prst="rect">
              <a:avLst/>
            </a:prstGeom>
            <a:gradFill rotWithShape="0">
              <a:gsLst>
                <a:gs pos="0">
                  <a:srgbClr val="FFFF00"/>
                </a:gs>
                <a:gs pos="100000">
                  <a:srgbClr val="FFFFCC"/>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1500"/>
                </a:lnSpc>
              </a:pPr>
              <a:r>
                <a:rPr lang="ru-RU" sz="1400" i="1">
                  <a:cs typeface="Arial" charset="0"/>
                </a:rPr>
                <a:t>УПОРЯДОЧЕН-НОСТЬ, ВЫДЕРЖАННОСТЬ ПРОПОРЦИЙ НЕОБХОДИМЫ</a:t>
              </a:r>
            </a:p>
          </p:txBody>
        </p:sp>
        <p:sp>
          <p:nvSpPr>
            <p:cNvPr id="29717" name="Text Box 19"/>
            <p:cNvSpPr txBox="1">
              <a:spLocks noChangeArrowheads="1"/>
            </p:cNvSpPr>
            <p:nvPr/>
          </p:nvSpPr>
          <p:spPr bwMode="auto">
            <a:xfrm>
              <a:off x="7716" y="12862"/>
              <a:ext cx="1195" cy="1185"/>
            </a:xfrm>
            <a:prstGeom prst="rect">
              <a:avLst/>
            </a:prstGeom>
            <a:gradFill rotWithShape="0">
              <a:gsLst>
                <a:gs pos="0">
                  <a:srgbClr val="FFC000"/>
                </a:gs>
                <a:gs pos="100000">
                  <a:srgbClr val="FFF2CC"/>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1500"/>
                </a:lnSpc>
              </a:pPr>
              <a:r>
                <a:rPr lang="ru-RU" sz="1400" i="1">
                  <a:cs typeface="Arial" charset="0"/>
                </a:rPr>
                <a:t>СЕНСОРНЫЙ КОМФОРТ – НА БАЗОВОМ УРОВНЕ</a:t>
              </a:r>
            </a:p>
          </p:txBody>
        </p:sp>
        <p:sp>
          <p:nvSpPr>
            <p:cNvPr id="24598" name="Rectangle 20"/>
            <p:cNvSpPr>
              <a:spLocks noChangeArrowheads="1"/>
            </p:cNvSpPr>
            <p:nvPr/>
          </p:nvSpPr>
          <p:spPr bwMode="auto">
            <a:xfrm>
              <a:off x="2285" y="11177"/>
              <a:ext cx="759" cy="1229"/>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24599" name="Rectangle 21"/>
            <p:cNvSpPr>
              <a:spLocks noChangeArrowheads="1"/>
            </p:cNvSpPr>
            <p:nvPr/>
          </p:nvSpPr>
          <p:spPr bwMode="auto">
            <a:xfrm>
              <a:off x="3692" y="10527"/>
              <a:ext cx="731" cy="187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24600" name="Rectangle 22"/>
            <p:cNvSpPr>
              <a:spLocks noChangeArrowheads="1"/>
            </p:cNvSpPr>
            <p:nvPr/>
          </p:nvSpPr>
          <p:spPr bwMode="auto">
            <a:xfrm>
              <a:off x="5025" y="11980"/>
              <a:ext cx="732" cy="422"/>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24601" name="Rectangle 23"/>
            <p:cNvSpPr>
              <a:spLocks noChangeArrowheads="1"/>
            </p:cNvSpPr>
            <p:nvPr/>
          </p:nvSpPr>
          <p:spPr bwMode="auto">
            <a:xfrm>
              <a:off x="6400" y="11454"/>
              <a:ext cx="710" cy="948"/>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24602" name="Rectangle 24"/>
            <p:cNvSpPr>
              <a:spLocks noChangeArrowheads="1"/>
            </p:cNvSpPr>
            <p:nvPr/>
          </p:nvSpPr>
          <p:spPr bwMode="auto">
            <a:xfrm>
              <a:off x="7615" y="12041"/>
              <a:ext cx="685" cy="361"/>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sp>
          <p:nvSpPr>
            <p:cNvPr id="24603" name="Rectangle 25"/>
            <p:cNvSpPr>
              <a:spLocks noChangeArrowheads="1"/>
            </p:cNvSpPr>
            <p:nvPr/>
          </p:nvSpPr>
          <p:spPr bwMode="auto">
            <a:xfrm>
              <a:off x="8300" y="12179"/>
              <a:ext cx="449" cy="227"/>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ru-RU">
                <a:latin typeface="Constantia" pitchFamily="18" charset="0"/>
              </a:endParaRPr>
            </a:p>
          </p:txBody>
        </p:sp>
      </p:grpSp>
    </p:spTree>
    <p:extLst>
      <p:ext uri="{BB962C8B-B14F-4D97-AF65-F5344CB8AC3E}">
        <p14:creationId xmlns:p14="http://schemas.microsoft.com/office/powerpoint/2010/main" val="238829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48680"/>
          </a:xfrm>
          <a:extLst/>
        </p:spPr>
        <p:txBody>
          <a:bodyPr>
            <a:noAutofit/>
          </a:bodyPr>
          <a:lstStyle/>
          <a:p>
            <a:pPr algn="ctr" eaLnBrk="1" fontAlgn="auto" hangingPunct="1">
              <a:spcAft>
                <a:spcPts val="0"/>
              </a:spcAft>
              <a:defRPr/>
            </a:pPr>
            <a:r>
              <a:rPr lang="uk-UA" sz="3200" dirty="0" err="1" smtClean="0">
                <a:latin typeface="Arial" pitchFamily="34" charset="0"/>
                <a:cs typeface="Arial" pitchFamily="34" charset="0"/>
              </a:rPr>
              <a:t>Комплксне</a:t>
            </a:r>
            <a:r>
              <a:rPr lang="uk-UA" sz="3200" dirty="0" smtClean="0">
                <a:latin typeface="Arial" pitchFamily="34" charset="0"/>
                <a:cs typeface="Arial" pitchFamily="34" charset="0"/>
              </a:rPr>
              <a:t> тестування</a:t>
            </a:r>
            <a:endParaRPr lang="uk-UA" sz="3200" dirty="0">
              <a:latin typeface="Arial" pitchFamily="34" charset="0"/>
              <a:cs typeface="Arial" pitchFamily="34" charset="0"/>
            </a:endParaRPr>
          </a:p>
        </p:txBody>
      </p:sp>
      <p:sp>
        <p:nvSpPr>
          <p:cNvPr id="3" name="Rectangle 15"/>
          <p:cNvSpPr>
            <a:spLocks noChangeArrowheads="1"/>
          </p:cNvSpPr>
          <p:nvPr/>
        </p:nvSpPr>
        <p:spPr bwMode="auto">
          <a:xfrm>
            <a:off x="14649" y="936068"/>
            <a:ext cx="9144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Психогеометрический</a:t>
            </a:r>
            <a:r>
              <a:rPr kumimoji="0" lang="ru-RU"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тест – определение основных характеристик поведения.</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Материал: рисунки геометрических фигур</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Инструкция.</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Расположите представленные ниже геометрические фигуры в порядке их предпочтительности. </a:t>
            </a:r>
          </a:p>
        </p:txBody>
      </p:sp>
      <p:grpSp>
        <p:nvGrpSpPr>
          <p:cNvPr id="4" name="Group 1"/>
          <p:cNvGrpSpPr>
            <a:grpSpLocks noChangeAspect="1"/>
          </p:cNvGrpSpPr>
          <p:nvPr/>
        </p:nvGrpSpPr>
        <p:grpSpPr bwMode="auto">
          <a:xfrm>
            <a:off x="251519" y="2704072"/>
            <a:ext cx="8712969" cy="3317216"/>
            <a:chOff x="2362" y="1425"/>
            <a:chExt cx="7086" cy="2427"/>
          </a:xfrm>
        </p:grpSpPr>
        <p:sp>
          <p:nvSpPr>
            <p:cNvPr id="5" name="AutoShape 14"/>
            <p:cNvSpPr>
              <a:spLocks noChangeAspect="1" noChangeArrowheads="1" noTextEdit="1"/>
            </p:cNvSpPr>
            <p:nvPr/>
          </p:nvSpPr>
          <p:spPr bwMode="auto">
            <a:xfrm>
              <a:off x="2362" y="1425"/>
              <a:ext cx="7086" cy="2427"/>
            </a:xfrm>
            <a:prstGeom prst="rect">
              <a:avLst/>
            </a:prstGeom>
            <a:solidFill>
              <a:srgbClr val="9BBB59"/>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4E6128">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uk-UA"/>
            </a:p>
          </p:txBody>
        </p:sp>
        <p:sp>
          <p:nvSpPr>
            <p:cNvPr id="6" name="Oval 13"/>
            <p:cNvSpPr>
              <a:spLocks noChangeArrowheads="1"/>
            </p:cNvSpPr>
            <p:nvPr/>
          </p:nvSpPr>
          <p:spPr bwMode="auto">
            <a:xfrm>
              <a:off x="2570" y="2122"/>
              <a:ext cx="1102" cy="998"/>
            </a:xfrm>
            <a:prstGeom prst="ellipse">
              <a:avLst/>
            </a:prstGeom>
            <a:solidFill>
              <a:srgbClr val="FFFFFF"/>
            </a:solid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7" name="Rectangle 12"/>
            <p:cNvSpPr>
              <a:spLocks noChangeArrowheads="1"/>
            </p:cNvSpPr>
            <p:nvPr/>
          </p:nvSpPr>
          <p:spPr bwMode="auto">
            <a:xfrm>
              <a:off x="3950" y="2122"/>
              <a:ext cx="1101" cy="998"/>
            </a:xfrm>
            <a:prstGeom prst="rect">
              <a:avLst/>
            </a:prstGeom>
            <a:solidFill>
              <a:srgbClr val="FFFFFF"/>
            </a:solidFill>
            <a:ln w="762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8" name="Rectangle 11"/>
            <p:cNvSpPr>
              <a:spLocks noChangeArrowheads="1"/>
            </p:cNvSpPr>
            <p:nvPr/>
          </p:nvSpPr>
          <p:spPr bwMode="auto">
            <a:xfrm>
              <a:off x="5309" y="1916"/>
              <a:ext cx="916" cy="1524"/>
            </a:xfrm>
            <a:prstGeom prst="rect">
              <a:avLst/>
            </a:prstGeom>
            <a:solidFill>
              <a:srgbClr val="FFFFFF"/>
            </a:solidFill>
            <a:ln w="762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9" name="AutoShape 10"/>
            <p:cNvSpPr>
              <a:spLocks noChangeArrowheads="1"/>
            </p:cNvSpPr>
            <p:nvPr/>
          </p:nvSpPr>
          <p:spPr bwMode="auto">
            <a:xfrm>
              <a:off x="6483" y="2030"/>
              <a:ext cx="1215" cy="1009"/>
            </a:xfrm>
            <a:prstGeom prst="triangle">
              <a:avLst>
                <a:gd name="adj" fmla="val 50000"/>
              </a:avLst>
            </a:prstGeom>
            <a:solidFill>
              <a:srgbClr val="FFFFFF"/>
            </a:solidFill>
            <a:ln w="762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0" name="AutoShape 9"/>
            <p:cNvSpPr>
              <a:spLocks noChangeShapeType="1"/>
            </p:cNvSpPr>
            <p:nvPr/>
          </p:nvSpPr>
          <p:spPr bwMode="auto">
            <a:xfrm flipH="1">
              <a:off x="7893" y="1711"/>
              <a:ext cx="330" cy="514"/>
            </a:xfrm>
            <a:prstGeom prst="straightConnector1">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1" name="AutoShape 8"/>
            <p:cNvSpPr>
              <a:spLocks noChangeShapeType="1"/>
            </p:cNvSpPr>
            <p:nvPr/>
          </p:nvSpPr>
          <p:spPr bwMode="auto">
            <a:xfrm>
              <a:off x="7893" y="2225"/>
              <a:ext cx="1277" cy="0"/>
            </a:xfrm>
            <a:prstGeom prst="straightConnector1">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2" name="AutoShape 7"/>
            <p:cNvSpPr>
              <a:spLocks noChangeShapeType="1"/>
            </p:cNvSpPr>
            <p:nvPr/>
          </p:nvSpPr>
          <p:spPr bwMode="auto">
            <a:xfrm flipV="1">
              <a:off x="9170" y="1844"/>
              <a:ext cx="0" cy="381"/>
            </a:xfrm>
            <a:prstGeom prst="straightConnector1">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3" name="AutoShape 6"/>
            <p:cNvSpPr>
              <a:spLocks noChangeShapeType="1"/>
            </p:cNvSpPr>
            <p:nvPr/>
          </p:nvSpPr>
          <p:spPr bwMode="auto">
            <a:xfrm flipH="1">
              <a:off x="8027" y="1844"/>
              <a:ext cx="1143" cy="1339"/>
            </a:xfrm>
            <a:prstGeom prst="straightConnector1">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4" name="AutoShape 5"/>
            <p:cNvSpPr>
              <a:spLocks noChangeShapeType="1"/>
            </p:cNvSpPr>
            <p:nvPr/>
          </p:nvSpPr>
          <p:spPr bwMode="auto">
            <a:xfrm>
              <a:off x="8027" y="3183"/>
              <a:ext cx="1143" cy="0"/>
            </a:xfrm>
            <a:prstGeom prst="straightConnector1">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5" name="AutoShape 4"/>
            <p:cNvSpPr>
              <a:spLocks noChangeShapeType="1"/>
            </p:cNvSpPr>
            <p:nvPr/>
          </p:nvSpPr>
          <p:spPr bwMode="auto">
            <a:xfrm flipH="1">
              <a:off x="8882" y="3183"/>
              <a:ext cx="289" cy="340"/>
            </a:xfrm>
            <a:prstGeom prst="straightConnector1">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6" name="AutoShape 3"/>
            <p:cNvSpPr>
              <a:spLocks noChangeShapeType="1"/>
            </p:cNvSpPr>
            <p:nvPr/>
          </p:nvSpPr>
          <p:spPr bwMode="auto">
            <a:xfrm flipV="1">
              <a:off x="8882" y="2544"/>
              <a:ext cx="0" cy="979"/>
            </a:xfrm>
            <a:prstGeom prst="straightConnector1">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7" name="AutoShape 2"/>
            <p:cNvSpPr>
              <a:spLocks noChangeShapeType="1"/>
            </p:cNvSpPr>
            <p:nvPr/>
          </p:nvSpPr>
          <p:spPr bwMode="auto">
            <a:xfrm flipH="1">
              <a:off x="7831" y="2544"/>
              <a:ext cx="1051" cy="0"/>
            </a:xfrm>
            <a:prstGeom prst="straightConnector1">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grpSp>
    </p:spTree>
    <p:extLst>
      <p:ext uri="{BB962C8B-B14F-4D97-AF65-F5344CB8AC3E}">
        <p14:creationId xmlns:p14="http://schemas.microsoft.com/office/powerpoint/2010/main" val="38681155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ChangeArrowheads="1"/>
          </p:cNvSpPr>
          <p:nvPr/>
        </p:nvSpPr>
        <p:spPr bwMode="auto">
          <a:xfrm>
            <a:off x="3809" y="240899"/>
            <a:ext cx="9156530" cy="6504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96000"/>
              </a:lnSpc>
              <a:spcBef>
                <a:spcPct val="0"/>
              </a:spcBef>
              <a:spcAft>
                <a:spcPct val="0"/>
              </a:spcAft>
              <a:buClrTx/>
              <a:buSzTx/>
              <a:buFontTx/>
              <a:buChar char="•"/>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квадрат</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организованность, пунктуальность, строгое соблюдение правил, инструкций,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аналитичность</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мышления, внимательность к деталям, ориентация на факты, пристрастие к письменной речи, аккуратность, чистоплотность, рациональность, осторожность, сухость, холодность, практичность, экономность, упорство, настойчивость, твердость в решениях, терпеливость, трудолюбие, профессиональная эрудиция, слабый политик, узкий круг друзей и знакомых. Человек, имеющий такие характеристики, относится к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психотипу</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«предприимчивый исследователь»</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 акцентом на рационалистическую, «левополушарную» составляющую</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uk-UA"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96000"/>
              </a:lnSpc>
              <a:spcBef>
                <a:spcPct val="0"/>
              </a:spcBef>
              <a:spcAft>
                <a:spcPct val="0"/>
              </a:spcAft>
              <a:buClrTx/>
              <a:buSzTx/>
              <a:buFontTx/>
              <a:buChar char="•"/>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треугольник</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лидер, стремление к власти, честолюбие, установка на победу, прагматизм, ориентация на суть проблемы, уверенность в себе, решительность, импульсивность, сила чувств, смелость, неукротимая энергия, склонность к риску, высокая работоспособность, буйные развлечения, нетерпеливость, великолепный политик, остроумие, широкий круг общения, узкий круг близких и друзей. Такой человек относится к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психотипу</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«эгоист»</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uk-UA"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96000"/>
              </a:lnSpc>
              <a:spcBef>
                <a:spcPct val="0"/>
              </a:spcBef>
              <a:spcAft>
                <a:spcPct val="0"/>
              </a:spcAft>
              <a:buClrTx/>
              <a:buSzTx/>
              <a:buFontTx/>
              <a:buChar char="•"/>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прямоугольник</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изменчивость, непоследовательность, неопределенность, возбужденность, любознательность, позитивная установка ко всему новому, смелость, низкая самооценка, неуверенность в себе, доверчивость, нервозность, быстрые, резкие колебания настроения, избегание конфликтов, забывчивость, склонность терять вещи, непунктуальность, новые друзья, имитация поведения других людей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примериванне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ролей»), тенденция к простудам, травмам, дорожно-транспортным происшествиям. Здесь имеем </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«богемную личность»</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uk-UA"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96000"/>
              </a:lnSpc>
              <a:spcBef>
                <a:spcPct val="0"/>
              </a:spcBef>
              <a:spcAft>
                <a:spcPct val="0"/>
              </a:spcAft>
              <a:buClrTx/>
              <a:buSzTx/>
              <a:buFontTx/>
              <a:buChar char="•"/>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круг</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высокая потребность в общении, контактность,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дорожелательность</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забота о другом, щедрость, способность к сопереживанию, хорошая интуиция, спокойствие, склонность к самообвинению и меланхолии, эмоциональная чувствительность, доверчивость, ориентация на мнение окружающих, нерешительность, слабый политик, болтливость, способность уговаривать, убеждать других, сентиментальность, тяготения к прошлому, склонность к общественной работе, гибкий распорядок дня, широкий круг друзей и знакомых. Это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психотип</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«созерцателя»</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еще недостаточно «ушедшего в себя».</a:t>
            </a:r>
            <a:endParaRPr kumimoji="0" lang="uk-UA"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96000"/>
              </a:lnSpc>
              <a:spcBef>
                <a:spcPct val="0"/>
              </a:spcBef>
              <a:spcAft>
                <a:spcPct val="0"/>
              </a:spcAft>
              <a:buClrTx/>
              <a:buSzTx/>
              <a:buFontTx/>
              <a:buChar char="•"/>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зигзаг</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жажда изменений, креативность, жажда знаний, великолепная интуиция, одержимость своими идеями, мечтательность, устремленность в будущее, позитивная установка ко всему новому, восторженность, энтузиазм, непосредственность, непрактичность, импульсивность, непостоянство настроения, поведения, стремление работать в одиночку, отвращение к бумажной работе, душа компании, остроумие, безалаберность в финансовых вопросах. По нашей классификации, смешенный тип – </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«созерцатель»</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(великолепная интуиция) и </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«предприимчивый исследователь»</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его творческой, «правополушарной» форме.</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703734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3999" cy="720080"/>
          </a:xfrm>
          <a:extLst/>
        </p:spPr>
        <p:txBody>
          <a:bodyPr>
            <a:noAutofit/>
          </a:bodyPr>
          <a:lstStyle/>
          <a:p>
            <a:pPr>
              <a:defRPr/>
            </a:pPr>
            <a:r>
              <a:rPr lang="uk-UA" sz="3200" smtClean="0">
                <a:latin typeface="Arial" pitchFamily="34" charset="0"/>
                <a:cs typeface="Arial" pitchFamily="34" charset="0"/>
              </a:rPr>
              <a:t>Оцінювання інтуїції</a:t>
            </a:r>
            <a:endParaRPr lang="uk-UA" sz="3200">
              <a:latin typeface="Arial" pitchFamily="34" charset="0"/>
              <a:cs typeface="Arial" pitchFamily="34" charset="0"/>
            </a:endParaRPr>
          </a:p>
        </p:txBody>
      </p:sp>
      <p:sp>
        <p:nvSpPr>
          <p:cNvPr id="3" name="Прямоугольник 2"/>
          <p:cNvSpPr/>
          <p:nvPr/>
        </p:nvSpPr>
        <p:spPr>
          <a:xfrm>
            <a:off x="-429" y="836712"/>
            <a:ext cx="9144000" cy="5909310"/>
          </a:xfrm>
          <a:prstGeom prst="rect">
            <a:avLst/>
          </a:prstGeom>
        </p:spPr>
        <p:txBody>
          <a:bodyPr wrap="square">
            <a:spAutoFit/>
          </a:bodyPr>
          <a:lstStyle/>
          <a:p>
            <a:r>
              <a:rPr lang="ru-RU" sz="1400" i="1" dirty="0">
                <a:latin typeface="Arial" pitchFamily="34" charset="0"/>
                <a:cs typeface="Arial" pitchFamily="34" charset="0"/>
              </a:rPr>
              <a:t>Материалы.</a:t>
            </a:r>
            <a:r>
              <a:rPr lang="ru-RU" sz="1400" dirty="0">
                <a:latin typeface="Arial" pitchFamily="34" charset="0"/>
                <a:cs typeface="Arial" pitchFamily="34" charset="0"/>
              </a:rPr>
              <a:t> Инструкция, вопросы, ключ.</a:t>
            </a:r>
            <a:endParaRPr lang="uk-UA" sz="1400" dirty="0">
              <a:latin typeface="Arial" pitchFamily="34" charset="0"/>
              <a:cs typeface="Arial" pitchFamily="34" charset="0"/>
            </a:endParaRPr>
          </a:p>
          <a:p>
            <a:r>
              <a:rPr lang="ru-RU" sz="1400" i="1" dirty="0">
                <a:latin typeface="Arial" pitchFamily="34" charset="0"/>
                <a:cs typeface="Arial" pitchFamily="34" charset="0"/>
              </a:rPr>
              <a:t>Инструкция. </a:t>
            </a:r>
            <a:r>
              <a:rPr lang="ru-RU" sz="1400" dirty="0">
                <a:latin typeface="Arial" pitchFamily="34" charset="0"/>
                <a:cs typeface="Arial" pitchFamily="34" charset="0"/>
              </a:rPr>
              <a:t>Необходимо ответить «да» или «нет» на каждый из 20 вопросов. Ответу «да» соответствует 1 балл, ответу «нет» – 0 баллов.</a:t>
            </a:r>
            <a:endParaRPr lang="uk-UA" sz="1400" dirty="0">
              <a:latin typeface="Arial" pitchFamily="34" charset="0"/>
              <a:cs typeface="Arial" pitchFamily="34" charset="0"/>
            </a:endParaRPr>
          </a:p>
          <a:p>
            <a:pPr marL="342900" lvl="0" indent="-342900">
              <a:buFont typeface="+mj-lt"/>
              <a:buAutoNum type="arabicPeriod"/>
            </a:pPr>
            <a:r>
              <a:rPr lang="ru-RU" sz="1400" dirty="0">
                <a:latin typeface="Arial" pitchFamily="34" charset="0"/>
                <a:cs typeface="Arial" pitchFamily="34" charset="0"/>
              </a:rPr>
              <a:t>Быстро ли вы находите правильные ответы при решении задач и головоломок? </a:t>
            </a:r>
            <a:endParaRPr lang="uk-UA" sz="1400" dirty="0">
              <a:latin typeface="Arial" pitchFamily="34" charset="0"/>
              <a:cs typeface="Arial" pitchFamily="34" charset="0"/>
            </a:endParaRPr>
          </a:p>
          <a:p>
            <a:pPr marL="342900" lvl="0" indent="-342900">
              <a:buFont typeface="+mj-lt"/>
              <a:buAutoNum type="arabicPeriod"/>
            </a:pPr>
            <a:r>
              <a:rPr lang="ru-RU" sz="1400" dirty="0">
                <a:latin typeface="Arial" pitchFamily="34" charset="0"/>
                <a:cs typeface="Arial" pitchFamily="34" charset="0"/>
              </a:rPr>
              <a:t>Случалось ли, что вам несколько раз подряд везло в игре на деньги? </a:t>
            </a:r>
            <a:endParaRPr lang="uk-UA" sz="1400" dirty="0">
              <a:latin typeface="Arial" pitchFamily="34" charset="0"/>
              <a:cs typeface="Arial" pitchFamily="34" charset="0"/>
            </a:endParaRPr>
          </a:p>
          <a:p>
            <a:pPr marL="342900" lvl="0" indent="-342900">
              <a:buFont typeface="+mj-lt"/>
              <a:buAutoNum type="arabicPeriod"/>
            </a:pPr>
            <a:r>
              <a:rPr lang="ru-RU" sz="1400" dirty="0">
                <a:latin typeface="Arial" pitchFamily="34" charset="0"/>
                <a:cs typeface="Arial" pitchFamily="34" charset="0"/>
              </a:rPr>
              <a:t>Считаете ли вы свой дом уютным и счастливым? </a:t>
            </a:r>
            <a:endParaRPr lang="uk-UA" sz="1400" dirty="0">
              <a:latin typeface="Arial" pitchFamily="34" charset="0"/>
              <a:cs typeface="Arial" pitchFamily="34" charset="0"/>
            </a:endParaRPr>
          </a:p>
          <a:p>
            <a:pPr marL="342900" lvl="0" indent="-342900">
              <a:buFont typeface="+mj-lt"/>
              <a:buAutoNum type="arabicPeriod"/>
            </a:pPr>
            <a:r>
              <a:rPr lang="ru-RU" sz="1400" dirty="0">
                <a:latin typeface="Arial" pitchFamily="34" charset="0"/>
                <a:cs typeface="Arial" pitchFamily="34" charset="0"/>
              </a:rPr>
              <a:t>Оказывались ли вы в такой ситуации, когда, мельком увидев человека, вдруг ощущали непреодолимое желание познакомиться с ним поближе? </a:t>
            </a:r>
            <a:endParaRPr lang="uk-UA" sz="1400" dirty="0">
              <a:latin typeface="Arial" pitchFamily="34" charset="0"/>
              <a:cs typeface="Arial" pitchFamily="34" charset="0"/>
            </a:endParaRPr>
          </a:p>
          <a:p>
            <a:pPr marL="342900" lvl="0" indent="-342900">
              <a:buFont typeface="+mj-lt"/>
              <a:buAutoNum type="arabicPeriod"/>
            </a:pPr>
            <a:r>
              <a:rPr lang="ru-RU" sz="1400" dirty="0">
                <a:latin typeface="Arial" pitchFamily="34" charset="0"/>
                <a:cs typeface="Arial" pitchFamily="34" charset="0"/>
              </a:rPr>
              <a:t>Случалось ли так, что, ещё не сняв трубку телефона, вы уже знали, кто вам звонит? </a:t>
            </a:r>
            <a:endParaRPr lang="uk-UA" sz="1400" dirty="0">
              <a:latin typeface="Arial" pitchFamily="34" charset="0"/>
              <a:cs typeface="Arial" pitchFamily="34" charset="0"/>
            </a:endParaRPr>
          </a:p>
          <a:p>
            <a:pPr marL="342900" lvl="0" indent="-342900">
              <a:buFont typeface="+mj-lt"/>
              <a:buAutoNum type="arabicPeriod"/>
            </a:pPr>
            <a:r>
              <a:rPr lang="ru-RU" sz="1400" dirty="0">
                <a:latin typeface="Arial" pitchFamily="34" charset="0"/>
                <a:cs typeface="Arial" pitchFamily="34" charset="0"/>
              </a:rPr>
              <a:t>Слышали ли вы когда-нибудь внутренний голос, который подсказывал правильное решение? </a:t>
            </a:r>
            <a:endParaRPr lang="uk-UA" sz="1400" dirty="0">
              <a:latin typeface="Arial" pitchFamily="34" charset="0"/>
              <a:cs typeface="Arial" pitchFamily="34" charset="0"/>
            </a:endParaRPr>
          </a:p>
          <a:p>
            <a:pPr marL="342900" lvl="0" indent="-342900">
              <a:buFont typeface="+mj-lt"/>
              <a:buAutoNum type="arabicPeriod"/>
            </a:pPr>
            <a:r>
              <a:rPr lang="ru-RU" sz="1400" dirty="0">
                <a:latin typeface="Arial" pitchFamily="34" charset="0"/>
                <a:cs typeface="Arial" pitchFamily="34" charset="0"/>
              </a:rPr>
              <a:t>Верите ли вы в предначертанную человеку судьбу? </a:t>
            </a:r>
            <a:endParaRPr lang="uk-UA" sz="1400" dirty="0">
              <a:latin typeface="Arial" pitchFamily="34" charset="0"/>
              <a:cs typeface="Arial" pitchFamily="34" charset="0"/>
            </a:endParaRPr>
          </a:p>
          <a:p>
            <a:pPr marL="342900" lvl="0" indent="-342900">
              <a:buFont typeface="+mj-lt"/>
              <a:buAutoNum type="arabicPeriod"/>
            </a:pPr>
            <a:r>
              <a:rPr lang="ru-RU" sz="1400" dirty="0">
                <a:latin typeface="Arial" pitchFamily="34" charset="0"/>
                <a:cs typeface="Arial" pitchFamily="34" charset="0"/>
              </a:rPr>
              <a:t>Бывает ли так, что вы заранее знаете, что собирается сказать собеседник? </a:t>
            </a:r>
            <a:endParaRPr lang="uk-UA" sz="1400" dirty="0">
              <a:latin typeface="Arial" pitchFamily="34" charset="0"/>
              <a:cs typeface="Arial" pitchFamily="34" charset="0"/>
            </a:endParaRPr>
          </a:p>
          <a:p>
            <a:pPr marL="342900" lvl="0" indent="-342900">
              <a:buFont typeface="+mj-lt"/>
              <a:buAutoNum type="arabicPeriod"/>
            </a:pPr>
            <a:r>
              <a:rPr lang="ru-RU" sz="1400" dirty="0">
                <a:latin typeface="Arial" pitchFamily="34" charset="0"/>
                <a:cs typeface="Arial" pitchFamily="34" charset="0"/>
              </a:rPr>
              <a:t>Снились ли вам когда-нибудь плохие сны, оказавшиеся впоследствии вещими? </a:t>
            </a:r>
            <a:endParaRPr lang="uk-UA" sz="1400" dirty="0">
              <a:latin typeface="Arial" pitchFamily="34" charset="0"/>
              <a:cs typeface="Arial" pitchFamily="34" charset="0"/>
            </a:endParaRPr>
          </a:p>
          <a:p>
            <a:pPr marL="342900" lvl="0" indent="-342900">
              <a:buFont typeface="+mj-lt"/>
              <a:buAutoNum type="arabicPeriod"/>
            </a:pPr>
            <a:r>
              <a:rPr lang="ru-RU" sz="1400" dirty="0">
                <a:latin typeface="Arial" pitchFamily="34" charset="0"/>
                <a:cs typeface="Arial" pitchFamily="34" charset="0"/>
              </a:rPr>
              <a:t>Бывало ли так, что вы, ещё не вскрыв письма, догадывались, что в нём написано? </a:t>
            </a:r>
            <a:endParaRPr lang="uk-UA" sz="1400" dirty="0">
              <a:latin typeface="Arial" pitchFamily="34" charset="0"/>
              <a:cs typeface="Arial" pitchFamily="34" charset="0"/>
            </a:endParaRPr>
          </a:p>
          <a:p>
            <a:pPr marL="342900" lvl="0" indent="-342900">
              <a:buFont typeface="+mj-lt"/>
              <a:buAutoNum type="arabicPeriod"/>
            </a:pPr>
            <a:r>
              <a:rPr lang="ru-RU" sz="1400" dirty="0">
                <a:latin typeface="Arial" pitchFamily="34" charset="0"/>
                <a:cs typeface="Arial" pitchFamily="34" charset="0"/>
              </a:rPr>
              <a:t>Случается ли так, что в разговоре вы оканчиваете предложение вместо своего собеседника? </a:t>
            </a:r>
            <a:endParaRPr lang="uk-UA" sz="1400" dirty="0">
              <a:latin typeface="Arial" pitchFamily="34" charset="0"/>
              <a:cs typeface="Arial" pitchFamily="34" charset="0"/>
            </a:endParaRPr>
          </a:p>
          <a:p>
            <a:pPr marL="342900" lvl="0" indent="-342900">
              <a:buFont typeface="+mj-lt"/>
              <a:buAutoNum type="arabicPeriod"/>
            </a:pPr>
            <a:r>
              <a:rPr lang="ru-RU" sz="1400" dirty="0">
                <a:latin typeface="Arial" pitchFamily="34" charset="0"/>
                <a:cs typeface="Arial" pitchFamily="34" charset="0"/>
              </a:rPr>
              <a:t>Были ли такие ситуации, когда вы почему-то вспоминали человека, которого давно не видели, а потом неожиданно встречали его? </a:t>
            </a:r>
            <a:endParaRPr lang="uk-UA" sz="1400" dirty="0">
              <a:latin typeface="Arial" pitchFamily="34" charset="0"/>
              <a:cs typeface="Arial" pitchFamily="34" charset="0"/>
            </a:endParaRPr>
          </a:p>
          <a:p>
            <a:pPr marL="342900" lvl="0" indent="-342900">
              <a:buFont typeface="+mj-lt"/>
              <a:buAutoNum type="arabicPeriod"/>
            </a:pPr>
            <a:r>
              <a:rPr lang="ru-RU" sz="1400" dirty="0">
                <a:latin typeface="Arial" pitchFamily="34" charset="0"/>
                <a:cs typeface="Arial" pitchFamily="34" charset="0"/>
              </a:rPr>
              <a:t>Случается ли, что вы по непонятным для самого себя причинам не доверяете человеку? </a:t>
            </a:r>
            <a:endParaRPr lang="uk-UA" sz="1400" dirty="0">
              <a:latin typeface="Arial" pitchFamily="34" charset="0"/>
              <a:cs typeface="Arial" pitchFamily="34" charset="0"/>
            </a:endParaRPr>
          </a:p>
          <a:p>
            <a:pPr marL="342900" lvl="0" indent="-342900">
              <a:buFont typeface="+mj-lt"/>
              <a:buAutoNum type="arabicPeriod"/>
            </a:pPr>
            <a:r>
              <a:rPr lang="ru-RU" sz="1400" dirty="0">
                <a:latin typeface="Arial" pitchFamily="34" charset="0"/>
                <a:cs typeface="Arial" pitchFamily="34" charset="0"/>
              </a:rPr>
              <a:t>Есть ли у вас способность определять характер человека с первых минут общения? </a:t>
            </a:r>
            <a:endParaRPr lang="uk-UA" sz="1400" dirty="0">
              <a:latin typeface="Arial" pitchFamily="34" charset="0"/>
              <a:cs typeface="Arial" pitchFamily="34" charset="0"/>
            </a:endParaRPr>
          </a:p>
          <a:p>
            <a:pPr marL="342900" lvl="0" indent="-342900">
              <a:buFont typeface="+mj-lt"/>
              <a:buAutoNum type="arabicPeriod"/>
            </a:pPr>
            <a:r>
              <a:rPr lang="ru-RU" sz="1400" dirty="0">
                <a:latin typeface="Arial" pitchFamily="34" charset="0"/>
                <a:cs typeface="Arial" pitchFamily="34" charset="0"/>
              </a:rPr>
              <a:t>Было ли у вас когда-нибудь </a:t>
            </a:r>
            <a:r>
              <a:rPr lang="ru-RU" sz="1400" dirty="0" err="1">
                <a:latin typeface="Arial" pitchFamily="34" charset="0"/>
                <a:cs typeface="Arial" pitchFamily="34" charset="0"/>
              </a:rPr>
              <a:t>дежавю</a:t>
            </a:r>
            <a:r>
              <a:rPr lang="ru-RU" sz="1400" dirty="0">
                <a:latin typeface="Arial" pitchFamily="34" charset="0"/>
                <a:cs typeface="Arial" pitchFamily="34" charset="0"/>
              </a:rPr>
              <a:t>? </a:t>
            </a:r>
            <a:endParaRPr lang="uk-UA" sz="1400" dirty="0">
              <a:latin typeface="Arial" pitchFamily="34" charset="0"/>
              <a:cs typeface="Arial" pitchFamily="34" charset="0"/>
            </a:endParaRPr>
          </a:p>
          <a:p>
            <a:pPr marL="342900" lvl="0" indent="-342900">
              <a:buFont typeface="+mj-lt"/>
              <a:buAutoNum type="arabicPeriod"/>
            </a:pPr>
            <a:r>
              <a:rPr lang="ru-RU" sz="1400" dirty="0">
                <a:latin typeface="Arial" pitchFamily="34" charset="0"/>
                <a:cs typeface="Arial" pitchFamily="34" charset="0"/>
              </a:rPr>
              <a:t>Отказывались ли вы когда-нибудь лететь в самолёте из-за боязни авиакатастрофы? </a:t>
            </a:r>
            <a:endParaRPr lang="uk-UA" sz="1400" dirty="0">
              <a:latin typeface="Arial" pitchFamily="34" charset="0"/>
              <a:cs typeface="Arial" pitchFamily="34" charset="0"/>
            </a:endParaRPr>
          </a:p>
          <a:p>
            <a:pPr marL="342900" lvl="0" indent="-342900">
              <a:buFont typeface="+mj-lt"/>
              <a:buAutoNum type="arabicPeriod"/>
            </a:pPr>
            <a:r>
              <a:rPr lang="ru-RU" sz="1400" dirty="0">
                <a:latin typeface="Arial" pitchFamily="34" charset="0"/>
                <a:cs typeface="Arial" pitchFamily="34" charset="0"/>
              </a:rPr>
              <a:t>Случалось ли вам проснуться среди ночи, беспокоясь о здоровье и безопасности близкого человека? </a:t>
            </a:r>
            <a:endParaRPr lang="uk-UA" sz="1400" dirty="0">
              <a:latin typeface="Arial" pitchFamily="34" charset="0"/>
              <a:cs typeface="Arial" pitchFamily="34" charset="0"/>
            </a:endParaRPr>
          </a:p>
          <a:p>
            <a:pPr marL="342900" lvl="0" indent="-342900">
              <a:buFont typeface="+mj-lt"/>
              <a:buAutoNum type="arabicPeriod"/>
            </a:pPr>
            <a:r>
              <a:rPr lang="ru-RU" sz="1400" dirty="0">
                <a:latin typeface="Arial" pitchFamily="34" charset="0"/>
                <a:cs typeface="Arial" pitchFamily="34" charset="0"/>
              </a:rPr>
              <a:t>Бывает ли так, что вам по непонятной причине не нравятся некоторые люди? </a:t>
            </a:r>
            <a:endParaRPr lang="uk-UA" sz="1400" dirty="0">
              <a:latin typeface="Arial" pitchFamily="34" charset="0"/>
              <a:cs typeface="Arial" pitchFamily="34" charset="0"/>
            </a:endParaRPr>
          </a:p>
          <a:p>
            <a:pPr marL="342900" lvl="0" indent="-342900">
              <a:buFont typeface="+mj-lt"/>
              <a:buAutoNum type="arabicPeriod"/>
            </a:pPr>
            <a:r>
              <a:rPr lang="ru-RU" sz="1400" dirty="0">
                <a:latin typeface="Arial" pitchFamily="34" charset="0"/>
                <a:cs typeface="Arial" pitchFamily="34" charset="0"/>
              </a:rPr>
              <a:t>Было ли так, что вы, увидев какую-то вещь, аксессуар, предмет одежды, чувствовали, что обязательно должны его купить? </a:t>
            </a:r>
            <a:endParaRPr lang="uk-UA" sz="1400" dirty="0">
              <a:latin typeface="Arial" pitchFamily="34" charset="0"/>
              <a:cs typeface="Arial" pitchFamily="34" charset="0"/>
            </a:endParaRPr>
          </a:p>
          <a:p>
            <a:pPr marL="342900" lvl="0" indent="-342900">
              <a:buFont typeface="+mj-lt"/>
              <a:buAutoNum type="arabicPeriod"/>
            </a:pPr>
            <a:r>
              <a:rPr lang="ru-RU" sz="1400" dirty="0">
                <a:latin typeface="Arial" pitchFamily="34" charset="0"/>
                <a:cs typeface="Arial" pitchFamily="34" charset="0"/>
              </a:rPr>
              <a:t>Считаете ли вы, что любовь с первого взгляда возможна? </a:t>
            </a:r>
            <a:endParaRPr lang="uk-UA" sz="1400" dirty="0">
              <a:latin typeface="Arial" pitchFamily="34" charset="0"/>
              <a:cs typeface="Arial" pitchFamily="34" charset="0"/>
            </a:endParaRPr>
          </a:p>
        </p:txBody>
      </p:sp>
    </p:spTree>
    <p:extLst>
      <p:ext uri="{BB962C8B-B14F-4D97-AF65-F5344CB8AC3E}">
        <p14:creationId xmlns:p14="http://schemas.microsoft.com/office/powerpoint/2010/main" val="23070475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640" y="1412776"/>
            <a:ext cx="9144000" cy="2893100"/>
          </a:xfrm>
          <a:prstGeom prst="rect">
            <a:avLst/>
          </a:prstGeom>
        </p:spPr>
        <p:txBody>
          <a:bodyPr wrap="square">
            <a:spAutoFit/>
          </a:bodyPr>
          <a:lstStyle/>
          <a:p>
            <a:r>
              <a:rPr lang="ru-RU" sz="1400" i="1" dirty="0" smtClean="0">
                <a:latin typeface="Arial" pitchFamily="34" charset="0"/>
                <a:cs typeface="Arial" pitchFamily="34" charset="0"/>
              </a:rPr>
              <a:t>Ключ</a:t>
            </a:r>
            <a:r>
              <a:rPr lang="ru-RU" sz="1400" i="1" dirty="0">
                <a:latin typeface="Arial" pitchFamily="34" charset="0"/>
                <a:cs typeface="Arial" pitchFamily="34" charset="0"/>
              </a:rPr>
              <a:t>. </a:t>
            </a:r>
            <a:r>
              <a:rPr lang="ru-RU" sz="1400" dirty="0">
                <a:latin typeface="Arial" pitchFamily="34" charset="0"/>
                <a:cs typeface="Arial" pitchFamily="34" charset="0"/>
              </a:rPr>
              <a:t>Просуммируйте баллы. Если в результате вы набрали:</a:t>
            </a:r>
            <a:endParaRPr lang="uk-UA" sz="1400" dirty="0">
              <a:latin typeface="Arial" pitchFamily="34" charset="0"/>
              <a:cs typeface="Arial" pitchFamily="34" charset="0"/>
            </a:endParaRPr>
          </a:p>
          <a:p>
            <a:r>
              <a:rPr lang="ru-RU" sz="1400" b="1" dirty="0">
                <a:latin typeface="Arial" pitchFamily="34" charset="0"/>
                <a:cs typeface="Arial" pitchFamily="34" charset="0"/>
              </a:rPr>
              <a:t>от 10 до 20 баллов - </a:t>
            </a:r>
            <a:r>
              <a:rPr lang="ru-RU" sz="1400" dirty="0">
                <a:latin typeface="Arial" pitchFamily="34" charset="0"/>
                <a:cs typeface="Arial" pitchFamily="34" charset="0"/>
              </a:rPr>
              <a:t> </a:t>
            </a:r>
            <a:endParaRPr lang="uk-UA" sz="1400" dirty="0">
              <a:latin typeface="Arial" pitchFamily="34" charset="0"/>
              <a:cs typeface="Arial" pitchFamily="34" charset="0"/>
            </a:endParaRPr>
          </a:p>
          <a:p>
            <a:r>
              <a:rPr lang="ru-RU" sz="1400" dirty="0">
                <a:latin typeface="Arial" pitchFamily="34" charset="0"/>
                <a:cs typeface="Arial" pitchFamily="34" charset="0"/>
              </a:rPr>
              <a:t>У вас очень хорошо развита интуиция. Вы обладаете исключительными способностями, но порой боитесь доверять своим ощущениям;</a:t>
            </a:r>
            <a:endParaRPr lang="uk-UA" sz="1400" dirty="0">
              <a:latin typeface="Arial" pitchFamily="34" charset="0"/>
              <a:cs typeface="Arial" pitchFamily="34" charset="0"/>
            </a:endParaRPr>
          </a:p>
          <a:p>
            <a:r>
              <a:rPr lang="ru-RU" sz="1400" b="1" dirty="0">
                <a:latin typeface="Arial" pitchFamily="34" charset="0"/>
                <a:cs typeface="Arial" pitchFamily="34" charset="0"/>
              </a:rPr>
              <a:t>от 3 до 9 баллов -</a:t>
            </a:r>
            <a:r>
              <a:rPr lang="ru-RU" sz="1400" dirty="0">
                <a:latin typeface="Arial" pitchFamily="34" charset="0"/>
                <a:cs typeface="Arial" pitchFamily="34" charset="0"/>
              </a:rPr>
              <a:t> </a:t>
            </a:r>
            <a:endParaRPr lang="uk-UA" sz="1400" dirty="0">
              <a:latin typeface="Arial" pitchFamily="34" charset="0"/>
              <a:cs typeface="Arial" pitchFamily="34" charset="0"/>
            </a:endParaRPr>
          </a:p>
          <a:p>
            <a:r>
              <a:rPr lang="ru-RU" sz="1400" dirty="0">
                <a:latin typeface="Arial" pitchFamily="34" charset="0"/>
                <a:cs typeface="Arial" pitchFamily="34" charset="0"/>
              </a:rPr>
              <a:t>Ваша интуиция достаточно хорошо развита, но вы слишком редко её используете. Вам привычнее рассуждать, опираясь на здравый смысл, логику, жизненный опыт. А голос, который порой звучит внутри и подсказывает, что делать, вы старательно не замечаете. Но зачастую мысль, пришедшая в голову первой, оказывается самой удачной;</a:t>
            </a:r>
            <a:endParaRPr lang="uk-UA" sz="1400" dirty="0">
              <a:latin typeface="Arial" pitchFamily="34" charset="0"/>
              <a:cs typeface="Arial" pitchFamily="34" charset="0"/>
            </a:endParaRPr>
          </a:p>
          <a:p>
            <a:r>
              <a:rPr lang="ru-RU" sz="1400" b="1" dirty="0">
                <a:latin typeface="Arial" pitchFamily="34" charset="0"/>
                <a:cs typeface="Arial" pitchFamily="34" charset="0"/>
              </a:rPr>
              <a:t>от 0 до 2 баллов</a:t>
            </a:r>
            <a:r>
              <a:rPr lang="ru-RU" sz="1400" dirty="0">
                <a:latin typeface="Arial" pitchFamily="34" charset="0"/>
                <a:cs typeface="Arial" pitchFamily="34" charset="0"/>
              </a:rPr>
              <a:t> ­–</a:t>
            </a:r>
            <a:endParaRPr lang="uk-UA" sz="1400" dirty="0">
              <a:latin typeface="Arial" pitchFamily="34" charset="0"/>
              <a:cs typeface="Arial" pitchFamily="34" charset="0"/>
            </a:endParaRPr>
          </a:p>
          <a:p>
            <a:r>
              <a:rPr lang="ru-RU" sz="1400" dirty="0">
                <a:latin typeface="Arial" pitchFamily="34" charset="0"/>
                <a:cs typeface="Arial" pitchFamily="34" charset="0"/>
              </a:rPr>
              <a:t>Ваша интуиция совсем не развита. Но это не значит, что её нет, просто она находится глубоко в подсознании. Постарайтесь чаще использовать интуицию, и ваши способности наверняка станут расти. Вы удивитесь тому, сколько верных решений может вам прийти в голову благодаря хорошо развитой интуиции.</a:t>
            </a:r>
            <a:endParaRPr lang="uk-UA" sz="1400" dirty="0">
              <a:latin typeface="Arial" pitchFamily="34" charset="0"/>
              <a:cs typeface="Arial" pitchFamily="34" charset="0"/>
            </a:endParaRPr>
          </a:p>
        </p:txBody>
      </p:sp>
    </p:spTree>
    <p:extLst>
      <p:ext uri="{BB962C8B-B14F-4D97-AF65-F5344CB8AC3E}">
        <p14:creationId xmlns:p14="http://schemas.microsoft.com/office/powerpoint/2010/main" val="20519890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3999" cy="792088"/>
          </a:xfrm>
          <a:extLst/>
        </p:spPr>
        <p:txBody>
          <a:bodyPr>
            <a:noAutofit/>
          </a:bodyPr>
          <a:lstStyle/>
          <a:p>
            <a:pPr algn="ctr" eaLnBrk="1" fontAlgn="auto" hangingPunct="1">
              <a:spcAft>
                <a:spcPts val="0"/>
              </a:spcAft>
              <a:defRPr/>
            </a:pPr>
            <a:r>
              <a:rPr lang="uk-UA" sz="3200" dirty="0" smtClean="0">
                <a:latin typeface="Arial" pitchFamily="34" charset="0"/>
                <a:cs typeface="Arial" pitchFamily="34" charset="0"/>
              </a:rPr>
              <a:t>Оцінювання егоїзму</a:t>
            </a:r>
            <a:endParaRPr lang="uk-UA" sz="3200" dirty="0">
              <a:latin typeface="Arial" pitchFamily="34" charset="0"/>
              <a:cs typeface="Arial" pitchFamily="34" charset="0"/>
            </a:endParaRPr>
          </a:p>
        </p:txBody>
      </p:sp>
      <p:sp>
        <p:nvSpPr>
          <p:cNvPr id="3" name="Rectangle 2"/>
          <p:cNvSpPr>
            <a:spLocks noChangeArrowheads="1"/>
          </p:cNvSpPr>
          <p:nvPr/>
        </p:nvSpPr>
        <p:spPr bwMode="auto">
          <a:xfrm>
            <a:off x="0" y="991765"/>
            <a:ext cx="9138501"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1590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Материал и оборудование: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содержание речи испытуемого, бумага и ручка для записи, магнитофон. </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Инструкция.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исследовании участвуют три человека: испытуемый, его партнер и экспериментатор-наблюдатель. Испытуемого просят поговорить с партнером на любую тему. Разговор можно записать на магнитофон, или же экспериментатор, слушая разговор, он должен фиксировать на одной стороне листа бумаги все количество предложении, сказанных испытуемым, а на другой стороне листа – количество предложений, в которых испытуемый высказывал о себе или своих близких, а также животных или предметах, подчеркивая их принадлежность собственной персоне. Примерами предложений, отражающих эготизм, могут быть такие: "Я – человек волевой", "Мне не нравятся фильмы с сюжетами насилия", "Моя мама меня об этом предупреждала", "Мой кот поймал вчера воробья", "У меня в комнате всегда порядок" и т.п. </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Процедуру исследования можно окончить, когда общее количество предложений будет не менее сотни. </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Оценка.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Цель обработки результатов – получение коэффициента эготизма. Коэффициент обозначается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a:t>
            </a:r>
            <a:r>
              <a:rPr kumimoji="0" lang="ru-RU" sz="14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э</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Показателем эготизма являются предложения, в которых выражено стремление испытуемого говорить о себе. Коэффициент эготизма подсчитывается по формуле: </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a:t>
            </a:r>
            <a:r>
              <a:rPr kumimoji="0" lang="ru-RU" sz="14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э</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a:t>
            </a:r>
            <a:r>
              <a:rPr kumimoji="0" lang="ru-RU" sz="14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э</a:t>
            </a:r>
            <a:r>
              <a:rPr kumimoji="0" lang="ru-RU"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a:t>
            </a:r>
            <a:r>
              <a:rPr kumimoji="0" lang="ru-RU"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о</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(2.1)</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где  С</a:t>
            </a:r>
            <a:r>
              <a:rPr kumimoji="0" lang="ru-RU"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о</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общее количество предложений, сказанных испытуемым во время беседы;</a:t>
            </a:r>
            <a:b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a:t>
            </a:r>
            <a:r>
              <a:rPr kumimoji="0" lang="ru-RU" sz="14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э</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количество предложений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эготического</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характера. </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Анализ результатов.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Полученный коэффициент эготизма интерпретируют с помощью следующих ориентировочных шкал, определяя его уровень </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0,41&lt;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a:t>
            </a:r>
            <a:r>
              <a:rPr kumimoji="0" lang="ru-RU" sz="14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э</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&lt;1 – высокий уровень эготизма;</a:t>
            </a:r>
            <a:b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0,11 &lt;</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a:t>
            </a:r>
            <a:r>
              <a:rPr kumimoji="0" lang="ru-RU" sz="14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э</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&lt;0,40 – средний уровень эготизма; </a:t>
            </a:r>
            <a:b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a:t>
            </a:r>
            <a:r>
              <a:rPr kumimoji="0" lang="ru-RU" sz="14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э</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&lt;0,10 – низкий уровень эготизма.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5500" y="5823857"/>
            <a:ext cx="91385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В первом случае человек относится к типу «эгоист», во втором – эгоизм не является доминирующей чертой, в третьем он явно ослаблен, это «слабое место» человека</a:t>
            </a:r>
            <a:r>
              <a:rPr kumimoji="0" lang="ru-RU" sz="1400" b="0" i="0" u="none" strike="noStrike" cap="none" normalizeH="0" baseline="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8328675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99" y="116632"/>
            <a:ext cx="9143999" cy="792088"/>
          </a:xfrm>
          <a:extLst/>
        </p:spPr>
        <p:txBody>
          <a:bodyPr>
            <a:noAutofit/>
          </a:bodyPr>
          <a:lstStyle/>
          <a:p>
            <a:pPr algn="ctr" eaLnBrk="1" fontAlgn="auto" hangingPunct="1">
              <a:spcAft>
                <a:spcPts val="0"/>
              </a:spcAft>
              <a:defRPr/>
            </a:pPr>
            <a:r>
              <a:rPr lang="uk-UA" sz="3200" dirty="0" smtClean="0">
                <a:latin typeface="Arial" pitchFamily="34" charset="0"/>
                <a:cs typeface="Arial" pitchFamily="34" charset="0"/>
              </a:rPr>
              <a:t>Оцінювання агресивності</a:t>
            </a:r>
            <a:endParaRPr lang="uk-UA" sz="3200" dirty="0">
              <a:latin typeface="Arial" pitchFamily="34" charset="0"/>
              <a:cs typeface="Arial" pitchFamily="34" charset="0"/>
            </a:endParaRPr>
          </a:p>
        </p:txBody>
      </p:sp>
      <p:sp>
        <p:nvSpPr>
          <p:cNvPr id="3" name="Rectangle 7"/>
          <p:cNvSpPr>
            <a:spLocks noChangeArrowheads="1"/>
          </p:cNvSpPr>
          <p:nvPr/>
        </p:nvSpPr>
        <p:spPr bwMode="auto">
          <a:xfrm>
            <a:off x="0" y="1088449"/>
            <a:ext cx="9143999"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1590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Методика «Агрессивность» (модификация теста Розенцвейга).</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Пояснение.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Описываемый далее тест предназначен для оценки степени развитости у человека агрессивности, пони­маемой как не вызванная объективными обстоятельствами тенденция враждебно реагировать на большин­ство высказываний, действий и поступков окружающих людей. Агрессивность – это черта личности, проявляющаяся в более или менее постоянном враждебном отношении человека к чело­веку, животным и предметам природы и материальной культу­ры, склонность к их разрушению и агрессивным неспровоцированным действиям. </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Материал.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данном тесте, основой которого явился известный тест Розенцвейга, испытуемые получают 24 рисунка (рис. 2.2). На этих рисунках представлены люди в различных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эмоциогенных</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вызывающих фрустрацию ситуа­циях. Общим для всех рисунков являет­ся то, что один человек в них проявляет в отношении другого такие действия, которые этим, вторым человеком могут быть по­няты по-разному: как агрессивные, преднамеренно вызывающие или оскорбительные, или случайные, совершенные неумышлен­но без сознательного желания навредить или уни­зить другого человека. </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Предполагается, что индивид с достаточно развитой агрессивностью на большинство действий подобного рода со стороны окружающих людей будет реагировать агрес­сией. Инди­вид, у которого личностная черта агрессивности выражена сла­бо, на подобные ситуации будет реагировать по-другому: друже­любно, стараясь разрядить возникшую напряженность, успоко­ить, не придать значения случившемуся и т.п. </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1590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10"/>
          <p:cNvSpPr>
            <a:spLocks noChangeArrowheads="1"/>
          </p:cNvSpPr>
          <p:nvPr/>
        </p:nvSpPr>
        <p:spPr bwMode="auto">
          <a:xfrm>
            <a:off x="0" y="4810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1"/>
          <p:cNvSpPr>
            <a:spLocks noChangeArrowheads="1"/>
          </p:cNvSpPr>
          <p:nvPr/>
        </p:nvSpPr>
        <p:spPr bwMode="auto">
          <a:xfrm>
            <a:off x="0" y="4810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2"/>
          <p:cNvSpPr>
            <a:spLocks noChangeArrowheads="1"/>
          </p:cNvSpPr>
          <p:nvPr/>
        </p:nvSpPr>
        <p:spPr bwMode="auto">
          <a:xfrm>
            <a:off x="0" y="8943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93988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261" y="153368"/>
            <a:ext cx="9131739" cy="679354"/>
          </a:xfrm>
        </p:spPr>
        <p:txBody>
          <a:bodyPr>
            <a:normAutofit/>
          </a:bodyPr>
          <a:lstStyle/>
          <a:p>
            <a:pPr>
              <a:lnSpc>
                <a:spcPts val="3000"/>
              </a:lnSpc>
            </a:pPr>
            <a:r>
              <a:rPr lang="uk-UA" sz="3200" dirty="0" smtClean="0">
                <a:latin typeface="Arial" pitchFamily="34" charset="0"/>
                <a:cs typeface="Arial" pitchFamily="34" charset="0"/>
              </a:rPr>
              <a:t>Властивості </a:t>
            </a:r>
            <a:r>
              <a:rPr lang="uk-UA" sz="3200" dirty="0" err="1" smtClean="0">
                <a:latin typeface="Arial" pitchFamily="34" charset="0"/>
                <a:cs typeface="Arial" pitchFamily="34" charset="0"/>
              </a:rPr>
              <a:t>гештальтів</a:t>
            </a:r>
            <a:endParaRPr lang="ru-RU" sz="3200" dirty="0" smtClean="0">
              <a:effectLst/>
              <a:latin typeface="Arial" pitchFamily="34" charset="0"/>
              <a:cs typeface="Arial" pitchFamily="34" charset="0"/>
            </a:endParaRPr>
          </a:p>
        </p:txBody>
      </p:sp>
      <p:sp>
        <p:nvSpPr>
          <p:cNvPr id="30" name="Содержимое 2"/>
          <p:cNvSpPr txBox="1">
            <a:spLocks/>
          </p:cNvSpPr>
          <p:nvPr/>
        </p:nvSpPr>
        <p:spPr>
          <a:xfrm>
            <a:off x="0" y="764704"/>
            <a:ext cx="9144000" cy="5879054"/>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000" dirty="0" err="1" smtClean="0">
                <a:solidFill>
                  <a:schemeClr val="tx1"/>
                </a:solidFill>
                <a:latin typeface="Arial" pitchFamily="34" charset="0"/>
                <a:cs typeface="Arial" pitchFamily="34" charset="0"/>
              </a:rPr>
              <a:t>Прегнантные</a:t>
            </a:r>
            <a:r>
              <a:rPr lang="ru-RU" sz="2000" dirty="0" smtClean="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гештальты</a:t>
            </a:r>
            <a:r>
              <a:rPr lang="ru-RU" sz="2000" dirty="0">
                <a:solidFill>
                  <a:schemeClr val="tx1"/>
                </a:solidFill>
                <a:latin typeface="Arial" pitchFamily="34" charset="0"/>
                <a:cs typeface="Arial" pitchFamily="34" charset="0"/>
              </a:rPr>
              <a:t> имеют следующие свойства: </a:t>
            </a:r>
            <a:endParaRPr lang="ru-RU" sz="2000" dirty="0" smtClean="0">
              <a:solidFill>
                <a:schemeClr val="tx1"/>
              </a:solidFill>
              <a:latin typeface="Arial" pitchFamily="34" charset="0"/>
              <a:cs typeface="Arial" pitchFamily="34" charset="0"/>
            </a:endParaRPr>
          </a:p>
          <a:p>
            <a:pPr marL="342900" indent="-342900" algn="l">
              <a:buFont typeface="Arial" pitchFamily="34" charset="0"/>
              <a:buChar char="•"/>
            </a:pPr>
            <a:r>
              <a:rPr lang="ru-RU" sz="2000" dirty="0" smtClean="0">
                <a:solidFill>
                  <a:schemeClr val="tx1"/>
                </a:solidFill>
                <a:latin typeface="Arial" pitchFamily="34" charset="0"/>
                <a:cs typeface="Arial" pitchFamily="34" charset="0"/>
              </a:rPr>
              <a:t>замкнутые</a:t>
            </a:r>
            <a:r>
              <a:rPr lang="ru-RU" sz="2000" dirty="0">
                <a:solidFill>
                  <a:schemeClr val="tx1"/>
                </a:solidFill>
                <a:latin typeface="Arial" pitchFamily="34" charset="0"/>
                <a:cs typeface="Arial" pitchFamily="34" charset="0"/>
              </a:rPr>
              <a:t>, отчетливо выраженные </a:t>
            </a:r>
            <a:r>
              <a:rPr lang="ru-RU" sz="2000" dirty="0" smtClean="0">
                <a:solidFill>
                  <a:schemeClr val="tx1"/>
                </a:solidFill>
                <a:latin typeface="Arial" pitchFamily="34" charset="0"/>
                <a:cs typeface="Arial" pitchFamily="34" charset="0"/>
              </a:rPr>
              <a:t>границы;</a:t>
            </a:r>
          </a:p>
          <a:p>
            <a:pPr marL="342900" indent="-342900" algn="l">
              <a:buFont typeface="Arial" pitchFamily="34" charset="0"/>
              <a:buChar char="•"/>
            </a:pPr>
            <a:r>
              <a:rPr lang="ru-RU" sz="2000" dirty="0" smtClean="0">
                <a:solidFill>
                  <a:schemeClr val="tx1"/>
                </a:solidFill>
                <a:latin typeface="Arial" pitchFamily="34" charset="0"/>
                <a:cs typeface="Arial" pitchFamily="34" charset="0"/>
              </a:rPr>
              <a:t>симметричность;</a:t>
            </a:r>
          </a:p>
          <a:p>
            <a:pPr marL="342900" indent="-342900" algn="l">
              <a:buFont typeface="Arial" pitchFamily="34" charset="0"/>
              <a:buChar char="•"/>
            </a:pPr>
            <a:r>
              <a:rPr lang="ru-RU" sz="2000" dirty="0" smtClean="0">
                <a:solidFill>
                  <a:schemeClr val="tx1"/>
                </a:solidFill>
                <a:latin typeface="Arial" pitchFamily="34" charset="0"/>
                <a:cs typeface="Arial" pitchFamily="34" charset="0"/>
              </a:rPr>
              <a:t>внутренняя </a:t>
            </a:r>
            <a:r>
              <a:rPr lang="ru-RU" sz="2000" dirty="0">
                <a:solidFill>
                  <a:schemeClr val="tx1"/>
                </a:solidFill>
                <a:latin typeface="Arial" pitchFamily="34" charset="0"/>
                <a:cs typeface="Arial" pitchFamily="34" charset="0"/>
              </a:rPr>
              <a:t>структура, приобретающая форму фигуры.  </a:t>
            </a:r>
            <a:endParaRPr lang="ru-RU" sz="2000" dirty="0" smtClean="0">
              <a:solidFill>
                <a:schemeClr val="tx1"/>
              </a:solidFill>
              <a:latin typeface="Arial" pitchFamily="34" charset="0"/>
              <a:cs typeface="Arial" pitchFamily="34" charset="0"/>
            </a:endParaRPr>
          </a:p>
          <a:p>
            <a:pPr algn="l"/>
            <a:r>
              <a:rPr lang="ru-RU" sz="2000" dirty="0" smtClean="0">
                <a:solidFill>
                  <a:schemeClr val="tx1"/>
                </a:solidFill>
                <a:latin typeface="Arial" pitchFamily="34" charset="0"/>
                <a:cs typeface="Arial" pitchFamily="34" charset="0"/>
              </a:rPr>
              <a:t>Закон </a:t>
            </a:r>
            <a:r>
              <a:rPr lang="ru-RU" sz="2000" dirty="0">
                <a:solidFill>
                  <a:schemeClr val="tx1"/>
                </a:solidFill>
                <a:latin typeface="Arial" pitchFamily="34" charset="0"/>
                <a:cs typeface="Arial" pitchFamily="34" charset="0"/>
              </a:rPr>
              <a:t>«хорошего» </a:t>
            </a:r>
            <a:r>
              <a:rPr lang="ru-RU" sz="2000" dirty="0" err="1" smtClean="0">
                <a:solidFill>
                  <a:schemeClr val="tx1"/>
                </a:solidFill>
                <a:latin typeface="Arial" pitchFamily="34" charset="0"/>
                <a:cs typeface="Arial" pitchFamily="34" charset="0"/>
              </a:rPr>
              <a:t>гештальта</a:t>
            </a:r>
            <a:r>
              <a:rPr lang="ru-RU" sz="2000" dirty="0" smtClean="0">
                <a:solidFill>
                  <a:schemeClr val="tx1"/>
                </a:solidFill>
                <a:latin typeface="Arial" pitchFamily="34" charset="0"/>
                <a:cs typeface="Arial" pitchFamily="34" charset="0"/>
              </a:rPr>
              <a:t> (Метцгер,1941): </a:t>
            </a:r>
          </a:p>
          <a:p>
            <a:pPr algn="l"/>
            <a:r>
              <a:rPr lang="ru-RU" sz="2000" i="1" dirty="0" smtClean="0">
                <a:solidFill>
                  <a:schemeClr val="tx1"/>
                </a:solidFill>
                <a:latin typeface="Arial" pitchFamily="34" charset="0"/>
                <a:cs typeface="Arial" pitchFamily="34" charset="0"/>
              </a:rPr>
              <a:t>Сознание </a:t>
            </a:r>
            <a:r>
              <a:rPr lang="ru-RU" sz="2000" i="1" dirty="0">
                <a:solidFill>
                  <a:schemeClr val="tx1"/>
                </a:solidFill>
                <a:latin typeface="Arial" pitchFamily="34" charset="0"/>
                <a:cs typeface="Arial" pitchFamily="34" charset="0"/>
              </a:rPr>
              <a:t>всегда предрасположено к тому, чтобы из данных </a:t>
            </a:r>
            <a:r>
              <a:rPr lang="ru-RU" sz="2000" i="1" dirty="0" smtClean="0">
                <a:solidFill>
                  <a:schemeClr val="tx1"/>
                </a:solidFill>
                <a:latin typeface="Arial" pitchFamily="34" charset="0"/>
                <a:cs typeface="Arial" pitchFamily="34" charset="0"/>
              </a:rPr>
              <a:t>восприятий </a:t>
            </a:r>
            <a:r>
              <a:rPr lang="ru-RU" sz="2000" i="1" dirty="0">
                <a:solidFill>
                  <a:schemeClr val="tx1"/>
                </a:solidFill>
                <a:latin typeface="Arial" pitchFamily="34" charset="0"/>
                <a:cs typeface="Arial" pitchFamily="34" charset="0"/>
              </a:rPr>
              <a:t>воспринимать преимущественно самое простое, единое, замкнутое, симметричное, включающееся в основную пространственную </a:t>
            </a:r>
            <a:r>
              <a:rPr lang="ru-RU" sz="2000" i="1" dirty="0" smtClean="0">
                <a:solidFill>
                  <a:schemeClr val="tx1"/>
                </a:solidFill>
                <a:latin typeface="Arial" pitchFamily="34" charset="0"/>
                <a:cs typeface="Arial" pitchFamily="34" charset="0"/>
              </a:rPr>
              <a:t>ось. </a:t>
            </a:r>
          </a:p>
          <a:p>
            <a:pPr algn="l"/>
            <a:r>
              <a:rPr lang="ru-RU" sz="2000" dirty="0" smtClean="0">
                <a:solidFill>
                  <a:schemeClr val="tx1"/>
                </a:solidFill>
                <a:latin typeface="Arial" pitchFamily="34" charset="0"/>
                <a:cs typeface="Arial" pitchFamily="34" charset="0"/>
              </a:rPr>
              <a:t>Имеют место:</a:t>
            </a:r>
            <a:endParaRPr lang="uk-UA" sz="2000" dirty="0">
              <a:solidFill>
                <a:schemeClr val="tx1"/>
              </a:solidFill>
              <a:latin typeface="Arial" pitchFamily="34" charset="0"/>
              <a:cs typeface="Arial" pitchFamily="34" charset="0"/>
            </a:endParaRPr>
          </a:p>
          <a:p>
            <a:pPr marL="342900" indent="-342900" algn="l">
              <a:buFont typeface="Arial" pitchFamily="34" charset="0"/>
              <a:buChar char="•"/>
            </a:pPr>
            <a:r>
              <a:rPr lang="ru-RU" sz="2000" dirty="0" smtClean="0">
                <a:solidFill>
                  <a:schemeClr val="tx1"/>
                </a:solidFill>
                <a:latin typeface="Arial" pitchFamily="34" charset="0"/>
                <a:cs typeface="Arial" pitchFamily="34" charset="0"/>
              </a:rPr>
              <a:t>константность размера (воспринимаемый </a:t>
            </a:r>
            <a:r>
              <a:rPr lang="ru-RU" sz="2000" dirty="0">
                <a:solidFill>
                  <a:schemeClr val="tx1"/>
                </a:solidFill>
                <a:latin typeface="Arial" pitchFamily="34" charset="0"/>
                <a:cs typeface="Arial" pitchFamily="34" charset="0"/>
              </a:rPr>
              <a:t>размер объекта остается постоянным, вне зависимости от изменения размера его изображения на сетчатке </a:t>
            </a:r>
            <a:r>
              <a:rPr lang="ru-RU" sz="2000" dirty="0" smtClean="0">
                <a:solidFill>
                  <a:schemeClr val="tx1"/>
                </a:solidFill>
                <a:latin typeface="Arial" pitchFamily="34" charset="0"/>
                <a:cs typeface="Arial" pitchFamily="34" charset="0"/>
              </a:rPr>
              <a:t>глаза); </a:t>
            </a:r>
          </a:p>
          <a:p>
            <a:pPr marL="342900" indent="-342900" algn="l">
              <a:buFont typeface="Arial" pitchFamily="34" charset="0"/>
              <a:buChar char="•"/>
            </a:pPr>
            <a:r>
              <a:rPr lang="ru-RU" sz="2000" dirty="0" smtClean="0">
                <a:solidFill>
                  <a:schemeClr val="tx1"/>
                </a:solidFill>
                <a:latin typeface="Arial" pitchFamily="34" charset="0"/>
                <a:cs typeface="Arial" pitchFamily="34" charset="0"/>
              </a:rPr>
              <a:t>константность </a:t>
            </a:r>
            <a:r>
              <a:rPr lang="ru-RU" sz="2000" dirty="0">
                <a:solidFill>
                  <a:schemeClr val="tx1"/>
                </a:solidFill>
                <a:latin typeface="Arial" pitchFamily="34" charset="0"/>
                <a:cs typeface="Arial" pitchFamily="34" charset="0"/>
              </a:rPr>
              <a:t>формы </a:t>
            </a:r>
            <a:r>
              <a:rPr lang="ru-RU" sz="2000" dirty="0" smtClean="0">
                <a:solidFill>
                  <a:schemeClr val="tx1"/>
                </a:solidFill>
                <a:latin typeface="Arial" pitchFamily="34" charset="0"/>
                <a:cs typeface="Arial" pitchFamily="34" charset="0"/>
              </a:rPr>
              <a:t>(воспринимаемая </a:t>
            </a:r>
            <a:r>
              <a:rPr lang="ru-RU" sz="2000" dirty="0">
                <a:solidFill>
                  <a:schemeClr val="tx1"/>
                </a:solidFill>
                <a:latin typeface="Arial" pitchFamily="34" charset="0"/>
                <a:cs typeface="Arial" pitchFamily="34" charset="0"/>
              </a:rPr>
              <a:t>форма объекта постоянна при изменении формы на </a:t>
            </a:r>
            <a:r>
              <a:rPr lang="ru-RU" sz="2000" dirty="0" smtClean="0">
                <a:solidFill>
                  <a:schemeClr val="tx1"/>
                </a:solidFill>
                <a:latin typeface="Arial" pitchFamily="34" charset="0"/>
                <a:cs typeface="Arial" pitchFamily="34" charset="0"/>
              </a:rPr>
              <a:t>сетчатке) </a:t>
            </a:r>
          </a:p>
          <a:p>
            <a:pPr marL="342900" indent="-342900" algn="l">
              <a:buFont typeface="Arial" pitchFamily="34" charset="0"/>
              <a:buChar char="•"/>
            </a:pPr>
            <a:r>
              <a:rPr lang="ru-RU" sz="2000" dirty="0" smtClean="0">
                <a:solidFill>
                  <a:schemeClr val="tx1"/>
                </a:solidFill>
                <a:latin typeface="Arial" pitchFamily="34" charset="0"/>
                <a:cs typeface="Arial" pitchFamily="34" charset="0"/>
              </a:rPr>
              <a:t>константность </a:t>
            </a:r>
            <a:r>
              <a:rPr lang="ru-RU" sz="2000" dirty="0">
                <a:solidFill>
                  <a:schemeClr val="tx1"/>
                </a:solidFill>
                <a:latin typeface="Arial" pitchFamily="34" charset="0"/>
                <a:cs typeface="Arial" pitchFamily="34" charset="0"/>
              </a:rPr>
              <a:t>яркости </a:t>
            </a:r>
            <a:r>
              <a:rPr lang="ru-RU" sz="2000" dirty="0" smtClean="0">
                <a:solidFill>
                  <a:schemeClr val="tx1"/>
                </a:solidFill>
                <a:latin typeface="Arial" pitchFamily="34" charset="0"/>
                <a:cs typeface="Arial" pitchFamily="34" charset="0"/>
              </a:rPr>
              <a:t>(воспринимаемая </a:t>
            </a:r>
            <a:r>
              <a:rPr lang="ru-RU" sz="2000" dirty="0">
                <a:solidFill>
                  <a:schemeClr val="tx1"/>
                </a:solidFill>
                <a:latin typeface="Arial" pitchFamily="34" charset="0"/>
                <a:cs typeface="Arial" pitchFamily="34" charset="0"/>
              </a:rPr>
              <a:t>яркость объекта постоянна при изменяющихся условиях </a:t>
            </a:r>
            <a:r>
              <a:rPr lang="ru-RU" sz="2000" dirty="0" smtClean="0">
                <a:solidFill>
                  <a:schemeClr val="tx1"/>
                </a:solidFill>
                <a:latin typeface="Arial" pitchFamily="34" charset="0"/>
                <a:cs typeface="Arial" pitchFamily="34" charset="0"/>
              </a:rPr>
              <a:t>освещения </a:t>
            </a:r>
            <a:r>
              <a:rPr lang="ru-RU" sz="2000" dirty="0">
                <a:solidFill>
                  <a:schemeClr val="tx1"/>
                </a:solidFill>
                <a:latin typeface="Arial" pitchFamily="34" charset="0"/>
                <a:cs typeface="Arial" pitchFamily="34" charset="0"/>
              </a:rPr>
              <a:t>при условии одинакового объекта и фона</a:t>
            </a:r>
            <a:r>
              <a:rPr lang="ru-RU" sz="2000" dirty="0" smtClean="0">
                <a:solidFill>
                  <a:schemeClr val="tx1"/>
                </a:solidFill>
                <a:latin typeface="Arial" pitchFamily="34" charset="0"/>
                <a:cs typeface="Arial" pitchFamily="34" charset="0"/>
              </a:rPr>
              <a:t>.</a:t>
            </a:r>
            <a:endParaRPr lang="uk-UA"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29522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http://azps.ru/tests/rozenagr.files/image004.gif"/>
          <p:cNvPicPr>
            <a:picLocks noChangeAspect="1" noChangeArrowheads="1"/>
          </p:cNvPicPr>
          <p:nvPr/>
        </p:nvPicPr>
        <p:blipFill>
          <a:blip r:embed="rId2" r:link="rId3">
            <a:extLst>
              <a:ext uri="{28A0092B-C50C-407E-A947-70E740481C1C}">
                <a14:useLocalDpi xmlns:a14="http://schemas.microsoft.com/office/drawing/2010/main" val="0"/>
              </a:ext>
            </a:extLst>
          </a:blip>
          <a:srcRect l="3261" t="2716" r="5852" b="2126"/>
          <a:stretch>
            <a:fillRect/>
          </a:stretch>
        </p:blipFill>
        <p:spPr bwMode="auto">
          <a:xfrm>
            <a:off x="3038978" y="644072"/>
            <a:ext cx="2973181" cy="5361868"/>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http://azps.ru/tests/rozenagr.files/image002.gif"/>
          <p:cNvPicPr>
            <a:picLocks noChangeAspect="1" noChangeArrowheads="1"/>
          </p:cNvPicPr>
          <p:nvPr/>
        </p:nvPicPr>
        <p:blipFill>
          <a:blip r:embed="rId4" r:link="rId5">
            <a:extLst>
              <a:ext uri="{28A0092B-C50C-407E-A947-70E740481C1C}">
                <a14:useLocalDpi xmlns:a14="http://schemas.microsoft.com/office/drawing/2010/main" val="0"/>
              </a:ext>
            </a:extLst>
          </a:blip>
          <a:srcRect l="4382" t="3214" r="10590" b="2142"/>
          <a:stretch>
            <a:fillRect/>
          </a:stretch>
        </p:blipFill>
        <p:spPr bwMode="auto">
          <a:xfrm>
            <a:off x="31981" y="616666"/>
            <a:ext cx="3006997" cy="53618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1590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10"/>
          <p:cNvSpPr>
            <a:spLocks noChangeArrowheads="1"/>
          </p:cNvSpPr>
          <p:nvPr/>
        </p:nvSpPr>
        <p:spPr bwMode="auto">
          <a:xfrm>
            <a:off x="0" y="4810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1"/>
          <p:cNvSpPr>
            <a:spLocks noChangeArrowheads="1"/>
          </p:cNvSpPr>
          <p:nvPr/>
        </p:nvSpPr>
        <p:spPr bwMode="auto">
          <a:xfrm>
            <a:off x="0" y="4810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2"/>
          <p:cNvSpPr>
            <a:spLocks noChangeArrowheads="1"/>
          </p:cNvSpPr>
          <p:nvPr/>
        </p:nvSpPr>
        <p:spPr bwMode="auto">
          <a:xfrm>
            <a:off x="0" y="8943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pic>
        <p:nvPicPr>
          <p:cNvPr id="16" name="Picture 3" descr="http://azps.ru/tests/rozenagr.files/image006.gif"/>
          <p:cNvPicPr>
            <a:picLocks noChangeAspect="1" noChangeArrowheads="1"/>
          </p:cNvPicPr>
          <p:nvPr/>
        </p:nvPicPr>
        <p:blipFill>
          <a:blip r:embed="rId6" r:link="rId7">
            <a:extLst>
              <a:ext uri="{28A0092B-C50C-407E-A947-70E740481C1C}">
                <a14:useLocalDpi xmlns:a14="http://schemas.microsoft.com/office/drawing/2010/main" val="0"/>
              </a:ext>
            </a:extLst>
          </a:blip>
          <a:srcRect t="1453" r="3957" b="3734"/>
          <a:stretch>
            <a:fillRect/>
          </a:stretch>
        </p:blipFill>
        <p:spPr bwMode="auto">
          <a:xfrm>
            <a:off x="6071320" y="618041"/>
            <a:ext cx="3072680" cy="5360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0482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azps.ru/tests/rozenagr.files/image008.gif"/>
          <p:cNvPicPr>
            <a:picLocks noChangeAspect="1" noChangeArrowheads="1"/>
          </p:cNvPicPr>
          <p:nvPr/>
        </p:nvPicPr>
        <p:blipFill>
          <a:blip r:embed="rId2" r:link="rId3">
            <a:extLst>
              <a:ext uri="{28A0092B-C50C-407E-A947-70E740481C1C}">
                <a14:useLocalDpi xmlns:a14="http://schemas.microsoft.com/office/drawing/2010/main" val="0"/>
              </a:ext>
            </a:extLst>
          </a:blip>
          <a:srcRect l="6743" t="2139" r="6363" b="3387"/>
          <a:stretch>
            <a:fillRect/>
          </a:stretch>
        </p:blipFill>
        <p:spPr bwMode="auto">
          <a:xfrm>
            <a:off x="-1587" y="836711"/>
            <a:ext cx="3061419" cy="5049425"/>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azps.ru/tests/rozenagr.files/image012.gif"/>
          <p:cNvPicPr>
            <a:picLocks noChangeAspect="1" noChangeArrowheads="1"/>
          </p:cNvPicPr>
          <p:nvPr/>
        </p:nvPicPr>
        <p:blipFill>
          <a:blip r:embed="rId4" r:link="rId5">
            <a:extLst>
              <a:ext uri="{28A0092B-C50C-407E-A947-70E740481C1C}">
                <a14:useLocalDpi xmlns:a14="http://schemas.microsoft.com/office/drawing/2010/main" val="0"/>
              </a:ext>
            </a:extLst>
          </a:blip>
          <a:srcRect l="4509" t="1973" r="5563" b="3050"/>
          <a:stretch>
            <a:fillRect/>
          </a:stretch>
        </p:blipFill>
        <p:spPr bwMode="auto">
          <a:xfrm>
            <a:off x="6084168" y="836711"/>
            <a:ext cx="3042501" cy="5049425"/>
          </a:xfrm>
          <a:prstGeom prst="rect">
            <a:avLst/>
          </a:prstGeom>
          <a:noFill/>
          <a:extLst>
            <a:ext uri="{909E8E84-426E-40DD-AFC4-6F175D3DCCD1}">
              <a14:hiddenFill xmlns:a14="http://schemas.microsoft.com/office/drawing/2010/main">
                <a:solidFill>
                  <a:srgbClr val="FFFFFF"/>
                </a:solidFill>
              </a14:hiddenFill>
            </a:ext>
          </a:extLst>
        </p:spPr>
      </p:pic>
      <p:pic>
        <p:nvPicPr>
          <p:cNvPr id="19457" name="Picture 1" descr="http://azps.ru/tests/rozenagr.files/image010.gif"/>
          <p:cNvPicPr>
            <a:picLocks noChangeAspect="1" noChangeArrowheads="1"/>
          </p:cNvPicPr>
          <p:nvPr/>
        </p:nvPicPr>
        <p:blipFill>
          <a:blip r:embed="rId6" r:link="rId7">
            <a:extLst>
              <a:ext uri="{28A0092B-C50C-407E-A947-70E740481C1C}">
                <a14:useLocalDpi xmlns:a14="http://schemas.microsoft.com/office/drawing/2010/main" val="0"/>
              </a:ext>
            </a:extLst>
          </a:blip>
          <a:srcRect l="4895" t="1743" r="4895" b="3703"/>
          <a:stretch>
            <a:fillRect/>
          </a:stretch>
        </p:blipFill>
        <p:spPr bwMode="auto">
          <a:xfrm>
            <a:off x="3059832" y="836711"/>
            <a:ext cx="3024336" cy="5049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1590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10"/>
          <p:cNvSpPr>
            <a:spLocks noChangeArrowheads="1"/>
          </p:cNvSpPr>
          <p:nvPr/>
        </p:nvSpPr>
        <p:spPr bwMode="auto">
          <a:xfrm>
            <a:off x="0" y="4810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1"/>
          <p:cNvSpPr>
            <a:spLocks noChangeArrowheads="1"/>
          </p:cNvSpPr>
          <p:nvPr/>
        </p:nvSpPr>
        <p:spPr bwMode="auto">
          <a:xfrm>
            <a:off x="0" y="4810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2"/>
          <p:cNvSpPr>
            <a:spLocks noChangeArrowheads="1"/>
          </p:cNvSpPr>
          <p:nvPr/>
        </p:nvSpPr>
        <p:spPr bwMode="auto">
          <a:xfrm>
            <a:off x="0" y="8943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90403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azps.ru/tests/rozenagr.files/image016.gif"/>
          <p:cNvPicPr>
            <a:picLocks noChangeAspect="1" noChangeArrowheads="1"/>
          </p:cNvPicPr>
          <p:nvPr/>
        </p:nvPicPr>
        <p:blipFill>
          <a:blip r:embed="rId2" r:link="rId3">
            <a:extLst>
              <a:ext uri="{28A0092B-C50C-407E-A947-70E740481C1C}">
                <a14:useLocalDpi xmlns:a14="http://schemas.microsoft.com/office/drawing/2010/main" val="0"/>
              </a:ext>
            </a:extLst>
          </a:blip>
          <a:srcRect l="7431" t="2370" r="7706" b="3021"/>
          <a:stretch>
            <a:fillRect/>
          </a:stretch>
        </p:blipFill>
        <p:spPr bwMode="auto">
          <a:xfrm>
            <a:off x="3065049" y="800946"/>
            <a:ext cx="3013901" cy="521652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azps.ru/tests/rozenagr.files/image014.gif"/>
          <p:cNvPicPr>
            <a:picLocks noChangeAspect="1" noChangeArrowheads="1"/>
          </p:cNvPicPr>
          <p:nvPr/>
        </p:nvPicPr>
        <p:blipFill>
          <a:blip r:embed="rId4" r:link="rId5">
            <a:extLst>
              <a:ext uri="{28A0092B-C50C-407E-A947-70E740481C1C}">
                <a14:useLocalDpi xmlns:a14="http://schemas.microsoft.com/office/drawing/2010/main" val="0"/>
              </a:ext>
            </a:extLst>
          </a:blip>
          <a:srcRect l="5084" t="2423" r="9491" b="3304"/>
          <a:stretch>
            <a:fillRect/>
          </a:stretch>
        </p:blipFill>
        <p:spPr bwMode="auto">
          <a:xfrm>
            <a:off x="0" y="847068"/>
            <a:ext cx="3059832" cy="519685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azps.ru/tests/rozenagr.files/image018.gif"/>
          <p:cNvPicPr>
            <a:picLocks noChangeAspect="1" noChangeArrowheads="1"/>
          </p:cNvPicPr>
          <p:nvPr/>
        </p:nvPicPr>
        <p:blipFill>
          <a:blip r:embed="rId6" r:link="rId7">
            <a:extLst>
              <a:ext uri="{28A0092B-C50C-407E-A947-70E740481C1C}">
                <a14:useLocalDpi xmlns:a14="http://schemas.microsoft.com/office/drawing/2010/main" val="0"/>
              </a:ext>
            </a:extLst>
          </a:blip>
          <a:srcRect l="6110" t="2296" r="7716" b="2715"/>
          <a:stretch>
            <a:fillRect/>
          </a:stretch>
        </p:blipFill>
        <p:spPr bwMode="auto">
          <a:xfrm>
            <a:off x="6078951" y="800946"/>
            <a:ext cx="3065050" cy="52037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4533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0"/>
          <p:cNvSpPr>
            <a:spLocks noChangeArrowheads="1"/>
          </p:cNvSpPr>
          <p:nvPr/>
        </p:nvSpPr>
        <p:spPr bwMode="auto">
          <a:xfrm>
            <a:off x="0" y="4533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1"/>
          <p:cNvSpPr>
            <a:spLocks noChangeArrowheads="1"/>
          </p:cNvSpPr>
          <p:nvPr/>
        </p:nvSpPr>
        <p:spPr bwMode="auto">
          <a:xfrm>
            <a:off x="0" y="8867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8867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3"/>
          <p:cNvSpPr>
            <a:spLocks noChangeArrowheads="1"/>
          </p:cNvSpPr>
          <p:nvPr/>
        </p:nvSpPr>
        <p:spPr bwMode="auto">
          <a:xfrm>
            <a:off x="0" y="13058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Рис. 2.2.  Рисунки для теста «Агрессивность»</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745278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azps.ru/tests/rozenagr.files/image020.gif"/>
          <p:cNvPicPr>
            <a:picLocks noChangeAspect="1" noChangeArrowheads="1"/>
          </p:cNvPicPr>
          <p:nvPr/>
        </p:nvPicPr>
        <p:blipFill>
          <a:blip r:embed="rId2" r:link="rId3">
            <a:extLst>
              <a:ext uri="{28A0092B-C50C-407E-A947-70E740481C1C}">
                <a14:useLocalDpi xmlns:a14="http://schemas.microsoft.com/office/drawing/2010/main" val="0"/>
              </a:ext>
            </a:extLst>
          </a:blip>
          <a:srcRect l="4677" t="1907" r="6204" b="2682"/>
          <a:stretch>
            <a:fillRect/>
          </a:stretch>
        </p:blipFill>
        <p:spPr bwMode="auto">
          <a:xfrm>
            <a:off x="-1" y="974777"/>
            <a:ext cx="3131987" cy="535575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azps.ru/tests/rozenagr.files/image024.gif"/>
          <p:cNvPicPr>
            <a:picLocks noChangeAspect="1" noChangeArrowheads="1"/>
          </p:cNvPicPr>
          <p:nvPr/>
        </p:nvPicPr>
        <p:blipFill>
          <a:blip r:embed="rId4" r:link="rId5">
            <a:extLst>
              <a:ext uri="{28A0092B-C50C-407E-A947-70E740481C1C}">
                <a14:useLocalDpi xmlns:a14="http://schemas.microsoft.com/office/drawing/2010/main" val="0"/>
              </a:ext>
            </a:extLst>
          </a:blip>
          <a:srcRect l="6735" t="2318" r="5988" b="2318"/>
          <a:stretch>
            <a:fillRect/>
          </a:stretch>
        </p:blipFill>
        <p:spPr bwMode="auto">
          <a:xfrm>
            <a:off x="6156176" y="1002478"/>
            <a:ext cx="2974730" cy="5328054"/>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http://azps.ru/tests/rozenagr.files/image022.gif"/>
          <p:cNvPicPr>
            <a:picLocks noChangeAspect="1" noChangeArrowheads="1"/>
          </p:cNvPicPr>
          <p:nvPr/>
        </p:nvPicPr>
        <p:blipFill>
          <a:blip r:embed="rId6" r:link="rId7">
            <a:extLst>
              <a:ext uri="{28A0092B-C50C-407E-A947-70E740481C1C}">
                <a14:useLocalDpi xmlns:a14="http://schemas.microsoft.com/office/drawing/2010/main" val="0"/>
              </a:ext>
            </a:extLst>
          </a:blip>
          <a:srcRect l="5943" t="2341" r="4196" b="4042"/>
          <a:stretch>
            <a:fillRect/>
          </a:stretch>
        </p:blipFill>
        <p:spPr bwMode="auto">
          <a:xfrm>
            <a:off x="3131987" y="974778"/>
            <a:ext cx="3000795" cy="53557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9"/>
          <p:cNvSpPr>
            <a:spLocks noChangeArrowheads="1"/>
          </p:cNvSpPr>
          <p:nvPr/>
        </p:nvSpPr>
        <p:spPr bwMode="auto">
          <a:xfrm>
            <a:off x="0" y="4533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0"/>
          <p:cNvSpPr>
            <a:spLocks noChangeArrowheads="1"/>
          </p:cNvSpPr>
          <p:nvPr/>
        </p:nvSpPr>
        <p:spPr bwMode="auto">
          <a:xfrm>
            <a:off x="0" y="4533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1"/>
          <p:cNvSpPr>
            <a:spLocks noChangeArrowheads="1"/>
          </p:cNvSpPr>
          <p:nvPr/>
        </p:nvSpPr>
        <p:spPr bwMode="auto">
          <a:xfrm>
            <a:off x="0" y="8867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8867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3"/>
          <p:cNvSpPr>
            <a:spLocks noChangeArrowheads="1"/>
          </p:cNvSpPr>
          <p:nvPr/>
        </p:nvSpPr>
        <p:spPr bwMode="auto">
          <a:xfrm>
            <a:off x="0" y="13058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Рис. 2.2.  Рисунки для теста «Агрессивность»</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30659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784399"/>
            <a:ext cx="91440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1590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Инструкция.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каждой из 24 предлагаемых вам картинок изображены два или несколько человек. Один из них совершил какое-то дей­ствие в отношении другого, и в связи с этим произнес какие-то слова. Вы должны поставить себя на место этого, другого чело­века и ответить за него. Свой ответ необходимо дать как можно скорее и тут же его записать на листе бумаги под порядковым номером, соответствующим номеру просмотренного рисунка. </a:t>
            </a:r>
          </a:p>
          <a:p>
            <a:pPr marL="0" marR="0" lvl="0" indent="21590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Анализ результатов.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Ответ испытуемого на каждую картинку анализируется от­дельно. В итоге такого анализа он должен быть отнесен к одной из следующих двух категорий: </a:t>
            </a:r>
          </a:p>
          <a:p>
            <a:pPr marL="0" marR="0" lvl="0" indent="2159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Агрессивные реакции. </a:t>
            </a:r>
          </a:p>
          <a:p>
            <a:pPr marL="0" marR="0" lvl="0" indent="2159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Неагрессивные реакции. </a:t>
            </a:r>
          </a:p>
          <a:p>
            <a:pPr marL="0" marR="0" lvl="0" indent="2159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 числу агрессивных реакций относятся такие, в которых дей­ствия другого лица рассматриваются как преднамеренно враж­дебные, и ответная реакция на них является враждебной. В этом случае ответ испытуемого должен содержать в себе явное осуждение, оскорбление или угрозу в адрес другого лица. </a:t>
            </a:r>
          </a:p>
          <a:p>
            <a:pPr marL="0" marR="0" lvl="0" indent="2159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 неагрессивным реакциям относятся те, суть которых состоит в стремлении разрядить, смягчить обстановку, в желании испы­туемого принять вину на себя за случившееся, не придать ему значение или просто объективно, без эмоций разобраться в сло­жившейся ситуации и принять спокойное, взвешенное решение. Никакой неприязни или враждебности в данном случае в отве­тах испытуемого не должно содержаться. </a:t>
            </a:r>
          </a:p>
          <a:p>
            <a:pPr marL="0" marR="0" lvl="0" indent="2159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заключение подсчитывается соотношение агрессивных и неагрессивных реакций по их числу. </a:t>
            </a:r>
            <a:endPar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Оценка.</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Если количество агрессив­ных реакций явно доминирует над числом неагрессивных (аг­рессивных 14 и больше, а неагрессивных 10 и меньше), то дела­ется вывод о том, что у данного испытуемого явно выражен мо­тив агрессивности и он относится к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психотипу</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«Борец»</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Если, напротив, неагрессивных реакций ока­зывается ненамного больше, чем агрессивных (неагрессивных 14 и больше, а агрессивных 10 и меньше), то делается вывод о том, что данный испытуемый неагрессивен. При числе агрессивных и неагрессивных реакций в пределах от 9 до 13 ничего опреде­ленного об агрессивности данного испытуемого сказать нельзя, т.е. нет возможности уверенно утверждать,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агрессивній</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ли человек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испітуемій</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553735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476672"/>
            <a:ext cx="9143999" cy="792088"/>
          </a:xfrm>
          <a:extLst/>
        </p:spPr>
        <p:txBody>
          <a:bodyPr>
            <a:noAutofit/>
          </a:bodyPr>
          <a:lstStyle/>
          <a:p>
            <a:pPr algn="ctr" eaLnBrk="1" fontAlgn="auto" hangingPunct="1">
              <a:spcAft>
                <a:spcPts val="0"/>
              </a:spcAft>
              <a:defRPr/>
            </a:pPr>
            <a:r>
              <a:rPr lang="uk-UA" sz="3200" dirty="0" smtClean="0">
                <a:latin typeface="Arial" pitchFamily="34" charset="0"/>
                <a:cs typeface="Arial" pitchFamily="34" charset="0"/>
              </a:rPr>
              <a:t>Оцінювання інтелекту (асоціативні здібності)</a:t>
            </a:r>
            <a:endParaRPr lang="uk-UA" sz="3200" dirty="0">
              <a:latin typeface="Arial" pitchFamily="34" charset="0"/>
              <a:cs typeface="Arial" pitchFamily="34" charset="0"/>
            </a:endParaRPr>
          </a:p>
        </p:txBody>
      </p:sp>
      <p:sp>
        <p:nvSpPr>
          <p:cNvPr id="3" name="Прямоугольник 2"/>
          <p:cNvSpPr/>
          <p:nvPr/>
        </p:nvSpPr>
        <p:spPr>
          <a:xfrm>
            <a:off x="0" y="1484784"/>
            <a:ext cx="9144000" cy="3785652"/>
          </a:xfrm>
          <a:prstGeom prst="rect">
            <a:avLst/>
          </a:prstGeom>
        </p:spPr>
        <p:txBody>
          <a:bodyPr wrap="square">
            <a:spAutoFit/>
          </a:bodyPr>
          <a:lstStyle/>
          <a:p>
            <a:r>
              <a:rPr lang="ru-RU" sz="2000" i="1" dirty="0">
                <a:latin typeface="Arial" pitchFamily="34" charset="0"/>
                <a:cs typeface="Arial" pitchFamily="34" charset="0"/>
              </a:rPr>
              <a:t>Материал.</a:t>
            </a:r>
            <a:r>
              <a:rPr lang="ru-RU" sz="2000" dirty="0">
                <a:latin typeface="Arial" pitchFamily="34" charset="0"/>
                <a:cs typeface="Arial" pitchFamily="34" charset="0"/>
              </a:rPr>
              <a:t> Несколько произвольных пар существительных, например, город-дерево, стол-автомобиль и т.п.</a:t>
            </a:r>
            <a:endParaRPr lang="uk-UA" sz="2000" b="1" i="1" dirty="0">
              <a:latin typeface="Arial" pitchFamily="34" charset="0"/>
              <a:cs typeface="Arial" pitchFamily="34" charset="0"/>
            </a:endParaRPr>
          </a:p>
          <a:p>
            <a:r>
              <a:rPr lang="ru-RU" sz="2000" i="1" dirty="0">
                <a:latin typeface="Arial" pitchFamily="34" charset="0"/>
                <a:cs typeface="Arial" pitchFamily="34" charset="0"/>
              </a:rPr>
              <a:t>Инструкция.</a:t>
            </a:r>
            <a:r>
              <a:rPr lang="ru-RU" sz="2000" dirty="0">
                <a:latin typeface="Arial" pitchFamily="34" charset="0"/>
                <a:cs typeface="Arial" pitchFamily="34" charset="0"/>
              </a:rPr>
              <a:t> Необходимо подобрать несколько промежуточных ассоциаций, связывающих эти пары. Например, пара кирпич-человек связывается так: кирпич – глина – Адам – человек; пара дерево-небо так: дерево – гнездо – птица – полет – небо и т.п.</a:t>
            </a:r>
            <a:endParaRPr lang="uk-UA" sz="2000" b="1" i="1" dirty="0">
              <a:latin typeface="Arial" pitchFamily="34" charset="0"/>
              <a:cs typeface="Arial" pitchFamily="34" charset="0"/>
            </a:endParaRPr>
          </a:p>
          <a:p>
            <a:r>
              <a:rPr lang="ru-RU" sz="2000" i="1" dirty="0">
                <a:latin typeface="Arial" pitchFamily="34" charset="0"/>
                <a:cs typeface="Arial" pitchFamily="34" charset="0"/>
              </a:rPr>
              <a:t>Оценка.</a:t>
            </a:r>
            <a:r>
              <a:rPr lang="ru-RU" sz="2000" dirty="0">
                <a:latin typeface="Arial" pitchFamily="34" charset="0"/>
                <a:cs typeface="Arial" pitchFamily="34" charset="0"/>
              </a:rPr>
              <a:t> Чем быстрее составляются связи, и чем они короче, тем выше ассоциативные способности. Поскольку они позволяют сопоставлять далекие на первый взгляд явления и процессы, они очень важны для научной работы, творчества, оценки символизма архитектурных и дизайнерских форм. Таким образом, чем лучше результат, тем выше потенциал разума человека.</a:t>
            </a:r>
            <a:endParaRPr lang="uk-UA" sz="2000" b="1" i="1" dirty="0">
              <a:latin typeface="Arial" pitchFamily="34" charset="0"/>
              <a:cs typeface="Arial" pitchFamily="34" charset="0"/>
            </a:endParaRPr>
          </a:p>
        </p:txBody>
      </p:sp>
    </p:spTree>
    <p:extLst>
      <p:ext uri="{BB962C8B-B14F-4D97-AF65-F5344CB8AC3E}">
        <p14:creationId xmlns:p14="http://schemas.microsoft.com/office/powerpoint/2010/main" val="4822393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99" y="116632"/>
            <a:ext cx="9143999" cy="936104"/>
          </a:xfrm>
          <a:extLst/>
        </p:spPr>
        <p:txBody>
          <a:bodyPr>
            <a:noAutofit/>
          </a:bodyPr>
          <a:lstStyle/>
          <a:p>
            <a:pPr algn="ctr" eaLnBrk="1" fontAlgn="auto" hangingPunct="1">
              <a:spcAft>
                <a:spcPts val="0"/>
              </a:spcAft>
              <a:defRPr/>
            </a:pPr>
            <a:r>
              <a:rPr lang="uk-UA" sz="3200" dirty="0" smtClean="0">
                <a:latin typeface="Arial" pitchFamily="34" charset="0"/>
                <a:cs typeface="Arial" pitchFamily="34" charset="0"/>
              </a:rPr>
              <a:t>Оцінювання інтелекту (організація у просторі/часі)</a:t>
            </a:r>
            <a:endParaRPr lang="uk-UA" sz="3200" dirty="0">
              <a:latin typeface="Arial" pitchFamily="34" charset="0"/>
              <a:cs typeface="Arial" pitchFamily="34" charset="0"/>
            </a:endParaRPr>
          </a:p>
        </p:txBody>
      </p:sp>
      <p:sp>
        <p:nvSpPr>
          <p:cNvPr id="3" name="Прямоугольник 2"/>
          <p:cNvSpPr/>
          <p:nvPr/>
        </p:nvSpPr>
        <p:spPr>
          <a:xfrm>
            <a:off x="-2254" y="1124744"/>
            <a:ext cx="9144000" cy="5078313"/>
          </a:xfrm>
          <a:prstGeom prst="rect">
            <a:avLst/>
          </a:prstGeom>
        </p:spPr>
        <p:txBody>
          <a:bodyPr wrap="square">
            <a:spAutoFit/>
          </a:bodyPr>
          <a:lstStyle/>
          <a:p>
            <a:r>
              <a:rPr lang="ru-RU" i="1" dirty="0"/>
              <a:t>Пояснения методики.</a:t>
            </a:r>
            <a:r>
              <a:rPr lang="ru-RU" dirty="0"/>
              <a:t> На прямоугольных листах выполняются рисунки «Дерево», «Слон», «Дом» и т.п. Исходя из расположения, детализации, пропорций, композиционных принципов, определяются эмоциональные характеристики, активность /пассивность, пространственно-временные предпочтения. </a:t>
            </a:r>
            <a:endParaRPr lang="uk-UA" dirty="0"/>
          </a:p>
          <a:p>
            <a:r>
              <a:rPr lang="ru-RU" i="1" dirty="0"/>
              <a:t>Инструкция.</a:t>
            </a:r>
            <a:r>
              <a:rPr lang="ru-RU" dirty="0"/>
              <a:t> Рисунок на заданную тему выполняется черным карандашом. Время выполнения не ограничивается. При анализе результатов не следует фиксировать технические погрешности рисунков. </a:t>
            </a:r>
            <a:endParaRPr lang="uk-UA" dirty="0"/>
          </a:p>
          <a:p>
            <a:r>
              <a:rPr lang="ru-RU" i="1" dirty="0"/>
              <a:t>Оценка.</a:t>
            </a:r>
            <a:r>
              <a:rPr lang="ru-RU" dirty="0"/>
              <a:t> Лист бумаги рассматривается как модель субъективного пространства </a:t>
            </a:r>
            <a:r>
              <a:rPr lang="ru-RU" dirty="0" smtClean="0"/>
              <a:t>испытуемого. </a:t>
            </a:r>
            <a:r>
              <a:rPr lang="ru-RU" dirty="0"/>
              <a:t>Расположение рисунка в тех или других частях листа свидетельствует о </a:t>
            </a:r>
            <a:r>
              <a:rPr lang="ru-RU" dirty="0" err="1"/>
              <a:t>проявленности</a:t>
            </a:r>
            <a:r>
              <a:rPr lang="ru-RU" dirty="0"/>
              <a:t> соответствующих переживаний, содействующих или затрудняющих восприятие организованности. Неуравновешенность расположения, использование необычных ракурсов, нерасчлененность (или, наоборот, излишнее внимание к отдельным деталям), непропорциональность элементов, отсутствие единства стиля, монотонность или чрезмерное разнообразие композиционных приемов, слишком длительное время, затраченное на это, показывают слабое развитие ощущения организованности. Хорошие результаты свидетельствуют о развитости ощущения пространственно-временных отношений.</a:t>
            </a:r>
            <a:endParaRPr lang="uk-UA" dirty="0"/>
          </a:p>
        </p:txBody>
      </p:sp>
    </p:spTree>
    <p:extLst>
      <p:ext uri="{BB962C8B-B14F-4D97-AF65-F5344CB8AC3E}">
        <p14:creationId xmlns:p14="http://schemas.microsoft.com/office/powerpoint/2010/main" val="5366176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noChangeAspect="1"/>
          </p:cNvGrpSpPr>
          <p:nvPr/>
        </p:nvGrpSpPr>
        <p:grpSpPr bwMode="auto">
          <a:xfrm>
            <a:off x="133154" y="902908"/>
            <a:ext cx="8895052" cy="5334404"/>
            <a:chOff x="2440" y="3410"/>
            <a:chExt cx="6970" cy="4181"/>
          </a:xfrm>
        </p:grpSpPr>
        <p:sp>
          <p:nvSpPr>
            <p:cNvPr id="5" name="AutoShape 29"/>
            <p:cNvSpPr>
              <a:spLocks noChangeAspect="1" noChangeArrowheads="1" noTextEdit="1"/>
            </p:cNvSpPr>
            <p:nvPr/>
          </p:nvSpPr>
          <p:spPr bwMode="auto">
            <a:xfrm>
              <a:off x="2440" y="3410"/>
              <a:ext cx="6970" cy="41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6" name="Rectangle 28"/>
            <p:cNvSpPr>
              <a:spLocks noChangeArrowheads="1"/>
            </p:cNvSpPr>
            <p:nvPr/>
          </p:nvSpPr>
          <p:spPr bwMode="auto">
            <a:xfrm>
              <a:off x="2594" y="3410"/>
              <a:ext cx="6662" cy="2090"/>
            </a:xfrm>
            <a:prstGeom prst="rect">
              <a:avLst/>
            </a:prstGeom>
            <a:gradFill rotWithShape="0">
              <a:gsLst>
                <a:gs pos="0">
                  <a:srgbClr val="92D050"/>
                </a:gs>
                <a:gs pos="100000">
                  <a:srgbClr val="92D050">
                    <a:gamma/>
                    <a:tint val="20000"/>
                    <a:invGamma/>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7" name="Rectangle 27"/>
            <p:cNvSpPr>
              <a:spLocks noChangeArrowheads="1"/>
            </p:cNvSpPr>
            <p:nvPr/>
          </p:nvSpPr>
          <p:spPr bwMode="auto">
            <a:xfrm>
              <a:off x="2594" y="5500"/>
              <a:ext cx="6662" cy="2091"/>
            </a:xfrm>
            <a:prstGeom prst="rect">
              <a:avLst/>
            </a:prstGeom>
            <a:gradFill rotWithShape="0">
              <a:gsLst>
                <a:gs pos="0">
                  <a:srgbClr val="00B0F0"/>
                </a:gs>
                <a:gs pos="100000">
                  <a:srgbClr val="00B0F0">
                    <a:gamma/>
                    <a:tint val="20000"/>
                    <a:invGamma/>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8" name="Text Box 26"/>
            <p:cNvSpPr txBox="1">
              <a:spLocks noChangeArrowheads="1"/>
            </p:cNvSpPr>
            <p:nvPr/>
          </p:nvSpPr>
          <p:spPr bwMode="auto">
            <a:xfrm>
              <a:off x="5333" y="5243"/>
              <a:ext cx="1328" cy="535"/>
            </a:xfrm>
            <a:prstGeom prst="rect">
              <a:avLst/>
            </a:prstGeom>
            <a:solidFill>
              <a:srgbClr val="FDE9D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2159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Сознание, «Я»</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AutoShape 25"/>
            <p:cNvSpPr>
              <a:spLocks noChangeShapeType="1"/>
            </p:cNvSpPr>
            <p:nvPr/>
          </p:nvSpPr>
          <p:spPr bwMode="auto">
            <a:xfrm>
              <a:off x="2594" y="3410"/>
              <a:ext cx="2739" cy="183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0" name="AutoShape 24"/>
            <p:cNvSpPr>
              <a:spLocks noChangeShapeType="1"/>
            </p:cNvSpPr>
            <p:nvPr/>
          </p:nvSpPr>
          <p:spPr bwMode="auto">
            <a:xfrm flipH="1">
              <a:off x="6661" y="3410"/>
              <a:ext cx="2595" cy="183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1" name="AutoShape 23"/>
            <p:cNvSpPr>
              <a:spLocks noChangeShapeType="1"/>
            </p:cNvSpPr>
            <p:nvPr/>
          </p:nvSpPr>
          <p:spPr bwMode="auto">
            <a:xfrm>
              <a:off x="6013" y="3410"/>
              <a:ext cx="0" cy="183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2" name="AutoShape 22"/>
            <p:cNvSpPr>
              <a:spLocks noChangeShapeType="1"/>
            </p:cNvSpPr>
            <p:nvPr/>
          </p:nvSpPr>
          <p:spPr bwMode="auto">
            <a:xfrm flipH="1">
              <a:off x="2594" y="5778"/>
              <a:ext cx="2739" cy="181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3" name="AutoShape 21"/>
            <p:cNvSpPr>
              <a:spLocks noChangeShapeType="1"/>
            </p:cNvSpPr>
            <p:nvPr/>
          </p:nvSpPr>
          <p:spPr bwMode="auto">
            <a:xfrm>
              <a:off x="6661" y="5778"/>
              <a:ext cx="2595" cy="181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4" name="AutoShape 20"/>
            <p:cNvSpPr>
              <a:spLocks noChangeShapeType="1"/>
            </p:cNvSpPr>
            <p:nvPr/>
          </p:nvSpPr>
          <p:spPr bwMode="auto">
            <a:xfrm>
              <a:off x="2903" y="5068"/>
              <a:ext cx="0" cy="87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5" name="AutoShape 19"/>
            <p:cNvSpPr>
              <a:spLocks noChangeShapeType="1"/>
            </p:cNvSpPr>
            <p:nvPr/>
          </p:nvSpPr>
          <p:spPr bwMode="auto">
            <a:xfrm>
              <a:off x="8957" y="5068"/>
              <a:ext cx="0" cy="87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6" name="AutoShape 18"/>
            <p:cNvSpPr>
              <a:spLocks noChangeShapeType="1"/>
            </p:cNvSpPr>
            <p:nvPr/>
          </p:nvSpPr>
          <p:spPr bwMode="auto">
            <a:xfrm>
              <a:off x="5549" y="3668"/>
              <a:ext cx="1009" cy="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7" name="AutoShape 17"/>
            <p:cNvSpPr>
              <a:spLocks noChangeShapeType="1"/>
            </p:cNvSpPr>
            <p:nvPr/>
          </p:nvSpPr>
          <p:spPr bwMode="auto">
            <a:xfrm>
              <a:off x="5549" y="7405"/>
              <a:ext cx="1009" cy="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8" name="AutoShape 16"/>
            <p:cNvSpPr>
              <a:spLocks noChangeShapeType="1"/>
            </p:cNvSpPr>
            <p:nvPr/>
          </p:nvSpPr>
          <p:spPr bwMode="auto">
            <a:xfrm>
              <a:off x="6013" y="5778"/>
              <a:ext cx="0" cy="181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9" name="Text Box 15"/>
            <p:cNvSpPr txBox="1">
              <a:spLocks noChangeArrowheads="1"/>
            </p:cNvSpPr>
            <p:nvPr/>
          </p:nvSpPr>
          <p:spPr bwMode="auto">
            <a:xfrm>
              <a:off x="2594" y="4327"/>
              <a:ext cx="1359" cy="566"/>
            </a:xfrm>
            <a:prstGeom prst="rect">
              <a:avLst/>
            </a:prstGeom>
            <a:gradFill rotWithShape="0">
              <a:gsLst>
                <a:gs pos="0">
                  <a:srgbClr val="92D050"/>
                </a:gs>
                <a:gs pos="100000">
                  <a:srgbClr val="92D050">
                    <a:gamma/>
                    <a:tint val="20000"/>
                    <a:invGamma/>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21590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Позитивные эмоции</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14"/>
            <p:cNvSpPr txBox="1">
              <a:spLocks noChangeArrowheads="1"/>
            </p:cNvSpPr>
            <p:nvPr/>
          </p:nvSpPr>
          <p:spPr bwMode="auto">
            <a:xfrm>
              <a:off x="7897" y="4378"/>
              <a:ext cx="1359" cy="566"/>
            </a:xfrm>
            <a:prstGeom prst="rect">
              <a:avLst/>
            </a:prstGeom>
            <a:gradFill rotWithShape="0">
              <a:gsLst>
                <a:gs pos="0">
                  <a:srgbClr val="92D050"/>
                </a:gs>
                <a:gs pos="100000">
                  <a:srgbClr val="92D050">
                    <a:gamma/>
                    <a:tint val="20000"/>
                    <a:invGamma/>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21590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Интеллект</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13"/>
            <p:cNvSpPr txBox="1">
              <a:spLocks noChangeArrowheads="1"/>
            </p:cNvSpPr>
            <p:nvPr/>
          </p:nvSpPr>
          <p:spPr bwMode="auto">
            <a:xfrm>
              <a:off x="5333" y="3863"/>
              <a:ext cx="1359" cy="566"/>
            </a:xfrm>
            <a:prstGeom prst="rect">
              <a:avLst/>
            </a:prstGeom>
            <a:gradFill rotWithShape="0">
              <a:gsLst>
                <a:gs pos="0">
                  <a:srgbClr val="92D050"/>
                </a:gs>
                <a:gs pos="100000">
                  <a:srgbClr val="92D050">
                    <a:gamma/>
                    <a:tint val="20000"/>
                    <a:invGamma/>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indent="215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1590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Будущее,</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активное</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 Box 12"/>
            <p:cNvSpPr txBox="1">
              <a:spLocks noChangeArrowheads="1"/>
            </p:cNvSpPr>
            <p:nvPr/>
          </p:nvSpPr>
          <p:spPr bwMode="auto">
            <a:xfrm>
              <a:off x="2594" y="6128"/>
              <a:ext cx="1359" cy="567"/>
            </a:xfrm>
            <a:prstGeom prst="rect">
              <a:avLst/>
            </a:prstGeom>
            <a:gradFill rotWithShape="0">
              <a:gsLst>
                <a:gs pos="0">
                  <a:srgbClr val="00B0F0"/>
                </a:gs>
                <a:gs pos="100000">
                  <a:srgbClr val="00B0F0">
                    <a:gamma/>
                    <a:tint val="20000"/>
                    <a:invGamma/>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21590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Негативныеэмоции</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 Box 11"/>
            <p:cNvSpPr txBox="1">
              <a:spLocks noChangeArrowheads="1"/>
            </p:cNvSpPr>
            <p:nvPr/>
          </p:nvSpPr>
          <p:spPr bwMode="auto">
            <a:xfrm>
              <a:off x="5333" y="6623"/>
              <a:ext cx="1359" cy="566"/>
            </a:xfrm>
            <a:prstGeom prst="rect">
              <a:avLst/>
            </a:prstGeom>
            <a:gradFill rotWithShape="0">
              <a:gsLst>
                <a:gs pos="0">
                  <a:srgbClr val="00B0F0"/>
                </a:gs>
                <a:gs pos="100000">
                  <a:srgbClr val="00B0F0">
                    <a:gamma/>
                    <a:tint val="20000"/>
                    <a:invGamma/>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indent="215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1590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Прошлое, </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пассивное</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 Box 10"/>
            <p:cNvSpPr txBox="1">
              <a:spLocks noChangeArrowheads="1"/>
            </p:cNvSpPr>
            <p:nvPr/>
          </p:nvSpPr>
          <p:spPr bwMode="auto">
            <a:xfrm>
              <a:off x="7814" y="6056"/>
              <a:ext cx="1442" cy="567"/>
            </a:xfrm>
            <a:prstGeom prst="rect">
              <a:avLst/>
            </a:prstGeom>
            <a:gradFill rotWithShape="0">
              <a:gsLst>
                <a:gs pos="0">
                  <a:srgbClr val="00B0F0"/>
                </a:gs>
                <a:gs pos="100000">
                  <a:srgbClr val="00B0F0">
                    <a:gamma/>
                    <a:tint val="20000"/>
                    <a:invGamma/>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indent="215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1590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Интуиция,</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подсознательное</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AutoShape 9"/>
            <p:cNvSpPr>
              <a:spLocks noChangeShapeType="1"/>
            </p:cNvSpPr>
            <p:nvPr/>
          </p:nvSpPr>
          <p:spPr bwMode="auto">
            <a:xfrm>
              <a:off x="4433" y="5675"/>
              <a:ext cx="0" cy="1843"/>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6" name="AutoShape 8"/>
            <p:cNvSpPr>
              <a:spLocks noChangeShapeType="1"/>
            </p:cNvSpPr>
            <p:nvPr/>
          </p:nvSpPr>
          <p:spPr bwMode="auto">
            <a:xfrm flipH="1">
              <a:off x="4206" y="5675"/>
              <a:ext cx="227" cy="535"/>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7" name="AutoShape 7"/>
            <p:cNvSpPr>
              <a:spLocks noChangeShapeType="1"/>
            </p:cNvSpPr>
            <p:nvPr/>
          </p:nvSpPr>
          <p:spPr bwMode="auto">
            <a:xfrm flipH="1">
              <a:off x="4144" y="6292"/>
              <a:ext cx="289" cy="433"/>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8" name="AutoShape 6"/>
            <p:cNvSpPr>
              <a:spLocks noChangeShapeType="1"/>
            </p:cNvSpPr>
            <p:nvPr/>
          </p:nvSpPr>
          <p:spPr bwMode="auto">
            <a:xfrm flipH="1">
              <a:off x="4031" y="6869"/>
              <a:ext cx="402" cy="154"/>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9" name="AutoShape 5"/>
            <p:cNvSpPr>
              <a:spLocks noChangeShapeType="1"/>
            </p:cNvSpPr>
            <p:nvPr/>
          </p:nvSpPr>
          <p:spPr bwMode="auto">
            <a:xfrm>
              <a:off x="4433" y="5675"/>
              <a:ext cx="277" cy="535"/>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30" name="AutoShape 4"/>
            <p:cNvSpPr>
              <a:spLocks noChangeShapeType="1"/>
            </p:cNvSpPr>
            <p:nvPr/>
          </p:nvSpPr>
          <p:spPr bwMode="auto">
            <a:xfrm>
              <a:off x="4433" y="6869"/>
              <a:ext cx="339" cy="154"/>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31" name="AutoShape 3"/>
            <p:cNvSpPr>
              <a:spLocks noChangeShapeType="1"/>
            </p:cNvSpPr>
            <p:nvPr/>
          </p:nvSpPr>
          <p:spPr bwMode="auto">
            <a:xfrm>
              <a:off x="4433" y="7518"/>
              <a:ext cx="277" cy="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32" name="AutoShape 2"/>
            <p:cNvSpPr>
              <a:spLocks noChangeShapeType="1"/>
            </p:cNvSpPr>
            <p:nvPr/>
          </p:nvSpPr>
          <p:spPr bwMode="auto">
            <a:xfrm>
              <a:off x="4433" y="6353"/>
              <a:ext cx="431" cy="372"/>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grpSp>
    </p:spTree>
    <p:extLst>
      <p:ext uri="{BB962C8B-B14F-4D97-AF65-F5344CB8AC3E}">
        <p14:creationId xmlns:p14="http://schemas.microsoft.com/office/powerpoint/2010/main" val="38047687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99" y="116632"/>
            <a:ext cx="9143999" cy="792088"/>
          </a:xfrm>
          <a:extLst/>
        </p:spPr>
        <p:txBody>
          <a:bodyPr>
            <a:noAutofit/>
          </a:bodyPr>
          <a:lstStyle/>
          <a:p>
            <a:pPr>
              <a:defRPr/>
            </a:pPr>
            <a:r>
              <a:rPr lang="uk-UA" sz="3200" dirty="0" smtClean="0">
                <a:latin typeface="Arial" pitchFamily="34" charset="0"/>
                <a:cs typeface="Arial" pitchFamily="34" charset="0"/>
              </a:rPr>
              <a:t>Оцінювання здібностей до чуттєвих сприйняттів </a:t>
            </a:r>
            <a:r>
              <a:rPr lang="uk-UA" sz="3200" i="1" dirty="0"/>
              <a:t>(тест М. </a:t>
            </a:r>
            <a:r>
              <a:rPr lang="uk-UA" sz="3200" i="1" dirty="0" err="1"/>
              <a:t>Цукермана</a:t>
            </a:r>
            <a:r>
              <a:rPr lang="uk-UA" sz="3200" i="1" dirty="0"/>
              <a:t>)</a:t>
            </a:r>
            <a:endParaRPr lang="uk-UA" sz="3200" dirty="0">
              <a:latin typeface="Arial" pitchFamily="34" charset="0"/>
              <a:cs typeface="Arial" pitchFamily="34" charset="0"/>
            </a:endParaRPr>
          </a:p>
        </p:txBody>
      </p:sp>
      <p:sp>
        <p:nvSpPr>
          <p:cNvPr id="3" name="Прямоугольник 2"/>
          <p:cNvSpPr/>
          <p:nvPr/>
        </p:nvSpPr>
        <p:spPr>
          <a:xfrm>
            <a:off x="0" y="1124744"/>
            <a:ext cx="9144000" cy="1384995"/>
          </a:xfrm>
          <a:prstGeom prst="rect">
            <a:avLst/>
          </a:prstGeom>
        </p:spPr>
        <p:txBody>
          <a:bodyPr wrap="square">
            <a:spAutoFit/>
          </a:bodyPr>
          <a:lstStyle/>
          <a:p>
            <a:r>
              <a:rPr lang="ru-RU" sz="1400" i="1" dirty="0" smtClean="0">
                <a:latin typeface="Arial" pitchFamily="34" charset="0"/>
                <a:cs typeface="Arial" pitchFamily="34" charset="0"/>
              </a:rPr>
              <a:t>Пояснения.</a:t>
            </a:r>
            <a:r>
              <a:rPr lang="ru-RU" sz="1400" dirty="0" smtClean="0">
                <a:latin typeface="Arial" pitchFamily="34" charset="0"/>
                <a:cs typeface="Arial" pitchFamily="34" charset="0"/>
              </a:rPr>
              <a:t> Тест предназначен для изучения склонности к риску, оценки уровня потребности личности в новых ощущениях различного рода. Поиск новых ощущений имеет большое значение для человека, поскольку стимулирует эмоции и воображение, развивает творческий потенциал.</a:t>
            </a:r>
          </a:p>
          <a:p>
            <a:r>
              <a:rPr lang="ru-RU" sz="1400" i="1" dirty="0" smtClean="0">
                <a:latin typeface="Arial" pitchFamily="34" charset="0"/>
                <a:cs typeface="Arial" pitchFamily="34" charset="0"/>
              </a:rPr>
              <a:t>Материал</a:t>
            </a:r>
            <a:r>
              <a:rPr lang="ru-RU" sz="1400" dirty="0" smtClean="0">
                <a:latin typeface="Arial" pitchFamily="34" charset="0"/>
                <a:cs typeface="Arial" pitchFamily="34" charset="0"/>
              </a:rPr>
              <a:t>. 16 пар утверждений: </a:t>
            </a:r>
          </a:p>
          <a:p>
            <a:r>
              <a:rPr lang="ru-RU" sz="1400" i="1" dirty="0" smtClean="0">
                <a:latin typeface="Arial" pitchFamily="34" charset="0"/>
                <a:cs typeface="Arial" pitchFamily="34" charset="0"/>
              </a:rPr>
              <a:t>Обработка результатов.</a:t>
            </a:r>
            <a:r>
              <a:rPr lang="ru-RU" sz="1400" dirty="0" smtClean="0">
                <a:latin typeface="Arial" pitchFamily="34" charset="0"/>
                <a:cs typeface="Arial" pitchFamily="34" charset="0"/>
              </a:rPr>
              <a:t> Каждый ответ, совпавший с ключом, оценивается в один балл. Полученные баллы суммируются. Сумма совпадений и является показателем уровня потребностей в ощущениях.</a:t>
            </a:r>
            <a:endParaRPr lang="ru-RU" sz="1400" dirty="0">
              <a:latin typeface="Arial" pitchFamily="34" charset="0"/>
              <a:cs typeface="Arial" pitchFamily="34" charset="0"/>
            </a:endParaRPr>
          </a:p>
        </p:txBody>
      </p:sp>
      <p:sp>
        <p:nvSpPr>
          <p:cNvPr id="4" name="Rectangle 2"/>
          <p:cNvSpPr>
            <a:spLocks noChangeArrowheads="1"/>
          </p:cNvSpPr>
          <p:nvPr/>
        </p:nvSpPr>
        <p:spPr bwMode="auto">
          <a:xfrm>
            <a:off x="0" y="2870646"/>
            <a:ext cx="91440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Ключ.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 а; 2 – а; 3 – б; 4 – б; 5 – б; 6 – б; 7 – б; 8 – б; 9 – а; 10 – б; 11 – а; 12 – б; 13 – б; 14 – б; 15 – а; 16 – б.</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l" defTabSz="914400" rtl="0" eaLnBrk="0" fontAlgn="base" latinLnBrk="0" hangingPunct="0">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Оценка</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Чем выше суммарный балл, тем более выражена потребность личности в поисках ощущений. </a:t>
            </a:r>
          </a:p>
          <a:p>
            <a:pPr eaLnBrk="0" hangingPunct="0"/>
            <a:r>
              <a:rPr lang="ru-RU" sz="1200" b="1" dirty="0">
                <a:latin typeface="Arial" pitchFamily="34" charset="0"/>
                <a:ea typeface="Times New Roman" pitchFamily="18" charset="0"/>
                <a:cs typeface="Arial" pitchFamily="34" charset="0"/>
              </a:rPr>
              <a:t>0 - 5 баллов.</a:t>
            </a:r>
            <a:r>
              <a:rPr lang="ru-RU" sz="1200" dirty="0">
                <a:latin typeface="Arial" pitchFamily="34" charset="0"/>
                <a:ea typeface="Times New Roman" pitchFamily="18" charset="0"/>
                <a:cs typeface="Arial" pitchFamily="34" charset="0"/>
              </a:rPr>
              <a:t> Низкий уровень потребностей в ощущениях обозначает присутствие предусмотрительности, осторожности в ущерб получению новых впечатлений и информации от жизни. Испытуемый с таким показателем предпочитает стабильность и упорядоченность неизвестному и неожиданному в жизни.</a:t>
            </a:r>
            <a:endParaRPr lang="ru-RU" sz="1600" dirty="0">
              <a:latin typeface="Arial" pitchFamily="34" charset="0"/>
              <a:cs typeface="Arial" pitchFamily="34" charset="0"/>
            </a:endParaRPr>
          </a:p>
          <a:p>
            <a:pPr marR="0" lvl="0" algn="l" defTabSz="914400" rtl="0" eaLnBrk="0" fontAlgn="base" latinLnBrk="0" hangingPunct="0">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11-16 баллов.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Высокий уровень потребностей в ощущениях обозначает наличие влечения, возможно, бесконтрольного, к новым, «щекочущим нервы» впечатлениям, часто может провоцировать испытуемого на участие в рискованных авантюрах и мероприятиях.</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l" defTabSz="914400" rtl="0" eaLnBrk="0" fontAlgn="base" latinLnBrk="0" hangingPunct="0">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6 - 10 баллов.</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Средний уровень потребностей в ощущениях. Он свидетельствует об умении контролировать такие потребности, об умеренности в их удовлетворении, то есть, с одной стороны – об открытости новому опыту, с другой стороны – о сдержанности и рассудительности в необходимых моментах жизни.</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l" defTabSz="914400" rtl="0" eaLnBrk="0" fontAlgn="base" latinLnBrk="0" hangingPunct="0">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302828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1" y="0"/>
            <a:ext cx="9143999" cy="6858000"/>
          </a:xfrm>
          <a:prstGeom prst="rect">
            <a:avLst/>
          </a:prstGeom>
          <a:no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cs typeface="Arial" pitchFamily="34" charset="0"/>
              </a:rPr>
              <a:t>1. а) Я бы предпочел работу, требующую многочисленных разъездов, путешествий.</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cs typeface="Arial" pitchFamily="34" charset="0"/>
              </a:rPr>
              <a:t>    б) Я бы предпочел работать на одном месте.</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cs typeface="Arial" pitchFamily="34" charset="0"/>
              </a:rPr>
              <a:t>2. а) Меня взбадривает свежий, прохладный день.</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cs typeface="Arial" pitchFamily="34" charset="0"/>
              </a:rPr>
              <a:t>    б) В прохладный день я не могу дождаться, когда попаду домой.</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cs typeface="Arial" pitchFamily="34" charset="0"/>
              </a:rPr>
              <a:t>3. а) Мне не нравятся все телесные запахи.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cs typeface="Arial" pitchFamily="34" charset="0"/>
              </a:rPr>
              <a:t>    б) Мне нравятся некоторые телесные запахи.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cs typeface="Arial" pitchFamily="34" charset="0"/>
              </a:rPr>
              <a:t>4. а) Мне не хотелось бы попробовать какой-нибудь наркотик, который мог бы оказать на меня незнакомое воздействие.</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cs typeface="Arial" pitchFamily="34" charset="0"/>
              </a:rPr>
              <a:t>    б) Я бы попробовал какой-нибудь из незнакомых наркотиков, вызывающих галлюцинации.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cs typeface="Arial" pitchFamily="34" charset="0"/>
              </a:rPr>
              <a:t>5. а) Я бы предпочел жить в идеальном обществе, где каждый безопасен, надежен и счастлив.</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cs typeface="Arial" pitchFamily="34" charset="0"/>
              </a:rPr>
              <a:t>    б) Я бы предпочел жить в неопределенные, смутные дни нашей истории.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cs typeface="Arial" pitchFamily="34" charset="0"/>
              </a:rPr>
              <a:t>6. а) Я не могу вынести езду с человеком, который любит скорость.</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cs typeface="Arial" pitchFamily="34" charset="0"/>
              </a:rPr>
              <a:t>    б) Иногда я люблю ездить на машине очень быстро, так как нахожу это возбуждающим.</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cs typeface="Arial" pitchFamily="34" charset="0"/>
              </a:rPr>
              <a:t>7. а) Бели бы я был продавцом-коммивояжером, то предпочел бы твердый оклад, а не сдельную зарплату с риском заработать мало или ничего.</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cs typeface="Arial" pitchFamily="34" charset="0"/>
              </a:rPr>
              <a:t>   б) Если бы я был продавцом-коммивояжером, то я бы предпочел работать сдельно: у меня была бы возможность заработать больше, чем сидя на окладе.</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cs typeface="Arial" pitchFamily="34" charset="0"/>
              </a:rPr>
              <a:t>8. а) Я не люблю спорить с людьми, чьи воззрения резко отличаются от моих, поскольку такие споры, всегда неразрешимы.</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cs typeface="Arial" pitchFamily="34" charset="0"/>
              </a:rPr>
              <a:t>б) Я считаю, что люди, которые не согласны с моим воззрением, больше стимулируют, чем люди, которые согласны со мной.</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01778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261" y="153368"/>
            <a:ext cx="9131739" cy="679354"/>
          </a:xfrm>
        </p:spPr>
        <p:txBody>
          <a:bodyPr>
            <a:normAutofit/>
          </a:bodyPr>
          <a:lstStyle/>
          <a:p>
            <a:pPr>
              <a:lnSpc>
                <a:spcPts val="3000"/>
              </a:lnSpc>
            </a:pPr>
            <a:r>
              <a:rPr lang="uk-UA" sz="3200" dirty="0" smtClean="0">
                <a:latin typeface="Arial" pitchFamily="34" charset="0"/>
                <a:cs typeface="Arial" pitchFamily="34" charset="0"/>
              </a:rPr>
              <a:t>Елементи та </a:t>
            </a:r>
            <a:r>
              <a:rPr lang="uk-UA" sz="3200" dirty="0" err="1" smtClean="0">
                <a:latin typeface="Arial" pitchFamily="34" charset="0"/>
                <a:cs typeface="Arial" pitchFamily="34" charset="0"/>
              </a:rPr>
              <a:t>гештальти</a:t>
            </a:r>
            <a:endParaRPr lang="ru-RU" sz="3200" dirty="0" smtClean="0">
              <a:effectLst/>
              <a:latin typeface="Arial" pitchFamily="34" charset="0"/>
              <a:cs typeface="Arial" pitchFamily="34" charset="0"/>
            </a:endParaRPr>
          </a:p>
        </p:txBody>
      </p:sp>
      <p:sp>
        <p:nvSpPr>
          <p:cNvPr id="30" name="Содержимое 2"/>
          <p:cNvSpPr txBox="1">
            <a:spLocks/>
          </p:cNvSpPr>
          <p:nvPr/>
        </p:nvSpPr>
        <p:spPr>
          <a:xfrm>
            <a:off x="0" y="836712"/>
            <a:ext cx="9144000" cy="6021288"/>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ru-RU" sz="2000" dirty="0" smtClean="0">
                <a:solidFill>
                  <a:schemeClr val="tx1"/>
                </a:solidFill>
                <a:latin typeface="Arial" pitchFamily="34" charset="0"/>
                <a:cs typeface="Arial" pitchFamily="34" charset="0"/>
              </a:rPr>
              <a:t>Факторы</a:t>
            </a:r>
            <a:r>
              <a:rPr lang="ru-RU" sz="2000" dirty="0">
                <a:solidFill>
                  <a:schemeClr val="tx1"/>
                </a:solidFill>
                <a:latin typeface="Arial" pitchFamily="34" charset="0"/>
                <a:cs typeface="Arial" pitchFamily="34" charset="0"/>
              </a:rPr>
              <a:t>, способствующие группировке элементов в целостные </a:t>
            </a:r>
            <a:r>
              <a:rPr lang="ru-RU" sz="2000" dirty="0" err="1" smtClean="0">
                <a:solidFill>
                  <a:schemeClr val="tx1"/>
                </a:solidFill>
                <a:latin typeface="Arial" pitchFamily="34" charset="0"/>
                <a:cs typeface="Arial" pitchFamily="34" charset="0"/>
              </a:rPr>
              <a:t>гештальты</a:t>
            </a:r>
            <a:r>
              <a:rPr lang="ru-RU" sz="2000" dirty="0" smtClean="0">
                <a:solidFill>
                  <a:schemeClr val="tx1"/>
                </a:solidFill>
                <a:latin typeface="Arial" pitchFamily="34" charset="0"/>
                <a:cs typeface="Arial" pitchFamily="34" charset="0"/>
              </a:rPr>
              <a:t>:</a:t>
            </a:r>
          </a:p>
          <a:p>
            <a:pPr marL="342900" indent="-342900" algn="l">
              <a:spcBef>
                <a:spcPts val="0"/>
              </a:spcBef>
              <a:spcAft>
                <a:spcPts val="600"/>
              </a:spcAft>
              <a:buFont typeface="Arial" pitchFamily="34" charset="0"/>
              <a:buChar char="•"/>
            </a:pPr>
            <a:r>
              <a:rPr lang="ru-RU" sz="2000" dirty="0" smtClean="0">
                <a:solidFill>
                  <a:schemeClr val="tx1"/>
                </a:solidFill>
                <a:latin typeface="Arial" pitchFamily="34" charset="0"/>
                <a:cs typeface="Arial" pitchFamily="34" charset="0"/>
              </a:rPr>
              <a:t>фактор близости; </a:t>
            </a:r>
          </a:p>
          <a:p>
            <a:pPr marL="342900" indent="-342900" algn="l">
              <a:spcBef>
                <a:spcPts val="0"/>
              </a:spcBef>
              <a:spcAft>
                <a:spcPts val="600"/>
              </a:spcAft>
              <a:buFont typeface="Arial" pitchFamily="34" charset="0"/>
              <a:buChar char="•"/>
            </a:pPr>
            <a:endParaRPr lang="ru-RU" sz="2000" dirty="0" smtClean="0">
              <a:solidFill>
                <a:schemeClr val="tx1"/>
              </a:solidFill>
              <a:latin typeface="Arial" pitchFamily="34" charset="0"/>
              <a:cs typeface="Arial" pitchFamily="34" charset="0"/>
            </a:endParaRPr>
          </a:p>
          <a:p>
            <a:pPr marL="342900" indent="-342900" algn="l">
              <a:spcBef>
                <a:spcPts val="0"/>
              </a:spcBef>
              <a:spcAft>
                <a:spcPts val="600"/>
              </a:spcAft>
              <a:buFont typeface="Arial" pitchFamily="34" charset="0"/>
              <a:buChar char="•"/>
            </a:pPr>
            <a:endParaRPr lang="ru-RU" sz="2000" dirty="0" smtClean="0">
              <a:solidFill>
                <a:schemeClr val="tx1"/>
              </a:solidFill>
              <a:latin typeface="Arial" pitchFamily="34" charset="0"/>
              <a:cs typeface="Arial" pitchFamily="34" charset="0"/>
            </a:endParaRPr>
          </a:p>
          <a:p>
            <a:pPr marL="342900" indent="-342900" algn="l">
              <a:spcBef>
                <a:spcPts val="0"/>
              </a:spcBef>
              <a:spcAft>
                <a:spcPts val="600"/>
              </a:spcAft>
              <a:buFont typeface="Arial" pitchFamily="34" charset="0"/>
              <a:buChar char="•"/>
            </a:pPr>
            <a:endParaRPr lang="ru-RU" sz="2000" dirty="0" smtClean="0">
              <a:solidFill>
                <a:schemeClr val="tx1"/>
              </a:solidFill>
              <a:latin typeface="Arial" pitchFamily="34" charset="0"/>
              <a:cs typeface="Arial" pitchFamily="34" charset="0"/>
            </a:endParaRPr>
          </a:p>
          <a:p>
            <a:pPr marL="342900" indent="-342900" algn="l">
              <a:spcBef>
                <a:spcPts val="0"/>
              </a:spcBef>
              <a:spcAft>
                <a:spcPts val="600"/>
              </a:spcAft>
              <a:buFont typeface="Arial" pitchFamily="34" charset="0"/>
              <a:buChar char="•"/>
            </a:pPr>
            <a:endParaRPr lang="ru-RU" sz="2000" dirty="0" smtClean="0">
              <a:solidFill>
                <a:schemeClr val="tx1"/>
              </a:solidFill>
              <a:latin typeface="Arial" pitchFamily="34" charset="0"/>
              <a:cs typeface="Arial" pitchFamily="34" charset="0"/>
            </a:endParaRPr>
          </a:p>
          <a:p>
            <a:pPr marL="342900" indent="-342900" algn="l">
              <a:spcBef>
                <a:spcPts val="0"/>
              </a:spcBef>
              <a:spcAft>
                <a:spcPts val="600"/>
              </a:spcAft>
              <a:buFont typeface="Arial" pitchFamily="34" charset="0"/>
              <a:buChar char="•"/>
            </a:pPr>
            <a:r>
              <a:rPr lang="ru-RU" sz="2000" dirty="0" smtClean="0">
                <a:solidFill>
                  <a:schemeClr val="tx1"/>
                </a:solidFill>
                <a:latin typeface="Arial" pitchFamily="34" charset="0"/>
                <a:cs typeface="Arial" pitchFamily="34" charset="0"/>
              </a:rPr>
              <a:t>фактор сходства;</a:t>
            </a:r>
          </a:p>
          <a:p>
            <a:pPr marL="342900" indent="-342900" algn="l">
              <a:spcBef>
                <a:spcPts val="0"/>
              </a:spcBef>
              <a:spcAft>
                <a:spcPts val="600"/>
              </a:spcAft>
              <a:buFont typeface="Arial" pitchFamily="34" charset="0"/>
              <a:buChar char="•"/>
            </a:pPr>
            <a:endParaRPr lang="ru-RU" sz="2000" dirty="0" smtClean="0">
              <a:solidFill>
                <a:schemeClr val="tx1"/>
              </a:solidFill>
              <a:latin typeface="Arial" pitchFamily="34" charset="0"/>
              <a:cs typeface="Arial" pitchFamily="34" charset="0"/>
            </a:endParaRPr>
          </a:p>
          <a:p>
            <a:pPr marL="342900" indent="-342900" algn="l">
              <a:spcBef>
                <a:spcPts val="0"/>
              </a:spcBef>
              <a:spcAft>
                <a:spcPts val="600"/>
              </a:spcAft>
              <a:buFont typeface="Arial" pitchFamily="34" charset="0"/>
              <a:buChar char="•"/>
            </a:pPr>
            <a:endParaRPr lang="ru-RU" sz="2000" dirty="0" smtClean="0">
              <a:solidFill>
                <a:schemeClr val="tx1"/>
              </a:solidFill>
              <a:latin typeface="Arial" pitchFamily="34" charset="0"/>
              <a:cs typeface="Arial" pitchFamily="34" charset="0"/>
            </a:endParaRPr>
          </a:p>
          <a:p>
            <a:pPr marL="342900" indent="-342900" algn="l">
              <a:spcBef>
                <a:spcPts val="0"/>
              </a:spcBef>
              <a:spcAft>
                <a:spcPts val="600"/>
              </a:spcAft>
              <a:buFont typeface="Arial" pitchFamily="34" charset="0"/>
              <a:buChar char="•"/>
            </a:pPr>
            <a:endParaRPr lang="ru-RU" sz="2000" dirty="0" smtClean="0">
              <a:solidFill>
                <a:schemeClr val="tx1"/>
              </a:solidFill>
              <a:latin typeface="Arial" pitchFamily="34" charset="0"/>
              <a:cs typeface="Arial" pitchFamily="34" charset="0"/>
            </a:endParaRPr>
          </a:p>
          <a:p>
            <a:pPr marL="342900" indent="-342900" algn="l">
              <a:spcBef>
                <a:spcPts val="0"/>
              </a:spcBef>
              <a:spcAft>
                <a:spcPts val="600"/>
              </a:spcAft>
              <a:buFont typeface="Arial" pitchFamily="34" charset="0"/>
              <a:buChar char="•"/>
            </a:pPr>
            <a:r>
              <a:rPr lang="ru-RU" sz="2000" dirty="0" smtClean="0">
                <a:solidFill>
                  <a:schemeClr val="tx1"/>
                </a:solidFill>
                <a:latin typeface="Arial" pitchFamily="34" charset="0"/>
                <a:cs typeface="Arial" pitchFamily="34" charset="0"/>
              </a:rPr>
              <a:t>фактор продолжения хорошего; </a:t>
            </a:r>
          </a:p>
          <a:p>
            <a:pPr marL="342900" indent="-342900" algn="l">
              <a:spcBef>
                <a:spcPts val="0"/>
              </a:spcBef>
              <a:spcAft>
                <a:spcPts val="600"/>
              </a:spcAft>
              <a:buFont typeface="Arial" pitchFamily="34" charset="0"/>
              <a:buChar char="•"/>
            </a:pPr>
            <a:endParaRPr lang="ru-RU" sz="2000" dirty="0">
              <a:solidFill>
                <a:schemeClr val="tx1"/>
              </a:solidFill>
              <a:latin typeface="Arial" pitchFamily="34" charset="0"/>
              <a:cs typeface="Arial" pitchFamily="34" charset="0"/>
            </a:endParaRPr>
          </a:p>
          <a:p>
            <a:pPr marL="342900" indent="-342900" algn="l">
              <a:spcBef>
                <a:spcPts val="0"/>
              </a:spcBef>
              <a:spcAft>
                <a:spcPts val="600"/>
              </a:spcAft>
              <a:buFont typeface="Arial" pitchFamily="34" charset="0"/>
              <a:buChar char="•"/>
            </a:pPr>
            <a:endParaRPr lang="ru-RU" sz="2000" dirty="0" smtClean="0">
              <a:solidFill>
                <a:schemeClr val="tx1"/>
              </a:solidFill>
              <a:latin typeface="Arial" pitchFamily="34" charset="0"/>
              <a:cs typeface="Arial" pitchFamily="34" charset="0"/>
            </a:endParaRPr>
          </a:p>
          <a:p>
            <a:pPr marL="342900" indent="-342900" algn="l">
              <a:spcBef>
                <a:spcPts val="0"/>
              </a:spcBef>
              <a:spcAft>
                <a:spcPts val="600"/>
              </a:spcAft>
              <a:buFont typeface="Arial" pitchFamily="34" charset="0"/>
              <a:buChar char="•"/>
            </a:pPr>
            <a:endParaRPr lang="ru-RU" sz="2000" dirty="0" smtClean="0">
              <a:solidFill>
                <a:schemeClr val="tx1"/>
              </a:solidFill>
              <a:latin typeface="Arial" pitchFamily="34" charset="0"/>
              <a:cs typeface="Arial" pitchFamily="34" charset="0"/>
            </a:endParaRPr>
          </a:p>
          <a:p>
            <a:pPr marL="342900" indent="-342900" algn="l">
              <a:spcBef>
                <a:spcPts val="0"/>
              </a:spcBef>
              <a:spcAft>
                <a:spcPts val="600"/>
              </a:spcAft>
              <a:buFont typeface="Arial" pitchFamily="34" charset="0"/>
              <a:buChar char="•"/>
            </a:pPr>
            <a:r>
              <a:rPr lang="ru-RU" sz="2000" dirty="0" smtClean="0">
                <a:solidFill>
                  <a:schemeClr val="tx1"/>
                </a:solidFill>
                <a:latin typeface="Arial" pitchFamily="34" charset="0"/>
                <a:cs typeface="Arial" pitchFamily="34" charset="0"/>
              </a:rPr>
              <a:t>фактор общей судьбы. </a:t>
            </a:r>
          </a:p>
          <a:p>
            <a:pPr algn="l">
              <a:spcBef>
                <a:spcPts val="0"/>
              </a:spcBef>
              <a:spcAft>
                <a:spcPts val="600"/>
              </a:spcAft>
            </a:pPr>
            <a:endParaRPr lang="uk-UA" sz="2000" dirty="0">
              <a:solidFill>
                <a:schemeClr val="tx1"/>
              </a:solidFill>
              <a:latin typeface="Arial" pitchFamily="34" charset="0"/>
              <a:cs typeface="Arial" pitchFamily="34" charset="0"/>
            </a:endParaRPr>
          </a:p>
        </p:txBody>
      </p:sp>
      <p:pic>
        <p:nvPicPr>
          <p:cNvPr id="5" name="Рисунок 4"/>
          <p:cNvPicPr/>
          <p:nvPr/>
        </p:nvPicPr>
        <p:blipFill rotWithShape="1">
          <a:blip r:embed="rId3">
            <a:extLst>
              <a:ext uri="{28A0092B-C50C-407E-A947-70E740481C1C}">
                <a14:useLocalDpi xmlns:a14="http://schemas.microsoft.com/office/drawing/2010/main" val="0"/>
              </a:ext>
            </a:extLst>
          </a:blip>
          <a:srcRect l="4990" t="7640" r="4557" b="10213"/>
          <a:stretch/>
        </p:blipFill>
        <p:spPr>
          <a:xfrm>
            <a:off x="4891313" y="1196752"/>
            <a:ext cx="4064001" cy="1707175"/>
          </a:xfrm>
          <a:prstGeom prst="rect">
            <a:avLst/>
          </a:prstGeom>
          <a:noFill/>
        </p:spPr>
      </p:pic>
      <p:pic>
        <p:nvPicPr>
          <p:cNvPr id="6" name="Рисунок 5"/>
          <p:cNvPicPr/>
          <p:nvPr/>
        </p:nvPicPr>
        <p:blipFill rotWithShape="1">
          <a:blip r:embed="rId4">
            <a:extLst>
              <a:ext uri="{28A0092B-C50C-407E-A947-70E740481C1C}">
                <a14:useLocalDpi xmlns:a14="http://schemas.microsoft.com/office/drawing/2010/main" val="0"/>
              </a:ext>
            </a:extLst>
          </a:blip>
          <a:srcRect l="6151" t="9432" r="9358" b="10749"/>
          <a:stretch/>
        </p:blipFill>
        <p:spPr>
          <a:xfrm>
            <a:off x="2902856" y="2996952"/>
            <a:ext cx="1988457" cy="1793832"/>
          </a:xfrm>
          <a:prstGeom prst="rect">
            <a:avLst/>
          </a:prstGeom>
        </p:spPr>
      </p:pic>
      <p:pic>
        <p:nvPicPr>
          <p:cNvPr id="7" name="Рисунок 6"/>
          <p:cNvPicPr/>
          <p:nvPr/>
        </p:nvPicPr>
        <p:blipFill rotWithShape="1">
          <a:blip r:embed="rId5">
            <a:extLst>
              <a:ext uri="{28A0092B-C50C-407E-A947-70E740481C1C}">
                <a14:useLocalDpi xmlns:a14="http://schemas.microsoft.com/office/drawing/2010/main" val="0"/>
              </a:ext>
            </a:extLst>
          </a:blip>
          <a:srcRect l="6411" t="12106" r="5593" b="15642"/>
          <a:stretch/>
        </p:blipFill>
        <p:spPr>
          <a:xfrm>
            <a:off x="4688114" y="4790784"/>
            <a:ext cx="3570515" cy="1697102"/>
          </a:xfrm>
          <a:prstGeom prst="rect">
            <a:avLst/>
          </a:prstGeom>
        </p:spPr>
      </p:pic>
    </p:spTree>
    <p:extLst>
      <p:ext uri="{BB962C8B-B14F-4D97-AF65-F5344CB8AC3E}">
        <p14:creationId xmlns:p14="http://schemas.microsoft.com/office/powerpoint/2010/main" val="15629722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1" y="1"/>
            <a:ext cx="9143999" cy="6857999"/>
          </a:xfrm>
          <a:prstGeom prst="rect">
            <a:avLst/>
          </a:prstGeom>
          <a:no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Arial" pitchFamily="34" charset="0"/>
                <a:cs typeface="Arial" pitchFamily="34" charset="0"/>
              </a:rPr>
              <a:t>1. а) Я бы предпочел работу, требующую многочисленных разъездов, путешествий. 9. а) Большинство людей тратят в целом слишком много денег на страхование.</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Arial" pitchFamily="34" charset="0"/>
                <a:cs typeface="Arial" pitchFamily="34" charset="0"/>
              </a:rPr>
              <a:t>    б) Страхование - это то, без чего не мор бы позволить себе обойтись ни один человек.</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Arial" pitchFamily="34" charset="0"/>
                <a:cs typeface="Arial" pitchFamily="34" charset="0"/>
              </a:rPr>
              <a:t>10. а) Я бы не хотел оказаться загипнотизированным.</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Arial" pitchFamily="34" charset="0"/>
                <a:cs typeface="Arial" pitchFamily="34" charset="0"/>
              </a:rPr>
              <a:t>     б) Я бы хотел попробовать оказаться загипнотизированным.</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Arial" pitchFamily="34" charset="0"/>
                <a:cs typeface="Arial" pitchFamily="34" charset="0"/>
              </a:rPr>
              <a:t>11. а) Наиболее важная цель в жизни - жить на полную катушку и взять от нее столько, сколько возможно.</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Arial" pitchFamily="34" charset="0"/>
                <a:cs typeface="Arial" pitchFamily="34" charset="0"/>
              </a:rPr>
              <a:t>     б) Наиболее важная цель в жизни - обрести спокойствие и счастье.</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Arial" pitchFamily="34" charset="0"/>
                <a:cs typeface="Arial" pitchFamily="34" charset="0"/>
              </a:rPr>
              <a:t>12. а) В холодную воду я вхожу постепенно, дав себе время привыкнуть к ней.</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Arial" pitchFamily="34" charset="0"/>
                <a:cs typeface="Arial" pitchFamily="34" charset="0"/>
              </a:rPr>
              <a:t>      б) Я люблю сразу нырнуть или прыгнуть в море или холодный бассейн.</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Arial" pitchFamily="34" charset="0"/>
                <a:cs typeface="Arial" pitchFamily="34" charset="0"/>
              </a:rPr>
              <a:t>13. а) В большинстве видов современной музыки мне не нравятся беспорядочность и дисгармоничность.</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Arial" pitchFamily="34" charset="0"/>
                <a:cs typeface="Arial" pitchFamily="34" charset="0"/>
              </a:rPr>
              <a:t>     б) Я люблю слушать новые и необычные виды музыки.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Arial" pitchFamily="34" charset="0"/>
                <a:cs typeface="Arial" pitchFamily="34" charset="0"/>
              </a:rPr>
              <a:t>14. а) Худший социальный недостаток - быть грубым, невоспитанным человеком.</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Arial" pitchFamily="34" charset="0"/>
                <a:cs typeface="Arial" pitchFamily="34" charset="0"/>
              </a:rPr>
              <a:t>      б) Худший социальный недостаток - быть скучным человеком, занудой.</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Arial" pitchFamily="34" charset="0"/>
                <a:cs typeface="Arial" pitchFamily="34" charset="0"/>
              </a:rPr>
              <a:t>15. а) Я предпочитаю эмоционально-выразительных людей, даже если они немного неуравновешенны.</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Arial" pitchFamily="34" charset="0"/>
                <a:cs typeface="Arial" pitchFamily="34" charset="0"/>
              </a:rPr>
              <a:t>      б) Я предпочитаю больше людей спокойных, даже «отрегулированных».</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Arial" pitchFamily="34" charset="0"/>
                <a:cs typeface="Arial" pitchFamily="34" charset="0"/>
              </a:rPr>
              <a:t>16. а) У людей, ездящих на мотоциклах, должно быть есть какая-то неосознаваемая потребность причинить себе боль, вред.</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Arial" pitchFamily="34" charset="0"/>
                <a:cs typeface="Arial" pitchFamily="34" charset="0"/>
              </a:rPr>
              <a:t>      б) Мне бы понравилось водить мотоцикл, или ездить на нем.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320034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3" name="Group 2"/>
          <p:cNvGrpSpPr>
            <a:grpSpLocks noChangeAspect="1"/>
          </p:cNvGrpSpPr>
          <p:nvPr/>
        </p:nvGrpSpPr>
        <p:grpSpPr bwMode="auto">
          <a:xfrm>
            <a:off x="141288" y="908050"/>
            <a:ext cx="8894762" cy="5735638"/>
            <a:chOff x="1903" y="9874"/>
            <a:chExt cx="6949" cy="5913"/>
          </a:xfrm>
        </p:grpSpPr>
        <p:sp>
          <p:nvSpPr>
            <p:cNvPr id="30725" name="AutoShape 3"/>
            <p:cNvSpPr>
              <a:spLocks noChangeAspect="1" noChangeArrowheads="1"/>
            </p:cNvSpPr>
            <p:nvPr/>
          </p:nvSpPr>
          <p:spPr bwMode="auto">
            <a:xfrm>
              <a:off x="1903" y="9874"/>
              <a:ext cx="6949" cy="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1032" name="Text Box 8"/>
            <p:cNvSpPr txBox="1">
              <a:spLocks noChangeArrowheads="1"/>
            </p:cNvSpPr>
            <p:nvPr/>
          </p:nvSpPr>
          <p:spPr bwMode="auto">
            <a:xfrm>
              <a:off x="2869" y="11011"/>
              <a:ext cx="944" cy="324"/>
            </a:xfrm>
            <a:prstGeom prst="rect">
              <a:avLst/>
            </a:prstGeom>
            <a:solidFill>
              <a:schemeClr val="accent3">
                <a:lumMod val="40000"/>
                <a:lumOff val="60000"/>
              </a:schemeClr>
            </a:solidFill>
            <a:ln w="9525">
              <a:noFill/>
              <a:miter lim="800000"/>
              <a:headEnd/>
              <a:tailEnd/>
            </a:ln>
          </p:spPr>
          <p:txBody>
            <a:bodyPr/>
            <a:lstStyle/>
            <a:p>
              <a:pPr>
                <a:spcAft>
                  <a:spcPts val="0"/>
                </a:spcAft>
                <a:defRPr/>
              </a:pPr>
              <a:r>
                <a:rPr lang="ru-RU" sz="1400" dirty="0">
                  <a:latin typeface="Arial" pitchFamily="34" charset="0"/>
                  <a:cs typeface="Arial" pitchFamily="34" charset="0"/>
                </a:rPr>
                <a:t>1 интуиция)</a:t>
              </a:r>
            </a:p>
          </p:txBody>
        </p:sp>
        <p:sp>
          <p:nvSpPr>
            <p:cNvPr id="30727" name="Rectangle 4"/>
            <p:cNvSpPr>
              <a:spLocks noChangeArrowheads="1"/>
            </p:cNvSpPr>
            <p:nvPr/>
          </p:nvSpPr>
          <p:spPr bwMode="auto">
            <a:xfrm>
              <a:off x="3731" y="11493"/>
              <a:ext cx="731" cy="129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30728" name="Rectangle 5"/>
            <p:cNvSpPr>
              <a:spLocks noChangeArrowheads="1"/>
            </p:cNvSpPr>
            <p:nvPr/>
          </p:nvSpPr>
          <p:spPr bwMode="auto">
            <a:xfrm>
              <a:off x="5019" y="11975"/>
              <a:ext cx="731" cy="821"/>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30729" name="Rectangle 6"/>
            <p:cNvSpPr>
              <a:spLocks noChangeArrowheads="1"/>
            </p:cNvSpPr>
            <p:nvPr/>
          </p:nvSpPr>
          <p:spPr bwMode="auto">
            <a:xfrm>
              <a:off x="6309" y="12269"/>
              <a:ext cx="710" cy="55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30730" name="Rectangle 7"/>
            <p:cNvSpPr>
              <a:spLocks noChangeArrowheads="1"/>
            </p:cNvSpPr>
            <p:nvPr/>
          </p:nvSpPr>
          <p:spPr bwMode="auto">
            <a:xfrm>
              <a:off x="7488" y="12542"/>
              <a:ext cx="670" cy="25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1033" name="Text Box 9"/>
            <p:cNvSpPr txBox="1">
              <a:spLocks noChangeArrowheads="1"/>
            </p:cNvSpPr>
            <p:nvPr/>
          </p:nvSpPr>
          <p:spPr bwMode="auto">
            <a:xfrm>
              <a:off x="3920" y="11011"/>
              <a:ext cx="872" cy="324"/>
            </a:xfrm>
            <a:prstGeom prst="rect">
              <a:avLst/>
            </a:prstGeom>
            <a:solidFill>
              <a:schemeClr val="accent3">
                <a:lumMod val="40000"/>
                <a:lumOff val="60000"/>
              </a:schemeClr>
            </a:solidFill>
            <a:ln w="9525">
              <a:noFill/>
              <a:miter lim="800000"/>
              <a:headEnd/>
              <a:tailEnd/>
            </a:ln>
          </p:spPr>
          <p:txBody>
            <a:bodyPr>
              <a:spAutoFit/>
            </a:bodyPr>
            <a:lstStyle/>
            <a:p>
              <a:pPr>
                <a:spcAft>
                  <a:spcPts val="0"/>
                </a:spcAft>
                <a:defRPr/>
              </a:pPr>
              <a:r>
                <a:rPr lang="ru-RU" sz="1400" dirty="0">
                  <a:latin typeface="Arial" pitchFamily="34" charset="0"/>
                  <a:cs typeface="Arial" pitchFamily="34" charset="0"/>
                </a:rPr>
                <a:t>0,618 (эго)</a:t>
              </a:r>
            </a:p>
          </p:txBody>
        </p:sp>
        <p:sp>
          <p:nvSpPr>
            <p:cNvPr id="1034" name="Text Box 10"/>
            <p:cNvSpPr txBox="1">
              <a:spLocks noChangeArrowheads="1"/>
            </p:cNvSpPr>
            <p:nvPr/>
          </p:nvSpPr>
          <p:spPr bwMode="auto">
            <a:xfrm>
              <a:off x="4961" y="11331"/>
              <a:ext cx="1578" cy="324"/>
            </a:xfrm>
            <a:prstGeom prst="rect">
              <a:avLst/>
            </a:prstGeom>
            <a:solidFill>
              <a:schemeClr val="accent3">
                <a:lumMod val="40000"/>
                <a:lumOff val="60000"/>
              </a:schemeClr>
            </a:solidFill>
            <a:ln w="9525">
              <a:noFill/>
              <a:miter lim="800000"/>
              <a:headEnd/>
              <a:tailEnd/>
            </a:ln>
          </p:spPr>
          <p:txBody>
            <a:bodyPr>
              <a:spAutoFit/>
            </a:bodyPr>
            <a:lstStyle/>
            <a:p>
              <a:pPr>
                <a:spcAft>
                  <a:spcPts val="1000"/>
                </a:spcAft>
                <a:defRPr/>
              </a:pPr>
              <a:r>
                <a:rPr lang="ru-RU" sz="1400" dirty="0">
                  <a:solidFill>
                    <a:schemeClr val="tx2">
                      <a:lumMod val="90000"/>
                    </a:schemeClr>
                  </a:solidFill>
                  <a:latin typeface="Arial" pitchFamily="34" charset="0"/>
                  <a:cs typeface="Arial" pitchFamily="34" charset="0"/>
                </a:rPr>
                <a:t>0,382 (</a:t>
              </a:r>
              <a:r>
                <a:rPr lang="ru-RU" sz="1400" dirty="0">
                  <a:latin typeface="Arial" pitchFamily="34" charset="0"/>
                  <a:cs typeface="Arial" pitchFamily="34" charset="0"/>
                </a:rPr>
                <a:t>воля</a:t>
              </a:r>
              <a:r>
                <a:rPr lang="ru-RU" sz="1400" dirty="0">
                  <a:solidFill>
                    <a:schemeClr val="tx2">
                      <a:lumMod val="90000"/>
                    </a:schemeClr>
                  </a:solidFill>
                  <a:latin typeface="Arial" pitchFamily="34" charset="0"/>
                  <a:cs typeface="Arial" pitchFamily="34" charset="0"/>
                </a:rPr>
                <a:t>, рассудок)</a:t>
              </a:r>
            </a:p>
          </p:txBody>
        </p:sp>
        <p:sp>
          <p:nvSpPr>
            <p:cNvPr id="30733" name="Rectangle 11"/>
            <p:cNvSpPr>
              <a:spLocks noChangeArrowheads="1"/>
            </p:cNvSpPr>
            <p:nvPr/>
          </p:nvSpPr>
          <p:spPr bwMode="auto">
            <a:xfrm>
              <a:off x="8158" y="12669"/>
              <a:ext cx="539" cy="12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1036" name="Text Box 12"/>
            <p:cNvSpPr txBox="1">
              <a:spLocks noChangeArrowheads="1"/>
            </p:cNvSpPr>
            <p:nvPr/>
          </p:nvSpPr>
          <p:spPr bwMode="auto">
            <a:xfrm>
              <a:off x="6266" y="11758"/>
              <a:ext cx="2423" cy="322"/>
            </a:xfrm>
            <a:prstGeom prst="rect">
              <a:avLst/>
            </a:prstGeom>
            <a:solidFill>
              <a:schemeClr val="accent3">
                <a:lumMod val="40000"/>
                <a:lumOff val="60000"/>
              </a:schemeClr>
            </a:solidFill>
            <a:ln w="9525">
              <a:noFill/>
              <a:miter lim="800000"/>
              <a:headEnd/>
              <a:tailEnd/>
            </a:ln>
          </p:spPr>
          <p:txBody>
            <a:bodyPr>
              <a:spAutoFit/>
            </a:bodyPr>
            <a:lstStyle/>
            <a:p>
              <a:pPr>
                <a:spcAft>
                  <a:spcPts val="1000"/>
                </a:spcAft>
                <a:defRPr/>
              </a:pPr>
              <a:r>
                <a:rPr lang="ru-RU" sz="1400" dirty="0">
                  <a:latin typeface="Arial" pitchFamily="34" charset="0"/>
                  <a:cs typeface="Arial" pitchFamily="34" charset="0"/>
                </a:rPr>
                <a:t>0,236 желания, чувства, ум</a:t>
              </a:r>
            </a:p>
          </p:txBody>
        </p:sp>
        <p:sp>
          <p:nvSpPr>
            <p:cNvPr id="1037" name="Text Box 13"/>
            <p:cNvSpPr txBox="1">
              <a:spLocks noChangeArrowheads="1"/>
            </p:cNvSpPr>
            <p:nvPr/>
          </p:nvSpPr>
          <p:spPr bwMode="auto">
            <a:xfrm>
              <a:off x="7221" y="12139"/>
              <a:ext cx="1468" cy="321"/>
            </a:xfrm>
            <a:prstGeom prst="rect">
              <a:avLst/>
            </a:prstGeom>
            <a:solidFill>
              <a:schemeClr val="accent3">
                <a:lumMod val="40000"/>
                <a:lumOff val="60000"/>
              </a:schemeClr>
            </a:solidFill>
            <a:ln w="9525">
              <a:noFill/>
              <a:miter lim="800000"/>
              <a:headEnd/>
              <a:tailEnd/>
            </a:ln>
          </p:spPr>
          <p:txBody>
            <a:bodyPr>
              <a:spAutoFit/>
            </a:bodyPr>
            <a:lstStyle/>
            <a:p>
              <a:pPr>
                <a:spcAft>
                  <a:spcPts val="1000"/>
                </a:spcAft>
                <a:defRPr/>
              </a:pPr>
              <a:r>
                <a:rPr lang="ru-RU" sz="1400" dirty="0">
                  <a:latin typeface="Arial" pitchFamily="34" charset="0"/>
                  <a:cs typeface="Arial" pitchFamily="34" charset="0"/>
                </a:rPr>
                <a:t>0,146+0,09 эмоции</a:t>
              </a:r>
            </a:p>
          </p:txBody>
        </p:sp>
        <p:sp>
          <p:nvSpPr>
            <p:cNvPr id="30736" name="Rectangle 15"/>
            <p:cNvSpPr>
              <a:spLocks noChangeArrowheads="1"/>
            </p:cNvSpPr>
            <p:nvPr/>
          </p:nvSpPr>
          <p:spPr bwMode="auto">
            <a:xfrm>
              <a:off x="2024" y="10987"/>
              <a:ext cx="758" cy="1839"/>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uk-UA">
                <a:latin typeface="Constantia" pitchFamily="18" charset="0"/>
              </a:endParaRPr>
            </a:p>
          </p:txBody>
        </p:sp>
        <p:sp>
          <p:nvSpPr>
            <p:cNvPr id="30737" name="AutoShape 16"/>
            <p:cNvSpPr>
              <a:spLocks noChangeArrowheads="1"/>
            </p:cNvSpPr>
            <p:nvPr/>
          </p:nvSpPr>
          <p:spPr bwMode="auto">
            <a:xfrm>
              <a:off x="2455" y="12793"/>
              <a:ext cx="279" cy="265"/>
            </a:xfrm>
            <a:prstGeom prst="downArrow">
              <a:avLst>
                <a:gd name="adj1" fmla="val 50000"/>
                <a:gd name="adj2" fmla="val 37185"/>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30738" name="AutoShape 17"/>
            <p:cNvSpPr>
              <a:spLocks noChangeArrowheads="1"/>
            </p:cNvSpPr>
            <p:nvPr/>
          </p:nvSpPr>
          <p:spPr bwMode="auto">
            <a:xfrm>
              <a:off x="3912" y="12779"/>
              <a:ext cx="284" cy="266"/>
            </a:xfrm>
            <a:prstGeom prst="downArrow">
              <a:avLst>
                <a:gd name="adj1" fmla="val 50000"/>
                <a:gd name="adj2" fmla="val 3662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30739" name="AutoShape 18"/>
            <p:cNvSpPr>
              <a:spLocks noChangeArrowheads="1"/>
            </p:cNvSpPr>
            <p:nvPr/>
          </p:nvSpPr>
          <p:spPr bwMode="auto">
            <a:xfrm>
              <a:off x="5242" y="12785"/>
              <a:ext cx="279" cy="247"/>
            </a:xfrm>
            <a:prstGeom prst="downArrow">
              <a:avLst>
                <a:gd name="adj1" fmla="val 50000"/>
                <a:gd name="adj2" fmla="val 37097"/>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30740" name="AutoShape 19"/>
            <p:cNvSpPr>
              <a:spLocks noChangeArrowheads="1"/>
            </p:cNvSpPr>
            <p:nvPr/>
          </p:nvSpPr>
          <p:spPr bwMode="auto">
            <a:xfrm>
              <a:off x="6518" y="12794"/>
              <a:ext cx="278" cy="265"/>
            </a:xfrm>
            <a:prstGeom prst="downArrow">
              <a:avLst>
                <a:gd name="adj1" fmla="val 50000"/>
                <a:gd name="adj2" fmla="val 37319"/>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30741" name="AutoShape 20"/>
            <p:cNvSpPr>
              <a:spLocks noChangeArrowheads="1"/>
            </p:cNvSpPr>
            <p:nvPr/>
          </p:nvSpPr>
          <p:spPr bwMode="auto">
            <a:xfrm>
              <a:off x="7873" y="12795"/>
              <a:ext cx="278" cy="265"/>
            </a:xfrm>
            <a:prstGeom prst="downArrow">
              <a:avLst>
                <a:gd name="adj1" fmla="val 50000"/>
                <a:gd name="adj2" fmla="val 37319"/>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30742" name="Text Box 21"/>
            <p:cNvSpPr txBox="1">
              <a:spLocks noChangeArrowheads="1"/>
            </p:cNvSpPr>
            <p:nvPr/>
          </p:nvSpPr>
          <p:spPr bwMode="auto">
            <a:xfrm>
              <a:off x="2019" y="13065"/>
              <a:ext cx="1466" cy="548"/>
            </a:xfrm>
            <a:prstGeom prst="rect">
              <a:avLst/>
            </a:prstGeom>
            <a:gradFill rotWithShape="0">
              <a:gsLst>
                <a:gs pos="0">
                  <a:srgbClr val="7030A0"/>
                </a:gs>
                <a:gs pos="100000">
                  <a:srgbClr val="E2D6EC"/>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ru-RU" sz="1400">
                  <a:cs typeface="Arial" charset="0"/>
                </a:rPr>
                <a:t>Самоотречение и любовь</a:t>
              </a:r>
            </a:p>
          </p:txBody>
        </p:sp>
        <p:sp>
          <p:nvSpPr>
            <p:cNvPr id="30743" name="Text Box 22"/>
            <p:cNvSpPr txBox="1">
              <a:spLocks noChangeArrowheads="1"/>
            </p:cNvSpPr>
            <p:nvPr/>
          </p:nvSpPr>
          <p:spPr bwMode="auto">
            <a:xfrm>
              <a:off x="2019" y="13855"/>
              <a:ext cx="1466" cy="539"/>
            </a:xfrm>
            <a:prstGeom prst="rect">
              <a:avLst/>
            </a:prstGeom>
            <a:gradFill rotWithShape="0">
              <a:gsLst>
                <a:gs pos="0">
                  <a:srgbClr val="7030A0"/>
                </a:gs>
                <a:gs pos="100000">
                  <a:srgbClr val="E2D6EC"/>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ru-RU" sz="1400">
                  <a:cs typeface="Arial" charset="0"/>
                </a:rPr>
                <a:t>Созерцание</a:t>
              </a:r>
            </a:p>
          </p:txBody>
        </p:sp>
        <p:sp>
          <p:nvSpPr>
            <p:cNvPr id="30744" name="AutoShape 23"/>
            <p:cNvSpPr>
              <a:spLocks noChangeArrowheads="1"/>
            </p:cNvSpPr>
            <p:nvPr/>
          </p:nvSpPr>
          <p:spPr bwMode="auto">
            <a:xfrm>
              <a:off x="2462" y="13638"/>
              <a:ext cx="279" cy="174"/>
            </a:xfrm>
            <a:prstGeom prst="downArrow">
              <a:avLst>
                <a:gd name="adj1" fmla="val 50000"/>
                <a:gd name="adj2" fmla="val 37366"/>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30745" name="AutoShape 24"/>
            <p:cNvSpPr>
              <a:spLocks noChangeArrowheads="1"/>
            </p:cNvSpPr>
            <p:nvPr/>
          </p:nvSpPr>
          <p:spPr bwMode="auto">
            <a:xfrm>
              <a:off x="2455" y="14394"/>
              <a:ext cx="278" cy="232"/>
            </a:xfrm>
            <a:prstGeom prst="downArrow">
              <a:avLst>
                <a:gd name="adj1" fmla="val 50000"/>
                <a:gd name="adj2" fmla="val 37412"/>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30746" name="Text Box 25"/>
            <p:cNvSpPr txBox="1">
              <a:spLocks noChangeArrowheads="1"/>
            </p:cNvSpPr>
            <p:nvPr/>
          </p:nvSpPr>
          <p:spPr bwMode="auto">
            <a:xfrm>
              <a:off x="2012" y="14664"/>
              <a:ext cx="1466" cy="1123"/>
            </a:xfrm>
            <a:prstGeom prst="rect">
              <a:avLst/>
            </a:prstGeom>
            <a:gradFill rotWithShape="0">
              <a:gsLst>
                <a:gs pos="0">
                  <a:srgbClr val="7030A0"/>
                </a:gs>
                <a:gs pos="100000">
                  <a:srgbClr val="E2D6EC"/>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2000"/>
                </a:lnSpc>
              </a:pPr>
              <a:r>
                <a:rPr lang="ru-RU" sz="1400" i="1">
                  <a:cs typeface="Arial" charset="0"/>
                </a:rPr>
                <a:t>ГАРМОНИЯ С ВНЕШНИМ </a:t>
              </a:r>
            </a:p>
            <a:p>
              <a:pPr eaLnBrk="1" hangingPunct="1">
                <a:lnSpc>
                  <a:spcPts val="2000"/>
                </a:lnSpc>
              </a:pPr>
              <a:r>
                <a:rPr lang="ru-RU" sz="1400" i="1">
                  <a:cs typeface="Arial" charset="0"/>
                </a:rPr>
                <a:t>МИРОМ И ПОКОЙ</a:t>
              </a:r>
            </a:p>
          </p:txBody>
        </p:sp>
        <p:sp>
          <p:nvSpPr>
            <p:cNvPr id="30747" name="Text Box 26"/>
            <p:cNvSpPr txBox="1">
              <a:spLocks noChangeArrowheads="1"/>
            </p:cNvSpPr>
            <p:nvPr/>
          </p:nvSpPr>
          <p:spPr bwMode="auto">
            <a:xfrm>
              <a:off x="3485" y="13065"/>
              <a:ext cx="1301" cy="548"/>
            </a:xfrm>
            <a:prstGeom prst="rect">
              <a:avLst/>
            </a:prstGeom>
            <a:gradFill rotWithShape="0">
              <a:gsLst>
                <a:gs pos="0">
                  <a:srgbClr val="00B0F0"/>
                </a:gs>
                <a:gs pos="100000">
                  <a:srgbClr val="CCEFFC"/>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ru-RU" sz="1400">
                  <a:cs typeface="Arial" charset="0"/>
                </a:rPr>
                <a:t>Жажда власти</a:t>
              </a:r>
            </a:p>
          </p:txBody>
        </p:sp>
        <p:sp>
          <p:nvSpPr>
            <p:cNvPr id="30748" name="Text Box 27"/>
            <p:cNvSpPr txBox="1">
              <a:spLocks noChangeArrowheads="1"/>
            </p:cNvSpPr>
            <p:nvPr/>
          </p:nvSpPr>
          <p:spPr bwMode="auto">
            <a:xfrm>
              <a:off x="3485" y="13855"/>
              <a:ext cx="1305" cy="539"/>
            </a:xfrm>
            <a:prstGeom prst="rect">
              <a:avLst/>
            </a:prstGeom>
            <a:gradFill rotWithShape="0">
              <a:gsLst>
                <a:gs pos="0">
                  <a:srgbClr val="00B0F0"/>
                </a:gs>
                <a:gs pos="100000">
                  <a:srgbClr val="CCEFFC"/>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ru-RU" sz="1400">
                  <a:cs typeface="Arial" charset="0"/>
                </a:rPr>
                <a:t>Самоуважение</a:t>
              </a:r>
            </a:p>
          </p:txBody>
        </p:sp>
        <p:sp>
          <p:nvSpPr>
            <p:cNvPr id="30749" name="Text Box 28"/>
            <p:cNvSpPr txBox="1">
              <a:spLocks noChangeArrowheads="1"/>
            </p:cNvSpPr>
            <p:nvPr/>
          </p:nvSpPr>
          <p:spPr bwMode="auto">
            <a:xfrm>
              <a:off x="3478" y="14664"/>
              <a:ext cx="1301" cy="1123"/>
            </a:xfrm>
            <a:prstGeom prst="rect">
              <a:avLst/>
            </a:prstGeom>
            <a:gradFill rotWithShape="0">
              <a:gsLst>
                <a:gs pos="0">
                  <a:srgbClr val="00B0F0"/>
                </a:gs>
                <a:gs pos="100000">
                  <a:srgbClr val="CCEFFC"/>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2000"/>
                </a:lnSpc>
              </a:pPr>
              <a:r>
                <a:rPr lang="ru-RU" sz="1400" i="1">
                  <a:cs typeface="Arial" charset="0"/>
                </a:rPr>
                <a:t>ПРЕСТИЖ,</a:t>
              </a:r>
            </a:p>
            <a:p>
              <a:pPr eaLnBrk="1" hangingPunct="1">
                <a:lnSpc>
                  <a:spcPts val="2000"/>
                </a:lnSpc>
              </a:pPr>
              <a:r>
                <a:rPr lang="ru-RU" sz="1400" i="1">
                  <a:cs typeface="Arial" charset="0"/>
                </a:rPr>
                <a:t>САМОДОСТА-ТОЧНОСТЬ</a:t>
              </a:r>
            </a:p>
            <a:p>
              <a:pPr eaLnBrk="1" hangingPunct="1"/>
              <a:endParaRPr lang="ru-RU"/>
            </a:p>
          </p:txBody>
        </p:sp>
        <p:sp>
          <p:nvSpPr>
            <p:cNvPr id="30750" name="AutoShape 29"/>
            <p:cNvSpPr>
              <a:spLocks noChangeArrowheads="1"/>
            </p:cNvSpPr>
            <p:nvPr/>
          </p:nvSpPr>
          <p:spPr bwMode="auto">
            <a:xfrm>
              <a:off x="3919" y="13613"/>
              <a:ext cx="285" cy="174"/>
            </a:xfrm>
            <a:prstGeom prst="downArrow">
              <a:avLst>
                <a:gd name="adj1" fmla="val 50000"/>
                <a:gd name="adj2" fmla="val 36579"/>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30751" name="AutoShape 30"/>
            <p:cNvSpPr>
              <a:spLocks noChangeArrowheads="1"/>
            </p:cNvSpPr>
            <p:nvPr/>
          </p:nvSpPr>
          <p:spPr bwMode="auto">
            <a:xfrm>
              <a:off x="3912" y="14401"/>
              <a:ext cx="284" cy="225"/>
            </a:xfrm>
            <a:prstGeom prst="downArrow">
              <a:avLst>
                <a:gd name="adj1" fmla="val 50000"/>
                <a:gd name="adj2" fmla="val 3662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30752" name="Text Box 31"/>
            <p:cNvSpPr txBox="1">
              <a:spLocks noChangeArrowheads="1"/>
            </p:cNvSpPr>
            <p:nvPr/>
          </p:nvSpPr>
          <p:spPr bwMode="auto">
            <a:xfrm>
              <a:off x="4788" y="13060"/>
              <a:ext cx="1305" cy="553"/>
            </a:xfrm>
            <a:prstGeom prst="rect">
              <a:avLst/>
            </a:prstGeom>
            <a:gradFill rotWithShape="0">
              <a:gsLst>
                <a:gs pos="0">
                  <a:srgbClr val="92D050"/>
                </a:gs>
                <a:gs pos="100000">
                  <a:srgbClr val="E9F6DC"/>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ru-RU" sz="1400">
                  <a:cs typeface="Arial" charset="0"/>
                </a:rPr>
                <a:t>Стремление к победе</a:t>
              </a:r>
            </a:p>
          </p:txBody>
        </p:sp>
        <p:sp>
          <p:nvSpPr>
            <p:cNvPr id="30753" name="Text Box 32"/>
            <p:cNvSpPr txBox="1">
              <a:spLocks noChangeArrowheads="1"/>
            </p:cNvSpPr>
            <p:nvPr/>
          </p:nvSpPr>
          <p:spPr bwMode="auto">
            <a:xfrm>
              <a:off x="4787" y="13855"/>
              <a:ext cx="1361" cy="539"/>
            </a:xfrm>
            <a:prstGeom prst="rect">
              <a:avLst/>
            </a:prstGeom>
            <a:gradFill rotWithShape="0">
              <a:gsLst>
                <a:gs pos="0">
                  <a:srgbClr val="92D050"/>
                </a:gs>
                <a:gs pos="100000">
                  <a:srgbClr val="E9F6DC"/>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ru-RU" sz="1400">
                  <a:cs typeface="Arial" charset="0"/>
                </a:rPr>
                <a:t>Самореализация</a:t>
              </a:r>
            </a:p>
          </p:txBody>
        </p:sp>
        <p:sp>
          <p:nvSpPr>
            <p:cNvPr id="30754" name="Text Box 33"/>
            <p:cNvSpPr txBox="1">
              <a:spLocks noChangeArrowheads="1"/>
            </p:cNvSpPr>
            <p:nvPr/>
          </p:nvSpPr>
          <p:spPr bwMode="auto">
            <a:xfrm>
              <a:off x="6145" y="13855"/>
              <a:ext cx="1303" cy="539"/>
            </a:xfrm>
            <a:prstGeom prst="rect">
              <a:avLst/>
            </a:prstGeom>
            <a:gradFill rotWithShape="0">
              <a:gsLst>
                <a:gs pos="0">
                  <a:srgbClr val="FFFF00"/>
                </a:gs>
                <a:gs pos="100000">
                  <a:srgbClr val="FFFFCC"/>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ru-RU" sz="1400">
                  <a:cs typeface="Arial" charset="0"/>
                </a:rPr>
                <a:t>Предприимчи-вость</a:t>
              </a:r>
            </a:p>
          </p:txBody>
        </p:sp>
        <p:sp>
          <p:nvSpPr>
            <p:cNvPr id="30755" name="Text Box 34"/>
            <p:cNvSpPr txBox="1">
              <a:spLocks noChangeArrowheads="1"/>
            </p:cNvSpPr>
            <p:nvPr/>
          </p:nvSpPr>
          <p:spPr bwMode="auto">
            <a:xfrm>
              <a:off x="6091" y="13060"/>
              <a:ext cx="1357" cy="553"/>
            </a:xfrm>
            <a:prstGeom prst="rect">
              <a:avLst/>
            </a:prstGeom>
            <a:gradFill rotWithShape="0">
              <a:gsLst>
                <a:gs pos="0">
                  <a:srgbClr val="FFFF00"/>
                </a:gs>
                <a:gs pos="100000">
                  <a:srgbClr val="FFFFCC"/>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ru-RU" sz="1400">
                  <a:cs typeface="Arial" charset="0"/>
                </a:rPr>
                <a:t>Желание знаний и благ</a:t>
              </a:r>
            </a:p>
          </p:txBody>
        </p:sp>
        <p:sp>
          <p:nvSpPr>
            <p:cNvPr id="30756" name="Text Box 35"/>
            <p:cNvSpPr txBox="1">
              <a:spLocks noChangeArrowheads="1"/>
            </p:cNvSpPr>
            <p:nvPr/>
          </p:nvSpPr>
          <p:spPr bwMode="auto">
            <a:xfrm>
              <a:off x="4781" y="14664"/>
              <a:ext cx="1361" cy="1123"/>
            </a:xfrm>
            <a:prstGeom prst="rect">
              <a:avLst/>
            </a:prstGeom>
            <a:gradFill rotWithShape="0">
              <a:gsLst>
                <a:gs pos="0">
                  <a:srgbClr val="92D050"/>
                </a:gs>
                <a:gs pos="100000">
                  <a:srgbClr val="E9F6DC"/>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475"/>
                </a:lnSpc>
              </a:pPr>
              <a:endParaRPr lang="ru-RU" sz="400" b="1">
                <a:solidFill>
                  <a:schemeClr val="bg1"/>
                </a:solidFill>
                <a:latin typeface="Times New Roman" pitchFamily="18" charset="0"/>
              </a:endParaRPr>
            </a:p>
            <a:p>
              <a:pPr eaLnBrk="1" hangingPunct="1">
                <a:lnSpc>
                  <a:spcPts val="2000"/>
                </a:lnSpc>
              </a:pPr>
              <a:r>
                <a:rPr lang="ru-RU" sz="1400" i="1">
                  <a:cs typeface="Arial" charset="0"/>
                </a:rPr>
                <a:t>ТРАНСФОРМИ-РУЕМОСТЬ</a:t>
              </a:r>
            </a:p>
          </p:txBody>
        </p:sp>
        <p:sp>
          <p:nvSpPr>
            <p:cNvPr id="30757" name="Text Box 36"/>
            <p:cNvSpPr txBox="1">
              <a:spLocks noChangeArrowheads="1"/>
            </p:cNvSpPr>
            <p:nvPr/>
          </p:nvSpPr>
          <p:spPr bwMode="auto">
            <a:xfrm>
              <a:off x="7447" y="13855"/>
              <a:ext cx="1249" cy="539"/>
            </a:xfrm>
            <a:prstGeom prst="rect">
              <a:avLst/>
            </a:prstGeom>
            <a:gradFill rotWithShape="1">
              <a:gsLst>
                <a:gs pos="0">
                  <a:srgbClr val="FFDE80"/>
                </a:gs>
                <a:gs pos="50000">
                  <a:srgbClr val="FFE8B3"/>
                </a:gs>
                <a:gs pos="100000">
                  <a:srgbClr val="FFF3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ru-RU" sz="1400">
                  <a:cs typeface="Arial" charset="0"/>
                </a:rPr>
                <a:t>Биологические потребности</a:t>
              </a:r>
            </a:p>
          </p:txBody>
        </p:sp>
        <p:sp>
          <p:nvSpPr>
            <p:cNvPr id="30758" name="Text Box 37"/>
            <p:cNvSpPr txBox="1">
              <a:spLocks noChangeArrowheads="1"/>
            </p:cNvSpPr>
            <p:nvPr/>
          </p:nvSpPr>
          <p:spPr bwMode="auto">
            <a:xfrm>
              <a:off x="7448" y="13062"/>
              <a:ext cx="1249" cy="551"/>
            </a:xfrm>
            <a:prstGeom prst="rect">
              <a:avLst/>
            </a:prstGeom>
            <a:gradFill rotWithShape="1">
              <a:gsLst>
                <a:gs pos="0">
                  <a:srgbClr val="FFDE80"/>
                </a:gs>
                <a:gs pos="50000">
                  <a:srgbClr val="FFE8B3"/>
                </a:gs>
                <a:gs pos="100000">
                  <a:srgbClr val="FFF3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ru-RU" sz="1400">
                  <a:cs typeface="Arial" charset="0"/>
                </a:rPr>
                <a:t>Чувственные наслаждения</a:t>
              </a:r>
            </a:p>
          </p:txBody>
        </p:sp>
        <p:sp>
          <p:nvSpPr>
            <p:cNvPr id="30759" name="AutoShape 38"/>
            <p:cNvSpPr>
              <a:spLocks noChangeArrowheads="1"/>
            </p:cNvSpPr>
            <p:nvPr/>
          </p:nvSpPr>
          <p:spPr bwMode="auto">
            <a:xfrm>
              <a:off x="5249" y="13628"/>
              <a:ext cx="279" cy="184"/>
            </a:xfrm>
            <a:prstGeom prst="downArrow">
              <a:avLst>
                <a:gd name="adj1" fmla="val 50000"/>
                <a:gd name="adj2" fmla="val 37185"/>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30760" name="AutoShape 39"/>
            <p:cNvSpPr>
              <a:spLocks noChangeArrowheads="1"/>
            </p:cNvSpPr>
            <p:nvPr/>
          </p:nvSpPr>
          <p:spPr bwMode="auto">
            <a:xfrm>
              <a:off x="5237" y="14396"/>
              <a:ext cx="280" cy="230"/>
            </a:xfrm>
            <a:prstGeom prst="downArrow">
              <a:avLst>
                <a:gd name="adj1" fmla="val 50000"/>
                <a:gd name="adj2" fmla="val 37056"/>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30761" name="Text Box 40"/>
            <p:cNvSpPr txBox="1">
              <a:spLocks noChangeArrowheads="1"/>
            </p:cNvSpPr>
            <p:nvPr/>
          </p:nvSpPr>
          <p:spPr bwMode="auto">
            <a:xfrm>
              <a:off x="6138" y="14664"/>
              <a:ext cx="1303" cy="1123"/>
            </a:xfrm>
            <a:prstGeom prst="rect">
              <a:avLst/>
            </a:prstGeom>
            <a:gradFill rotWithShape="0">
              <a:gsLst>
                <a:gs pos="0">
                  <a:srgbClr val="FFFF00"/>
                </a:gs>
                <a:gs pos="100000">
                  <a:srgbClr val="FFFFCC"/>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2000"/>
                </a:lnSpc>
              </a:pPr>
              <a:r>
                <a:rPr lang="ru-RU" sz="1400" i="1">
                  <a:cs typeface="Arial" charset="0"/>
                </a:rPr>
                <a:t>УПОРЯДОЧЕН-НОСТЬ, ПРОПОРЦИО-НАЛЬНОСТЬ </a:t>
              </a:r>
              <a:endParaRPr lang="ru-RU"/>
            </a:p>
          </p:txBody>
        </p:sp>
        <p:sp>
          <p:nvSpPr>
            <p:cNvPr id="30762" name="Text Box 41"/>
            <p:cNvSpPr txBox="1">
              <a:spLocks noChangeArrowheads="1"/>
            </p:cNvSpPr>
            <p:nvPr/>
          </p:nvSpPr>
          <p:spPr bwMode="auto">
            <a:xfrm>
              <a:off x="7441" y="14664"/>
              <a:ext cx="1249" cy="1123"/>
            </a:xfrm>
            <a:prstGeom prst="rect">
              <a:avLst/>
            </a:prstGeom>
            <a:gradFill rotWithShape="0">
              <a:gsLst>
                <a:gs pos="0">
                  <a:srgbClr val="FFC000"/>
                </a:gs>
                <a:gs pos="100000">
                  <a:srgbClr val="FFF2CC"/>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2000"/>
                </a:lnSpc>
              </a:pPr>
              <a:endParaRPr lang="ru-RU" sz="2000" b="1">
                <a:solidFill>
                  <a:schemeClr val="bg1"/>
                </a:solidFill>
                <a:latin typeface="Times New Roman" pitchFamily="18" charset="0"/>
              </a:endParaRPr>
            </a:p>
            <a:p>
              <a:pPr eaLnBrk="1" hangingPunct="1">
                <a:lnSpc>
                  <a:spcPts val="2000"/>
                </a:lnSpc>
              </a:pPr>
              <a:r>
                <a:rPr lang="ru-RU" sz="1400" i="1">
                  <a:cs typeface="Arial" charset="0"/>
                </a:rPr>
                <a:t>СЕНСОРНЫЙ КОМФОРТ</a:t>
              </a:r>
            </a:p>
          </p:txBody>
        </p:sp>
        <p:sp>
          <p:nvSpPr>
            <p:cNvPr id="30763" name="AutoShape 42"/>
            <p:cNvSpPr>
              <a:spLocks noChangeArrowheads="1"/>
            </p:cNvSpPr>
            <p:nvPr/>
          </p:nvSpPr>
          <p:spPr bwMode="auto">
            <a:xfrm>
              <a:off x="6519" y="13628"/>
              <a:ext cx="278" cy="242"/>
            </a:xfrm>
            <a:prstGeom prst="downArrow">
              <a:avLst>
                <a:gd name="adj1" fmla="val 50000"/>
                <a:gd name="adj2" fmla="val 37319"/>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30764" name="AutoShape 43"/>
            <p:cNvSpPr>
              <a:spLocks noChangeArrowheads="1"/>
            </p:cNvSpPr>
            <p:nvPr/>
          </p:nvSpPr>
          <p:spPr bwMode="auto">
            <a:xfrm>
              <a:off x="6518" y="14401"/>
              <a:ext cx="278" cy="225"/>
            </a:xfrm>
            <a:prstGeom prst="downArrow">
              <a:avLst>
                <a:gd name="adj1" fmla="val 50000"/>
                <a:gd name="adj2" fmla="val 37412"/>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30765" name="AutoShape 44"/>
            <p:cNvSpPr>
              <a:spLocks noChangeArrowheads="1"/>
            </p:cNvSpPr>
            <p:nvPr/>
          </p:nvSpPr>
          <p:spPr bwMode="auto">
            <a:xfrm>
              <a:off x="7880" y="13628"/>
              <a:ext cx="278" cy="225"/>
            </a:xfrm>
            <a:prstGeom prst="downArrow">
              <a:avLst>
                <a:gd name="adj1" fmla="val 50000"/>
                <a:gd name="adj2" fmla="val 25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sp>
          <p:nvSpPr>
            <p:cNvPr id="30766" name="AutoShape 45"/>
            <p:cNvSpPr>
              <a:spLocks noChangeArrowheads="1"/>
            </p:cNvSpPr>
            <p:nvPr/>
          </p:nvSpPr>
          <p:spPr bwMode="auto">
            <a:xfrm>
              <a:off x="7874" y="14394"/>
              <a:ext cx="278" cy="225"/>
            </a:xfrm>
            <a:prstGeom prst="downArrow">
              <a:avLst>
                <a:gd name="adj1" fmla="val 50000"/>
                <a:gd name="adj2" fmla="val 37319"/>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uk-UA">
                <a:latin typeface="Constantia" pitchFamily="18" charset="0"/>
              </a:endParaRPr>
            </a:p>
          </p:txBody>
        </p:sp>
      </p:grpSp>
      <p:sp>
        <p:nvSpPr>
          <p:cNvPr id="47" name="Заголовок 1"/>
          <p:cNvSpPr txBox="1">
            <a:spLocks/>
          </p:cNvSpPr>
          <p:nvPr/>
        </p:nvSpPr>
        <p:spPr>
          <a:xfrm>
            <a:off x="0" y="217728"/>
            <a:ext cx="9144000" cy="1123039"/>
          </a:xfrm>
          <a:prstGeom prst="rect">
            <a:avLst/>
          </a:prstGeom>
        </p:spPr>
        <p:txBody>
          <a:bodyPr lIns="0" rIns="0" bIns="0" anchor="b">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defRPr/>
            </a:pPr>
            <a:r>
              <a:rPr lang="uk-UA" sz="3200" smtClean="0">
                <a:solidFill>
                  <a:schemeClr val="tx1"/>
                </a:solidFill>
                <a:latin typeface="Arial" pitchFamily="34" charset="0"/>
                <a:cs typeface="Arial" pitchFamily="34" charset="0"/>
              </a:rPr>
              <a:t>Сприйняття, мотивації, спонукання </a:t>
            </a:r>
          </a:p>
          <a:p>
            <a:pPr algn="ctr">
              <a:defRPr/>
            </a:pPr>
            <a:r>
              <a:rPr lang="uk-UA" sz="3200" smtClean="0">
                <a:solidFill>
                  <a:schemeClr val="tx1"/>
                </a:solidFill>
                <a:latin typeface="Arial" pitchFamily="34" charset="0"/>
                <a:cs typeface="Arial" pitchFamily="34" charset="0"/>
              </a:rPr>
              <a:t>та цілі проектування</a:t>
            </a:r>
            <a:endParaRPr lang="uk-UA"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76275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236761"/>
            <a:ext cx="9144000" cy="815975"/>
          </a:xfrm>
        </p:spPr>
        <p:txBody>
          <a:bodyPr>
            <a:normAutofit/>
          </a:bodyPr>
          <a:lstStyle/>
          <a:p>
            <a:pPr eaLnBrk="1" hangingPunct="1">
              <a:defRPr/>
            </a:pPr>
            <a:r>
              <a:rPr lang="uk-UA" sz="3200" dirty="0" smtClean="0">
                <a:latin typeface="Arial" pitchFamily="34" charset="0"/>
                <a:cs typeface="Arial" pitchFamily="34" charset="0"/>
              </a:rPr>
              <a:t>Контрольні питання</a:t>
            </a:r>
            <a:endParaRPr lang="ru-RU" sz="3200" dirty="0" smtClean="0">
              <a:latin typeface="Arial" pitchFamily="34" charset="0"/>
              <a:cs typeface="Arial" pitchFamily="34" charset="0"/>
            </a:endParaRPr>
          </a:p>
        </p:txBody>
      </p:sp>
      <p:sp>
        <p:nvSpPr>
          <p:cNvPr id="3" name="Прямоугольник 2"/>
          <p:cNvSpPr/>
          <p:nvPr/>
        </p:nvSpPr>
        <p:spPr>
          <a:xfrm>
            <a:off x="-25648" y="1052736"/>
            <a:ext cx="9144000" cy="5632311"/>
          </a:xfrm>
          <a:prstGeom prst="rect">
            <a:avLst/>
          </a:prstGeom>
        </p:spPr>
        <p:txBody>
          <a:bodyPr wrap="square">
            <a:spAutoFit/>
          </a:bodyPr>
          <a:lstStyle/>
          <a:p>
            <a:pPr marL="457200" lvl="0" indent="-457200">
              <a:buFont typeface="+mj-lt"/>
              <a:buAutoNum type="arabicPeriod"/>
            </a:pPr>
            <a:r>
              <a:rPr lang="uk-UA" sz="2000" dirty="0" smtClean="0">
                <a:latin typeface="Arial" pitchFamily="34" charset="0"/>
                <a:cs typeface="Arial" pitchFamily="34" charset="0"/>
              </a:rPr>
              <a:t>Дайте критичний аналіз </a:t>
            </a:r>
            <a:r>
              <a:rPr lang="uk-UA" sz="2000" dirty="0" err="1" smtClean="0">
                <a:latin typeface="Arial" pitchFamily="34" charset="0"/>
                <a:cs typeface="Arial" pitchFamily="34" charset="0"/>
              </a:rPr>
              <a:t>біхевіористичних</a:t>
            </a:r>
            <a:r>
              <a:rPr lang="uk-UA" sz="2000" dirty="0" smtClean="0">
                <a:latin typeface="Arial" pitchFamily="34" charset="0"/>
                <a:cs typeface="Arial" pitchFamily="34" charset="0"/>
              </a:rPr>
              <a:t> теорій сприйняття/розпізнавання.</a:t>
            </a:r>
            <a:endParaRPr lang="uk-UA" sz="2000" dirty="0">
              <a:latin typeface="Arial" pitchFamily="34" charset="0"/>
              <a:cs typeface="Arial" pitchFamily="34" charset="0"/>
            </a:endParaRPr>
          </a:p>
          <a:p>
            <a:pPr marL="457200" lvl="0" indent="-457200">
              <a:buFont typeface="+mj-lt"/>
              <a:buAutoNum type="arabicPeriod"/>
            </a:pPr>
            <a:r>
              <a:rPr lang="uk-UA" sz="2000" dirty="0">
                <a:latin typeface="Arial" pitchFamily="34" charset="0"/>
                <a:cs typeface="Arial" pitchFamily="34" charset="0"/>
              </a:rPr>
              <a:t>Дайте </a:t>
            </a:r>
            <a:r>
              <a:rPr lang="uk-UA" sz="2000" dirty="0" smtClean="0">
                <a:latin typeface="Arial" pitchFamily="34" charset="0"/>
                <a:cs typeface="Arial" pitchFamily="34" charset="0"/>
              </a:rPr>
              <a:t>критичний аналіз </a:t>
            </a:r>
            <a:r>
              <a:rPr lang="uk-UA" sz="2000" dirty="0" err="1" smtClean="0">
                <a:latin typeface="Arial" pitchFamily="34" charset="0"/>
                <a:cs typeface="Arial" pitchFamily="34" charset="0"/>
              </a:rPr>
              <a:t>структуралістичних</a:t>
            </a:r>
            <a:r>
              <a:rPr lang="uk-UA" sz="2000" dirty="0" smtClean="0">
                <a:latin typeface="Arial" pitchFamily="34" charset="0"/>
                <a:cs typeface="Arial" pitchFamily="34" charset="0"/>
              </a:rPr>
              <a:t> теорій сприйняття/розпізнавання.</a:t>
            </a:r>
          </a:p>
          <a:p>
            <a:pPr marL="457200" lvl="0" indent="-457200">
              <a:buFont typeface="+mj-lt"/>
              <a:buAutoNum type="arabicPeriod"/>
            </a:pPr>
            <a:r>
              <a:rPr lang="uk-UA" sz="2000" dirty="0" smtClean="0">
                <a:latin typeface="Arial" pitchFamily="34" charset="0"/>
                <a:cs typeface="Arial" pitchFamily="34" charset="0"/>
              </a:rPr>
              <a:t>Викладіть основні положення гештальтпсихології.</a:t>
            </a:r>
          </a:p>
          <a:p>
            <a:pPr marL="457200" lvl="0" indent="-457200">
              <a:buFont typeface="+mj-lt"/>
              <a:buAutoNum type="arabicPeriod"/>
            </a:pPr>
            <a:r>
              <a:rPr lang="uk-UA" sz="2000" dirty="0" smtClean="0">
                <a:latin typeface="Arial" pitchFamily="34" charset="0"/>
                <a:cs typeface="Arial" pitchFamily="34" charset="0"/>
              </a:rPr>
              <a:t>Наведіть інші, окрім лекційних, парадокси сприйняття простору/часу.</a:t>
            </a:r>
          </a:p>
          <a:p>
            <a:pPr marL="457200" lvl="0" indent="-457200">
              <a:buFont typeface="+mj-lt"/>
              <a:buAutoNum type="arabicPeriod"/>
            </a:pPr>
            <a:r>
              <a:rPr lang="uk-UA" sz="2000" dirty="0" smtClean="0">
                <a:latin typeface="Arial" pitchFamily="34" charset="0"/>
                <a:cs typeface="Arial" pitchFamily="34" charset="0"/>
              </a:rPr>
              <a:t>Чому для моделювання сприйняття/розпізнавання неможна застосовувати класичний математичний апарат?</a:t>
            </a:r>
          </a:p>
          <a:p>
            <a:pPr marL="457200" lvl="0" indent="-457200">
              <a:buFont typeface="+mj-lt"/>
              <a:buAutoNum type="arabicPeriod"/>
            </a:pPr>
            <a:r>
              <a:rPr lang="uk-UA" sz="2000" dirty="0" smtClean="0">
                <a:latin typeface="Arial" pitchFamily="34" charset="0"/>
                <a:cs typeface="Arial" pitchFamily="34" charset="0"/>
              </a:rPr>
              <a:t>Наведіть та прокоментуйте аксіоми 1-4 груп ХМСП.</a:t>
            </a:r>
          </a:p>
          <a:p>
            <a:pPr marL="457200" lvl="0" indent="-457200">
              <a:buFont typeface="+mj-lt"/>
              <a:buAutoNum type="arabicPeriod"/>
            </a:pPr>
            <a:r>
              <a:rPr lang="uk-UA" sz="2000" dirty="0" smtClean="0">
                <a:latin typeface="Arial" pitchFamily="34" charset="0"/>
                <a:cs typeface="Arial" pitchFamily="34" charset="0"/>
              </a:rPr>
              <a:t>Охарактеризуйте сценарій самоорганізації 1С-1П.</a:t>
            </a:r>
          </a:p>
          <a:p>
            <a:pPr marL="457200" lvl="0" indent="-457200">
              <a:buFont typeface="+mj-lt"/>
              <a:buAutoNum type="arabicPeriod"/>
            </a:pPr>
            <a:r>
              <a:rPr lang="uk-UA" sz="2000" dirty="0" smtClean="0">
                <a:latin typeface="Arial" pitchFamily="34" charset="0"/>
                <a:cs typeface="Arial" pitchFamily="34" charset="0"/>
              </a:rPr>
              <a:t>За рахунок чого відбуваються взаємодії людини з оточуючим світом та збереження гомеостазу?</a:t>
            </a:r>
          </a:p>
          <a:p>
            <a:pPr marL="457200" lvl="0" indent="-457200">
              <a:buFont typeface="+mj-lt"/>
              <a:buAutoNum type="arabicPeriod"/>
            </a:pPr>
            <a:r>
              <a:rPr lang="uk-UA" sz="2000" dirty="0" smtClean="0">
                <a:latin typeface="Arial" pitchFamily="34" charset="0"/>
                <a:cs typeface="Arial" pitchFamily="34" charset="0"/>
              </a:rPr>
              <a:t>Опишіть систему взаємодій людини з навколишнім світом.</a:t>
            </a:r>
          </a:p>
          <a:p>
            <a:pPr marL="457200" lvl="0" indent="-457200">
              <a:buFont typeface="+mj-lt"/>
              <a:buAutoNum type="arabicPeriod"/>
            </a:pPr>
            <a:r>
              <a:rPr lang="uk-UA" sz="2000" dirty="0" smtClean="0">
                <a:latin typeface="Arial" pitchFamily="34" charset="0"/>
                <a:cs typeface="Arial" pitchFamily="34" charset="0"/>
              </a:rPr>
              <a:t>Охарактеризуйте основні психотипи.</a:t>
            </a:r>
          </a:p>
          <a:p>
            <a:pPr marL="457200" lvl="0" indent="-457200">
              <a:buFont typeface="+mj-lt"/>
              <a:buAutoNum type="arabicPeriod"/>
            </a:pPr>
            <a:r>
              <a:rPr lang="uk-UA" sz="2000" dirty="0" smtClean="0">
                <a:latin typeface="Arial" pitchFamily="34" charset="0"/>
                <a:cs typeface="Arial" pitchFamily="34" charset="0"/>
              </a:rPr>
              <a:t>Охарактеризуйте зони комфорту/дискомфорту для основних каналів сприйняття.</a:t>
            </a:r>
          </a:p>
          <a:p>
            <a:pPr marL="457200" lvl="0" indent="-457200">
              <a:buFont typeface="+mj-lt"/>
              <a:buAutoNum type="arabicPeriod"/>
            </a:pPr>
            <a:r>
              <a:rPr lang="uk-UA" sz="2000" dirty="0" smtClean="0">
                <a:latin typeface="Arial" pitchFamily="34" charset="0"/>
                <a:cs typeface="Arial" pitchFamily="34" charset="0"/>
              </a:rPr>
              <a:t>Пройдіть тестування і визначить власний психотип.</a:t>
            </a:r>
          </a:p>
          <a:p>
            <a:pPr marL="457200" lvl="0" indent="-457200">
              <a:buFont typeface="+mj-lt"/>
              <a:buAutoNum type="arabicPeriod"/>
            </a:pPr>
            <a:r>
              <a:rPr lang="uk-UA" sz="2000" dirty="0" smtClean="0">
                <a:latin typeface="Arial" pitchFamily="34" charset="0"/>
                <a:cs typeface="Arial" pitchFamily="34" charset="0"/>
              </a:rPr>
              <a:t>Намітьте основну мету проектування комфортного житла для Вас.</a:t>
            </a:r>
            <a:endParaRPr lang="uk-UA"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3536" y="188640"/>
            <a:ext cx="9144000" cy="836613"/>
          </a:xfrm>
        </p:spPr>
        <p:txBody>
          <a:bodyPr>
            <a:normAutofit/>
          </a:bodyPr>
          <a:lstStyle/>
          <a:p>
            <a:pPr eaLnBrk="1" hangingPunct="1">
              <a:defRPr/>
            </a:pPr>
            <a:r>
              <a:rPr lang="uk-UA" sz="3200" smtClean="0">
                <a:latin typeface="Arial" pitchFamily="34" charset="0"/>
                <a:cs typeface="Arial" pitchFamily="34" charset="0"/>
              </a:rPr>
              <a:t>Список літератури</a:t>
            </a:r>
            <a:endParaRPr lang="ru-RU" sz="3200" dirty="0" smtClean="0">
              <a:latin typeface="Arial" pitchFamily="34" charset="0"/>
              <a:cs typeface="Arial" pitchFamily="34" charset="0"/>
            </a:endParaRPr>
          </a:p>
        </p:txBody>
      </p:sp>
      <p:sp>
        <p:nvSpPr>
          <p:cNvPr id="103427" name="Rectangle 3"/>
          <p:cNvSpPr>
            <a:spLocks noGrp="1" noChangeArrowheads="1"/>
          </p:cNvSpPr>
          <p:nvPr>
            <p:ph idx="1"/>
          </p:nvPr>
        </p:nvSpPr>
        <p:spPr>
          <a:xfrm>
            <a:off x="1" y="980728"/>
            <a:ext cx="9144000" cy="5877272"/>
          </a:xfrm>
        </p:spPr>
        <p:txBody>
          <a:bodyPr>
            <a:noAutofit/>
          </a:bodyPr>
          <a:lstStyle/>
          <a:p>
            <a:pPr>
              <a:lnSpc>
                <a:spcPct val="80000"/>
              </a:lnSpc>
              <a:buFont typeface="Wingdings" pitchFamily="2" charset="2"/>
              <a:buAutoNum type="arabicPeriod"/>
            </a:pPr>
            <a:r>
              <a:rPr lang="uk-UA" sz="1700" i="1" dirty="0" err="1" smtClean="0">
                <a:latin typeface="Arial" pitchFamily="34" charset="0"/>
                <a:cs typeface="Arial" pitchFamily="34" charset="0"/>
              </a:rPr>
              <a:t>Арнхейм</a:t>
            </a:r>
            <a:r>
              <a:rPr lang="uk-UA" sz="1700" i="1" dirty="0" smtClean="0">
                <a:latin typeface="Arial" pitchFamily="34" charset="0"/>
                <a:cs typeface="Arial" pitchFamily="34" charset="0"/>
              </a:rPr>
              <a:t> Р</a:t>
            </a:r>
            <a:r>
              <a:rPr lang="uk-UA" sz="1700" dirty="0" smtClean="0">
                <a:latin typeface="Arial" pitchFamily="34" charset="0"/>
                <a:cs typeface="Arial" pitchFamily="34" charset="0"/>
              </a:rPr>
              <a:t>. – </a:t>
            </a:r>
            <a:r>
              <a:rPr lang="uk-UA" sz="1700" dirty="0" err="1" smtClean="0">
                <a:latin typeface="Arial" pitchFamily="34" charset="0"/>
                <a:cs typeface="Arial" pitchFamily="34" charset="0"/>
              </a:rPr>
              <a:t>Искусство</a:t>
            </a:r>
            <a:r>
              <a:rPr lang="uk-UA" sz="1700" dirty="0" smtClean="0">
                <a:latin typeface="Arial" pitchFamily="34" charset="0"/>
                <a:cs typeface="Arial" pitchFamily="34" charset="0"/>
              </a:rPr>
              <a:t> и </a:t>
            </a:r>
            <a:r>
              <a:rPr lang="uk-UA" sz="1700" dirty="0" err="1" smtClean="0">
                <a:latin typeface="Arial" pitchFamily="34" charset="0"/>
                <a:cs typeface="Arial" pitchFamily="34" charset="0"/>
              </a:rPr>
              <a:t>визуальное</a:t>
            </a:r>
            <a:r>
              <a:rPr lang="uk-UA" sz="1700" dirty="0" smtClean="0">
                <a:latin typeface="Arial" pitchFamily="34" charset="0"/>
                <a:cs typeface="Arial" pitchFamily="34" charset="0"/>
              </a:rPr>
              <a:t> </a:t>
            </a:r>
            <a:r>
              <a:rPr lang="uk-UA" sz="1700" dirty="0" err="1" smtClean="0">
                <a:latin typeface="Arial" pitchFamily="34" charset="0"/>
                <a:cs typeface="Arial" pitchFamily="34" charset="0"/>
              </a:rPr>
              <a:t>восприятие.-М</a:t>
            </a:r>
            <a:r>
              <a:rPr lang="ru-RU" sz="1700" dirty="0" smtClean="0">
                <a:latin typeface="Arial" pitchFamily="34" charset="0"/>
                <a:cs typeface="Arial" pitchFamily="34" charset="0"/>
              </a:rPr>
              <a:t>: </a:t>
            </a:r>
            <a:r>
              <a:rPr lang="ru-RU" sz="1700" dirty="0">
                <a:latin typeface="Arial" pitchFamily="34" charset="0"/>
                <a:cs typeface="Arial" pitchFamily="34" charset="0"/>
              </a:rPr>
              <a:t>Прогресс</a:t>
            </a:r>
            <a:r>
              <a:rPr lang="ru-RU" sz="1700">
                <a:latin typeface="Arial" pitchFamily="34" charset="0"/>
                <a:cs typeface="Arial" pitchFamily="34" charset="0"/>
              </a:rPr>
              <a:t>, </a:t>
            </a:r>
            <a:r>
              <a:rPr lang="ru-RU" sz="1700" smtClean="0">
                <a:latin typeface="Arial" pitchFamily="34" charset="0"/>
                <a:cs typeface="Arial" pitchFamily="34" charset="0"/>
              </a:rPr>
              <a:t>1974.- </a:t>
            </a:r>
            <a:r>
              <a:rPr lang="ru-RU" sz="1700">
                <a:latin typeface="Arial" pitchFamily="34" charset="0"/>
                <a:cs typeface="Arial" pitchFamily="34" charset="0"/>
              </a:rPr>
              <a:t>392 </a:t>
            </a:r>
            <a:r>
              <a:rPr lang="ru-RU" sz="1700" smtClean="0">
                <a:latin typeface="Arial" pitchFamily="34" charset="0"/>
                <a:cs typeface="Arial" pitchFamily="34" charset="0"/>
              </a:rPr>
              <a:t>с.</a:t>
            </a:r>
            <a:endParaRPr lang="uk-UA" sz="1700" i="1" dirty="0" smtClean="0">
              <a:latin typeface="Arial" pitchFamily="34" charset="0"/>
              <a:cs typeface="Arial" pitchFamily="34" charset="0"/>
            </a:endParaRPr>
          </a:p>
          <a:p>
            <a:pPr eaLnBrk="1" hangingPunct="1">
              <a:lnSpc>
                <a:spcPct val="80000"/>
              </a:lnSpc>
              <a:buFont typeface="Wingdings" pitchFamily="2" charset="2"/>
              <a:buAutoNum type="arabicPeriod"/>
            </a:pPr>
            <a:r>
              <a:rPr lang="uk-UA" sz="1700" dirty="0" smtClean="0">
                <a:latin typeface="Arial" pitchFamily="34" charset="0"/>
                <a:cs typeface="Arial" pitchFamily="34" charset="0"/>
              </a:rPr>
              <a:t>Дизайн /Пер. с англ. </a:t>
            </a:r>
            <a:r>
              <a:rPr lang="uk-UA" sz="1700" dirty="0" err="1" smtClean="0">
                <a:latin typeface="Arial" pitchFamily="34" charset="0"/>
                <a:cs typeface="Arial" pitchFamily="34" charset="0"/>
              </a:rPr>
              <a:t>Ред</a:t>
            </a:r>
            <a:r>
              <a:rPr lang="uk-UA" sz="1700" dirty="0" smtClean="0">
                <a:latin typeface="Arial" pitchFamily="34" charset="0"/>
                <a:cs typeface="Arial" pitchFamily="34" charset="0"/>
              </a:rPr>
              <a:t> В.А. </a:t>
            </a:r>
            <a:r>
              <a:rPr lang="uk-UA" sz="1700" dirty="0" err="1" smtClean="0">
                <a:latin typeface="Arial" pitchFamily="34" charset="0"/>
                <a:cs typeface="Arial" pitchFamily="34" charset="0"/>
              </a:rPr>
              <a:t>Питалев</a:t>
            </a:r>
            <a:r>
              <a:rPr lang="uk-UA" sz="1700" dirty="0" smtClean="0">
                <a:latin typeface="Arial" pitchFamily="34" charset="0"/>
                <a:cs typeface="Arial" pitchFamily="34" charset="0"/>
              </a:rPr>
              <a:t>, А.Ю. </a:t>
            </a:r>
            <a:r>
              <a:rPr lang="uk-UA" sz="1700" dirty="0" err="1" smtClean="0">
                <a:latin typeface="Arial" pitchFamily="34" charset="0"/>
                <a:cs typeface="Arial" pitchFamily="34" charset="0"/>
              </a:rPr>
              <a:t>Давыдов</a:t>
            </a:r>
            <a:r>
              <a:rPr lang="uk-UA" sz="1700" dirty="0" smtClean="0">
                <a:latin typeface="Arial" pitchFamily="34" charset="0"/>
                <a:cs typeface="Arial" pitchFamily="34" charset="0"/>
              </a:rPr>
              <a:t>, А.В. Молчанов. - М.: </a:t>
            </a:r>
            <a:r>
              <a:rPr lang="uk-UA" sz="1700" dirty="0" err="1" smtClean="0">
                <a:latin typeface="Arial" pitchFamily="34" charset="0"/>
                <a:cs typeface="Arial" pitchFamily="34" charset="0"/>
              </a:rPr>
              <a:t>ДеКа</a:t>
            </a:r>
            <a:r>
              <a:rPr lang="uk-UA" sz="1700" dirty="0" smtClean="0">
                <a:latin typeface="Arial" pitchFamily="34" charset="0"/>
                <a:cs typeface="Arial" pitchFamily="34" charset="0"/>
              </a:rPr>
              <a:t>, 1994. - 48 с. (</a:t>
            </a:r>
            <a:r>
              <a:rPr lang="uk-UA" sz="1700" dirty="0" err="1" smtClean="0">
                <a:latin typeface="Arial" pitchFamily="34" charset="0"/>
                <a:cs typeface="Arial" pitchFamily="34" charset="0"/>
              </a:rPr>
              <a:t>Энциклопедия</a:t>
            </a:r>
            <a:r>
              <a:rPr lang="uk-UA" sz="1700" dirty="0" smtClean="0">
                <a:latin typeface="Arial" pitchFamily="34" charset="0"/>
                <a:cs typeface="Arial" pitchFamily="34" charset="0"/>
              </a:rPr>
              <a:t> малого </a:t>
            </a:r>
            <a:r>
              <a:rPr lang="uk-UA" sz="1700" dirty="0" err="1" smtClean="0">
                <a:latin typeface="Arial" pitchFamily="34" charset="0"/>
                <a:cs typeface="Arial" pitchFamily="34" charset="0"/>
              </a:rPr>
              <a:t>бизнеса</a:t>
            </a:r>
            <a:r>
              <a:rPr lang="uk-UA" sz="1700" dirty="0" smtClean="0">
                <a:latin typeface="Arial" pitchFamily="34" charset="0"/>
                <a:cs typeface="Arial" pitchFamily="34" charset="0"/>
              </a:rPr>
              <a:t>. Т. 5. </a:t>
            </a:r>
            <a:r>
              <a:rPr lang="uk-UA" sz="1700" dirty="0" err="1" smtClean="0">
                <a:latin typeface="Arial" pitchFamily="34" charset="0"/>
                <a:cs typeface="Arial" pitchFamily="34" charset="0"/>
              </a:rPr>
              <a:t>Вспомогательные</a:t>
            </a:r>
            <a:r>
              <a:rPr lang="uk-UA" sz="1700" dirty="0" smtClean="0">
                <a:latin typeface="Arial" pitchFamily="34" charset="0"/>
                <a:cs typeface="Arial" pitchFamily="34" charset="0"/>
              </a:rPr>
              <a:t> </a:t>
            </a:r>
            <a:r>
              <a:rPr lang="uk-UA" sz="1700" dirty="0" err="1" smtClean="0">
                <a:latin typeface="Arial" pitchFamily="34" charset="0"/>
                <a:cs typeface="Arial" pitchFamily="34" charset="0"/>
              </a:rPr>
              <a:t>процуссы</a:t>
            </a:r>
            <a:r>
              <a:rPr lang="uk-UA" sz="1700" dirty="0" smtClean="0">
                <a:latin typeface="Arial" pitchFamily="34" charset="0"/>
                <a:cs typeface="Arial" pitchFamily="34" charset="0"/>
              </a:rPr>
              <a:t> в </a:t>
            </a:r>
            <a:r>
              <a:rPr lang="uk-UA" sz="1700" dirty="0" err="1" smtClean="0">
                <a:latin typeface="Arial" pitchFamily="34" charset="0"/>
                <a:cs typeface="Arial" pitchFamily="34" charset="0"/>
              </a:rPr>
              <a:t>малом</a:t>
            </a:r>
            <a:r>
              <a:rPr lang="uk-UA" sz="1700" dirty="0" smtClean="0">
                <a:latin typeface="Arial" pitchFamily="34" charset="0"/>
                <a:cs typeface="Arial" pitchFamily="34" charset="0"/>
              </a:rPr>
              <a:t> </a:t>
            </a:r>
            <a:r>
              <a:rPr lang="uk-UA" sz="1700" dirty="0" err="1" smtClean="0">
                <a:latin typeface="Arial" pitchFamily="34" charset="0"/>
                <a:cs typeface="Arial" pitchFamily="34" charset="0"/>
              </a:rPr>
              <a:t>бизнесе</a:t>
            </a:r>
            <a:r>
              <a:rPr lang="uk-UA" sz="1700" dirty="0" smtClean="0">
                <a:latin typeface="Arial" pitchFamily="34" charset="0"/>
                <a:cs typeface="Arial" pitchFamily="34" charset="0"/>
              </a:rPr>
              <a:t>).</a:t>
            </a:r>
          </a:p>
          <a:p>
            <a:pPr eaLnBrk="1" hangingPunct="1">
              <a:lnSpc>
                <a:spcPct val="80000"/>
              </a:lnSpc>
              <a:buFont typeface="Wingdings" pitchFamily="2" charset="2"/>
              <a:buAutoNum type="arabicPeriod"/>
            </a:pPr>
            <a:r>
              <a:rPr lang="uk-UA" sz="1700" i="1" dirty="0" err="1" smtClean="0">
                <a:latin typeface="Arial" pitchFamily="34" charset="0"/>
                <a:cs typeface="Arial" pitchFamily="34" charset="0"/>
              </a:rPr>
              <a:t>Ефимов</a:t>
            </a:r>
            <a:r>
              <a:rPr lang="uk-UA" sz="1700" i="1" dirty="0" smtClean="0">
                <a:latin typeface="Arial" pitchFamily="34" charset="0"/>
                <a:cs typeface="Arial" pitchFamily="34" charset="0"/>
              </a:rPr>
              <a:t> А.В. </a:t>
            </a:r>
            <a:r>
              <a:rPr lang="uk-UA" sz="1700" dirty="0" err="1" smtClean="0">
                <a:latin typeface="Arial" pitchFamily="34" charset="0"/>
                <a:cs typeface="Arial" pitchFamily="34" charset="0"/>
              </a:rPr>
              <a:t>Цвет</a:t>
            </a:r>
            <a:r>
              <a:rPr lang="uk-UA" sz="1700" dirty="0" smtClean="0">
                <a:latin typeface="Arial" pitchFamily="34" charset="0"/>
                <a:cs typeface="Arial" pitchFamily="34" charset="0"/>
              </a:rPr>
              <a:t> в </a:t>
            </a:r>
            <a:r>
              <a:rPr lang="uk-UA" sz="1700" dirty="0" err="1" smtClean="0">
                <a:latin typeface="Arial" pitchFamily="34" charset="0"/>
                <a:cs typeface="Arial" pitchFamily="34" charset="0"/>
              </a:rPr>
              <a:t>архитектуре</a:t>
            </a:r>
            <a:r>
              <a:rPr lang="uk-UA" sz="1700" dirty="0" smtClean="0">
                <a:latin typeface="Arial" pitchFamily="34" charset="0"/>
                <a:cs typeface="Arial" pitchFamily="34" charset="0"/>
              </a:rPr>
              <a:t> и </a:t>
            </a:r>
            <a:r>
              <a:rPr lang="uk-UA" sz="1700" dirty="0" err="1" smtClean="0">
                <a:latin typeface="Arial" pitchFamily="34" charset="0"/>
                <a:cs typeface="Arial" pitchFamily="34" charset="0"/>
              </a:rPr>
              <a:t>градостроительстве</a:t>
            </a:r>
            <a:r>
              <a:rPr lang="uk-UA" sz="1700" dirty="0" smtClean="0">
                <a:latin typeface="Arial" pitchFamily="34" charset="0"/>
                <a:cs typeface="Arial" pitchFamily="34" charset="0"/>
              </a:rPr>
              <a:t>. - М.: </a:t>
            </a:r>
            <a:r>
              <a:rPr lang="uk-UA" sz="1700" dirty="0" err="1" smtClean="0">
                <a:latin typeface="Arial" pitchFamily="34" charset="0"/>
                <a:cs typeface="Arial" pitchFamily="34" charset="0"/>
              </a:rPr>
              <a:t>Знание</a:t>
            </a:r>
            <a:r>
              <a:rPr lang="uk-UA" sz="1700" dirty="0" smtClean="0">
                <a:latin typeface="Arial" pitchFamily="34" charset="0"/>
                <a:cs typeface="Arial" pitchFamily="34" charset="0"/>
              </a:rPr>
              <a:t>, 1981. - 64 с. (</a:t>
            </a:r>
            <a:r>
              <a:rPr lang="uk-UA" sz="1700" dirty="0" err="1" smtClean="0">
                <a:latin typeface="Arial" pitchFamily="34" charset="0"/>
                <a:cs typeface="Arial" pitchFamily="34" charset="0"/>
              </a:rPr>
              <a:t>Новое</a:t>
            </a:r>
            <a:r>
              <a:rPr lang="uk-UA" sz="1700" dirty="0" smtClean="0">
                <a:latin typeface="Arial" pitchFamily="34" charset="0"/>
                <a:cs typeface="Arial" pitchFamily="34" charset="0"/>
              </a:rPr>
              <a:t> в </a:t>
            </a:r>
            <a:r>
              <a:rPr lang="uk-UA" sz="1700" dirty="0" err="1" smtClean="0">
                <a:latin typeface="Arial" pitchFamily="34" charset="0"/>
                <a:cs typeface="Arial" pitchFamily="34" charset="0"/>
              </a:rPr>
              <a:t>жизни</a:t>
            </a:r>
            <a:r>
              <a:rPr lang="uk-UA" sz="1700" dirty="0" smtClean="0">
                <a:latin typeface="Arial" pitchFamily="34" charset="0"/>
                <a:cs typeface="Arial" pitchFamily="34" charset="0"/>
              </a:rPr>
              <a:t>, </a:t>
            </a:r>
            <a:r>
              <a:rPr lang="uk-UA" sz="1700" dirty="0" err="1" smtClean="0">
                <a:latin typeface="Arial" pitchFamily="34" charset="0"/>
                <a:cs typeface="Arial" pitchFamily="34" charset="0"/>
              </a:rPr>
              <a:t>науке</a:t>
            </a:r>
            <a:r>
              <a:rPr lang="uk-UA" sz="1700" dirty="0" smtClean="0">
                <a:latin typeface="Arial" pitchFamily="34" charset="0"/>
                <a:cs typeface="Arial" pitchFamily="34" charset="0"/>
              </a:rPr>
              <a:t>, </a:t>
            </a:r>
            <a:r>
              <a:rPr lang="uk-UA" sz="1700" dirty="0" err="1" smtClean="0">
                <a:latin typeface="Arial" pitchFamily="34" charset="0"/>
                <a:cs typeface="Arial" pitchFamily="34" charset="0"/>
              </a:rPr>
              <a:t>технике</a:t>
            </a:r>
            <a:r>
              <a:rPr lang="uk-UA" sz="1700" dirty="0" smtClean="0">
                <a:latin typeface="Arial" pitchFamily="34" charset="0"/>
                <a:cs typeface="Arial" pitchFamily="34" charset="0"/>
              </a:rPr>
              <a:t>. Сер. "</a:t>
            </a:r>
            <a:r>
              <a:rPr lang="uk-UA" sz="1700" dirty="0" err="1" smtClean="0">
                <a:latin typeface="Arial" pitchFamily="34" charset="0"/>
                <a:cs typeface="Arial" pitchFamily="34" charset="0"/>
              </a:rPr>
              <a:t>Строительство</a:t>
            </a:r>
            <a:r>
              <a:rPr lang="uk-UA" sz="1700" dirty="0" smtClean="0">
                <a:latin typeface="Arial" pitchFamily="34" charset="0"/>
                <a:cs typeface="Arial" pitchFamily="34" charset="0"/>
              </a:rPr>
              <a:t> и </a:t>
            </a:r>
            <a:r>
              <a:rPr lang="uk-UA" sz="1700" dirty="0" err="1" smtClean="0">
                <a:latin typeface="Arial" pitchFamily="34" charset="0"/>
                <a:cs typeface="Arial" pitchFamily="34" charset="0"/>
              </a:rPr>
              <a:t>архитектура</a:t>
            </a:r>
            <a:r>
              <a:rPr lang="uk-UA" sz="1700" dirty="0" smtClean="0">
                <a:latin typeface="Arial" pitchFamily="34" charset="0"/>
                <a:cs typeface="Arial" pitchFamily="34" charset="0"/>
              </a:rPr>
              <a:t>", №8)</a:t>
            </a:r>
            <a:endParaRPr lang="uk-UA" sz="1700" i="1" dirty="0" smtClean="0">
              <a:latin typeface="Arial" pitchFamily="34" charset="0"/>
              <a:cs typeface="Arial" pitchFamily="34" charset="0"/>
            </a:endParaRPr>
          </a:p>
          <a:p>
            <a:pPr eaLnBrk="1" hangingPunct="1">
              <a:lnSpc>
                <a:spcPct val="80000"/>
              </a:lnSpc>
              <a:buFont typeface="Wingdings" pitchFamily="2" charset="2"/>
              <a:buAutoNum type="arabicPeriod"/>
            </a:pPr>
            <a:r>
              <a:rPr lang="uk-UA" sz="1700" i="1" dirty="0" err="1" smtClean="0">
                <a:latin typeface="Arial" pitchFamily="34" charset="0"/>
                <a:cs typeface="Arial" pitchFamily="34" charset="0"/>
              </a:rPr>
              <a:t>Жоголь</a:t>
            </a:r>
            <a:r>
              <a:rPr lang="uk-UA" sz="1700" i="1" dirty="0" smtClean="0">
                <a:latin typeface="Arial" pitchFamily="34" charset="0"/>
                <a:cs typeface="Arial" pitchFamily="34" charset="0"/>
              </a:rPr>
              <a:t> Л.Е. </a:t>
            </a:r>
            <a:r>
              <a:rPr lang="uk-UA" sz="1700" dirty="0" err="1" smtClean="0">
                <a:latin typeface="Arial" pitchFamily="34" charset="0"/>
                <a:cs typeface="Arial" pitchFamily="34" charset="0"/>
              </a:rPr>
              <a:t>Декоративное</a:t>
            </a:r>
            <a:r>
              <a:rPr lang="uk-UA" sz="1700" dirty="0" smtClean="0">
                <a:latin typeface="Arial" pitchFamily="34" charset="0"/>
                <a:cs typeface="Arial" pitchFamily="34" charset="0"/>
              </a:rPr>
              <a:t> </a:t>
            </a:r>
            <a:r>
              <a:rPr lang="uk-UA" sz="1700" dirty="0" err="1" smtClean="0">
                <a:latin typeface="Arial" pitchFamily="34" charset="0"/>
                <a:cs typeface="Arial" pitchFamily="34" charset="0"/>
              </a:rPr>
              <a:t>искусство</a:t>
            </a:r>
            <a:r>
              <a:rPr lang="uk-UA" sz="1700" dirty="0" smtClean="0">
                <a:latin typeface="Arial" pitchFamily="34" charset="0"/>
                <a:cs typeface="Arial" pitchFamily="34" charset="0"/>
              </a:rPr>
              <a:t> в </a:t>
            </a:r>
            <a:r>
              <a:rPr lang="uk-UA" sz="1700" dirty="0" err="1" smtClean="0">
                <a:latin typeface="Arial" pitchFamily="34" charset="0"/>
                <a:cs typeface="Arial" pitchFamily="34" charset="0"/>
              </a:rPr>
              <a:t>интерьерах</a:t>
            </a:r>
            <a:r>
              <a:rPr lang="uk-UA" sz="1700" dirty="0" smtClean="0">
                <a:latin typeface="Arial" pitchFamily="34" charset="0"/>
                <a:cs typeface="Arial" pitchFamily="34" charset="0"/>
              </a:rPr>
              <a:t> </a:t>
            </a:r>
            <a:r>
              <a:rPr lang="uk-UA" sz="1700" dirty="0" err="1" smtClean="0">
                <a:latin typeface="Arial" pitchFamily="34" charset="0"/>
                <a:cs typeface="Arial" pitchFamily="34" charset="0"/>
              </a:rPr>
              <a:t>общественных</a:t>
            </a:r>
            <a:r>
              <a:rPr lang="uk-UA" sz="1700" dirty="0" smtClean="0">
                <a:latin typeface="Arial" pitchFamily="34" charset="0"/>
                <a:cs typeface="Arial" pitchFamily="34" charset="0"/>
              </a:rPr>
              <a:t> зданий. - К.: Будівельник, 1978. - 104 с.</a:t>
            </a:r>
            <a:endParaRPr lang="uk-UA" sz="1700" i="1" dirty="0" smtClean="0">
              <a:latin typeface="Arial" pitchFamily="34" charset="0"/>
              <a:cs typeface="Arial" pitchFamily="34" charset="0"/>
            </a:endParaRPr>
          </a:p>
          <a:p>
            <a:pPr eaLnBrk="1" hangingPunct="1">
              <a:lnSpc>
                <a:spcPct val="80000"/>
              </a:lnSpc>
              <a:buFont typeface="Wingdings" pitchFamily="2" charset="2"/>
              <a:buAutoNum type="arabicPeriod"/>
            </a:pPr>
            <a:r>
              <a:rPr lang="uk-UA" sz="1700" i="1" dirty="0" err="1" smtClean="0">
                <a:latin typeface="Arial" pitchFamily="34" charset="0"/>
                <a:cs typeface="Arial" pitchFamily="34" charset="0"/>
              </a:rPr>
              <a:t>Иконников</a:t>
            </a:r>
            <a:r>
              <a:rPr lang="uk-UA" sz="1700" i="1" dirty="0" smtClean="0">
                <a:latin typeface="Arial" pitchFamily="34" charset="0"/>
                <a:cs typeface="Arial" pitchFamily="34" charset="0"/>
              </a:rPr>
              <a:t> А.В. </a:t>
            </a:r>
            <a:r>
              <a:rPr lang="uk-UA" sz="1700" dirty="0" err="1" smtClean="0">
                <a:latin typeface="Arial" pitchFamily="34" charset="0"/>
                <a:cs typeface="Arial" pitchFamily="34" charset="0"/>
              </a:rPr>
              <a:t>Функция</a:t>
            </a:r>
            <a:r>
              <a:rPr lang="uk-UA" sz="1700" dirty="0" smtClean="0">
                <a:latin typeface="Arial" pitchFamily="34" charset="0"/>
                <a:cs typeface="Arial" pitchFamily="34" charset="0"/>
              </a:rPr>
              <a:t>, форма, образ в </a:t>
            </a:r>
            <a:r>
              <a:rPr lang="uk-UA" sz="1700" dirty="0" err="1" smtClean="0">
                <a:latin typeface="Arial" pitchFamily="34" charset="0"/>
                <a:cs typeface="Arial" pitchFamily="34" charset="0"/>
              </a:rPr>
              <a:t>архитектуре</a:t>
            </a:r>
            <a:r>
              <a:rPr lang="uk-UA" sz="1700" dirty="0" smtClean="0">
                <a:latin typeface="Arial" pitchFamily="34" charset="0"/>
                <a:cs typeface="Arial" pitchFamily="34" charset="0"/>
              </a:rPr>
              <a:t>. - М.: </a:t>
            </a:r>
            <a:r>
              <a:rPr lang="uk-UA" sz="1700" dirty="0" err="1" smtClean="0">
                <a:latin typeface="Arial" pitchFamily="34" charset="0"/>
                <a:cs typeface="Arial" pitchFamily="34" charset="0"/>
              </a:rPr>
              <a:t>Строиз­дат</a:t>
            </a:r>
            <a:r>
              <a:rPr lang="uk-UA" sz="1700" dirty="0" smtClean="0">
                <a:latin typeface="Arial" pitchFamily="34" charset="0"/>
                <a:cs typeface="Arial" pitchFamily="34" charset="0"/>
              </a:rPr>
              <a:t>, 1986.-288 с.</a:t>
            </a:r>
            <a:endParaRPr lang="ru-RU" sz="1700" i="1" dirty="0" smtClean="0">
              <a:latin typeface="Arial" pitchFamily="34" charset="0"/>
              <a:cs typeface="Arial" pitchFamily="34" charset="0"/>
            </a:endParaRPr>
          </a:p>
          <a:p>
            <a:pPr eaLnBrk="1" hangingPunct="1">
              <a:lnSpc>
                <a:spcPct val="80000"/>
              </a:lnSpc>
              <a:buFont typeface="Wingdings" pitchFamily="2" charset="2"/>
              <a:buAutoNum type="arabicPeriod"/>
            </a:pPr>
            <a:r>
              <a:rPr lang="uk-UA" sz="1700" i="1" dirty="0" err="1" smtClean="0">
                <a:latin typeface="Arial" pitchFamily="34" charset="0"/>
                <a:cs typeface="Arial" pitchFamily="34" charset="0"/>
              </a:rPr>
              <a:t>Краве</a:t>
            </a:r>
            <a:r>
              <a:rPr lang="ru-RU" sz="1700" i="1" dirty="0" smtClean="0">
                <a:latin typeface="Arial" pitchFamily="34" charset="0"/>
                <a:cs typeface="Arial" pitchFamily="34" charset="0"/>
              </a:rPr>
              <a:t>ц</a:t>
            </a:r>
            <a:r>
              <a:rPr lang="uk-UA" sz="1700" i="1" dirty="0" smtClean="0">
                <a:latin typeface="Arial" pitchFamily="34" charset="0"/>
                <a:cs typeface="Arial" pitchFamily="34" charset="0"/>
              </a:rPr>
              <a:t> В.И. </a:t>
            </a:r>
            <a:r>
              <a:rPr lang="uk-UA" sz="1700" dirty="0" err="1" smtClean="0">
                <a:latin typeface="Arial" pitchFamily="34" charset="0"/>
                <a:cs typeface="Arial" pitchFamily="34" charset="0"/>
              </a:rPr>
              <a:t>Колористическое</a:t>
            </a:r>
            <a:r>
              <a:rPr lang="uk-UA" sz="1700" dirty="0" smtClean="0">
                <a:latin typeface="Arial" pitchFamily="34" charset="0"/>
                <a:cs typeface="Arial" pitchFamily="34" charset="0"/>
              </a:rPr>
              <a:t> </a:t>
            </a:r>
            <a:r>
              <a:rPr lang="uk-UA" sz="1700" dirty="0" err="1" smtClean="0">
                <a:latin typeface="Arial" pitchFamily="34" charset="0"/>
                <a:cs typeface="Arial" pitchFamily="34" charset="0"/>
              </a:rPr>
              <a:t>формообразование</a:t>
            </a:r>
            <a:r>
              <a:rPr lang="uk-UA" sz="1700" dirty="0" smtClean="0">
                <a:latin typeface="Arial" pitchFamily="34" charset="0"/>
                <a:cs typeface="Arial" pitchFamily="34" charset="0"/>
              </a:rPr>
              <a:t> в </a:t>
            </a:r>
            <a:r>
              <a:rPr lang="uk-UA" sz="1700" dirty="0" err="1" smtClean="0">
                <a:latin typeface="Arial" pitchFamily="34" charset="0"/>
                <a:cs typeface="Arial" pitchFamily="34" charset="0"/>
              </a:rPr>
              <a:t>архитектуре</a:t>
            </a:r>
            <a:r>
              <a:rPr lang="uk-UA" sz="1700" dirty="0" smtClean="0">
                <a:latin typeface="Arial" pitchFamily="34" charset="0"/>
                <a:cs typeface="Arial" pitchFamily="34" charset="0"/>
              </a:rPr>
              <a:t>. </a:t>
            </a:r>
            <a:r>
              <a:rPr lang="uk-UA" sz="1700" dirty="0" err="1" smtClean="0">
                <a:latin typeface="Arial" pitchFamily="34" charset="0"/>
                <a:cs typeface="Arial" pitchFamily="34" charset="0"/>
              </a:rPr>
              <a:t>-Харьков</a:t>
            </a:r>
            <a:r>
              <a:rPr lang="uk-UA" sz="1700" dirty="0" smtClean="0">
                <a:latin typeface="Arial" pitchFamily="34" charset="0"/>
                <a:cs typeface="Arial" pitchFamily="34" charset="0"/>
              </a:rPr>
              <a:t>: Вища школа; </a:t>
            </a:r>
            <a:r>
              <a:rPr lang="uk-UA" sz="1700" dirty="0" err="1" smtClean="0">
                <a:latin typeface="Arial" pitchFamily="34" charset="0"/>
                <a:cs typeface="Arial" pitchFamily="34" charset="0"/>
              </a:rPr>
              <a:t>Изд-во</a:t>
            </a:r>
            <a:r>
              <a:rPr lang="uk-UA" sz="1700" dirty="0" smtClean="0">
                <a:latin typeface="Arial" pitchFamily="34" charset="0"/>
                <a:cs typeface="Arial" pitchFamily="34" charset="0"/>
              </a:rPr>
              <a:t> </a:t>
            </a:r>
            <a:r>
              <a:rPr lang="uk-UA" sz="1700" dirty="0" err="1" smtClean="0">
                <a:latin typeface="Arial" pitchFamily="34" charset="0"/>
                <a:cs typeface="Arial" pitchFamily="34" charset="0"/>
              </a:rPr>
              <a:t>Харьк</a:t>
            </a:r>
            <a:r>
              <a:rPr lang="uk-UA" sz="1700" dirty="0" smtClean="0">
                <a:latin typeface="Arial" pitchFamily="34" charset="0"/>
                <a:cs typeface="Arial" pitchFamily="34" charset="0"/>
              </a:rPr>
              <a:t>. </a:t>
            </a:r>
            <a:r>
              <a:rPr lang="uk-UA" sz="1700" dirty="0" err="1" smtClean="0">
                <a:latin typeface="Arial" pitchFamily="34" charset="0"/>
                <a:cs typeface="Arial" pitchFamily="34" charset="0"/>
              </a:rPr>
              <a:t>ун-та</a:t>
            </a:r>
            <a:r>
              <a:rPr lang="uk-UA" sz="1700" dirty="0" smtClean="0">
                <a:latin typeface="Arial" pitchFamily="34" charset="0"/>
                <a:cs typeface="Arial" pitchFamily="34" charset="0"/>
              </a:rPr>
              <a:t>, 1987. - 132 с.</a:t>
            </a:r>
            <a:endParaRPr lang="uk-UA" sz="1700" i="1" dirty="0" smtClean="0">
              <a:latin typeface="Arial" pitchFamily="34" charset="0"/>
              <a:cs typeface="Arial" pitchFamily="34" charset="0"/>
            </a:endParaRPr>
          </a:p>
          <a:p>
            <a:pPr eaLnBrk="1" hangingPunct="1">
              <a:lnSpc>
                <a:spcPct val="80000"/>
              </a:lnSpc>
              <a:buFont typeface="Wingdings" pitchFamily="2" charset="2"/>
              <a:buAutoNum type="arabicPeriod"/>
            </a:pPr>
            <a:r>
              <a:rPr lang="uk-UA" sz="1700" i="1" dirty="0" smtClean="0">
                <a:latin typeface="Arial" pitchFamily="34" charset="0"/>
                <a:cs typeface="Arial" pitchFamily="34" charset="0"/>
              </a:rPr>
              <a:t>Нестеренко О.И. </a:t>
            </a:r>
            <a:r>
              <a:rPr lang="uk-UA" sz="1700" dirty="0" err="1" smtClean="0">
                <a:latin typeface="Arial" pitchFamily="34" charset="0"/>
                <a:cs typeface="Arial" pitchFamily="34" charset="0"/>
              </a:rPr>
              <a:t>Краткая</a:t>
            </a:r>
            <a:r>
              <a:rPr lang="uk-UA" sz="1700" dirty="0" smtClean="0">
                <a:latin typeface="Arial" pitchFamily="34" charset="0"/>
                <a:cs typeface="Arial" pitchFamily="34" charset="0"/>
              </a:rPr>
              <a:t> </a:t>
            </a:r>
            <a:r>
              <a:rPr lang="uk-UA" sz="1700" dirty="0" err="1" smtClean="0">
                <a:latin typeface="Arial" pitchFamily="34" charset="0"/>
                <a:cs typeface="Arial" pitchFamily="34" charset="0"/>
              </a:rPr>
              <a:t>знциклопедия</a:t>
            </a:r>
            <a:r>
              <a:rPr lang="uk-UA" sz="1700" dirty="0" smtClean="0">
                <a:latin typeface="Arial" pitchFamily="34" charset="0"/>
                <a:cs typeface="Arial" pitchFamily="34" charset="0"/>
              </a:rPr>
              <a:t> </a:t>
            </a:r>
            <a:r>
              <a:rPr lang="uk-UA" sz="1700" dirty="0" err="1" smtClean="0">
                <a:latin typeface="Arial" pitchFamily="34" charset="0"/>
                <a:cs typeface="Arial" pitchFamily="34" charset="0"/>
              </a:rPr>
              <a:t>дизайна</a:t>
            </a:r>
            <a:r>
              <a:rPr lang="uk-UA" sz="1700" dirty="0" smtClean="0">
                <a:latin typeface="Arial" pitchFamily="34" charset="0"/>
                <a:cs typeface="Arial" pitchFamily="34" charset="0"/>
              </a:rPr>
              <a:t>. - М.: </a:t>
            </a:r>
            <a:r>
              <a:rPr lang="uk-UA" sz="1700" dirty="0" err="1" smtClean="0">
                <a:latin typeface="Arial" pitchFamily="34" charset="0"/>
                <a:cs typeface="Arial" pitchFamily="34" charset="0"/>
              </a:rPr>
              <a:t>Молодая</a:t>
            </a:r>
            <a:r>
              <a:rPr lang="uk-UA" sz="1700" dirty="0" smtClean="0">
                <a:latin typeface="Arial" pitchFamily="34" charset="0"/>
                <a:cs typeface="Arial" pitchFamily="34" charset="0"/>
              </a:rPr>
              <a:t> </a:t>
            </a:r>
            <a:r>
              <a:rPr lang="uk-UA" sz="1700" dirty="0" err="1" smtClean="0">
                <a:latin typeface="Arial" pitchFamily="34" charset="0"/>
                <a:cs typeface="Arial" pitchFamily="34" charset="0"/>
              </a:rPr>
              <a:t>гвардия</a:t>
            </a:r>
            <a:r>
              <a:rPr lang="uk-UA" sz="1700" dirty="0" smtClean="0">
                <a:latin typeface="Arial" pitchFamily="34" charset="0"/>
                <a:cs typeface="Arial" pitchFamily="34" charset="0"/>
              </a:rPr>
              <a:t>, 1994.-315 с.</a:t>
            </a:r>
            <a:endParaRPr lang="uk-UA" sz="1700" i="1" dirty="0" smtClean="0">
              <a:latin typeface="Arial" pitchFamily="34" charset="0"/>
              <a:cs typeface="Arial" pitchFamily="34" charset="0"/>
            </a:endParaRPr>
          </a:p>
          <a:p>
            <a:pPr eaLnBrk="1" hangingPunct="1">
              <a:lnSpc>
                <a:spcPct val="80000"/>
              </a:lnSpc>
              <a:buFont typeface="Wingdings" pitchFamily="2" charset="2"/>
              <a:buAutoNum type="arabicPeriod"/>
            </a:pPr>
            <a:r>
              <a:rPr lang="uk-UA" sz="1700" i="1" dirty="0" smtClean="0">
                <a:latin typeface="Arial" pitchFamily="34" charset="0"/>
                <a:cs typeface="Arial" pitchFamily="34" charset="0"/>
              </a:rPr>
              <a:t>М.Новикова Е.Б. </a:t>
            </a:r>
            <a:r>
              <a:rPr lang="uk-UA" sz="1700" dirty="0" err="1" smtClean="0">
                <a:latin typeface="Arial" pitchFamily="34" charset="0"/>
                <a:cs typeface="Arial" pitchFamily="34" charset="0"/>
              </a:rPr>
              <a:t>Интерьер</a:t>
            </a:r>
            <a:r>
              <a:rPr lang="uk-UA" sz="1700" dirty="0" smtClean="0">
                <a:latin typeface="Arial" pitchFamily="34" charset="0"/>
                <a:cs typeface="Arial" pitchFamily="34" charset="0"/>
              </a:rPr>
              <a:t> </a:t>
            </a:r>
            <a:r>
              <a:rPr lang="uk-UA" sz="1700" dirty="0" err="1" smtClean="0">
                <a:latin typeface="Arial" pitchFamily="34" charset="0"/>
                <a:cs typeface="Arial" pitchFamily="34" charset="0"/>
              </a:rPr>
              <a:t>общественных</a:t>
            </a:r>
            <a:r>
              <a:rPr lang="uk-UA" sz="1700" dirty="0" smtClean="0">
                <a:latin typeface="Arial" pitchFamily="34" charset="0"/>
                <a:cs typeface="Arial" pitchFamily="34" charset="0"/>
              </a:rPr>
              <a:t> зданий: </a:t>
            </a:r>
            <a:r>
              <a:rPr lang="uk-UA" sz="1700" dirty="0" err="1" smtClean="0">
                <a:latin typeface="Arial" pitchFamily="34" charset="0"/>
                <a:cs typeface="Arial" pitchFamily="34" charset="0"/>
              </a:rPr>
              <a:t>Художественные</a:t>
            </a:r>
            <a:r>
              <a:rPr lang="uk-UA" sz="1700" dirty="0" smtClean="0">
                <a:latin typeface="Arial" pitchFamily="34" charset="0"/>
                <a:cs typeface="Arial" pitchFamily="34" charset="0"/>
              </a:rPr>
              <a:t> </a:t>
            </a:r>
            <a:r>
              <a:rPr lang="uk-UA" sz="1700" dirty="0" err="1" smtClean="0">
                <a:latin typeface="Arial" pitchFamily="34" charset="0"/>
                <a:cs typeface="Arial" pitchFamily="34" charset="0"/>
              </a:rPr>
              <a:t>про­блемы</a:t>
            </a:r>
            <a:r>
              <a:rPr lang="uk-UA" sz="1700" dirty="0" smtClean="0">
                <a:latin typeface="Arial" pitchFamily="34" charset="0"/>
                <a:cs typeface="Arial" pitchFamily="34" charset="0"/>
              </a:rPr>
              <a:t>. - М.: </a:t>
            </a:r>
            <a:r>
              <a:rPr lang="uk-UA" sz="1700" dirty="0" err="1" smtClean="0">
                <a:latin typeface="Arial" pitchFamily="34" charset="0"/>
                <a:cs typeface="Arial" pitchFamily="34" charset="0"/>
              </a:rPr>
              <a:t>Стройиздат</a:t>
            </a:r>
            <a:r>
              <a:rPr lang="uk-UA" sz="1700" dirty="0" smtClean="0">
                <a:latin typeface="Arial" pitchFamily="34" charset="0"/>
                <a:cs typeface="Arial" pitchFamily="34" charset="0"/>
              </a:rPr>
              <a:t>, 1984. - 227 с.</a:t>
            </a:r>
          </a:p>
          <a:p>
            <a:pPr eaLnBrk="1" hangingPunct="1">
              <a:lnSpc>
                <a:spcPct val="80000"/>
              </a:lnSpc>
              <a:buFont typeface="Wingdings" pitchFamily="2" charset="2"/>
              <a:buAutoNum type="arabicPeriod"/>
            </a:pPr>
            <a:r>
              <a:rPr lang="uk-UA" sz="1700" dirty="0" err="1" smtClean="0">
                <a:latin typeface="Arial" pitchFamily="34" charset="0"/>
                <a:cs typeface="Arial" pitchFamily="34" charset="0"/>
              </a:rPr>
              <a:t>Психология</a:t>
            </a:r>
            <a:r>
              <a:rPr lang="uk-UA" sz="1700" dirty="0" smtClean="0">
                <a:latin typeface="Arial" pitchFamily="34" charset="0"/>
                <a:cs typeface="Arial" pitchFamily="34" charset="0"/>
              </a:rPr>
              <a:t> </a:t>
            </a:r>
            <a:r>
              <a:rPr lang="uk-UA" sz="1700" dirty="0" err="1" smtClean="0">
                <a:latin typeface="Arial" pitchFamily="34" charset="0"/>
                <a:cs typeface="Arial" pitchFamily="34" charset="0"/>
              </a:rPr>
              <a:t>цвета</a:t>
            </a:r>
            <a:r>
              <a:rPr lang="uk-UA" sz="1700" dirty="0" smtClean="0">
                <a:latin typeface="Arial" pitchFamily="34" charset="0"/>
                <a:cs typeface="Arial" pitchFamily="34" charset="0"/>
              </a:rPr>
              <a:t>: </a:t>
            </a:r>
            <a:r>
              <a:rPr lang="uk-UA" sz="1700" dirty="0" err="1" smtClean="0">
                <a:latin typeface="Arial" pitchFamily="34" charset="0"/>
                <a:cs typeface="Arial" pitchFamily="34" charset="0"/>
              </a:rPr>
              <a:t>Сб</a:t>
            </a:r>
            <a:r>
              <a:rPr lang="uk-UA" sz="1700" dirty="0" smtClean="0">
                <a:latin typeface="Arial" pitchFamily="34" charset="0"/>
                <a:cs typeface="Arial" pitchFamily="34" charset="0"/>
              </a:rPr>
              <a:t>. /Пер. с англ. - М.: </a:t>
            </a:r>
            <a:r>
              <a:rPr lang="uk-UA" sz="1700" dirty="0" err="1" smtClean="0">
                <a:latin typeface="Arial" pitchFamily="34" charset="0"/>
                <a:cs typeface="Arial" pitchFamily="34" charset="0"/>
              </a:rPr>
              <a:t>Рефлбук</a:t>
            </a:r>
            <a:r>
              <a:rPr lang="uk-UA" sz="1700" dirty="0" smtClean="0">
                <a:latin typeface="Arial" pitchFamily="34" charset="0"/>
                <a:cs typeface="Arial" pitchFamily="34" charset="0"/>
              </a:rPr>
              <a:t>, К.: </a:t>
            </a:r>
            <a:r>
              <a:rPr lang="uk-UA" sz="1700" dirty="0" err="1" smtClean="0">
                <a:latin typeface="Arial" pitchFamily="34" charset="0"/>
                <a:cs typeface="Arial" pitchFamily="34" charset="0"/>
              </a:rPr>
              <a:t>Ваклер</a:t>
            </a:r>
            <a:r>
              <a:rPr lang="uk-UA" sz="1700" dirty="0" smtClean="0">
                <a:latin typeface="Arial" pitchFamily="34" charset="0"/>
                <a:cs typeface="Arial" pitchFamily="34" charset="0"/>
              </a:rPr>
              <a:t>, 1996. -352 с. - (Сер. "</a:t>
            </a:r>
            <a:r>
              <a:rPr lang="uk-UA" sz="1700" dirty="0" err="1" smtClean="0">
                <a:latin typeface="Arial" pitchFamily="34" charset="0"/>
                <a:cs typeface="Arial" pitchFamily="34" charset="0"/>
              </a:rPr>
              <a:t>Актуальная</a:t>
            </a:r>
            <a:r>
              <a:rPr lang="uk-UA" sz="1700" dirty="0" smtClean="0">
                <a:latin typeface="Arial" pitchFamily="34" charset="0"/>
                <a:cs typeface="Arial" pitchFamily="34" charset="0"/>
              </a:rPr>
              <a:t> </a:t>
            </a:r>
            <a:r>
              <a:rPr lang="uk-UA" sz="1700" dirty="0" err="1" smtClean="0">
                <a:latin typeface="Arial" pitchFamily="34" charset="0"/>
                <a:cs typeface="Arial" pitchFamily="34" charset="0"/>
              </a:rPr>
              <a:t>психология</a:t>
            </a:r>
            <a:r>
              <a:rPr lang="uk-UA" sz="1700" dirty="0" smtClean="0">
                <a:latin typeface="Arial" pitchFamily="34" charset="0"/>
                <a:cs typeface="Arial" pitchFamily="34" charset="0"/>
              </a:rPr>
              <a:t>").</a:t>
            </a:r>
            <a:endParaRPr lang="uk-UA" sz="1700" i="1" dirty="0" smtClean="0">
              <a:latin typeface="Arial" pitchFamily="34" charset="0"/>
              <a:cs typeface="Arial" pitchFamily="34" charset="0"/>
            </a:endParaRPr>
          </a:p>
          <a:p>
            <a:pPr eaLnBrk="1" hangingPunct="1">
              <a:lnSpc>
                <a:spcPct val="80000"/>
              </a:lnSpc>
              <a:buFont typeface="Wingdings" pitchFamily="2" charset="2"/>
              <a:buAutoNum type="arabicPeriod"/>
            </a:pPr>
            <a:r>
              <a:rPr lang="uk-UA" sz="1700" i="1" dirty="0" err="1" smtClean="0">
                <a:latin typeface="Arial" pitchFamily="34" charset="0"/>
                <a:cs typeface="Arial" pitchFamily="34" charset="0"/>
              </a:rPr>
              <a:t>Ранев</a:t>
            </a:r>
            <a:r>
              <a:rPr lang="uk-UA" sz="1700" i="1" dirty="0" smtClean="0">
                <a:latin typeface="Arial" pitchFamily="34" charset="0"/>
                <a:cs typeface="Arial" pitchFamily="34" charset="0"/>
              </a:rPr>
              <a:t> В.Р. </a:t>
            </a:r>
            <a:r>
              <a:rPr lang="uk-UA" sz="1700" dirty="0" err="1" smtClean="0">
                <a:latin typeface="Arial" pitchFamily="34" charset="0"/>
                <a:cs typeface="Arial" pitchFamily="34" charset="0"/>
              </a:rPr>
              <a:t>Интерьер</a:t>
            </a:r>
            <a:r>
              <a:rPr lang="uk-UA" sz="1700" dirty="0" smtClean="0">
                <a:latin typeface="Arial" pitchFamily="34" charset="0"/>
                <a:cs typeface="Arial" pitchFamily="34" charset="0"/>
              </a:rPr>
              <a:t>: </a:t>
            </a:r>
            <a:r>
              <a:rPr lang="uk-UA" sz="1700" dirty="0" err="1" smtClean="0">
                <a:latin typeface="Arial" pitchFamily="34" charset="0"/>
                <a:cs typeface="Arial" pitchFamily="34" charset="0"/>
              </a:rPr>
              <a:t>Учеб</a:t>
            </a:r>
            <a:r>
              <a:rPr lang="uk-UA" sz="1700" dirty="0" smtClean="0">
                <a:latin typeface="Arial" pitchFamily="34" charset="0"/>
                <a:cs typeface="Arial" pitchFamily="34" charset="0"/>
              </a:rPr>
              <a:t>. </a:t>
            </a:r>
            <a:r>
              <a:rPr lang="uk-UA" sz="1700" dirty="0" err="1" smtClean="0">
                <a:latin typeface="Arial" pitchFamily="34" charset="0"/>
                <a:cs typeface="Arial" pitchFamily="34" charset="0"/>
              </a:rPr>
              <a:t>пособие</a:t>
            </a:r>
            <a:r>
              <a:rPr lang="uk-UA" sz="1700" dirty="0" smtClean="0">
                <a:latin typeface="Arial" pitchFamily="34" charset="0"/>
                <a:cs typeface="Arial" pitchFamily="34" charset="0"/>
              </a:rPr>
              <a:t> для </a:t>
            </a:r>
            <a:r>
              <a:rPr lang="uk-UA" sz="1700" dirty="0" err="1" smtClean="0">
                <a:latin typeface="Arial" pitchFamily="34" charset="0"/>
                <a:cs typeface="Arial" pitchFamily="34" charset="0"/>
              </a:rPr>
              <a:t>архит</a:t>
            </a:r>
            <a:r>
              <a:rPr lang="uk-UA" sz="1700" dirty="0" smtClean="0">
                <a:latin typeface="Arial" pitchFamily="34" charset="0"/>
                <a:cs typeface="Arial" pitchFamily="34" charset="0"/>
              </a:rPr>
              <a:t>. спец, </a:t>
            </a:r>
            <a:r>
              <a:rPr lang="uk-UA" sz="1700" dirty="0" err="1" smtClean="0">
                <a:latin typeface="Arial" pitchFamily="34" charset="0"/>
                <a:cs typeface="Arial" pitchFamily="34" charset="0"/>
              </a:rPr>
              <a:t>вузов</a:t>
            </a:r>
            <a:r>
              <a:rPr lang="uk-UA" sz="1700" dirty="0" smtClean="0">
                <a:latin typeface="Arial" pitchFamily="34" charset="0"/>
                <a:cs typeface="Arial" pitchFamily="34" charset="0"/>
              </a:rPr>
              <a:t>. - М.: </a:t>
            </a:r>
            <a:r>
              <a:rPr lang="uk-UA" sz="1700" dirty="0" err="1" smtClean="0">
                <a:latin typeface="Arial" pitchFamily="34" charset="0"/>
                <a:cs typeface="Arial" pitchFamily="34" charset="0"/>
              </a:rPr>
              <a:t>Высшая</a:t>
            </a:r>
            <a:r>
              <a:rPr lang="uk-UA" sz="1700" dirty="0" smtClean="0">
                <a:latin typeface="Arial" pitchFamily="34" charset="0"/>
                <a:cs typeface="Arial" pitchFamily="34" charset="0"/>
              </a:rPr>
              <a:t> школа, 1987. - 232 с.</a:t>
            </a:r>
            <a:endParaRPr lang="uk-UA" sz="1700" i="1" dirty="0" smtClean="0">
              <a:latin typeface="Arial" pitchFamily="34" charset="0"/>
              <a:cs typeface="Arial" pitchFamily="34" charset="0"/>
            </a:endParaRPr>
          </a:p>
          <a:p>
            <a:pPr eaLnBrk="1" hangingPunct="1">
              <a:lnSpc>
                <a:spcPct val="80000"/>
              </a:lnSpc>
              <a:buFont typeface="Wingdings" pitchFamily="2" charset="2"/>
              <a:buAutoNum type="arabicPeriod"/>
            </a:pPr>
            <a:r>
              <a:rPr lang="uk-UA" sz="1700" i="1" dirty="0" err="1" smtClean="0">
                <a:latin typeface="Arial" pitchFamily="34" charset="0"/>
                <a:cs typeface="Arial" pitchFamily="34" charset="0"/>
              </a:rPr>
              <a:t>Раппопорт</a:t>
            </a:r>
            <a:r>
              <a:rPr lang="uk-UA" sz="1700" i="1" dirty="0" smtClean="0">
                <a:latin typeface="Arial" pitchFamily="34" charset="0"/>
                <a:cs typeface="Arial" pitchFamily="34" charset="0"/>
              </a:rPr>
              <a:t> А.Г., </a:t>
            </a:r>
            <a:r>
              <a:rPr lang="uk-UA" sz="1700" i="1" dirty="0" err="1" smtClean="0">
                <a:latin typeface="Arial" pitchFamily="34" charset="0"/>
                <a:cs typeface="Arial" pitchFamily="34" charset="0"/>
              </a:rPr>
              <a:t>Сомов</a:t>
            </a:r>
            <a:r>
              <a:rPr lang="uk-UA" sz="1700" i="1" dirty="0" smtClean="0">
                <a:latin typeface="Arial" pitchFamily="34" charset="0"/>
                <a:cs typeface="Arial" pitchFamily="34" charset="0"/>
              </a:rPr>
              <a:t> Г.Ю. </a:t>
            </a:r>
            <a:r>
              <a:rPr lang="uk-UA" sz="1700" dirty="0" smtClean="0">
                <a:latin typeface="Arial" pitchFamily="34" charset="0"/>
                <a:cs typeface="Arial" pitchFamily="34" charset="0"/>
              </a:rPr>
              <a:t>Форма в </a:t>
            </a:r>
            <a:r>
              <a:rPr lang="uk-UA" sz="1700" dirty="0" err="1" smtClean="0">
                <a:latin typeface="Arial" pitchFamily="34" charset="0"/>
                <a:cs typeface="Arial" pitchFamily="34" charset="0"/>
              </a:rPr>
              <a:t>архитектуре</a:t>
            </a:r>
            <a:r>
              <a:rPr lang="uk-UA" sz="1700" dirty="0" smtClean="0">
                <a:latin typeface="Arial" pitchFamily="34" charset="0"/>
                <a:cs typeface="Arial" pitchFamily="34" charset="0"/>
              </a:rPr>
              <a:t>: Проблеми </a:t>
            </a:r>
            <a:r>
              <a:rPr lang="uk-UA" sz="1700" dirty="0" err="1" smtClean="0">
                <a:latin typeface="Arial" pitchFamily="34" charset="0"/>
                <a:cs typeface="Arial" pitchFamily="34" charset="0"/>
              </a:rPr>
              <a:t>теории</a:t>
            </a:r>
            <a:r>
              <a:rPr lang="uk-UA" sz="1700" dirty="0" smtClean="0">
                <a:latin typeface="Arial" pitchFamily="34" charset="0"/>
                <a:cs typeface="Arial" pitchFamily="34" charset="0"/>
              </a:rPr>
              <a:t> и </a:t>
            </a:r>
            <a:r>
              <a:rPr lang="uk-UA" sz="1700" dirty="0" err="1" smtClean="0">
                <a:latin typeface="Arial" pitchFamily="34" charset="0"/>
                <a:cs typeface="Arial" pitchFamily="34" charset="0"/>
              </a:rPr>
              <a:t>методологии</a:t>
            </a:r>
            <a:r>
              <a:rPr lang="uk-UA" sz="1700" dirty="0" smtClean="0">
                <a:latin typeface="Arial" pitchFamily="34" charset="0"/>
                <a:cs typeface="Arial" pitchFamily="34" charset="0"/>
              </a:rPr>
              <a:t>. - М. </a:t>
            </a:r>
            <a:r>
              <a:rPr lang="uk-UA" sz="1700" dirty="0" err="1" smtClean="0">
                <a:latin typeface="Arial" pitchFamily="34" charset="0"/>
                <a:cs typeface="Arial" pitchFamily="34" charset="0"/>
              </a:rPr>
              <a:t>Стройиздат</a:t>
            </a:r>
            <a:r>
              <a:rPr lang="uk-UA" sz="1700" dirty="0" smtClean="0">
                <a:latin typeface="Arial" pitchFamily="34" charset="0"/>
                <a:cs typeface="Arial" pitchFamily="34" charset="0"/>
              </a:rPr>
              <a:t>, 1990. - 344 с.</a:t>
            </a:r>
            <a:endParaRPr lang="uk-UA" sz="1700" i="1" dirty="0" smtClean="0">
              <a:latin typeface="Arial" pitchFamily="34" charset="0"/>
              <a:cs typeface="Arial" pitchFamily="34" charset="0"/>
            </a:endParaRPr>
          </a:p>
          <a:p>
            <a:pPr eaLnBrk="1" hangingPunct="1">
              <a:lnSpc>
                <a:spcPct val="80000"/>
              </a:lnSpc>
              <a:buFont typeface="Wingdings" pitchFamily="2" charset="2"/>
              <a:buAutoNum type="arabicPeriod"/>
            </a:pPr>
            <a:r>
              <a:rPr lang="uk-UA" sz="1700" i="1" dirty="0" err="1" smtClean="0">
                <a:latin typeface="Arial" pitchFamily="34" charset="0"/>
                <a:cs typeface="Arial" pitchFamily="34" charset="0"/>
              </a:rPr>
              <a:t>Степанов</a:t>
            </a:r>
            <a:r>
              <a:rPr lang="uk-UA" sz="1700" i="1" dirty="0" smtClean="0">
                <a:latin typeface="Arial" pitchFamily="34" charset="0"/>
                <a:cs typeface="Arial" pitchFamily="34" charset="0"/>
              </a:rPr>
              <a:t> Н.Н </a:t>
            </a:r>
            <a:r>
              <a:rPr lang="uk-UA" sz="1700" dirty="0" err="1" smtClean="0">
                <a:latin typeface="Arial" pitchFamily="34" charset="0"/>
                <a:cs typeface="Arial" pitchFamily="34" charset="0"/>
              </a:rPr>
              <a:t>Цвет</a:t>
            </a:r>
            <a:r>
              <a:rPr lang="uk-UA" sz="1700" dirty="0" smtClean="0">
                <a:latin typeface="Arial" pitchFamily="34" charset="0"/>
                <a:cs typeface="Arial" pitchFamily="34" charset="0"/>
              </a:rPr>
              <a:t> в </a:t>
            </a:r>
            <a:r>
              <a:rPr lang="uk-UA" sz="1700" dirty="0" err="1" smtClean="0">
                <a:latin typeface="Arial" pitchFamily="34" charset="0"/>
                <a:cs typeface="Arial" pitchFamily="34" charset="0"/>
              </a:rPr>
              <a:t>интерьере</a:t>
            </a:r>
            <a:r>
              <a:rPr lang="uk-UA" sz="1700" dirty="0" smtClean="0">
                <a:latin typeface="Arial" pitchFamily="34" charset="0"/>
                <a:cs typeface="Arial" pitchFamily="34" charset="0"/>
              </a:rPr>
              <a:t>. - К.: Вища школа, 1985. - 95 с.</a:t>
            </a:r>
            <a:endParaRPr lang="uk-UA" sz="1700" i="1" dirty="0" smtClean="0">
              <a:latin typeface="Arial" pitchFamily="34" charset="0"/>
              <a:cs typeface="Arial" pitchFamily="34" charset="0"/>
            </a:endParaRPr>
          </a:p>
          <a:p>
            <a:pPr eaLnBrk="1" hangingPunct="1">
              <a:lnSpc>
                <a:spcPct val="80000"/>
              </a:lnSpc>
              <a:buFont typeface="Wingdings" pitchFamily="2" charset="2"/>
              <a:buAutoNum type="arabicPeriod"/>
            </a:pPr>
            <a:r>
              <a:rPr lang="uk-UA" sz="1700" i="1" dirty="0" err="1" smtClean="0">
                <a:latin typeface="Arial" pitchFamily="34" charset="0"/>
                <a:cs typeface="Arial" pitchFamily="34" charset="0"/>
              </a:rPr>
              <a:t>Шевелев</a:t>
            </a:r>
            <a:r>
              <a:rPr lang="uk-UA" sz="1700" i="1" dirty="0" smtClean="0">
                <a:latin typeface="Arial" pitchFamily="34" charset="0"/>
                <a:cs typeface="Arial" pitchFamily="34" charset="0"/>
              </a:rPr>
              <a:t> И.Ш. </a:t>
            </a:r>
            <a:r>
              <a:rPr lang="uk-UA" sz="1700" dirty="0" err="1" smtClean="0">
                <a:latin typeface="Arial" pitchFamily="34" charset="0"/>
                <a:cs typeface="Arial" pitchFamily="34" charset="0"/>
              </a:rPr>
              <a:t>Формообразование</a:t>
            </a:r>
            <a:r>
              <a:rPr lang="uk-UA" sz="1700" dirty="0" smtClean="0">
                <a:latin typeface="Arial" pitchFamily="34" charset="0"/>
                <a:cs typeface="Arial" pitchFamily="34" charset="0"/>
              </a:rPr>
              <a:t> (Число. Форма. </a:t>
            </a:r>
            <a:r>
              <a:rPr lang="uk-UA" sz="1700" dirty="0" err="1" smtClean="0">
                <a:latin typeface="Arial" pitchFamily="34" charset="0"/>
                <a:cs typeface="Arial" pitchFamily="34" charset="0"/>
              </a:rPr>
              <a:t>Искусство</a:t>
            </a:r>
            <a:r>
              <a:rPr lang="uk-UA" sz="1700" dirty="0" smtClean="0">
                <a:latin typeface="Arial" pitchFamily="34" charset="0"/>
                <a:cs typeface="Arial" pitchFamily="34" charset="0"/>
              </a:rPr>
              <a:t>. </a:t>
            </a:r>
            <a:r>
              <a:rPr lang="uk-UA" sz="1700" dirty="0" err="1" smtClean="0">
                <a:latin typeface="Arial" pitchFamily="34" charset="0"/>
                <a:cs typeface="Arial" pitchFamily="34" charset="0"/>
              </a:rPr>
              <a:t>Жизнь</a:t>
            </a:r>
            <a:r>
              <a:rPr lang="uk-UA" sz="1700" dirty="0" smtClean="0">
                <a:latin typeface="Arial" pitchFamily="34" charset="0"/>
                <a:cs typeface="Arial" pitchFamily="34" charset="0"/>
              </a:rPr>
              <a:t>). - Кострома: </a:t>
            </a:r>
            <a:r>
              <a:rPr lang="uk-UA" sz="1700" dirty="0" err="1" smtClean="0">
                <a:latin typeface="Arial" pitchFamily="34" charset="0"/>
                <a:cs typeface="Arial" pitchFamily="34" charset="0"/>
              </a:rPr>
              <a:t>ДиАр</a:t>
            </a:r>
            <a:r>
              <a:rPr lang="uk-UA" sz="1700" dirty="0" smtClean="0">
                <a:latin typeface="Arial" pitchFamily="34" charset="0"/>
                <a:cs typeface="Arial" pitchFamily="34" charset="0"/>
              </a:rPr>
              <a:t>, 1995: - 166 с.</a:t>
            </a:r>
            <a:endParaRPr lang="ru-RU" sz="17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261" y="153368"/>
            <a:ext cx="9131739" cy="679354"/>
          </a:xfrm>
        </p:spPr>
        <p:txBody>
          <a:bodyPr>
            <a:normAutofit/>
          </a:bodyPr>
          <a:lstStyle/>
          <a:p>
            <a:r>
              <a:rPr lang="uk-UA" sz="3200" dirty="0" smtClean="0">
                <a:latin typeface="Arial" pitchFamily="34" charset="0"/>
                <a:cs typeface="Arial" pitchFamily="34" charset="0"/>
              </a:rPr>
              <a:t>Фігура </a:t>
            </a:r>
            <a:r>
              <a:rPr lang="uk-UA" sz="3200" dirty="0">
                <a:latin typeface="Arial" pitchFamily="34" charset="0"/>
                <a:cs typeface="Arial" pitchFamily="34" charset="0"/>
              </a:rPr>
              <a:t>и фон</a:t>
            </a:r>
          </a:p>
        </p:txBody>
      </p:sp>
      <p:sp>
        <p:nvSpPr>
          <p:cNvPr id="30" name="Содержимое 2"/>
          <p:cNvSpPr txBox="1">
            <a:spLocks/>
          </p:cNvSpPr>
          <p:nvPr/>
        </p:nvSpPr>
        <p:spPr>
          <a:xfrm>
            <a:off x="0" y="764704"/>
            <a:ext cx="9144000" cy="6093296"/>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ru-RU" sz="1000" dirty="0" smtClean="0">
              <a:solidFill>
                <a:schemeClr val="tx1"/>
              </a:solidFill>
              <a:latin typeface="Arial" pitchFamily="34" charset="0"/>
              <a:cs typeface="Arial" pitchFamily="34" charset="0"/>
            </a:endParaRPr>
          </a:p>
          <a:p>
            <a:pPr algn="l"/>
            <a:r>
              <a:rPr lang="ru-RU" sz="2000" dirty="0" smtClean="0">
                <a:solidFill>
                  <a:schemeClr val="tx1"/>
                </a:solidFill>
                <a:latin typeface="Arial" pitchFamily="34" charset="0"/>
                <a:cs typeface="Arial" pitchFamily="34" charset="0"/>
              </a:rPr>
              <a:t>Простейшее </a:t>
            </a:r>
            <a:r>
              <a:rPr lang="ru-RU" sz="2000" dirty="0">
                <a:solidFill>
                  <a:schemeClr val="tx1"/>
                </a:solidFill>
                <a:latin typeface="Arial" pitchFamily="34" charset="0"/>
                <a:cs typeface="Arial" pitchFamily="34" charset="0"/>
              </a:rPr>
              <a:t>формирование восприятия заключается в разделении зрительных ощущений на объект </a:t>
            </a:r>
            <a:r>
              <a:rPr lang="ru-RU" sz="2000" dirty="0" smtClean="0">
                <a:solidFill>
                  <a:schemeClr val="tx1"/>
                </a:solidFill>
                <a:latin typeface="Arial" pitchFamily="34" charset="0"/>
                <a:cs typeface="Arial" pitchFamily="34" charset="0"/>
              </a:rPr>
              <a:t>- </a:t>
            </a:r>
            <a:r>
              <a:rPr lang="ru-RU" sz="2000" dirty="0">
                <a:solidFill>
                  <a:schemeClr val="tx1"/>
                </a:solidFill>
                <a:latin typeface="Arial" pitchFamily="34" charset="0"/>
                <a:cs typeface="Arial" pitchFamily="34" charset="0"/>
              </a:rPr>
              <a:t>фигуру, расположенный на фоне. </a:t>
            </a:r>
            <a:endParaRPr lang="ru-RU" sz="2000" dirty="0" smtClean="0">
              <a:solidFill>
                <a:schemeClr val="tx1"/>
              </a:solidFill>
              <a:latin typeface="Arial" pitchFamily="34" charset="0"/>
              <a:cs typeface="Arial" pitchFamily="34" charset="0"/>
            </a:endParaRPr>
          </a:p>
          <a:p>
            <a:pPr algn="l"/>
            <a:r>
              <a:rPr lang="ru-RU" sz="2000" dirty="0" smtClean="0">
                <a:solidFill>
                  <a:schemeClr val="tx1"/>
                </a:solidFill>
                <a:latin typeface="Arial" pitchFamily="34" charset="0"/>
                <a:cs typeface="Arial" pitchFamily="34" charset="0"/>
              </a:rPr>
              <a:t>Выделение </a:t>
            </a:r>
            <a:r>
              <a:rPr lang="ru-RU" sz="2000" dirty="0">
                <a:solidFill>
                  <a:schemeClr val="tx1"/>
                </a:solidFill>
                <a:latin typeface="Arial" pitchFamily="34" charset="0"/>
                <a:cs typeface="Arial" pitchFamily="34" charset="0"/>
              </a:rPr>
              <a:t>фигуры из фона и удержание объекта восприятия включает психофизиологические механизмы. Клетки головного мозга, получающие визуальную информацию, при взгляде на фигуру реагируют более активно, чем при взгляде на фон </a:t>
            </a:r>
            <a:r>
              <a:rPr lang="ru-RU" sz="2000" dirty="0" smtClean="0">
                <a:solidFill>
                  <a:schemeClr val="tx1"/>
                </a:solidFill>
                <a:latin typeface="Arial" pitchFamily="34" charset="0"/>
                <a:cs typeface="Arial" pitchFamily="34" charset="0"/>
              </a:rPr>
              <a:t>(</a:t>
            </a:r>
            <a:r>
              <a:rPr lang="ru-RU" sz="2000" dirty="0" err="1" smtClean="0">
                <a:solidFill>
                  <a:schemeClr val="tx1"/>
                </a:solidFill>
                <a:latin typeface="Arial" pitchFamily="34" charset="0"/>
                <a:cs typeface="Arial" pitchFamily="34" charset="0"/>
              </a:rPr>
              <a:t>Ламм</a:t>
            </a:r>
            <a:r>
              <a:rPr lang="ru-RU" sz="2000" dirty="0" smtClean="0">
                <a:solidFill>
                  <a:schemeClr val="tx1"/>
                </a:solidFill>
                <a:latin typeface="Arial" pitchFamily="34" charset="0"/>
                <a:cs typeface="Arial" pitchFamily="34" charset="0"/>
              </a:rPr>
              <a:t>, </a:t>
            </a:r>
            <a:r>
              <a:rPr lang="ru-RU" sz="2000" dirty="0">
                <a:solidFill>
                  <a:schemeClr val="tx1"/>
                </a:solidFill>
                <a:latin typeface="Arial" pitchFamily="34" charset="0"/>
                <a:cs typeface="Arial" pitchFamily="34" charset="0"/>
              </a:rPr>
              <a:t>1995). Фигура всегда выдвинута вперед, фон </a:t>
            </a:r>
            <a:r>
              <a:rPr lang="ru-RU" sz="2000" dirty="0" smtClean="0">
                <a:solidFill>
                  <a:schemeClr val="tx1"/>
                </a:solidFill>
                <a:latin typeface="Arial" pitchFamily="34" charset="0"/>
                <a:cs typeface="Arial" pitchFamily="34" charset="0"/>
              </a:rPr>
              <a:t>- </a:t>
            </a:r>
            <a:r>
              <a:rPr lang="ru-RU" sz="2000" dirty="0">
                <a:solidFill>
                  <a:schemeClr val="tx1"/>
                </a:solidFill>
                <a:latin typeface="Arial" pitchFamily="34" charset="0"/>
                <a:cs typeface="Arial" pitchFamily="34" charset="0"/>
              </a:rPr>
              <a:t>отодвинут назад, фигура богаче фона содержанием, ярче фона. И мыслит человек о фигуре, а не о фоне. Однако их роль и место в восприятии определяется личностными, социальными факторами. Поэтому становится возможным явление обратимой фигуры, когда, например, при длительном восприятии, фигура и фон меняются местами</a:t>
            </a:r>
            <a:r>
              <a:rPr lang="ru-RU" sz="2000" dirty="0" smtClean="0">
                <a:solidFill>
                  <a:schemeClr val="tx1"/>
                </a:solidFill>
                <a:latin typeface="Arial" pitchFamily="34" charset="0"/>
                <a:cs typeface="Arial" pitchFamily="34" charset="0"/>
              </a:rPr>
              <a:t>.</a:t>
            </a:r>
          </a:p>
          <a:p>
            <a:pPr algn="l"/>
            <a:endParaRPr lang="ru-RU" sz="2000" dirty="0" smtClean="0">
              <a:solidFill>
                <a:schemeClr val="tx1"/>
              </a:solidFill>
              <a:latin typeface="Arial" pitchFamily="34" charset="0"/>
              <a:cs typeface="Arial" pitchFamily="34" charset="0"/>
            </a:endParaRPr>
          </a:p>
          <a:p>
            <a:pPr algn="l"/>
            <a:endParaRPr lang="ru-RU" sz="800" dirty="0">
              <a:solidFill>
                <a:schemeClr val="tx1"/>
              </a:solidFill>
              <a:latin typeface="Arial" pitchFamily="34" charset="0"/>
              <a:cs typeface="Arial" pitchFamily="34" charset="0"/>
            </a:endParaRPr>
          </a:p>
          <a:p>
            <a:pPr algn="l"/>
            <a:endParaRPr lang="ru-RU" sz="2000" dirty="0" smtClean="0">
              <a:solidFill>
                <a:schemeClr val="tx1"/>
              </a:solidFill>
              <a:latin typeface="Arial" pitchFamily="34" charset="0"/>
              <a:cs typeface="Arial" pitchFamily="34" charset="0"/>
            </a:endParaRPr>
          </a:p>
          <a:p>
            <a:pPr algn="l"/>
            <a:endParaRPr lang="ru-RU" sz="2000" dirty="0">
              <a:solidFill>
                <a:schemeClr val="tx1"/>
              </a:solidFill>
              <a:latin typeface="Arial" pitchFamily="34" charset="0"/>
              <a:cs typeface="Arial" pitchFamily="34" charset="0"/>
            </a:endParaRPr>
          </a:p>
          <a:p>
            <a:pPr algn="l"/>
            <a:endParaRPr lang="uk-UA" sz="2000" dirty="0">
              <a:solidFill>
                <a:schemeClr val="tx1"/>
              </a:solidFill>
              <a:latin typeface="Arial" pitchFamily="34" charset="0"/>
              <a:cs typeface="Arial" pitchFamily="34"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534" y="4509120"/>
            <a:ext cx="2186466" cy="2348880"/>
          </a:xfrm>
          <a:prstGeom prst="rect">
            <a:avLst/>
          </a:prstGeom>
        </p:spPr>
      </p:pic>
      <p:sp>
        <p:nvSpPr>
          <p:cNvPr id="3" name="Прямоугольник 2"/>
          <p:cNvSpPr/>
          <p:nvPr/>
        </p:nvSpPr>
        <p:spPr>
          <a:xfrm>
            <a:off x="0" y="4904628"/>
            <a:ext cx="7124700" cy="1631216"/>
          </a:xfrm>
          <a:prstGeom prst="rect">
            <a:avLst/>
          </a:prstGeom>
        </p:spPr>
        <p:txBody>
          <a:bodyPr wrap="square">
            <a:spAutoFit/>
          </a:bodyPr>
          <a:lstStyle/>
          <a:p>
            <a:r>
              <a:rPr lang="ru-RU" sz="2000" dirty="0">
                <a:latin typeface="Arial" pitchFamily="34" charset="0"/>
                <a:cs typeface="Arial" pitchFamily="34" charset="0"/>
              </a:rPr>
              <a:t>Понятия фигуры и фона - важнейшие в гештальтпсихологии; они важны и при рассмотрении творческого мышления, внезапного обнаружения нового способа решения задачи. В гештальтпсихологии это явление названо «озарение» («</a:t>
            </a:r>
            <a:r>
              <a:rPr lang="ru-RU" sz="2000" dirty="0" err="1">
                <a:latin typeface="Arial" pitchFamily="34" charset="0"/>
                <a:cs typeface="Arial" pitchFamily="34" charset="0"/>
              </a:rPr>
              <a:t>инсайт</a:t>
            </a:r>
            <a:r>
              <a:rPr lang="ru-RU" sz="2000" dirty="0">
                <a:latin typeface="Arial" pitchFamily="34" charset="0"/>
                <a:cs typeface="Arial" pitchFamily="34" charset="0"/>
              </a:rPr>
              <a:t>»). </a:t>
            </a:r>
          </a:p>
        </p:txBody>
      </p:sp>
    </p:spTree>
    <p:extLst>
      <p:ext uri="{BB962C8B-B14F-4D97-AF65-F5344CB8AC3E}">
        <p14:creationId xmlns:p14="http://schemas.microsoft.com/office/powerpoint/2010/main" val="1675533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0" y="188640"/>
            <a:ext cx="9144000" cy="620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342900" indent="-342900">
              <a:spcBef>
                <a:spcPts val="0"/>
              </a:spcBef>
            </a:pPr>
            <a:r>
              <a:rPr lang="uk-UA" sz="3200" dirty="0" smtClean="0">
                <a:latin typeface="Arial" pitchFamily="34" charset="0"/>
                <a:cs typeface="Arial" pitchFamily="34" charset="0"/>
              </a:rPr>
              <a:t>Парадокси сприйняття кольору</a:t>
            </a:r>
            <a:endParaRPr lang="uk-UA" sz="3200" dirty="0">
              <a:latin typeface="Arial" pitchFamily="34" charset="0"/>
              <a:cs typeface="Arial" pitchFamily="34" charset="0"/>
            </a:endParaRPr>
          </a:p>
        </p:txBody>
      </p:sp>
      <p:sp>
        <p:nvSpPr>
          <p:cNvPr id="14" name="Rectangle 3"/>
          <p:cNvSpPr txBox="1">
            <a:spLocks noChangeArrowheads="1"/>
          </p:cNvSpPr>
          <p:nvPr/>
        </p:nvSpPr>
        <p:spPr>
          <a:xfrm>
            <a:off x="0" y="4687912"/>
            <a:ext cx="9130478" cy="2170088"/>
          </a:xfrm>
          <a:prstGeom prst="rect">
            <a:avLst/>
          </a:prstGeom>
          <a:noFill/>
          <a:ln/>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uk-UA" sz="2000" dirty="0" smtClean="0">
                <a:latin typeface="Arial" pitchFamily="34" charset="0"/>
                <a:cs typeface="Arial" pitchFamily="34" charset="0"/>
              </a:rPr>
              <a:t>Неперервний ряд світлових хвиль із максимумом чуттєвості ока у області жовто-зеленого кольору </a:t>
            </a:r>
            <a:r>
              <a:rPr lang="uk-UA" sz="2000" dirty="0" err="1" smtClean="0">
                <a:latin typeface="Arial" pitchFamily="34" charset="0"/>
                <a:cs typeface="Arial" pitchFamily="34" charset="0"/>
              </a:rPr>
              <a:t>розпізнається</a:t>
            </a:r>
            <a:r>
              <a:rPr lang="uk-UA" sz="2000" dirty="0" smtClean="0">
                <a:latin typeface="Arial" pitchFamily="34" charset="0"/>
                <a:cs typeface="Arial" pitchFamily="34" charset="0"/>
              </a:rPr>
              <a:t> як:</a:t>
            </a:r>
          </a:p>
          <a:p>
            <a:r>
              <a:rPr lang="uk-UA" sz="2000" dirty="0" smtClean="0">
                <a:latin typeface="Arial" pitchFamily="34" charset="0"/>
                <a:cs typeface="Arial" pitchFamily="34" charset="0"/>
              </a:rPr>
              <a:t>2 градації (теплі і холодні кольори);</a:t>
            </a:r>
          </a:p>
          <a:p>
            <a:r>
              <a:rPr lang="uk-UA" sz="2000" dirty="0" smtClean="0">
                <a:latin typeface="Arial" pitchFamily="34" charset="0"/>
                <a:cs typeface="Arial" pitchFamily="34" charset="0"/>
              </a:rPr>
              <a:t>3 або 5 градацій (</a:t>
            </a:r>
            <a:r>
              <a:rPr lang="en-US" sz="2000" dirty="0" smtClean="0">
                <a:latin typeface="Arial" pitchFamily="34" charset="0"/>
                <a:cs typeface="Arial" pitchFamily="34" charset="0"/>
              </a:rPr>
              <a:t>RGB</a:t>
            </a:r>
            <a:r>
              <a:rPr lang="uk-UA" sz="2000" dirty="0" smtClean="0">
                <a:latin typeface="Arial" pitchFamily="34" charset="0"/>
                <a:cs typeface="Arial" pitchFamily="34" charset="0"/>
              </a:rPr>
              <a:t> та інші у різних культурах);</a:t>
            </a:r>
          </a:p>
          <a:p>
            <a:r>
              <a:rPr lang="uk-UA" sz="2000" dirty="0" smtClean="0">
                <a:latin typeface="Arial" pitchFamily="34" charset="0"/>
                <a:cs typeface="Arial" pitchFamily="34" charset="0"/>
              </a:rPr>
              <a:t>7 (у нашій культурі) або 8 (у ергономіці) градацій</a:t>
            </a:r>
          </a:p>
          <a:p>
            <a:pPr marL="0" indent="0">
              <a:buNone/>
            </a:pPr>
            <a:r>
              <a:rPr lang="uk-UA" sz="2000" dirty="0" smtClean="0">
                <a:latin typeface="Arial" pitchFamily="34" charset="0"/>
                <a:cs typeface="Arial" pitchFamily="34" charset="0"/>
              </a:rPr>
              <a:t>Усі вони емоційно забарвлені</a:t>
            </a:r>
          </a:p>
        </p:txBody>
      </p:sp>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b="486"/>
          <a:stretch/>
        </p:blipFill>
        <p:spPr>
          <a:xfrm>
            <a:off x="0" y="1070699"/>
            <a:ext cx="4087316" cy="3582437"/>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3894" y="1070698"/>
            <a:ext cx="4776584" cy="3582438"/>
          </a:xfrm>
          <a:prstGeom prst="rect">
            <a:avLst/>
          </a:prstGeom>
        </p:spPr>
      </p:pic>
    </p:spTree>
    <p:extLst>
      <p:ext uri="{BB962C8B-B14F-4D97-AF65-F5344CB8AC3E}">
        <p14:creationId xmlns:p14="http://schemas.microsoft.com/office/powerpoint/2010/main" val="4083217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0" y="116632"/>
            <a:ext cx="9144000" cy="620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342900" indent="-342900">
              <a:spcBef>
                <a:spcPts val="0"/>
              </a:spcBef>
            </a:pPr>
            <a:r>
              <a:rPr lang="uk-UA" sz="3200" dirty="0" smtClean="0">
                <a:latin typeface="Arial" pitchFamily="34" charset="0"/>
                <a:cs typeface="Arial" pitchFamily="34" charset="0"/>
              </a:rPr>
              <a:t>Парадокси сприйняття звуку</a:t>
            </a:r>
            <a:endParaRPr lang="uk-UA" sz="3200" dirty="0">
              <a:latin typeface="Arial" pitchFamily="34" charset="0"/>
              <a:cs typeface="Arial" pitchFamily="34" charset="0"/>
            </a:endParaRPr>
          </a:p>
        </p:txBody>
      </p:sp>
      <p:sp>
        <p:nvSpPr>
          <p:cNvPr id="157699" name="Rectangle 3"/>
          <p:cNvSpPr>
            <a:spLocks noGrp="1" noChangeArrowheads="1"/>
          </p:cNvSpPr>
          <p:nvPr>
            <p:ph idx="1"/>
          </p:nvPr>
        </p:nvSpPr>
        <p:spPr>
          <a:xfrm>
            <a:off x="0" y="4509120"/>
            <a:ext cx="9144000" cy="2348880"/>
          </a:xfrm>
          <a:noFill/>
          <a:ln/>
          <a:extLst/>
        </p:spPr>
        <p:txBody>
          <a:bodyPr>
            <a:noAutofit/>
          </a:bodyPr>
          <a:lstStyle/>
          <a:p>
            <a:pPr marL="0" indent="0">
              <a:buNone/>
            </a:pPr>
            <a:r>
              <a:rPr lang="uk-UA" sz="2000" dirty="0">
                <a:latin typeface="Arial" pitchFamily="34" charset="0"/>
                <a:cs typeface="Arial" pitchFamily="34" charset="0"/>
              </a:rPr>
              <a:t>Неперервний ряд </a:t>
            </a:r>
            <a:r>
              <a:rPr lang="uk-UA" sz="2000" dirty="0" smtClean="0">
                <a:latin typeface="Arial" pitchFamily="34" charset="0"/>
                <a:cs typeface="Arial" pitchFamily="34" charset="0"/>
              </a:rPr>
              <a:t>звукових </a:t>
            </a:r>
            <a:r>
              <a:rPr lang="uk-UA" sz="2000" dirty="0">
                <a:latin typeface="Arial" pitchFamily="34" charset="0"/>
                <a:cs typeface="Arial" pitchFamily="34" charset="0"/>
              </a:rPr>
              <a:t>хвиль із максимумом чуттєвості </a:t>
            </a:r>
            <a:r>
              <a:rPr lang="uk-UA" sz="2000" dirty="0" smtClean="0">
                <a:latin typeface="Arial" pitchFamily="34" charset="0"/>
                <a:cs typeface="Arial" pitchFamily="34" charset="0"/>
              </a:rPr>
              <a:t>вуха </a:t>
            </a:r>
            <a:r>
              <a:rPr lang="uk-UA" sz="2000" dirty="0">
                <a:latin typeface="Arial" pitchFamily="34" charset="0"/>
                <a:cs typeface="Arial" pitchFamily="34" charset="0"/>
              </a:rPr>
              <a:t>у області </a:t>
            </a:r>
            <a:r>
              <a:rPr lang="uk-UA" sz="2000" dirty="0" smtClean="0">
                <a:latin typeface="Arial" pitchFamily="34" charset="0"/>
                <a:cs typeface="Arial" pitchFamily="34" charset="0"/>
              </a:rPr>
              <a:t>1000-2000 Гц </a:t>
            </a:r>
            <a:r>
              <a:rPr lang="uk-UA" sz="2000" dirty="0" err="1" smtClean="0">
                <a:latin typeface="Arial" pitchFamily="34" charset="0"/>
                <a:cs typeface="Arial" pitchFamily="34" charset="0"/>
              </a:rPr>
              <a:t>розпізнається</a:t>
            </a:r>
            <a:r>
              <a:rPr lang="uk-UA" sz="2000" dirty="0" smtClean="0">
                <a:latin typeface="Arial" pitchFamily="34" charset="0"/>
                <a:cs typeface="Arial" pitchFamily="34" charset="0"/>
              </a:rPr>
              <a:t> як:</a:t>
            </a:r>
            <a:endParaRPr lang="uk-UA" sz="2000" dirty="0">
              <a:latin typeface="Arial" pitchFamily="34" charset="0"/>
              <a:cs typeface="Arial" pitchFamily="34" charset="0"/>
            </a:endParaRPr>
          </a:p>
          <a:p>
            <a:r>
              <a:rPr lang="uk-UA" sz="2000" dirty="0">
                <a:latin typeface="Arial" pitchFamily="34" charset="0"/>
                <a:cs typeface="Arial" pitchFamily="34" charset="0"/>
              </a:rPr>
              <a:t>2 градації </a:t>
            </a:r>
            <a:r>
              <a:rPr lang="uk-UA" sz="2000" dirty="0" smtClean="0">
                <a:latin typeface="Arial" pitchFamily="34" charset="0"/>
                <a:cs typeface="Arial" pitchFamily="34" charset="0"/>
              </a:rPr>
              <a:t>(високі </a:t>
            </a:r>
            <a:r>
              <a:rPr lang="uk-UA" sz="2000" dirty="0">
                <a:latin typeface="Arial" pitchFamily="34" charset="0"/>
                <a:cs typeface="Arial" pitchFamily="34" charset="0"/>
              </a:rPr>
              <a:t>і </a:t>
            </a:r>
            <a:r>
              <a:rPr lang="uk-UA" sz="2000" dirty="0" smtClean="0">
                <a:latin typeface="Arial" pitchFamily="34" charset="0"/>
                <a:cs typeface="Arial" pitchFamily="34" charset="0"/>
              </a:rPr>
              <a:t>низькі тони);</a:t>
            </a:r>
            <a:endParaRPr lang="uk-UA" sz="2000" dirty="0">
              <a:latin typeface="Arial" pitchFamily="34" charset="0"/>
              <a:cs typeface="Arial" pitchFamily="34" charset="0"/>
            </a:endParaRPr>
          </a:p>
          <a:p>
            <a:r>
              <a:rPr lang="uk-UA" sz="2000" dirty="0">
                <a:latin typeface="Arial" pitchFamily="34" charset="0"/>
                <a:cs typeface="Arial" pitchFamily="34" charset="0"/>
              </a:rPr>
              <a:t>3 </a:t>
            </a:r>
            <a:r>
              <a:rPr lang="uk-UA" sz="2000" dirty="0" smtClean="0">
                <a:latin typeface="Arial" pitchFamily="34" charset="0"/>
                <a:cs typeface="Arial" pitchFamily="34" charset="0"/>
              </a:rPr>
              <a:t>градації (високі, низькі та середні частоти);</a:t>
            </a:r>
            <a:endParaRPr lang="uk-UA" sz="2000" dirty="0">
              <a:latin typeface="Arial" pitchFamily="34" charset="0"/>
              <a:cs typeface="Arial" pitchFamily="34" charset="0"/>
            </a:endParaRPr>
          </a:p>
          <a:p>
            <a:pPr marL="0" indent="0">
              <a:buNone/>
            </a:pPr>
            <a:r>
              <a:rPr lang="uk-UA" sz="2000" dirty="0" smtClean="0">
                <a:latin typeface="Arial" pitchFamily="34" charset="0"/>
                <a:cs typeface="Arial" pitchFamily="34" charset="0"/>
              </a:rPr>
              <a:t>У октаві  8 нот </a:t>
            </a:r>
            <a:endParaRPr lang="uk-UA" sz="2000" dirty="0">
              <a:latin typeface="Arial" pitchFamily="34" charset="0"/>
              <a:cs typeface="Arial" pitchFamily="34" charset="0"/>
            </a:endParaRPr>
          </a:p>
          <a:p>
            <a:pPr marL="0" indent="0">
              <a:buNone/>
            </a:pPr>
            <a:r>
              <a:rPr lang="uk-UA" sz="2000" dirty="0">
                <a:latin typeface="Arial" pitchFamily="34" charset="0"/>
                <a:cs typeface="Arial" pitchFamily="34" charset="0"/>
              </a:rPr>
              <a:t>Усі вони емоційно забарвлені</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 y="953186"/>
            <a:ext cx="4175449" cy="3343686"/>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953186"/>
            <a:ext cx="4644008" cy="334368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0" y="0"/>
            <a:ext cx="9144000" cy="620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342900" indent="-342900">
              <a:spcBef>
                <a:spcPts val="0"/>
              </a:spcBef>
            </a:pPr>
            <a:r>
              <a:rPr lang="uk-UA" sz="3200" dirty="0" smtClean="0">
                <a:latin typeface="Arial" pitchFamily="34" charset="0"/>
                <a:cs typeface="Arial" pitchFamily="34" charset="0"/>
              </a:rPr>
              <a:t>Парадокси сприйняття простору</a:t>
            </a:r>
            <a:endParaRPr lang="uk-UA" sz="3200" dirty="0">
              <a:latin typeface="Arial" pitchFamily="34" charset="0"/>
              <a:cs typeface="Arial" pitchFamily="34" charset="0"/>
            </a:endParaRPr>
          </a:p>
        </p:txBody>
      </p:sp>
      <p:sp>
        <p:nvSpPr>
          <p:cNvPr id="157699" name="Rectangle 3"/>
          <p:cNvSpPr>
            <a:spLocks noGrp="1" noChangeArrowheads="1"/>
          </p:cNvSpPr>
          <p:nvPr>
            <p:ph idx="1"/>
          </p:nvPr>
        </p:nvSpPr>
        <p:spPr>
          <a:xfrm>
            <a:off x="-35656" y="548680"/>
            <a:ext cx="3167495" cy="1737288"/>
          </a:xfrm>
          <a:noFill/>
          <a:ln/>
          <a:extLst/>
        </p:spPr>
        <p:txBody>
          <a:bodyPr>
            <a:noAutofit/>
          </a:bodyPr>
          <a:lstStyle/>
          <a:p>
            <a:pPr marL="0" indent="0">
              <a:spcBef>
                <a:spcPts val="0"/>
              </a:spcBef>
              <a:buNone/>
            </a:pPr>
            <a:r>
              <a:rPr lang="ru-RU" sz="2000" dirty="0">
                <a:latin typeface="Arial" pitchFamily="34" charset="0"/>
                <a:cs typeface="Arial" pitchFamily="34" charset="0"/>
              </a:rPr>
              <a:t>Тело человека – 1</a:t>
            </a:r>
          </a:p>
          <a:p>
            <a:pPr marL="0" indent="0">
              <a:spcBef>
                <a:spcPts val="0"/>
              </a:spcBef>
              <a:buNone/>
            </a:pPr>
            <a:r>
              <a:rPr lang="ru-RU" sz="2000" dirty="0">
                <a:latin typeface="Arial" pitchFamily="34" charset="0"/>
                <a:cs typeface="Arial" pitchFamily="34" charset="0"/>
              </a:rPr>
              <a:t>Клетка организма – 10</a:t>
            </a:r>
            <a:r>
              <a:rPr lang="ru-RU" sz="2000" baseline="30000" dirty="0">
                <a:latin typeface="Arial" pitchFamily="34" charset="0"/>
                <a:cs typeface="Arial" pitchFamily="34" charset="0"/>
              </a:rPr>
              <a:t>-5</a:t>
            </a:r>
            <a:endParaRPr lang="ru-RU" sz="2000" dirty="0">
              <a:latin typeface="Arial" pitchFamily="34" charset="0"/>
              <a:cs typeface="Arial" pitchFamily="34" charset="0"/>
            </a:endParaRPr>
          </a:p>
          <a:p>
            <a:pPr marL="0" indent="0">
              <a:spcBef>
                <a:spcPts val="0"/>
              </a:spcBef>
              <a:buNone/>
            </a:pPr>
            <a:r>
              <a:rPr lang="ru-RU" sz="2000" dirty="0">
                <a:latin typeface="Arial" pitchFamily="34" charset="0"/>
                <a:cs typeface="Arial" pitchFamily="34" charset="0"/>
              </a:rPr>
              <a:t>Простая молекула – 10</a:t>
            </a:r>
            <a:r>
              <a:rPr lang="ru-RU" sz="2000" baseline="30000" dirty="0">
                <a:latin typeface="Arial" pitchFamily="34" charset="0"/>
                <a:cs typeface="Arial" pitchFamily="34" charset="0"/>
              </a:rPr>
              <a:t>-9</a:t>
            </a:r>
            <a:endParaRPr lang="ru-RU" sz="2000" dirty="0">
              <a:latin typeface="Arial" pitchFamily="34" charset="0"/>
              <a:cs typeface="Arial" pitchFamily="34" charset="0"/>
            </a:endParaRPr>
          </a:p>
          <a:p>
            <a:pPr marL="0" indent="0">
              <a:spcBef>
                <a:spcPts val="0"/>
              </a:spcBef>
              <a:buNone/>
            </a:pPr>
            <a:r>
              <a:rPr lang="ru-RU" sz="2000" dirty="0">
                <a:latin typeface="Arial" pitchFamily="34" charset="0"/>
                <a:cs typeface="Arial" pitchFamily="34" charset="0"/>
              </a:rPr>
              <a:t>Атом – 10</a:t>
            </a:r>
            <a:r>
              <a:rPr lang="ru-RU" sz="2000" baseline="30000" dirty="0">
                <a:latin typeface="Arial" pitchFamily="34" charset="0"/>
                <a:cs typeface="Arial" pitchFamily="34" charset="0"/>
              </a:rPr>
              <a:t>-10</a:t>
            </a:r>
            <a:endParaRPr lang="ru-RU" sz="2000" dirty="0">
              <a:latin typeface="Arial" pitchFamily="34" charset="0"/>
              <a:cs typeface="Arial" pitchFamily="34" charset="0"/>
            </a:endParaRPr>
          </a:p>
          <a:p>
            <a:pPr marL="0" indent="0">
              <a:spcBef>
                <a:spcPts val="0"/>
              </a:spcBef>
              <a:buNone/>
            </a:pPr>
            <a:r>
              <a:rPr lang="ru-RU" sz="2000" dirty="0">
                <a:latin typeface="Arial" pitchFamily="34" charset="0"/>
                <a:cs typeface="Arial" pitchFamily="34" charset="0"/>
              </a:rPr>
              <a:t>Атомное ядро – 10</a:t>
            </a:r>
            <a:r>
              <a:rPr lang="ru-RU" sz="2000" baseline="30000" dirty="0">
                <a:latin typeface="Arial" pitchFamily="34" charset="0"/>
                <a:cs typeface="Arial" pitchFamily="34" charset="0"/>
              </a:rPr>
              <a:t>-14</a:t>
            </a:r>
            <a:endParaRPr lang="ru-RU" sz="2000" dirty="0">
              <a:latin typeface="Arial" pitchFamily="34" charset="0"/>
              <a:cs typeface="Arial" pitchFamily="34" charset="0"/>
            </a:endParaRPr>
          </a:p>
        </p:txBody>
      </p:sp>
      <p:pic>
        <p:nvPicPr>
          <p:cNvPr id="4" name="Picture 3"/>
          <p:cNvPicPr>
            <a:picLocks noChangeAspect="1" noChangeArrowheads="1"/>
          </p:cNvPicPr>
          <p:nvPr/>
        </p:nvPicPr>
        <p:blipFill>
          <a:blip r:embed="rId3"/>
          <a:srcRect/>
          <a:stretch>
            <a:fillRect/>
          </a:stretch>
        </p:blipFill>
        <p:spPr bwMode="auto">
          <a:xfrm>
            <a:off x="0" y="2228118"/>
            <a:ext cx="3347864" cy="4629882"/>
          </a:xfrm>
          <a:prstGeom prst="rect">
            <a:avLst/>
          </a:prstGeom>
          <a:noFill/>
          <a:ln w="9525">
            <a:noFill/>
            <a:miter lim="800000"/>
            <a:headEnd/>
            <a:tailEnd/>
          </a:ln>
          <a:effectLst/>
        </p:spPr>
      </p:pic>
      <p:pic>
        <p:nvPicPr>
          <p:cNvPr id="5" name="Picture 2"/>
          <p:cNvPicPr>
            <a:picLocks noChangeAspect="1" noChangeArrowheads="1"/>
          </p:cNvPicPr>
          <p:nvPr/>
        </p:nvPicPr>
        <p:blipFill>
          <a:blip r:embed="rId4"/>
          <a:srcRect/>
          <a:stretch>
            <a:fillRect/>
          </a:stretch>
        </p:blipFill>
        <p:spPr bwMode="auto">
          <a:xfrm>
            <a:off x="5004048" y="692695"/>
            <a:ext cx="3384376" cy="2624395"/>
          </a:xfrm>
          <a:prstGeom prst="rect">
            <a:avLst/>
          </a:prstGeom>
          <a:noFill/>
          <a:ln w="9525">
            <a:noFill/>
            <a:miter lim="800000"/>
            <a:headEnd/>
            <a:tailEnd/>
          </a:ln>
          <a:effectLst/>
        </p:spPr>
      </p:pic>
      <p:pic>
        <p:nvPicPr>
          <p:cNvPr id="6" name="Picture 3"/>
          <p:cNvPicPr>
            <a:picLocks noChangeAspect="1" noChangeArrowheads="1"/>
          </p:cNvPicPr>
          <p:nvPr/>
        </p:nvPicPr>
        <p:blipFill>
          <a:blip r:embed="rId5"/>
          <a:srcRect/>
          <a:stretch>
            <a:fillRect/>
          </a:stretch>
        </p:blipFill>
        <p:spPr bwMode="auto">
          <a:xfrm>
            <a:off x="5004048" y="3410495"/>
            <a:ext cx="3384376" cy="3447505"/>
          </a:xfrm>
          <a:prstGeom prst="rect">
            <a:avLst/>
          </a:prstGeom>
          <a:noFill/>
          <a:ln w="9525">
            <a:noFill/>
            <a:miter lim="800000"/>
            <a:headEnd/>
            <a:tailEnd/>
          </a:ln>
          <a:effectLst/>
        </p:spPr>
      </p:pic>
      <p:sp>
        <p:nvSpPr>
          <p:cNvPr id="7" name="AutoShape 31"/>
          <p:cNvSpPr>
            <a:spLocks noChangeArrowheads="1"/>
          </p:cNvSpPr>
          <p:nvPr/>
        </p:nvSpPr>
        <p:spPr bwMode="auto">
          <a:xfrm>
            <a:off x="4029398" y="2492896"/>
            <a:ext cx="182562" cy="182562"/>
          </a:xfrm>
          <a:prstGeom prst="rightArrow">
            <a:avLst>
              <a:gd name="adj1" fmla="val 50000"/>
              <a:gd name="adj2" fmla="val 25000"/>
            </a:avLst>
          </a:prstGeom>
          <a:solidFill>
            <a:schemeClr val="accent3">
              <a:lumMod val="75000"/>
            </a:schemeClr>
          </a:solidFill>
          <a:ln w="9525">
            <a:solidFill>
              <a:srgbClr val="000000"/>
            </a:solidFill>
            <a:miter lim="800000"/>
            <a:headEnd/>
            <a:tailEnd/>
          </a:ln>
        </p:spPr>
        <p:txBody>
          <a:bodyPr/>
          <a:lstStyle/>
          <a:p>
            <a:pPr>
              <a:defRPr/>
            </a:pPr>
            <a:endParaRPr lang="ru-RU">
              <a:latin typeface="Arial" pitchFamily="34" charset="0"/>
              <a:cs typeface="Arial" pitchFamily="34" charset="0"/>
            </a:endParaRPr>
          </a:p>
        </p:txBody>
      </p:sp>
      <p:sp>
        <p:nvSpPr>
          <p:cNvPr id="8" name="AutoShape 31"/>
          <p:cNvSpPr>
            <a:spLocks noChangeArrowheads="1"/>
          </p:cNvSpPr>
          <p:nvPr/>
        </p:nvSpPr>
        <p:spPr bwMode="auto">
          <a:xfrm>
            <a:off x="4029398" y="4951685"/>
            <a:ext cx="182562" cy="182562"/>
          </a:xfrm>
          <a:prstGeom prst="rightArrow">
            <a:avLst>
              <a:gd name="adj1" fmla="val 50000"/>
              <a:gd name="adj2" fmla="val 25000"/>
            </a:avLst>
          </a:prstGeom>
          <a:solidFill>
            <a:schemeClr val="accent3">
              <a:lumMod val="75000"/>
            </a:schemeClr>
          </a:solidFill>
          <a:ln w="9525">
            <a:solidFill>
              <a:srgbClr val="000000"/>
            </a:solidFill>
            <a:miter lim="800000"/>
            <a:headEnd/>
            <a:tailEnd/>
          </a:ln>
        </p:spPr>
        <p:txBody>
          <a:bodyPr/>
          <a:lstStyle/>
          <a:p>
            <a:pPr>
              <a:defRPr/>
            </a:pPr>
            <a:endParaRPr lang="ru-RU">
              <a:latin typeface="Arial" pitchFamily="34" charset="0"/>
              <a:cs typeface="Arial" pitchFamily="34" charset="0"/>
            </a:endParaRPr>
          </a:p>
        </p:txBody>
      </p:sp>
    </p:spTree>
    <p:extLst>
      <p:ext uri="{BB962C8B-B14F-4D97-AF65-F5344CB8AC3E}">
        <p14:creationId xmlns:p14="http://schemas.microsoft.com/office/powerpoint/2010/main" val="2845075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4087</TotalTime>
  <Words>8341</Words>
  <Application>Microsoft Office PowerPoint</Application>
  <PresentationFormat>Экран (4:3)</PresentationFormat>
  <Paragraphs>908</Paragraphs>
  <Slides>53</Slides>
  <Notes>12</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53</vt:i4>
      </vt:variant>
    </vt:vector>
  </HeadingPairs>
  <TitlesOfParts>
    <vt:vector size="63" baseType="lpstr">
      <vt:lpstr>Arial</vt:lpstr>
      <vt:lpstr>Calibri</vt:lpstr>
      <vt:lpstr>Constantia</vt:lpstr>
      <vt:lpstr>Symbol</vt:lpstr>
      <vt:lpstr>Tahoma</vt:lpstr>
      <vt:lpstr>Times New Roman</vt:lpstr>
      <vt:lpstr>Wingdings</vt:lpstr>
      <vt:lpstr>Wingdings 2</vt:lpstr>
      <vt:lpstr>Тема Office</vt:lpstr>
      <vt:lpstr>Формула</vt:lpstr>
      <vt:lpstr> ЛЮДИНА І СВІТ: СПРИЙНЯТТЯ І РОЗПІЗНАВАННЯ,  ПСИХОТИПИ І ПОТРЕБИ</vt:lpstr>
      <vt:lpstr>Презентация PowerPoint</vt:lpstr>
      <vt:lpstr>Гештальтпсихологія</vt:lpstr>
      <vt:lpstr>Властивості гештальтів</vt:lpstr>
      <vt:lpstr>Елементи та гештальти</vt:lpstr>
      <vt:lpstr>Фігура и фон</vt:lpstr>
      <vt:lpstr>Парадокси сприйняття кольору</vt:lpstr>
      <vt:lpstr>Парадокси сприйняття звуку</vt:lpstr>
      <vt:lpstr>Парадокси сприйняття простору</vt:lpstr>
      <vt:lpstr>Парадокси розмірності простору</vt:lpstr>
      <vt:lpstr>Теорія систем та системний підхід</vt:lpstr>
      <vt:lpstr>Презентация PowerPoint</vt:lpstr>
      <vt:lpstr>С- простір: поняття, хвилі, потенціал, настроювання, зв'язки</vt:lpstr>
      <vt:lpstr> Аксіоматична хвильова модель  С-простору</vt:lpstr>
      <vt:lpstr>Презентация PowerPoint</vt:lpstr>
      <vt:lpstr>Презентация PowerPoint</vt:lpstr>
      <vt:lpstr>Теорія самоорганізації с-простору</vt:lpstr>
      <vt:lpstr>Презентация PowerPoint</vt:lpstr>
      <vt:lpstr>Презентация PowerPoint</vt:lpstr>
      <vt:lpstr> МОДЕЛі (статичні, динамічні, імітаційні)</vt:lpstr>
      <vt:lpstr>Презентация PowerPoint</vt:lpstr>
      <vt:lpstr>Сприйняття людиною оточуючого середовища</vt:lpstr>
      <vt:lpstr>Вагові коефіцієнти каналів сприйняття</vt:lpstr>
      <vt:lpstr>Презентация PowerPoint</vt:lpstr>
      <vt:lpstr>КАНАЛ 2 - ЭГО</vt:lpstr>
      <vt:lpstr>  КАНАЛ 3 - ВОЛЯ И РАССУДОК</vt:lpstr>
      <vt:lpstr>КАНАЛ 4 – ЖЕЛАНИЯ, УМ, ЧУВСТВА</vt:lpstr>
      <vt:lpstr>КАНАЛЫ 5-7 – ОЩУЩЕНИЯ И ЭМОЦИИ</vt:lpstr>
      <vt:lpstr>УЧЕТ ТЕМПЕРАМЕНТА И ВОЗРАСТА</vt:lpstr>
      <vt:lpstr>КОРРЕЛЯЦИИ С ПИРАМИДОЙ ПОТРЕБНОСТЕЙ, ОЩУЩЕНИЯМИ, МОТИВАЦИЯМИ, ЭМОЦИЯМИ</vt:lpstr>
      <vt:lpstr>Визначення психологічного комфорту</vt:lpstr>
      <vt:lpstr>ОПРЕДЕЛЕНИЕ ПСИХОЛОГИЧЕСКИХ ТИПОВ</vt:lpstr>
      <vt:lpstr>Тестування особистості і представлення результатів</vt:lpstr>
      <vt:lpstr>Комплксне тестування</vt:lpstr>
      <vt:lpstr>Презентация PowerPoint</vt:lpstr>
      <vt:lpstr>Оцінювання інтуїції</vt:lpstr>
      <vt:lpstr>Презентация PowerPoint</vt:lpstr>
      <vt:lpstr>Оцінювання егоїзму</vt:lpstr>
      <vt:lpstr>Оцінювання агресивності</vt:lpstr>
      <vt:lpstr>Презентация PowerPoint</vt:lpstr>
      <vt:lpstr>Презентация PowerPoint</vt:lpstr>
      <vt:lpstr>Презентация PowerPoint</vt:lpstr>
      <vt:lpstr>Презентация PowerPoint</vt:lpstr>
      <vt:lpstr>Презентация PowerPoint</vt:lpstr>
      <vt:lpstr>Оцінювання інтелекту (асоціативні здібності)</vt:lpstr>
      <vt:lpstr>Оцінювання інтелекту (організація у просторі/часі)</vt:lpstr>
      <vt:lpstr>Презентация PowerPoint</vt:lpstr>
      <vt:lpstr>Оцінювання здібностей до чуттєвих сприйняттів (тест М. Цукермана)</vt:lpstr>
      <vt:lpstr>Презентация PowerPoint</vt:lpstr>
      <vt:lpstr>Презентация PowerPoint</vt:lpstr>
      <vt:lpstr>Презентация PowerPoint</vt:lpstr>
      <vt:lpstr>Контрольні питання</vt:lpstr>
      <vt:lpstr>Список літератури</vt:lpstr>
    </vt:vector>
  </TitlesOfParts>
  <Company>Организация</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Yu</cp:lastModifiedBy>
  <cp:revision>384</cp:revision>
  <dcterms:created xsi:type="dcterms:W3CDTF">2012-01-21T19:39:39Z</dcterms:created>
  <dcterms:modified xsi:type="dcterms:W3CDTF">2016-09-25T14:29:12Z</dcterms:modified>
</cp:coreProperties>
</file>