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8" r:id="rId15"/>
    <p:sldId id="270" r:id="rId16"/>
    <p:sldId id="271" r:id="rId17"/>
    <p:sldId id="272" r:id="rId18"/>
    <p:sldId id="273" r:id="rId19"/>
    <p:sldId id="274" r:id="rId20"/>
    <p:sldId id="275" r:id="rId21"/>
    <p:sldId id="276" r:id="rId22"/>
    <p:sldId id="277" r:id="rId23"/>
    <p:sldId id="279" r:id="rId24"/>
    <p:sldId id="281" r:id="rId25"/>
    <p:sldId id="280" r:id="rId26"/>
    <p:sldId id="282" r:id="rId27"/>
    <p:sldId id="283" r:id="rId28"/>
    <p:sldId id="284"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E693A59-92F3-4216-AFD7-54113A4CD4E9}"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E693A59-92F3-4216-AFD7-54113A4CD4E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DBF4B68-A226-482E-BF44-366314B8BF72}" type="datetimeFigureOut">
              <a:rPr lang="ru-RU" smtClean="0"/>
              <a:pPr/>
              <a:t>17.10.2017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E693A59-92F3-4216-AFD7-54113A4CD4E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CDBF4B68-A226-482E-BF44-366314B8BF72}" type="datetimeFigureOut">
              <a:rPr lang="ru-RU" smtClean="0"/>
              <a:pPr/>
              <a:t>17.10.2017</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E693A59-92F3-4216-AFD7-54113A4CD4E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980728"/>
            <a:ext cx="4752528" cy="1614041"/>
          </a:xfrm>
        </p:spPr>
        <p:txBody>
          <a:bodyPr>
            <a:normAutofit/>
          </a:bodyPr>
          <a:lstStyle/>
          <a:p>
            <a:r>
              <a:rPr lang="en-US" sz="4800" b="1" dirty="0" smtClean="0">
                <a:solidFill>
                  <a:srgbClr val="7030A0"/>
                </a:solidFill>
              </a:rPr>
              <a:t>Stylistics</a:t>
            </a:r>
            <a:endParaRPr lang="ru-RU" sz="4800" b="1" dirty="0">
              <a:solidFill>
                <a:srgbClr val="7030A0"/>
              </a:solidFill>
            </a:endParaRPr>
          </a:p>
        </p:txBody>
      </p:sp>
      <p:sp>
        <p:nvSpPr>
          <p:cNvPr id="3" name="Подзаголовок 2"/>
          <p:cNvSpPr>
            <a:spLocks noGrp="1"/>
          </p:cNvSpPr>
          <p:nvPr>
            <p:ph type="subTitle" idx="1"/>
          </p:nvPr>
        </p:nvSpPr>
        <p:spPr/>
        <p:txBody>
          <a:bodyPr/>
          <a:lstStyle/>
          <a:p>
            <a:endParaRPr lang="ru-RU" dirty="0"/>
          </a:p>
        </p:txBody>
      </p:sp>
      <p:pic>
        <p:nvPicPr>
          <p:cNvPr id="1027" name="Picture 3" descr="C:\Users\user\Desktop\images2.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780928"/>
            <a:ext cx="4925822" cy="3023835"/>
          </a:xfrm>
          <a:prstGeom prst="rect">
            <a:avLst/>
          </a:prstGeom>
          <a:noFill/>
          <a:extLst>
            <a:ext uri="{909E8E84-426E-40DD-AFC4-6F175D3DCCD1}">
              <a14:hiddenFill xmlns="" xmlns:a14="http://schemas.microsoft.com/office/drawing/2010/main">
                <a:solidFill>
                  <a:srgbClr val="FFFFFF"/>
                </a:solidFill>
              </a14:hiddenFill>
            </a:ext>
          </a:extLst>
        </p:spPr>
      </p:pic>
      <p:pic>
        <p:nvPicPr>
          <p:cNvPr id="7" name="Picture 2" descr="C:\Users\user\Desktop\54629cde93018.webp"/>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rot="452991">
            <a:off x="5229523" y="207866"/>
            <a:ext cx="3610776" cy="48611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49548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908720"/>
            <a:ext cx="7992888" cy="4231928"/>
          </a:xfrm>
          <a:prstGeom prst="rect">
            <a:avLst/>
          </a:prstGeom>
        </p:spPr>
        <p:txBody>
          <a:bodyPr wrap="square">
            <a:spAutoFit/>
          </a:bodyPr>
          <a:lstStyle/>
          <a:p>
            <a:pPr>
              <a:spcAft>
                <a:spcPts val="600"/>
              </a:spcAft>
            </a:pPr>
            <a:r>
              <a:rPr lang="en-US" sz="2400" b="1" dirty="0" smtClean="0"/>
              <a:t>Linguostylistics:</a:t>
            </a:r>
          </a:p>
          <a:p>
            <a:pPr marL="342900" indent="-342900">
              <a:buFont typeface="Wingdings" pitchFamily="2" charset="2"/>
              <a:buChar char="v"/>
            </a:pPr>
            <a:r>
              <a:rPr lang="en-US" sz="2400" dirty="0" smtClean="0"/>
              <a:t>Richard </a:t>
            </a:r>
            <a:r>
              <a:rPr lang="en-US" sz="2400" dirty="0" err="1" smtClean="0"/>
              <a:t>Ohmann</a:t>
            </a:r>
            <a:r>
              <a:rPr lang="en-US" sz="2400" dirty="0" smtClean="0"/>
              <a:t> (1964)</a:t>
            </a:r>
          </a:p>
          <a:p>
            <a:pPr marL="342900" indent="-342900">
              <a:buFont typeface="Wingdings" pitchFamily="2" charset="2"/>
              <a:buChar char="v"/>
            </a:pPr>
            <a:r>
              <a:rPr lang="en-US" sz="2400" dirty="0" smtClean="0"/>
              <a:t>V.D. Levin (1971)</a:t>
            </a:r>
          </a:p>
          <a:p>
            <a:pPr marL="342900" indent="-342900">
              <a:buFont typeface="Wingdings" pitchFamily="2" charset="2"/>
              <a:buChar char="v"/>
            </a:pPr>
            <a:r>
              <a:rPr lang="en-US" sz="2400" dirty="0" smtClean="0"/>
              <a:t>J.P. Thorpe (1969)</a:t>
            </a:r>
          </a:p>
          <a:p>
            <a:pPr marL="342900" indent="-342900">
              <a:buFont typeface="Wingdings" pitchFamily="2" charset="2"/>
              <a:buChar char="v"/>
            </a:pPr>
            <a:r>
              <a:rPr lang="en-US" sz="2400" dirty="0" smtClean="0"/>
              <a:t>D. Burton (1982)</a:t>
            </a:r>
          </a:p>
          <a:p>
            <a:pPr marL="342900" indent="-342900">
              <a:buFont typeface="Wingdings" pitchFamily="2" charset="2"/>
              <a:buChar char="v"/>
            </a:pPr>
            <a:endParaRPr lang="en-US" sz="2400" dirty="0"/>
          </a:p>
          <a:p>
            <a:r>
              <a:rPr lang="en-US" sz="2400" dirty="0" smtClean="0"/>
              <a:t>It studies </a:t>
            </a:r>
          </a:p>
          <a:p>
            <a:pPr marL="342900" indent="-342900">
              <a:buFont typeface="Arial" pitchFamily="34" charset="0"/>
              <a:buChar char="•"/>
            </a:pPr>
            <a:r>
              <a:rPr lang="en-US" sz="2400" dirty="0" smtClean="0"/>
              <a:t>functional styles in their development and current state;</a:t>
            </a:r>
          </a:p>
          <a:p>
            <a:pPr marL="342900" indent="-342900">
              <a:buFont typeface="Arial" pitchFamily="34" charset="0"/>
              <a:buChar char="•"/>
            </a:pPr>
            <a:r>
              <a:rPr lang="en-US" sz="2400" dirty="0" smtClean="0"/>
              <a:t>The linguistic nature of the expressive means of the language in their systematic character and their functions.</a:t>
            </a:r>
          </a:p>
          <a:p>
            <a:endParaRPr lang="ru-RU" sz="2400" dirty="0"/>
          </a:p>
        </p:txBody>
      </p:sp>
      <p:pic>
        <p:nvPicPr>
          <p:cNvPr id="3074" name="Picture 2" descr="C:\Users\user\Desktop\images5.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148064" y="692696"/>
            <a:ext cx="3528392" cy="252027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051526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352928" cy="4832092"/>
          </a:xfrm>
          <a:prstGeom prst="rect">
            <a:avLst/>
          </a:prstGeom>
        </p:spPr>
        <p:txBody>
          <a:bodyPr wrap="square">
            <a:spAutoFit/>
          </a:bodyPr>
          <a:lstStyle/>
          <a:p>
            <a:pPr algn="just">
              <a:spcAft>
                <a:spcPts val="1200"/>
              </a:spcAft>
            </a:pPr>
            <a:r>
              <a:rPr lang="en-US" sz="2400" b="1" i="1" dirty="0" smtClean="0">
                <a:solidFill>
                  <a:srgbClr val="7030A0"/>
                </a:solidFill>
              </a:rPr>
              <a:t>Functional stylistics </a:t>
            </a:r>
            <a:r>
              <a:rPr lang="en-US" sz="2400" dirty="0" smtClean="0"/>
              <a:t>is a branch of linguistics that studies functional styles, that is special sublanguages or varieties of the language, such as scientific, colloquial, business, publicist, etc.</a:t>
            </a:r>
          </a:p>
          <a:p>
            <a:pPr algn="just">
              <a:spcAft>
                <a:spcPts val="1200"/>
              </a:spcAft>
            </a:pPr>
            <a:r>
              <a:rPr lang="en-US" sz="2400" b="1" i="1" dirty="0" smtClean="0">
                <a:solidFill>
                  <a:srgbClr val="7030A0"/>
                </a:solidFill>
              </a:rPr>
              <a:t>Stylistic lexicology </a:t>
            </a:r>
            <a:r>
              <a:rPr lang="en-US" sz="2400" dirty="0" smtClean="0"/>
              <a:t>studies the semantic structure of the word and the interrelation (or interplay) of connotative and denotative meanings of the word as well as the interrelation of the stylistic connotations of the word and the context.</a:t>
            </a:r>
          </a:p>
          <a:p>
            <a:pPr algn="just">
              <a:spcAft>
                <a:spcPts val="1200"/>
              </a:spcAft>
            </a:pPr>
            <a:r>
              <a:rPr lang="en-US" sz="2400" b="1" i="1" dirty="0" smtClean="0">
                <a:solidFill>
                  <a:srgbClr val="7030A0"/>
                </a:solidFill>
              </a:rPr>
              <a:t>Stylistic phonetics (phonostylistics) </a:t>
            </a:r>
            <a:r>
              <a:rPr lang="en-US" sz="2400" dirty="0" smtClean="0"/>
              <a:t>is engaged in the study of the style-forming phonetic feature of the text. It describes the periodic feature of prose or poetry and pronunciation. </a:t>
            </a:r>
            <a:endParaRPr lang="ru-RU" sz="2400" dirty="0"/>
          </a:p>
        </p:txBody>
      </p:sp>
    </p:spTree>
    <p:extLst>
      <p:ext uri="{BB962C8B-B14F-4D97-AF65-F5344CB8AC3E}">
        <p14:creationId xmlns="" xmlns:p14="http://schemas.microsoft.com/office/powerpoint/2010/main" val="1608312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980728"/>
            <a:ext cx="8136904" cy="5201424"/>
          </a:xfrm>
          <a:prstGeom prst="rect">
            <a:avLst/>
          </a:prstGeom>
        </p:spPr>
        <p:txBody>
          <a:bodyPr wrap="square">
            <a:spAutoFit/>
          </a:bodyPr>
          <a:lstStyle/>
          <a:p>
            <a:pPr algn="just"/>
            <a:r>
              <a:rPr lang="en-US" sz="2400" b="1" i="1" dirty="0" smtClean="0">
                <a:solidFill>
                  <a:srgbClr val="7030A0"/>
                </a:solidFill>
              </a:rPr>
              <a:t>Stylistic grammar </a:t>
            </a:r>
          </a:p>
          <a:p>
            <a:pPr marL="342900" indent="-342900" algn="just">
              <a:spcAft>
                <a:spcPts val="1200"/>
              </a:spcAft>
              <a:buFont typeface="Wingdings" pitchFamily="2" charset="2"/>
              <a:buChar char="v"/>
            </a:pPr>
            <a:r>
              <a:rPr lang="en-US" sz="2400" dirty="0" smtClean="0"/>
              <a:t>Stylistic morphology is interested in the stylistic  potential of specific grammatical forms and categories such as the number of the Noun, tense forms of the Verb.</a:t>
            </a:r>
          </a:p>
          <a:p>
            <a:pPr marL="285750" indent="-285750">
              <a:buFont typeface="Wingdings" pitchFamily="2" charset="2"/>
              <a:buChar char="v"/>
            </a:pPr>
            <a:r>
              <a:rPr lang="en-US" sz="2400" dirty="0" smtClean="0"/>
              <a:t>Stylistic syntax has to do with the expressive order of words, types of syntactic links, figures of speech. </a:t>
            </a:r>
          </a:p>
          <a:p>
            <a:pPr>
              <a:spcAft>
                <a:spcPts val="1200"/>
              </a:spcAft>
            </a:pPr>
            <a:r>
              <a:rPr lang="en-US" sz="2400" dirty="0" smtClean="0"/>
              <a:t>It also deals with bigger units from paragraphs onwards.</a:t>
            </a:r>
          </a:p>
          <a:p>
            <a:r>
              <a:rPr lang="en-US" sz="2400" b="1" i="1" dirty="0" smtClean="0">
                <a:solidFill>
                  <a:srgbClr val="7030A0"/>
                </a:solidFill>
              </a:rPr>
              <a:t>Stylistic semasiology (rhetorics) </a:t>
            </a:r>
            <a:r>
              <a:rPr lang="en-US" sz="2400" dirty="0" smtClean="0"/>
              <a:t>considers additional meanings of linguistic units used as expressive means and stylistic devices of the language, their interaction and changes they undergo in fiction and non-fiction texts. </a:t>
            </a:r>
          </a:p>
          <a:p>
            <a:endParaRPr lang="en-US" sz="2400" dirty="0"/>
          </a:p>
        </p:txBody>
      </p:sp>
    </p:spTree>
    <p:extLst>
      <p:ext uri="{BB962C8B-B14F-4D97-AF65-F5344CB8AC3E}">
        <p14:creationId xmlns="" xmlns:p14="http://schemas.microsoft.com/office/powerpoint/2010/main" val="1974139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908720"/>
            <a:ext cx="8136904" cy="5144485"/>
          </a:xfrm>
          <a:prstGeom prst="rect">
            <a:avLst/>
          </a:prstGeom>
        </p:spPr>
        <p:txBody>
          <a:bodyPr wrap="square">
            <a:spAutoFit/>
          </a:bodyPr>
          <a:lstStyle/>
          <a:p>
            <a:pPr>
              <a:lnSpc>
                <a:spcPct val="114000"/>
              </a:lnSpc>
            </a:pPr>
            <a:r>
              <a:rPr lang="en-US" sz="2400" b="1" dirty="0" smtClean="0"/>
              <a:t>Literary stylistics:</a:t>
            </a:r>
          </a:p>
          <a:p>
            <a:pPr>
              <a:lnSpc>
                <a:spcPct val="114000"/>
              </a:lnSpc>
            </a:pPr>
            <a:r>
              <a:rPr lang="en-US" sz="2400" b="1" dirty="0" smtClean="0">
                <a:solidFill>
                  <a:srgbClr val="7030A0"/>
                </a:solidFill>
              </a:rPr>
              <a:t>Genetic</a:t>
            </a:r>
            <a:r>
              <a:rPr lang="en-US" sz="2400" dirty="0"/>
              <a:t> </a:t>
            </a:r>
            <a:r>
              <a:rPr lang="en-US" sz="2400" b="1" dirty="0" smtClean="0">
                <a:solidFill>
                  <a:srgbClr val="7030A0"/>
                </a:solidFill>
              </a:rPr>
              <a:t>Stylistics</a:t>
            </a:r>
            <a:r>
              <a:rPr lang="en-US" sz="2400" dirty="0" smtClean="0"/>
              <a:t> (Leo Spitzer 1887-1960)</a:t>
            </a:r>
          </a:p>
          <a:p>
            <a:pPr marL="285750" indent="-285750">
              <a:lnSpc>
                <a:spcPct val="114000"/>
              </a:lnSpc>
              <a:buFont typeface="Wingdings" pitchFamily="2" charset="2"/>
              <a:buChar char="ü"/>
            </a:pPr>
            <a:r>
              <a:rPr lang="en-US" sz="2400" dirty="0" smtClean="0"/>
              <a:t>From the author’s point of view</a:t>
            </a:r>
          </a:p>
          <a:p>
            <a:pPr marL="285750" indent="-285750">
              <a:lnSpc>
                <a:spcPct val="114000"/>
              </a:lnSpc>
              <a:buFont typeface="Wingdings" pitchFamily="2" charset="2"/>
              <a:buChar char="ü"/>
            </a:pPr>
            <a:r>
              <a:rPr lang="en-US" sz="2400" dirty="0" smtClean="0"/>
              <a:t>Considers the epoch, the historical situation, the personal political, social and aesthetic view of the author.</a:t>
            </a:r>
          </a:p>
          <a:p>
            <a:pPr>
              <a:lnSpc>
                <a:spcPct val="114000"/>
              </a:lnSpc>
            </a:pPr>
            <a:r>
              <a:rPr lang="en-US" sz="2400" b="1" dirty="0" smtClean="0">
                <a:solidFill>
                  <a:srgbClr val="7030A0"/>
                </a:solidFill>
              </a:rPr>
              <a:t>Decoding stylistics </a:t>
            </a:r>
            <a:r>
              <a:rPr lang="en-US" sz="2400" dirty="0" smtClean="0"/>
              <a:t>(L.V. </a:t>
            </a:r>
            <a:r>
              <a:rPr lang="en-US" sz="2400" dirty="0" err="1" smtClean="0"/>
              <a:t>Shcherba</a:t>
            </a:r>
            <a:r>
              <a:rPr lang="en-US" sz="2400" dirty="0" smtClean="0"/>
              <a:t>, I.V. Arnold)</a:t>
            </a:r>
          </a:p>
          <a:p>
            <a:pPr marL="342900" indent="-342900">
              <a:lnSpc>
                <a:spcPct val="114000"/>
              </a:lnSpc>
              <a:buFont typeface="Wingdings" pitchFamily="2" charset="2"/>
              <a:buChar char="ü"/>
            </a:pPr>
            <a:r>
              <a:rPr lang="en-US" sz="2400" dirty="0" smtClean="0"/>
              <a:t>From the reader’s point of view:</a:t>
            </a:r>
          </a:p>
          <a:p>
            <a:pPr marL="342900" indent="-342900">
              <a:lnSpc>
                <a:spcPct val="114000"/>
              </a:lnSpc>
              <a:buFont typeface="Wingdings" pitchFamily="2" charset="2"/>
              <a:buChar char="ü"/>
            </a:pPr>
            <a:r>
              <a:rPr lang="en-US" sz="2400" dirty="0" smtClean="0"/>
              <a:t>Disregards the background knowledge and gets the maximum information from the text itself.</a:t>
            </a:r>
          </a:p>
          <a:p>
            <a:pPr>
              <a:lnSpc>
                <a:spcPct val="114000"/>
              </a:lnSpc>
            </a:pPr>
            <a:r>
              <a:rPr lang="en-US" sz="2400" b="1" dirty="0" smtClean="0">
                <a:solidFill>
                  <a:srgbClr val="7030A0"/>
                </a:solidFill>
              </a:rPr>
              <a:t>Immanent stylistics </a:t>
            </a:r>
            <a:r>
              <a:rPr lang="en-US" sz="2400" dirty="0" smtClean="0"/>
              <a:t>(R. </a:t>
            </a:r>
            <a:r>
              <a:rPr lang="en-US" sz="2400" dirty="0" err="1" smtClean="0"/>
              <a:t>Jackobson</a:t>
            </a:r>
            <a:r>
              <a:rPr lang="en-US" sz="2400" dirty="0" smtClean="0"/>
              <a:t>, T.G. </a:t>
            </a:r>
            <a:r>
              <a:rPr lang="en-US" sz="2400" dirty="0" err="1" smtClean="0"/>
              <a:t>Vinokur</a:t>
            </a:r>
            <a:r>
              <a:rPr lang="en-US" sz="2400" dirty="0" smtClean="0"/>
              <a:t>)</a:t>
            </a:r>
          </a:p>
          <a:p>
            <a:pPr marL="342900" indent="-342900">
              <a:lnSpc>
                <a:spcPct val="114000"/>
              </a:lnSpc>
              <a:buFont typeface="Wingdings" pitchFamily="2" charset="2"/>
              <a:buChar char="ü"/>
            </a:pPr>
            <a:r>
              <a:rPr lang="en-US" sz="2400" dirty="0" smtClean="0"/>
              <a:t>An attempt to harmoniously combine the two methods of linguistic research.</a:t>
            </a:r>
            <a:endParaRPr lang="ru-RU" sz="2400" dirty="0"/>
          </a:p>
        </p:txBody>
      </p:sp>
    </p:spTree>
    <p:extLst>
      <p:ext uri="{BB962C8B-B14F-4D97-AF65-F5344CB8AC3E}">
        <p14:creationId xmlns="" xmlns:p14="http://schemas.microsoft.com/office/powerpoint/2010/main" val="3831044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48680"/>
            <a:ext cx="7992888" cy="2793842"/>
          </a:xfrm>
          <a:prstGeom prst="rect">
            <a:avLst/>
          </a:prstGeom>
        </p:spPr>
        <p:txBody>
          <a:bodyPr wrap="square">
            <a:spAutoFit/>
          </a:bodyPr>
          <a:lstStyle/>
          <a:p>
            <a:pPr>
              <a:lnSpc>
                <a:spcPct val="150000"/>
              </a:lnSpc>
            </a:pPr>
            <a:r>
              <a:rPr lang="en-US" sz="2400" b="1" dirty="0" smtClean="0"/>
              <a:t>Literary stylistics</a:t>
            </a:r>
          </a:p>
          <a:p>
            <a:pPr marL="342900" indent="-342900">
              <a:lnSpc>
                <a:spcPct val="150000"/>
              </a:lnSpc>
              <a:buFont typeface="Arial" pitchFamily="34" charset="0"/>
              <a:buChar char="•"/>
            </a:pPr>
            <a:r>
              <a:rPr lang="en-US" sz="2400" dirty="0" smtClean="0"/>
              <a:t>The composition of a work of art;</a:t>
            </a:r>
          </a:p>
          <a:p>
            <a:pPr marL="342900" indent="-342900">
              <a:lnSpc>
                <a:spcPct val="150000"/>
              </a:lnSpc>
              <a:buFont typeface="Arial" pitchFamily="34" charset="0"/>
              <a:buChar char="•"/>
            </a:pPr>
            <a:r>
              <a:rPr lang="en-US" sz="2400" dirty="0" smtClean="0"/>
              <a:t>Various literary genres;</a:t>
            </a:r>
          </a:p>
          <a:p>
            <a:pPr marL="342900" indent="-342900">
              <a:lnSpc>
                <a:spcPct val="150000"/>
              </a:lnSpc>
              <a:buFont typeface="Arial" pitchFamily="34" charset="0"/>
              <a:buChar char="•"/>
            </a:pPr>
            <a:r>
              <a:rPr lang="en-US" sz="2400" dirty="0" smtClean="0"/>
              <a:t>The writer’s outlook (D. Crystal (1987), H.G. </a:t>
            </a:r>
            <a:r>
              <a:rPr lang="en-US" sz="2400" dirty="0" err="1" smtClean="0"/>
              <a:t>Widdowson</a:t>
            </a:r>
            <a:r>
              <a:rPr lang="en-US" sz="2400" dirty="0" smtClean="0"/>
              <a:t> (1992)</a:t>
            </a:r>
            <a:endParaRPr lang="ru-RU" sz="2400" dirty="0"/>
          </a:p>
        </p:txBody>
      </p:sp>
      <p:pic>
        <p:nvPicPr>
          <p:cNvPr id="4098" name="Picture 2" descr="C:\Users\user\Desktop\images6.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rot="839025">
            <a:off x="4324625" y="3018372"/>
            <a:ext cx="2730303" cy="352044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36071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8640960" cy="4302460"/>
          </a:xfrm>
          <a:prstGeom prst="rect">
            <a:avLst/>
          </a:prstGeom>
        </p:spPr>
        <p:txBody>
          <a:bodyPr wrap="square">
            <a:spAutoFit/>
          </a:bodyPr>
          <a:lstStyle/>
          <a:p>
            <a:pPr algn="ctr">
              <a:lnSpc>
                <a:spcPct val="114000"/>
              </a:lnSpc>
            </a:pPr>
            <a:r>
              <a:rPr lang="en-US" sz="2400" b="1" dirty="0" smtClean="0"/>
              <a:t>3. Expressive means and Stylistic devices</a:t>
            </a:r>
          </a:p>
          <a:p>
            <a:pPr algn="ctr">
              <a:lnSpc>
                <a:spcPct val="114000"/>
              </a:lnSpc>
            </a:pPr>
            <a:endParaRPr lang="en-US" sz="2400" b="1" dirty="0" smtClean="0"/>
          </a:p>
          <a:p>
            <a:pPr algn="just">
              <a:lnSpc>
                <a:spcPct val="114000"/>
              </a:lnSpc>
            </a:pPr>
            <a:r>
              <a:rPr lang="en-US" sz="2400" dirty="0" smtClean="0"/>
              <a:t>In linguistics there are different terms to denote those particular means by which a writer obtains his effect. </a:t>
            </a:r>
          </a:p>
          <a:p>
            <a:pPr algn="just">
              <a:lnSpc>
                <a:spcPct val="114000"/>
              </a:lnSpc>
            </a:pPr>
            <a:r>
              <a:rPr lang="en-US" sz="2400" i="1" dirty="0" smtClean="0">
                <a:solidFill>
                  <a:srgbClr val="7030A0"/>
                </a:solidFill>
              </a:rPr>
              <a:t>Expressive means, stylistic means, stylistic devices</a:t>
            </a:r>
            <a:r>
              <a:rPr lang="en-US" sz="2400" dirty="0" smtClean="0"/>
              <a:t> and other terms are all used indiscriminately. </a:t>
            </a:r>
          </a:p>
          <a:p>
            <a:pPr>
              <a:lnSpc>
                <a:spcPct val="114000"/>
              </a:lnSpc>
            </a:pPr>
            <a:endParaRPr lang="en-US" sz="2400" dirty="0" smtClean="0">
              <a:solidFill>
                <a:srgbClr val="7030A0"/>
              </a:solidFill>
            </a:endParaRPr>
          </a:p>
          <a:p>
            <a:pPr>
              <a:lnSpc>
                <a:spcPct val="114000"/>
              </a:lnSpc>
            </a:pPr>
            <a:r>
              <a:rPr lang="en-US" sz="2400" dirty="0" smtClean="0">
                <a:solidFill>
                  <a:srgbClr val="7030A0"/>
                </a:solidFill>
              </a:rPr>
              <a:t>All stylistic means are divided into: </a:t>
            </a:r>
          </a:p>
          <a:p>
            <a:pPr marL="457200" indent="-457200">
              <a:lnSpc>
                <a:spcPct val="114000"/>
              </a:lnSpc>
              <a:buAutoNum type="alphaLcParenR"/>
            </a:pPr>
            <a:r>
              <a:rPr lang="en-US" sz="2400" dirty="0" smtClean="0"/>
              <a:t>expressive means; </a:t>
            </a:r>
          </a:p>
          <a:p>
            <a:pPr marL="457200" indent="-457200">
              <a:lnSpc>
                <a:spcPct val="114000"/>
              </a:lnSpc>
              <a:buAutoNum type="alphaLcParenR"/>
            </a:pPr>
            <a:r>
              <a:rPr lang="en-US" sz="2400" dirty="0" smtClean="0"/>
              <a:t>stylistic devices. </a:t>
            </a:r>
          </a:p>
        </p:txBody>
      </p:sp>
    </p:spTree>
    <p:extLst>
      <p:ext uri="{BB962C8B-B14F-4D97-AF65-F5344CB8AC3E}">
        <p14:creationId xmlns="" xmlns:p14="http://schemas.microsoft.com/office/powerpoint/2010/main" val="3249371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76672"/>
            <a:ext cx="7848872" cy="4945328"/>
          </a:xfrm>
          <a:prstGeom prst="rect">
            <a:avLst/>
          </a:prstGeom>
        </p:spPr>
        <p:txBody>
          <a:bodyPr wrap="square">
            <a:spAutoFit/>
          </a:bodyPr>
          <a:lstStyle/>
          <a:p>
            <a:pPr>
              <a:lnSpc>
                <a:spcPct val="114000"/>
              </a:lnSpc>
            </a:pPr>
            <a:r>
              <a:rPr lang="en-US" sz="2400" b="1" dirty="0" smtClean="0">
                <a:solidFill>
                  <a:srgbClr val="7030A0"/>
                </a:solidFill>
              </a:rPr>
              <a:t>The expressive means are those: </a:t>
            </a:r>
          </a:p>
          <a:p>
            <a:pPr marL="457200" indent="-457200">
              <a:lnSpc>
                <a:spcPct val="150000"/>
              </a:lnSpc>
              <a:buAutoNum type="arabicPeriod"/>
            </a:pPr>
            <a:r>
              <a:rPr lang="en-US" sz="2400" dirty="0" smtClean="0"/>
              <a:t>phonetic means; </a:t>
            </a:r>
          </a:p>
          <a:p>
            <a:pPr marL="457200" indent="-457200">
              <a:lnSpc>
                <a:spcPct val="150000"/>
              </a:lnSpc>
              <a:buAutoNum type="arabicPeriod"/>
            </a:pPr>
            <a:r>
              <a:rPr lang="en-US" sz="2400" dirty="0" smtClean="0"/>
              <a:t>morphological forms; </a:t>
            </a:r>
          </a:p>
          <a:p>
            <a:pPr marL="457200" indent="-457200">
              <a:lnSpc>
                <a:spcPct val="150000"/>
              </a:lnSpc>
              <a:buAutoNum type="arabicPeriod"/>
            </a:pPr>
            <a:r>
              <a:rPr lang="en-US" sz="2400" dirty="0" smtClean="0"/>
              <a:t>means of word-building; </a:t>
            </a:r>
          </a:p>
          <a:p>
            <a:pPr marL="457200" indent="-457200">
              <a:lnSpc>
                <a:spcPct val="150000"/>
              </a:lnSpc>
              <a:buAutoNum type="arabicPeriod"/>
            </a:pPr>
            <a:r>
              <a:rPr lang="en-US" sz="2400" dirty="0" smtClean="0"/>
              <a:t>lexical forms; </a:t>
            </a:r>
          </a:p>
          <a:p>
            <a:pPr marL="457200" indent="-457200">
              <a:lnSpc>
                <a:spcPct val="150000"/>
              </a:lnSpc>
              <a:buAutoNum type="arabicPeriod"/>
            </a:pPr>
            <a:r>
              <a:rPr lang="en-US" sz="2400" dirty="0" smtClean="0"/>
              <a:t>phraseological forms; </a:t>
            </a:r>
          </a:p>
          <a:p>
            <a:pPr marL="457200" indent="-457200">
              <a:lnSpc>
                <a:spcPct val="150000"/>
              </a:lnSpc>
              <a:buAutoNum type="arabicPeriod"/>
            </a:pPr>
            <a:r>
              <a:rPr lang="en-US" sz="2400" dirty="0" smtClean="0"/>
              <a:t>syntactical forms, </a:t>
            </a:r>
          </a:p>
          <a:p>
            <a:pPr>
              <a:lnSpc>
                <a:spcPct val="150000"/>
              </a:lnSpc>
            </a:pPr>
            <a:r>
              <a:rPr lang="en-US" sz="2400" b="1" dirty="0" smtClean="0"/>
              <a:t>all of which function in the language for </a:t>
            </a:r>
            <a:r>
              <a:rPr lang="en-US" sz="2400" b="1" i="1" dirty="0" smtClean="0"/>
              <a:t>emotional</a:t>
            </a:r>
            <a:r>
              <a:rPr lang="en-US" sz="2400" b="1" dirty="0" smtClean="0"/>
              <a:t> or </a:t>
            </a:r>
            <a:r>
              <a:rPr lang="en-US" sz="2400" b="1" i="1" dirty="0" smtClean="0"/>
              <a:t>logical intensification </a:t>
            </a:r>
            <a:r>
              <a:rPr lang="en-US" sz="2400" b="1" dirty="0" smtClean="0"/>
              <a:t>of the utterance</a:t>
            </a:r>
            <a:endParaRPr lang="ru-RU" sz="2400" b="1" dirty="0"/>
          </a:p>
        </p:txBody>
      </p:sp>
    </p:spTree>
    <p:extLst>
      <p:ext uri="{BB962C8B-B14F-4D97-AF65-F5344CB8AC3E}">
        <p14:creationId xmlns="" xmlns:p14="http://schemas.microsoft.com/office/powerpoint/2010/main" val="3549169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8568952" cy="4801314"/>
          </a:xfrm>
          <a:prstGeom prst="rect">
            <a:avLst/>
          </a:prstGeom>
        </p:spPr>
        <p:txBody>
          <a:bodyPr wrap="square">
            <a:spAutoFit/>
          </a:bodyPr>
          <a:lstStyle/>
          <a:p>
            <a:pPr algn="just"/>
            <a:r>
              <a:rPr lang="en-US" sz="2400" dirty="0" smtClean="0"/>
              <a:t>The most powerful expressive means of any language are </a:t>
            </a:r>
            <a:r>
              <a:rPr lang="en-US" sz="2400" dirty="0" smtClean="0">
                <a:solidFill>
                  <a:srgbClr val="7030A0"/>
                </a:solidFill>
              </a:rPr>
              <a:t>phonetic. </a:t>
            </a:r>
          </a:p>
          <a:p>
            <a:pPr algn="just"/>
            <a:r>
              <a:rPr lang="en-US" sz="2400" dirty="0" smtClean="0"/>
              <a:t>The human voice can indicate subtle nuances of meaning. Melody, stress, whispering, </a:t>
            </a:r>
            <a:r>
              <a:rPr lang="en-US" sz="2400" dirty="0" err="1" smtClean="0"/>
              <a:t>pausation</a:t>
            </a:r>
            <a:r>
              <a:rPr lang="en-US" sz="2400" dirty="0" smtClean="0"/>
              <a:t>, intonation and other ways of using the voice are more effective than any other means in intensifying the utterance emotionally or logically. </a:t>
            </a:r>
          </a:p>
          <a:p>
            <a:endParaRPr lang="en-US" dirty="0"/>
          </a:p>
          <a:p>
            <a:pPr algn="just"/>
            <a:r>
              <a:rPr lang="en-US" sz="2400" dirty="0" smtClean="0"/>
              <a:t>Among the morphological expressive means the use of the Present Indefinite instead of the Past Indefinite must be mentioned first. It is named the Historical Present. </a:t>
            </a:r>
          </a:p>
          <a:p>
            <a:pPr algn="just"/>
            <a:r>
              <a:rPr lang="en-US" sz="2400" dirty="0" smtClean="0"/>
              <a:t>In describing some past event the author uses the present tense, thus achieving a more vivid picture of what was going on. </a:t>
            </a:r>
            <a:endParaRPr lang="ru-RU" sz="2400" dirty="0"/>
          </a:p>
        </p:txBody>
      </p:sp>
    </p:spTree>
    <p:extLst>
      <p:ext uri="{BB962C8B-B14F-4D97-AF65-F5344CB8AC3E}">
        <p14:creationId xmlns="" xmlns:p14="http://schemas.microsoft.com/office/powerpoint/2010/main" val="2631084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764704"/>
            <a:ext cx="8208912" cy="3785652"/>
          </a:xfrm>
          <a:prstGeom prst="rect">
            <a:avLst/>
          </a:prstGeom>
        </p:spPr>
        <p:txBody>
          <a:bodyPr wrap="square">
            <a:spAutoFit/>
          </a:bodyPr>
          <a:lstStyle/>
          <a:p>
            <a:pPr algn="just"/>
            <a:r>
              <a:rPr lang="en-US" sz="2400" dirty="0" smtClean="0"/>
              <a:t>Or the use of “shall” in the 2nd and 3rd person may also be regarded as an expressive means.</a:t>
            </a:r>
          </a:p>
          <a:p>
            <a:pPr algn="just"/>
            <a:r>
              <a:rPr lang="en-US" sz="2400" dirty="0" smtClean="0"/>
              <a:t> Compare the following synonymous statements: </a:t>
            </a:r>
          </a:p>
          <a:p>
            <a:pPr marL="457200" indent="-457200" algn="just">
              <a:buAutoNum type="arabicPeriod"/>
            </a:pPr>
            <a:r>
              <a:rPr lang="en-US" sz="2400" dirty="0" smtClean="0"/>
              <a:t>He shall do it (=I shall make him do it – threat). </a:t>
            </a:r>
          </a:p>
          <a:p>
            <a:pPr marL="457200" indent="-457200" algn="just">
              <a:buAutoNum type="arabicPeriod"/>
            </a:pPr>
            <a:r>
              <a:rPr lang="en-US" sz="2400" dirty="0" smtClean="0"/>
              <a:t>He has to do it (=It’s necessary for him to do it). </a:t>
            </a:r>
          </a:p>
          <a:p>
            <a:pPr marL="457200" indent="-457200" algn="just">
              <a:buAutoNum type="arabicPeriod"/>
            </a:pPr>
            <a:endParaRPr lang="en-US" sz="2400" dirty="0"/>
          </a:p>
          <a:p>
            <a:pPr algn="just"/>
            <a:r>
              <a:rPr lang="en-US" sz="2400" dirty="0" smtClean="0"/>
              <a:t>Among </a:t>
            </a:r>
            <a:r>
              <a:rPr lang="en-US" sz="2400" i="1" dirty="0" smtClean="0">
                <a:solidFill>
                  <a:srgbClr val="7030A0"/>
                </a:solidFill>
              </a:rPr>
              <a:t>word-building means </a:t>
            </a:r>
            <a:r>
              <a:rPr lang="en-US" sz="2400" dirty="0" smtClean="0"/>
              <a:t>we find many forms which serve to make the utterance more expressive and fresh. The diminutive suffixes as –y (</a:t>
            </a:r>
            <a:r>
              <a:rPr lang="en-US" sz="2400" dirty="0" err="1" smtClean="0"/>
              <a:t>ie</a:t>
            </a:r>
            <a:r>
              <a:rPr lang="en-US" sz="2400" dirty="0" smtClean="0"/>
              <a:t>), -let (e.g. dearie, streamlet) add some emotional coloring to the words. </a:t>
            </a:r>
            <a:endParaRPr lang="ru-RU" sz="2400" dirty="0"/>
          </a:p>
        </p:txBody>
      </p:sp>
    </p:spTree>
    <p:extLst>
      <p:ext uri="{BB962C8B-B14F-4D97-AF65-F5344CB8AC3E}">
        <p14:creationId xmlns="" xmlns:p14="http://schemas.microsoft.com/office/powerpoint/2010/main" val="569408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280920" cy="4524315"/>
          </a:xfrm>
          <a:prstGeom prst="rect">
            <a:avLst/>
          </a:prstGeom>
        </p:spPr>
        <p:txBody>
          <a:bodyPr wrap="square">
            <a:spAutoFit/>
          </a:bodyPr>
          <a:lstStyle/>
          <a:p>
            <a:pPr algn="just"/>
            <a:r>
              <a:rPr lang="en-US" sz="2400" dirty="0" smtClean="0"/>
              <a:t>At the </a:t>
            </a:r>
            <a:r>
              <a:rPr lang="en-US" sz="2400" b="1" i="1" dirty="0" smtClean="0">
                <a:solidFill>
                  <a:srgbClr val="7030A0"/>
                </a:solidFill>
              </a:rPr>
              <a:t>lexical level </a:t>
            </a:r>
            <a:r>
              <a:rPr lang="en-US" sz="2400" dirty="0" smtClean="0"/>
              <a:t>there are a great many words which due to their inner expressiveness, constitute a special layer. </a:t>
            </a:r>
          </a:p>
          <a:p>
            <a:pPr algn="just"/>
            <a:r>
              <a:rPr lang="en-US" sz="2400" dirty="0" smtClean="0"/>
              <a:t>There are </a:t>
            </a:r>
          </a:p>
          <a:p>
            <a:pPr marL="342900" indent="-342900" algn="just">
              <a:buFont typeface="Wingdings" pitchFamily="2" charset="2"/>
              <a:buChar char="v"/>
            </a:pPr>
            <a:r>
              <a:rPr lang="en-US" sz="2400" dirty="0" smtClean="0"/>
              <a:t>words with emotive meaning only (like interjections – Oh, Ah, Wow); </a:t>
            </a:r>
          </a:p>
          <a:p>
            <a:pPr marL="342900" indent="-342900" algn="just">
              <a:buFont typeface="Wingdings" pitchFamily="2" charset="2"/>
              <a:buChar char="v"/>
            </a:pPr>
            <a:r>
              <a:rPr lang="en-US" sz="2400" dirty="0" smtClean="0"/>
              <a:t>words which still retain a twofold meaning; denotative or connotative, or </a:t>
            </a:r>
          </a:p>
          <a:p>
            <a:pPr marL="342900" indent="-342900" algn="just">
              <a:buFont typeface="Wingdings" pitchFamily="2" charset="2"/>
              <a:buChar char="v"/>
            </a:pPr>
            <a:r>
              <a:rPr lang="en-US" sz="2400" dirty="0" smtClean="0"/>
              <a:t>words belonging to special groups of literary English or of non-standard English (poetic, archaic, slang). </a:t>
            </a:r>
            <a:endParaRPr lang="en-US" sz="2400" dirty="0"/>
          </a:p>
          <a:p>
            <a:pPr algn="just"/>
            <a:r>
              <a:rPr lang="en-US" sz="2400" dirty="0" smtClean="0"/>
              <a:t>The expressive power of these words cannot be doubted, especially when they are compared with the neutral vocabulary.</a:t>
            </a:r>
            <a:endParaRPr lang="ru-RU" sz="2400" dirty="0"/>
          </a:p>
        </p:txBody>
      </p:sp>
    </p:spTree>
    <p:extLst>
      <p:ext uri="{BB962C8B-B14F-4D97-AF65-F5344CB8AC3E}">
        <p14:creationId xmlns="" xmlns:p14="http://schemas.microsoft.com/office/powerpoint/2010/main" val="1570432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692696"/>
            <a:ext cx="8568952" cy="4062651"/>
          </a:xfrm>
          <a:prstGeom prst="rect">
            <a:avLst/>
          </a:prstGeom>
        </p:spPr>
        <p:txBody>
          <a:bodyPr wrap="square">
            <a:spAutoFit/>
          </a:bodyPr>
          <a:lstStyle/>
          <a:p>
            <a:pPr>
              <a:lnSpc>
                <a:spcPct val="150000"/>
              </a:lnSpc>
            </a:pPr>
            <a:r>
              <a:rPr lang="en-US" sz="3200" dirty="0"/>
              <a:t>Lecture 1. General notions of </a:t>
            </a:r>
            <a:r>
              <a:rPr lang="en-US" sz="3200" dirty="0" smtClean="0"/>
              <a:t>Stylistics</a:t>
            </a:r>
          </a:p>
          <a:p>
            <a:pPr>
              <a:lnSpc>
                <a:spcPct val="150000"/>
              </a:lnSpc>
            </a:pPr>
            <a:endParaRPr lang="en-US" sz="2000" dirty="0"/>
          </a:p>
          <a:p>
            <a:pPr>
              <a:lnSpc>
                <a:spcPct val="150000"/>
              </a:lnSpc>
            </a:pPr>
            <a:r>
              <a:rPr lang="en-US" sz="2400" dirty="0" smtClean="0"/>
              <a:t>1</a:t>
            </a:r>
            <a:r>
              <a:rPr lang="en-US" sz="2400" dirty="0"/>
              <a:t>. Object and subject matter of Stylistics.</a:t>
            </a:r>
            <a:endParaRPr lang="ru-RU" sz="2400" dirty="0"/>
          </a:p>
          <a:p>
            <a:pPr>
              <a:lnSpc>
                <a:spcPct val="150000"/>
              </a:lnSpc>
            </a:pPr>
            <a:r>
              <a:rPr lang="en-US" sz="2400" dirty="0"/>
              <a:t>2. Types and kinds of Stylistics.</a:t>
            </a:r>
            <a:endParaRPr lang="ru-RU" sz="2400" dirty="0"/>
          </a:p>
          <a:p>
            <a:pPr>
              <a:lnSpc>
                <a:spcPct val="150000"/>
              </a:lnSpc>
            </a:pPr>
            <a:r>
              <a:rPr lang="en-US" sz="2400" dirty="0"/>
              <a:t>3</a:t>
            </a:r>
            <a:r>
              <a:rPr lang="en-US" sz="2400" dirty="0" smtClean="0"/>
              <a:t>. </a:t>
            </a:r>
            <a:r>
              <a:rPr lang="en-US" sz="2400" dirty="0"/>
              <a:t>Expressive means and Stylistic devices.</a:t>
            </a:r>
            <a:endParaRPr lang="ru-RU" sz="2400" dirty="0"/>
          </a:p>
          <a:p>
            <a:pPr>
              <a:lnSpc>
                <a:spcPct val="150000"/>
              </a:lnSpc>
            </a:pPr>
            <a:r>
              <a:rPr lang="en-US" sz="2400" dirty="0" smtClean="0"/>
              <a:t>4. </a:t>
            </a:r>
            <a:r>
              <a:rPr lang="en-US" sz="2400" dirty="0"/>
              <a:t>Style. Speech functional styles. </a:t>
            </a:r>
            <a:endParaRPr lang="en-US" sz="2400" dirty="0" smtClean="0"/>
          </a:p>
          <a:p>
            <a:pPr>
              <a:lnSpc>
                <a:spcPct val="150000"/>
              </a:lnSpc>
            </a:pPr>
            <a:r>
              <a:rPr lang="en-US" sz="2400" dirty="0" smtClean="0"/>
              <a:t>Individual </a:t>
            </a:r>
            <a:r>
              <a:rPr lang="en-US" sz="2400" dirty="0"/>
              <a:t>style</a:t>
            </a:r>
            <a:endParaRPr lang="ru-RU" sz="2400" dirty="0"/>
          </a:p>
        </p:txBody>
      </p:sp>
      <p:sp>
        <p:nvSpPr>
          <p:cNvPr id="3" name="Прямоугольник 2"/>
          <p:cNvSpPr/>
          <p:nvPr/>
        </p:nvSpPr>
        <p:spPr>
          <a:xfrm rot="10800000" flipV="1">
            <a:off x="7164288" y="1741418"/>
            <a:ext cx="1015992" cy="400110"/>
          </a:xfrm>
          <a:prstGeom prst="rect">
            <a:avLst/>
          </a:prstGeom>
        </p:spPr>
        <p:txBody>
          <a:bodyPr wrap="square">
            <a:spAutoFit/>
          </a:bodyPr>
          <a:lstStyle/>
          <a:p>
            <a:pPr lvl="0"/>
            <a:endParaRPr lang="en-US" sz="2000" dirty="0">
              <a:solidFill>
                <a:prstClr val="black"/>
              </a:solidFill>
            </a:endParaRPr>
          </a:p>
        </p:txBody>
      </p:sp>
      <p:pic>
        <p:nvPicPr>
          <p:cNvPr id="5122" name="Picture 2" descr="C:\Users\user\Desktop\images4.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07545" y="3429001"/>
            <a:ext cx="2704277" cy="323736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5333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7992888" cy="4154984"/>
          </a:xfrm>
          <a:prstGeom prst="rect">
            <a:avLst/>
          </a:prstGeom>
        </p:spPr>
        <p:txBody>
          <a:bodyPr wrap="square">
            <a:spAutoFit/>
          </a:bodyPr>
          <a:lstStyle/>
          <a:p>
            <a:pPr algn="just"/>
            <a:r>
              <a:rPr lang="en-US" sz="2400" b="1" i="1" dirty="0" smtClean="0">
                <a:solidFill>
                  <a:srgbClr val="7030A0"/>
                </a:solidFill>
                <a:latin typeface="Cambria" pitchFamily="18" charset="0"/>
              </a:rPr>
              <a:t>Phraseological level. </a:t>
            </a:r>
            <a:r>
              <a:rPr lang="en-US" sz="2400" dirty="0" smtClean="0">
                <a:latin typeface="Cambria" pitchFamily="18" charset="0"/>
              </a:rPr>
              <a:t>The same can be said of the set-expressions of the language (e.g. when in Leeds: our farewell party, </a:t>
            </a:r>
            <a:r>
              <a:rPr lang="ru-RU" sz="2400" smtClean="0">
                <a:latin typeface="Cambria" pitchFamily="18" charset="0"/>
              </a:rPr>
              <a:t> </a:t>
            </a:r>
            <a:r>
              <a:rPr lang="en-US" sz="2400" smtClean="0">
                <a:latin typeface="Cambria" pitchFamily="18" charset="0"/>
              </a:rPr>
              <a:t>my </a:t>
            </a:r>
            <a:r>
              <a:rPr lang="en-US" sz="2400" dirty="0" smtClean="0">
                <a:latin typeface="Cambria" pitchFamily="18" charset="0"/>
              </a:rPr>
              <a:t>speech: “I’ve got a frog in my throat…”). </a:t>
            </a:r>
          </a:p>
          <a:p>
            <a:pPr algn="just"/>
            <a:r>
              <a:rPr lang="en-US" sz="2400" dirty="0" smtClean="0">
                <a:latin typeface="Cambria" pitchFamily="18" charset="0"/>
              </a:rPr>
              <a:t>Proverbs and sayings as well as catch-words, idioms form a considerable number of language units which serve to make speech more emphatic. </a:t>
            </a:r>
          </a:p>
          <a:p>
            <a:pPr algn="just"/>
            <a:r>
              <a:rPr lang="en-US" sz="2400" dirty="0" smtClean="0">
                <a:solidFill>
                  <a:srgbClr val="00B050"/>
                </a:solidFill>
                <a:latin typeface="Cambria" pitchFamily="18" charset="0"/>
              </a:rPr>
              <a:t>Example:</a:t>
            </a:r>
          </a:p>
          <a:p>
            <a:pPr algn="just"/>
            <a:r>
              <a:rPr lang="en-US" sz="2400" dirty="0" smtClean="0">
                <a:latin typeface="Cambria" pitchFamily="18" charset="0"/>
              </a:rPr>
              <a:t>(In every-day speech you often hear such phrases as “I will only add fuel to the fire”, which can easily be replaced by synonymous neutral expressions, like “It will only make the situation worse”. </a:t>
            </a:r>
            <a:endParaRPr lang="ru-RU" sz="2400" dirty="0">
              <a:latin typeface="Cambria" pitchFamily="18" charset="0"/>
            </a:endParaRPr>
          </a:p>
        </p:txBody>
      </p:sp>
    </p:spTree>
    <p:extLst>
      <p:ext uri="{BB962C8B-B14F-4D97-AF65-F5344CB8AC3E}">
        <p14:creationId xmlns="" xmlns:p14="http://schemas.microsoft.com/office/powerpoint/2010/main" val="2293925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8680"/>
            <a:ext cx="8352928" cy="5262979"/>
          </a:xfrm>
          <a:prstGeom prst="rect">
            <a:avLst/>
          </a:prstGeom>
        </p:spPr>
        <p:txBody>
          <a:bodyPr wrap="square">
            <a:spAutoFit/>
          </a:bodyPr>
          <a:lstStyle/>
          <a:p>
            <a:pPr algn="just"/>
            <a:r>
              <a:rPr lang="en-US" sz="2400" dirty="0" smtClean="0"/>
              <a:t>At the </a:t>
            </a:r>
            <a:r>
              <a:rPr lang="en-US" sz="2400" b="1" i="1" dirty="0" smtClean="0">
                <a:solidFill>
                  <a:srgbClr val="7030A0"/>
                </a:solidFill>
              </a:rPr>
              <a:t>syntactical level </a:t>
            </a:r>
            <a:r>
              <a:rPr lang="en-US" sz="2400" dirty="0" smtClean="0"/>
              <a:t>there are many constructions which, being set against synonymous ones, will reveal a certain degree of logical and emotional emphasis. </a:t>
            </a:r>
          </a:p>
          <a:p>
            <a:pPr algn="just"/>
            <a:r>
              <a:rPr lang="en-US" sz="2400" dirty="0" smtClean="0"/>
              <a:t>Ex.: 1. I </a:t>
            </a:r>
            <a:r>
              <a:rPr lang="en-US" sz="2400" i="1" dirty="0" smtClean="0">
                <a:solidFill>
                  <a:srgbClr val="00B050"/>
                </a:solidFill>
              </a:rPr>
              <a:t>have</a:t>
            </a:r>
            <a:r>
              <a:rPr lang="en-US" sz="2400" dirty="0" smtClean="0"/>
              <a:t> never seen such a film. </a:t>
            </a:r>
          </a:p>
          <a:p>
            <a:pPr algn="just"/>
            <a:r>
              <a:rPr lang="en-US" sz="2400" dirty="0" smtClean="0"/>
              <a:t>2. </a:t>
            </a:r>
            <a:r>
              <a:rPr lang="en-US" sz="2400" i="1" dirty="0" smtClean="0">
                <a:solidFill>
                  <a:srgbClr val="00B050"/>
                </a:solidFill>
              </a:rPr>
              <a:t>Never</a:t>
            </a:r>
            <a:r>
              <a:rPr lang="en-US" sz="2400" dirty="0" smtClean="0"/>
              <a:t> have I seen such a film. </a:t>
            </a:r>
          </a:p>
          <a:p>
            <a:pPr algn="just"/>
            <a:r>
              <a:rPr lang="en-US" sz="2400" dirty="0" smtClean="0"/>
              <a:t>3. Mr. Smith came in first. </a:t>
            </a:r>
          </a:p>
          <a:p>
            <a:pPr algn="just"/>
            <a:r>
              <a:rPr lang="en-US" sz="2400" dirty="0" smtClean="0"/>
              <a:t>4. It was Mr. Smith who came in first. </a:t>
            </a:r>
          </a:p>
          <a:p>
            <a:pPr algn="just"/>
            <a:endParaRPr lang="en-US" sz="2400" dirty="0"/>
          </a:p>
          <a:p>
            <a:pPr algn="just"/>
            <a:r>
              <a:rPr lang="en-US" sz="2400" dirty="0" smtClean="0"/>
              <a:t>The second structure in each pair contains emphatic elements. They cause intensification of the utterance. </a:t>
            </a:r>
          </a:p>
          <a:p>
            <a:pPr algn="just"/>
            <a:r>
              <a:rPr lang="en-US" sz="2400" dirty="0" smtClean="0"/>
              <a:t>There are many other syntactical patterns which serve to intensify emotional quality: </a:t>
            </a:r>
          </a:p>
          <a:p>
            <a:pPr algn="just"/>
            <a:r>
              <a:rPr lang="en-US" sz="2400" b="1" i="1" dirty="0" smtClean="0"/>
              <a:t>Isn’t she pretty! </a:t>
            </a:r>
            <a:endParaRPr lang="en-US" sz="2400" b="1" i="1" dirty="0"/>
          </a:p>
          <a:p>
            <a:pPr algn="just"/>
            <a:r>
              <a:rPr lang="en-US" sz="2400" b="1" i="1" dirty="0" smtClean="0"/>
              <a:t>Fool that he was!</a:t>
            </a:r>
            <a:endParaRPr lang="ru-RU" sz="2400" b="1" i="1" dirty="0"/>
          </a:p>
        </p:txBody>
      </p:sp>
    </p:spTree>
    <p:extLst>
      <p:ext uri="{BB962C8B-B14F-4D97-AF65-F5344CB8AC3E}">
        <p14:creationId xmlns="" xmlns:p14="http://schemas.microsoft.com/office/powerpoint/2010/main" val="364075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20689"/>
            <a:ext cx="8280920" cy="3477875"/>
          </a:xfrm>
          <a:prstGeom prst="rect">
            <a:avLst/>
          </a:prstGeom>
        </p:spPr>
        <p:txBody>
          <a:bodyPr wrap="square">
            <a:spAutoFit/>
          </a:bodyPr>
          <a:lstStyle/>
          <a:p>
            <a:pPr algn="just"/>
            <a:r>
              <a:rPr lang="en-US" sz="2800" b="1" i="1" dirty="0" smtClean="0">
                <a:solidFill>
                  <a:srgbClr val="7030A0"/>
                </a:solidFill>
              </a:rPr>
              <a:t>Stylistic device </a:t>
            </a:r>
            <a:r>
              <a:rPr lang="en-US" sz="2400" dirty="0" smtClean="0"/>
              <a:t>is formed in speech due to linear relations formed in the text or utterance between stylistically marked and stylistically unmarked units of a lower level within a unit of a higher level. </a:t>
            </a:r>
          </a:p>
          <a:p>
            <a:pPr algn="just"/>
            <a:endParaRPr lang="en-US" sz="2400" dirty="0"/>
          </a:p>
          <a:p>
            <a:pPr algn="just"/>
            <a:r>
              <a:rPr lang="en-US" sz="2400" dirty="0" smtClean="0"/>
              <a:t>Interplay of dictionary and contextual meaning is based on the principle of affinity:</a:t>
            </a:r>
          </a:p>
          <a:p>
            <a:pPr algn="just"/>
            <a:r>
              <a:rPr lang="en-US" sz="2400" i="1" dirty="0" smtClean="0">
                <a:solidFill>
                  <a:srgbClr val="00B050"/>
                </a:solidFill>
              </a:rPr>
              <a:t>My new dress is as pink as this flower.</a:t>
            </a:r>
          </a:p>
          <a:p>
            <a:pPr algn="just"/>
            <a:r>
              <a:rPr lang="en-US" sz="2400" i="1" dirty="0" smtClean="0">
                <a:solidFill>
                  <a:srgbClr val="00B050"/>
                </a:solidFill>
              </a:rPr>
              <a:t>- </a:t>
            </a:r>
            <a:r>
              <a:rPr lang="en-US" sz="2400" i="1" dirty="0" smtClean="0"/>
              <a:t>comparison</a:t>
            </a:r>
            <a:endParaRPr lang="ru-RU" sz="2400" i="1" dirty="0"/>
          </a:p>
        </p:txBody>
      </p:sp>
    </p:spTree>
    <p:extLst>
      <p:ext uri="{BB962C8B-B14F-4D97-AF65-F5344CB8AC3E}">
        <p14:creationId xmlns="" xmlns:p14="http://schemas.microsoft.com/office/powerpoint/2010/main" val="3028894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8064896" cy="4258345"/>
          </a:xfrm>
          <a:prstGeom prst="rect">
            <a:avLst/>
          </a:prstGeom>
        </p:spPr>
        <p:txBody>
          <a:bodyPr wrap="square">
            <a:spAutoFit/>
          </a:bodyPr>
          <a:lstStyle/>
          <a:p>
            <a:pPr algn="ctr">
              <a:lnSpc>
                <a:spcPct val="114000"/>
              </a:lnSpc>
            </a:pPr>
            <a:r>
              <a:rPr lang="en-US" sz="2400" b="1" dirty="0" smtClean="0">
                <a:solidFill>
                  <a:srgbClr val="7030A0"/>
                </a:solidFill>
                <a:latin typeface="+mj-lt"/>
                <a:cs typeface="Arial" pitchFamily="34" charset="0"/>
              </a:rPr>
              <a:t>4. Functional styles:</a:t>
            </a:r>
            <a:endParaRPr lang="ru-RU" sz="2400" b="1" dirty="0" smtClean="0">
              <a:solidFill>
                <a:srgbClr val="7030A0"/>
              </a:solidFill>
              <a:latin typeface="+mj-lt"/>
              <a:cs typeface="Arial" pitchFamily="34" charset="0"/>
            </a:endParaRPr>
          </a:p>
          <a:p>
            <a:pPr algn="just"/>
            <a:endParaRPr lang="ru-RU" sz="2400" dirty="0" smtClean="0"/>
          </a:p>
          <a:p>
            <a:pPr algn="just"/>
            <a:r>
              <a:rPr lang="en-US" sz="2400" dirty="0" smtClean="0"/>
              <a:t>Functional </a:t>
            </a:r>
            <a:r>
              <a:rPr lang="en-US" sz="2400" dirty="0"/>
              <a:t>Style is a system of interrelated language means serving a definite aim in communication. It is the coordination of the language means and stylistic devices which shapes the distinctive features of each style and not the language means or stylistic devices themselves.</a:t>
            </a:r>
            <a:endParaRPr lang="ru-RU" sz="2400" dirty="0"/>
          </a:p>
          <a:p>
            <a:pPr algn="just"/>
            <a:endParaRPr lang="ru-RU" sz="2400" dirty="0"/>
          </a:p>
          <a:p>
            <a:pPr algn="just"/>
            <a:r>
              <a:rPr lang="en-US" sz="2400" dirty="0" smtClean="0"/>
              <a:t>Each </a:t>
            </a:r>
            <a:r>
              <a:rPr lang="en-US" sz="2400" dirty="0"/>
              <a:t>style, however, can be recognized by one or more leading features which are especially conspicuous. </a:t>
            </a:r>
            <a:endParaRPr lang="ru-RU" sz="2400" dirty="0"/>
          </a:p>
          <a:p>
            <a:pPr algn="just">
              <a:lnSpc>
                <a:spcPct val="114000"/>
              </a:lnSpc>
            </a:pPr>
            <a:endParaRPr lang="ru-RU" sz="2400" b="1" dirty="0">
              <a:solidFill>
                <a:srgbClr val="7030A0"/>
              </a:solidFill>
              <a:latin typeface="+mj-lt"/>
              <a:cs typeface="Arial" pitchFamily="34" charset="0"/>
            </a:endParaRPr>
          </a:p>
        </p:txBody>
      </p:sp>
    </p:spTree>
    <p:extLst>
      <p:ext uri="{BB962C8B-B14F-4D97-AF65-F5344CB8AC3E}">
        <p14:creationId xmlns="" xmlns:p14="http://schemas.microsoft.com/office/powerpoint/2010/main" val="1629817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20688"/>
            <a:ext cx="8280920" cy="4524315"/>
          </a:xfrm>
          <a:prstGeom prst="rect">
            <a:avLst/>
          </a:prstGeom>
        </p:spPr>
        <p:txBody>
          <a:bodyPr wrap="square">
            <a:spAutoFit/>
          </a:bodyPr>
          <a:lstStyle/>
          <a:p>
            <a:pPr algn="just"/>
            <a:r>
              <a:rPr lang="en-US" sz="2400" dirty="0"/>
              <a:t>A style of language can be fined as a system of coordinated, interrelated and inter-coordinated language means intended to full-fill a specific function of communication and aiming at a defined effect. </a:t>
            </a:r>
            <a:endParaRPr lang="ru-RU" sz="2400" dirty="0" smtClean="0"/>
          </a:p>
          <a:p>
            <a:pPr algn="just"/>
            <a:endParaRPr lang="ru-RU" sz="2400" dirty="0" smtClean="0"/>
          </a:p>
          <a:p>
            <a:pPr algn="just"/>
            <a:r>
              <a:rPr lang="en-US" sz="2400" dirty="0" smtClean="0"/>
              <a:t>Style of </a:t>
            </a:r>
            <a:r>
              <a:rPr lang="en-US" sz="2400" dirty="0"/>
              <a:t>language is a historical category.</a:t>
            </a:r>
            <a:endParaRPr lang="ru-RU" sz="2400" dirty="0"/>
          </a:p>
          <a:p>
            <a:pPr algn="just"/>
            <a:endParaRPr lang="ru-RU" sz="2400" dirty="0" smtClean="0"/>
          </a:p>
          <a:p>
            <a:pPr algn="just"/>
            <a:r>
              <a:rPr lang="en-US" sz="2400" dirty="0" smtClean="0"/>
              <a:t>The </a:t>
            </a:r>
            <a:r>
              <a:rPr lang="en-US" sz="2400" dirty="0"/>
              <a:t>English literary system has evolved a number of styles easily distinguishable one from another. They are not homogeneous and fall into several variants of having some central point of resemblance or better to say. All integrated by the invariant  - i.e. the abstract ideal system.</a:t>
            </a:r>
            <a:endParaRPr lang="ru-RU" sz="2400" dirty="0"/>
          </a:p>
        </p:txBody>
      </p:sp>
    </p:spTree>
    <p:extLst>
      <p:ext uri="{BB962C8B-B14F-4D97-AF65-F5344CB8AC3E}">
        <p14:creationId xmlns="" xmlns:p14="http://schemas.microsoft.com/office/powerpoint/2010/main" val="4009939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779557"/>
            <a:ext cx="8424936" cy="3151760"/>
          </a:xfrm>
          <a:prstGeom prst="rect">
            <a:avLst/>
          </a:prstGeom>
        </p:spPr>
        <p:txBody>
          <a:bodyPr wrap="square">
            <a:spAutoFit/>
          </a:bodyPr>
          <a:lstStyle/>
          <a:p>
            <a:pPr algn="ctr">
              <a:lnSpc>
                <a:spcPct val="150000"/>
              </a:lnSpc>
              <a:buFont typeface="Wingdings" pitchFamily="2" charset="2"/>
              <a:buNone/>
            </a:pPr>
            <a:r>
              <a:rPr lang="en-US" sz="2400" b="1" dirty="0" smtClean="0"/>
              <a:t>A functional style of language</a:t>
            </a:r>
            <a:r>
              <a:rPr lang="en-US" sz="2400" dirty="0" smtClean="0"/>
              <a:t> is a system of</a:t>
            </a:r>
          </a:p>
          <a:p>
            <a:pPr algn="ctr">
              <a:lnSpc>
                <a:spcPct val="150000"/>
              </a:lnSpc>
              <a:buFont typeface="Wingdings" pitchFamily="2" charset="2"/>
              <a:buNone/>
            </a:pPr>
            <a:r>
              <a:rPr lang="en-US" sz="2400" dirty="0" smtClean="0"/>
              <a:t>interrelated language means which serves a</a:t>
            </a:r>
          </a:p>
          <a:p>
            <a:pPr algn="ctr">
              <a:lnSpc>
                <a:spcPct val="150000"/>
              </a:lnSpc>
              <a:buFont typeface="Wingdings" pitchFamily="2" charset="2"/>
              <a:buNone/>
            </a:pPr>
            <a:r>
              <a:rPr lang="en-US" sz="2400" dirty="0" smtClean="0"/>
              <a:t>definite aim in communication. (</a:t>
            </a:r>
            <a:r>
              <a:rPr lang="en-US" sz="2400" dirty="0" err="1" smtClean="0"/>
              <a:t>Galperin</a:t>
            </a:r>
            <a:r>
              <a:rPr lang="en-US" sz="2400" dirty="0" smtClean="0"/>
              <a:t>)</a:t>
            </a:r>
            <a:r>
              <a:rPr lang="ru-RU" sz="2400" dirty="0" smtClean="0"/>
              <a:t> </a:t>
            </a:r>
            <a:endParaRPr lang="en-US" sz="2400" dirty="0" smtClean="0"/>
          </a:p>
          <a:p>
            <a:pPr algn="ctr">
              <a:lnSpc>
                <a:spcPct val="150000"/>
              </a:lnSpc>
              <a:buFont typeface="Wingdings" pitchFamily="2" charset="2"/>
              <a:buNone/>
            </a:pPr>
            <a:r>
              <a:rPr lang="en-US" sz="2400" dirty="0" smtClean="0"/>
              <a:t>It appears mainly in the </a:t>
            </a:r>
            <a:r>
              <a:rPr lang="en-US" sz="2400" b="1" dirty="0" smtClean="0"/>
              <a:t>literary standard of</a:t>
            </a:r>
          </a:p>
          <a:p>
            <a:pPr algn="ctr">
              <a:lnSpc>
                <a:spcPct val="150000"/>
              </a:lnSpc>
              <a:buFont typeface="Wingdings" pitchFamily="2" charset="2"/>
              <a:buNone/>
            </a:pPr>
            <a:r>
              <a:rPr lang="en-US" sz="2400" b="1" dirty="0" smtClean="0"/>
              <a:t>language.</a:t>
            </a:r>
            <a:endParaRPr lang="ru-RU" sz="2400" b="1" dirty="0" smtClean="0"/>
          </a:p>
          <a:p>
            <a:pPr algn="just">
              <a:lnSpc>
                <a:spcPct val="114000"/>
              </a:lnSpc>
            </a:pPr>
            <a:endParaRPr lang="en-US" dirty="0">
              <a:cs typeface="Arial" pitchFamily="34" charset="0"/>
            </a:endParaRPr>
          </a:p>
        </p:txBody>
      </p:sp>
    </p:spTree>
    <p:extLst>
      <p:ext uri="{BB962C8B-B14F-4D97-AF65-F5344CB8AC3E}">
        <p14:creationId xmlns="" xmlns:p14="http://schemas.microsoft.com/office/powerpoint/2010/main" val="3965076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1428736"/>
            <a:ext cx="7715304" cy="3323987"/>
          </a:xfrm>
          <a:prstGeom prst="rect">
            <a:avLst/>
          </a:prstGeom>
        </p:spPr>
        <p:txBody>
          <a:bodyPr wrap="square">
            <a:spAutoFit/>
          </a:bodyPr>
          <a:lstStyle/>
          <a:p>
            <a:pPr>
              <a:buFont typeface="Wingdings" pitchFamily="2" charset="2"/>
              <a:buNone/>
            </a:pPr>
            <a:r>
              <a:rPr lang="en-US" sz="3200" dirty="0" smtClean="0"/>
              <a:t>According to I. </a:t>
            </a:r>
            <a:r>
              <a:rPr lang="en-US" sz="3200" dirty="0" err="1" smtClean="0"/>
              <a:t>Galperin</a:t>
            </a:r>
            <a:r>
              <a:rPr lang="en-US" sz="3200" dirty="0" smtClean="0"/>
              <a:t>:</a:t>
            </a:r>
          </a:p>
          <a:p>
            <a:r>
              <a:rPr lang="en-US" sz="3200" b="1" dirty="0" smtClean="0"/>
              <a:t>Belles-le</a:t>
            </a:r>
            <a:r>
              <a:rPr lang="de-DE" sz="3200" b="1" dirty="0" smtClean="0"/>
              <a:t>t</a:t>
            </a:r>
            <a:r>
              <a:rPr lang="en-US" sz="3200" b="1" dirty="0" err="1" smtClean="0"/>
              <a:t>tres</a:t>
            </a:r>
            <a:r>
              <a:rPr lang="en-US" sz="3200" b="1" dirty="0" smtClean="0"/>
              <a:t> style</a:t>
            </a:r>
          </a:p>
          <a:p>
            <a:r>
              <a:rPr lang="en-US" sz="3200" b="1" dirty="0" smtClean="0"/>
              <a:t>Publicist style</a:t>
            </a:r>
          </a:p>
          <a:p>
            <a:r>
              <a:rPr lang="en-US" sz="3200" b="1" dirty="0" smtClean="0"/>
              <a:t>Newspaper style</a:t>
            </a:r>
          </a:p>
          <a:p>
            <a:r>
              <a:rPr lang="en-US" sz="3200" b="1" dirty="0" smtClean="0"/>
              <a:t>Scientific prose style</a:t>
            </a:r>
          </a:p>
          <a:p>
            <a:r>
              <a:rPr lang="en-US" sz="3200" b="1" dirty="0" smtClean="0"/>
              <a:t>Official documents style</a:t>
            </a:r>
          </a:p>
          <a:p>
            <a:pPr>
              <a:buFont typeface="Wingdings" pitchFamily="2" charset="2"/>
              <a:buNone/>
            </a:pP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57356" y="928670"/>
            <a:ext cx="5000644" cy="2554545"/>
          </a:xfrm>
          <a:prstGeom prst="rect">
            <a:avLst/>
          </a:prstGeom>
        </p:spPr>
        <p:txBody>
          <a:bodyPr wrap="square">
            <a:spAutoFit/>
          </a:bodyPr>
          <a:lstStyle/>
          <a:p>
            <a:pPr>
              <a:buFont typeface="Wingdings" pitchFamily="2" charset="2"/>
              <a:buNone/>
            </a:pPr>
            <a:r>
              <a:rPr lang="en-US" sz="3200" dirty="0" smtClean="0"/>
              <a:t>According to I. Arnold</a:t>
            </a:r>
          </a:p>
          <a:p>
            <a:r>
              <a:rPr lang="en-US" sz="3200" b="1" dirty="0" smtClean="0"/>
              <a:t>Poetic style</a:t>
            </a:r>
          </a:p>
          <a:p>
            <a:r>
              <a:rPr lang="en-US" sz="3200" b="1" dirty="0" smtClean="0"/>
              <a:t>Scientific style</a:t>
            </a:r>
          </a:p>
          <a:p>
            <a:r>
              <a:rPr lang="en-US" sz="3200" b="1" dirty="0" smtClean="0"/>
              <a:t>Newspaper style</a:t>
            </a:r>
          </a:p>
          <a:p>
            <a:r>
              <a:rPr lang="en-US" sz="3200" b="1" dirty="0" smtClean="0"/>
              <a:t>Colloquial style</a:t>
            </a:r>
            <a:r>
              <a:rPr lang="ru-RU" sz="3200" b="1" dirty="0" smtClean="0"/>
              <a:t> </a:t>
            </a:r>
            <a:endParaRPr lang="ru-RU" sz="32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7224" y="1285860"/>
            <a:ext cx="6000776" cy="2554545"/>
          </a:xfrm>
          <a:prstGeom prst="rect">
            <a:avLst/>
          </a:prstGeom>
        </p:spPr>
        <p:txBody>
          <a:bodyPr wrap="square">
            <a:spAutoFit/>
          </a:bodyPr>
          <a:lstStyle/>
          <a:p>
            <a:pPr>
              <a:buFont typeface="Wingdings" pitchFamily="2" charset="2"/>
              <a:buNone/>
            </a:pPr>
            <a:r>
              <a:rPr lang="en-US" sz="3200" dirty="0" smtClean="0"/>
              <a:t>According to Yu. </a:t>
            </a:r>
            <a:r>
              <a:rPr lang="en-US" sz="3200" dirty="0" err="1" smtClean="0"/>
              <a:t>Skrebnev</a:t>
            </a:r>
            <a:r>
              <a:rPr lang="en-US" sz="3200" dirty="0" smtClean="0"/>
              <a:t>,</a:t>
            </a:r>
          </a:p>
          <a:p>
            <a:pPr>
              <a:buFont typeface="Wingdings" pitchFamily="2" charset="2"/>
              <a:buNone/>
            </a:pPr>
            <a:r>
              <a:rPr lang="en-US" sz="3200" b="1" dirty="0" smtClean="0"/>
              <a:t>style is a specificity of sublanguage.</a:t>
            </a:r>
          </a:p>
          <a:p>
            <a:pPr>
              <a:buFont typeface="Wingdings" pitchFamily="2" charset="2"/>
              <a:buNone/>
            </a:pPr>
            <a:r>
              <a:rPr lang="en-US" sz="3200" dirty="0" smtClean="0"/>
              <a:t>The number of sublanguages and </a:t>
            </a:r>
            <a:r>
              <a:rPr lang="en-US" sz="3200" smtClean="0"/>
              <a:t>styles is infinite</a:t>
            </a:r>
            <a:r>
              <a:rPr lang="en-US" sz="3200" dirty="0" smtClean="0"/>
              <a:t>.</a:t>
            </a:r>
            <a:r>
              <a:rPr lang="ru-RU" sz="3200" dirty="0" smtClean="0"/>
              <a:t> </a:t>
            </a:r>
            <a:endParaRPr lang="ru-RU"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1. Object and subject matter of Stylistics</a:t>
            </a:r>
            <a:endParaRPr lang="ru-RU" dirty="0"/>
          </a:p>
        </p:txBody>
      </p:sp>
      <p:sp>
        <p:nvSpPr>
          <p:cNvPr id="3" name="Объект 2"/>
          <p:cNvSpPr>
            <a:spLocks noGrp="1"/>
          </p:cNvSpPr>
          <p:nvPr>
            <p:ph idx="1"/>
          </p:nvPr>
        </p:nvSpPr>
        <p:spPr/>
        <p:txBody>
          <a:bodyPr>
            <a:normAutofit lnSpcReduction="10000"/>
          </a:bodyPr>
          <a:lstStyle/>
          <a:p>
            <a:pPr algn="just">
              <a:lnSpc>
                <a:spcPct val="150000"/>
              </a:lnSpc>
            </a:pPr>
            <a:r>
              <a:rPr lang="en-US" sz="2400" dirty="0" smtClean="0"/>
              <a:t>Stylistics is a unique discipline. </a:t>
            </a:r>
          </a:p>
          <a:p>
            <a:pPr algn="just">
              <a:lnSpc>
                <a:spcPct val="150000"/>
              </a:lnSpc>
            </a:pPr>
            <a:r>
              <a:rPr lang="en-US" sz="2400" dirty="0" smtClean="0"/>
              <a:t>It studies the units of all language levels (from phonological to textual ones)</a:t>
            </a:r>
          </a:p>
          <a:p>
            <a:pPr algn="just">
              <a:lnSpc>
                <a:spcPct val="150000"/>
              </a:lnSpc>
            </a:pPr>
            <a:r>
              <a:rPr lang="en-US" sz="2400" dirty="0" smtClean="0"/>
              <a:t>Stylistics is interested in functioning</a:t>
            </a:r>
            <a:r>
              <a:rPr lang="ru-RU" sz="2400" dirty="0" smtClean="0"/>
              <a:t> </a:t>
            </a:r>
            <a:r>
              <a:rPr lang="en-US" sz="2400" dirty="0" smtClean="0"/>
              <a:t>of both stylistically colored and stylistically neutral units in communication.</a:t>
            </a:r>
            <a:endParaRPr lang="ru-RU" sz="2400" dirty="0"/>
          </a:p>
        </p:txBody>
      </p:sp>
    </p:spTree>
    <p:extLst>
      <p:ext uri="{BB962C8B-B14F-4D97-AF65-F5344CB8AC3E}">
        <p14:creationId xmlns="" xmlns:p14="http://schemas.microsoft.com/office/powerpoint/2010/main" val="154836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8352928" cy="5232202"/>
          </a:xfrm>
          <a:prstGeom prst="rect">
            <a:avLst/>
          </a:prstGeom>
        </p:spPr>
        <p:txBody>
          <a:bodyPr wrap="square">
            <a:spAutoFit/>
          </a:bodyPr>
          <a:lstStyle/>
          <a:p>
            <a:pPr algn="just">
              <a:spcAft>
                <a:spcPts val="1200"/>
              </a:spcAft>
            </a:pPr>
            <a:r>
              <a:rPr lang="en-US" sz="2400" b="1" dirty="0" smtClean="0"/>
              <a:t>The subject matter of Stylistics </a:t>
            </a:r>
            <a:r>
              <a:rPr lang="en-US" sz="2400" dirty="0" smtClean="0"/>
              <a:t>is studying the means  of realization of the main and additional functions of the language that make speech activity effective.</a:t>
            </a:r>
          </a:p>
          <a:p>
            <a:r>
              <a:rPr lang="en-US" sz="2400" b="1" i="1" dirty="0" smtClean="0"/>
              <a:t>Language functions:</a:t>
            </a:r>
          </a:p>
          <a:p>
            <a:pPr marL="285750" indent="-285750">
              <a:buFont typeface="Wingdings" pitchFamily="2" charset="2"/>
              <a:buChar char="v"/>
            </a:pPr>
            <a:r>
              <a:rPr lang="en-US" sz="2400" dirty="0" smtClean="0"/>
              <a:t>Cognitive-reflective (nominative)</a:t>
            </a:r>
          </a:p>
          <a:p>
            <a:pPr marL="285750" indent="-285750">
              <a:buFont typeface="Wingdings" pitchFamily="2" charset="2"/>
              <a:buChar char="v"/>
            </a:pPr>
            <a:r>
              <a:rPr lang="en-US" sz="2400" dirty="0" smtClean="0"/>
              <a:t>Communicative</a:t>
            </a:r>
          </a:p>
          <a:p>
            <a:pPr marL="285750" indent="-285750">
              <a:buFont typeface="Wingdings" pitchFamily="2" charset="2"/>
              <a:buChar char="v"/>
            </a:pPr>
            <a:r>
              <a:rPr lang="en-US" sz="2400" dirty="0" smtClean="0"/>
              <a:t>Volitional </a:t>
            </a:r>
          </a:p>
          <a:p>
            <a:pPr marL="285750" indent="-285750">
              <a:buFont typeface="Wingdings" pitchFamily="2" charset="2"/>
              <a:buChar char="v"/>
            </a:pPr>
            <a:r>
              <a:rPr lang="en-US" sz="2400" dirty="0" smtClean="0"/>
              <a:t>Emotive</a:t>
            </a:r>
          </a:p>
          <a:p>
            <a:pPr marL="285750" indent="-285750">
              <a:buFont typeface="Wingdings" pitchFamily="2" charset="2"/>
              <a:buChar char="v"/>
            </a:pPr>
            <a:r>
              <a:rPr lang="en-US" sz="2400" dirty="0" smtClean="0"/>
              <a:t>Appealing or attracting attention</a:t>
            </a:r>
          </a:p>
          <a:p>
            <a:pPr marL="285750" indent="-285750">
              <a:buFont typeface="Wingdings" pitchFamily="2" charset="2"/>
              <a:buChar char="v"/>
            </a:pPr>
            <a:r>
              <a:rPr lang="en-US" sz="2400" dirty="0" smtClean="0"/>
              <a:t>Phatic (establishing contact)</a:t>
            </a:r>
          </a:p>
          <a:p>
            <a:pPr marL="285750" indent="-285750">
              <a:buFont typeface="Wingdings" pitchFamily="2" charset="2"/>
              <a:buChar char="v"/>
            </a:pPr>
            <a:r>
              <a:rPr lang="en-US" sz="2400" dirty="0" smtClean="0"/>
              <a:t>Social etiquette</a:t>
            </a:r>
          </a:p>
          <a:p>
            <a:pPr marL="285750" indent="-285750">
              <a:buFont typeface="Wingdings" pitchFamily="2" charset="2"/>
              <a:buChar char="v"/>
            </a:pPr>
            <a:r>
              <a:rPr lang="en-US" sz="2400" dirty="0" smtClean="0"/>
              <a:t>Aesthetic</a:t>
            </a:r>
          </a:p>
          <a:p>
            <a:endParaRPr lang="en-US" dirty="0" smtClean="0"/>
          </a:p>
          <a:p>
            <a:pPr marL="285750" indent="-285750">
              <a:buFont typeface="Wingdings" pitchFamily="2" charset="2"/>
              <a:buChar char="v"/>
            </a:pPr>
            <a:endParaRPr lang="ru-RU" dirty="0"/>
          </a:p>
        </p:txBody>
      </p:sp>
    </p:spTree>
    <p:extLst>
      <p:ext uri="{BB962C8B-B14F-4D97-AF65-F5344CB8AC3E}">
        <p14:creationId xmlns="" xmlns:p14="http://schemas.microsoft.com/office/powerpoint/2010/main" val="806574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1057" y="692696"/>
            <a:ext cx="7344815" cy="4062651"/>
          </a:xfrm>
          <a:prstGeom prst="rect">
            <a:avLst/>
          </a:prstGeom>
        </p:spPr>
        <p:txBody>
          <a:bodyPr wrap="square">
            <a:spAutoFit/>
          </a:bodyPr>
          <a:lstStyle/>
          <a:p>
            <a:pPr algn="ctr">
              <a:lnSpc>
                <a:spcPct val="150000"/>
              </a:lnSpc>
            </a:pPr>
            <a:r>
              <a:rPr lang="en-US" sz="2800" dirty="0" smtClean="0"/>
              <a:t>The aim of communication is </a:t>
            </a:r>
          </a:p>
          <a:p>
            <a:pPr marL="285750" indent="-285750">
              <a:lnSpc>
                <a:spcPct val="150000"/>
              </a:lnSpc>
              <a:buFont typeface="Wingdings" pitchFamily="2" charset="2"/>
              <a:buChar char="Ø"/>
            </a:pPr>
            <a:r>
              <a:rPr lang="en-US" sz="2400" dirty="0" smtClean="0"/>
              <a:t>to influence the speaker, </a:t>
            </a:r>
          </a:p>
          <a:p>
            <a:pPr marL="285750" indent="-285750">
              <a:lnSpc>
                <a:spcPct val="150000"/>
              </a:lnSpc>
              <a:buFont typeface="Wingdings" pitchFamily="2" charset="2"/>
              <a:buChar char="Ø"/>
            </a:pPr>
            <a:r>
              <a:rPr lang="en-US" sz="2400" dirty="0" smtClean="0"/>
              <a:t>to change the emotional, physical state of the addressee.</a:t>
            </a:r>
          </a:p>
          <a:p>
            <a:pPr marL="285750" indent="-285750">
              <a:lnSpc>
                <a:spcPct val="150000"/>
              </a:lnSpc>
              <a:buFont typeface="Wingdings" pitchFamily="2" charset="2"/>
              <a:buChar char="Ø"/>
            </a:pPr>
            <a:r>
              <a:rPr lang="en-US" sz="2400" dirty="0" smtClean="0"/>
              <a:t>This pragmatic aim is achieved when the speaker uses different language units, gestures, intonation which would largely depend on the situation.</a:t>
            </a:r>
          </a:p>
        </p:txBody>
      </p:sp>
    </p:spTree>
    <p:extLst>
      <p:ext uri="{BB962C8B-B14F-4D97-AF65-F5344CB8AC3E}">
        <p14:creationId xmlns="" xmlns:p14="http://schemas.microsoft.com/office/powerpoint/2010/main" val="3560509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260648"/>
            <a:ext cx="7992887" cy="5847755"/>
          </a:xfrm>
          <a:prstGeom prst="rect">
            <a:avLst/>
          </a:prstGeom>
        </p:spPr>
        <p:txBody>
          <a:bodyPr wrap="square">
            <a:spAutoFit/>
          </a:bodyPr>
          <a:lstStyle/>
          <a:p>
            <a:pPr algn="just"/>
            <a:r>
              <a:rPr lang="en-US" sz="2800" b="1" i="1" u="sng" dirty="0" smtClean="0">
                <a:solidFill>
                  <a:srgbClr val="FF0000"/>
                </a:solidFill>
              </a:rPr>
              <a:t>Stylistics </a:t>
            </a:r>
            <a:r>
              <a:rPr lang="en-US" sz="2400" dirty="0" smtClean="0"/>
              <a:t>is a linguistic discipline which studies nominative and communicative language units and the principle of these units selections and combinations for the sake of achieving some pragmatic aim in different communicative situations.</a:t>
            </a:r>
          </a:p>
          <a:p>
            <a:pPr>
              <a:spcBef>
                <a:spcPts val="600"/>
              </a:spcBef>
              <a:spcAft>
                <a:spcPts val="600"/>
              </a:spcAft>
            </a:pPr>
            <a:r>
              <a:rPr lang="en-US" sz="2400" dirty="0" smtClean="0">
                <a:solidFill>
                  <a:srgbClr val="7030A0"/>
                </a:solidFill>
              </a:rPr>
              <a:t>Stylistics is concerned with such issues:</a:t>
            </a:r>
          </a:p>
          <a:p>
            <a:pPr marL="342900" indent="-342900">
              <a:buAutoNum type="arabicParenR"/>
            </a:pPr>
            <a:r>
              <a:rPr lang="en-US" sz="2400" dirty="0" smtClean="0"/>
              <a:t>The aesthetic function of the language;</a:t>
            </a:r>
          </a:p>
          <a:p>
            <a:pPr marL="342900" indent="-342900">
              <a:buAutoNum type="arabicParenR"/>
            </a:pPr>
            <a:r>
              <a:rPr lang="en-US" sz="2400" dirty="0" smtClean="0"/>
              <a:t>Expressive means in language;</a:t>
            </a:r>
          </a:p>
          <a:p>
            <a:pPr marL="342900" indent="-342900">
              <a:buAutoNum type="arabicParenR"/>
            </a:pPr>
            <a:r>
              <a:rPr lang="en-US" sz="2400" dirty="0" smtClean="0"/>
              <a:t>Synonymous ways of rendering one and the same idea;</a:t>
            </a:r>
          </a:p>
          <a:p>
            <a:pPr marL="342900" indent="-342900">
              <a:buAutoNum type="arabicParenR"/>
            </a:pPr>
            <a:r>
              <a:rPr lang="en-US" sz="2400" dirty="0" smtClean="0"/>
              <a:t>Emotional coloring in language;</a:t>
            </a:r>
          </a:p>
          <a:p>
            <a:pPr marL="342900" indent="-342900">
              <a:buAutoNum type="arabicParenR"/>
            </a:pPr>
            <a:r>
              <a:rPr lang="en-US" sz="2400" dirty="0" smtClean="0"/>
              <a:t>A system of special devices, called stylistic devices (CDs);</a:t>
            </a:r>
          </a:p>
          <a:p>
            <a:pPr marL="342900" indent="-342900">
              <a:buAutoNum type="arabicParenR"/>
            </a:pPr>
            <a:r>
              <a:rPr lang="en-US" sz="2400" dirty="0" smtClean="0"/>
              <a:t>The splitting of the literary language into a separate system, called style;</a:t>
            </a:r>
          </a:p>
          <a:p>
            <a:pPr marL="342900" indent="-342900">
              <a:buAutoNum type="arabicParenR"/>
            </a:pPr>
            <a:r>
              <a:rPr lang="en-US" sz="2400" dirty="0" smtClean="0"/>
              <a:t>The individual manner of an author making use of the language.</a:t>
            </a:r>
          </a:p>
          <a:p>
            <a:endParaRPr lang="ru-RU" sz="2400" dirty="0"/>
          </a:p>
        </p:txBody>
      </p:sp>
    </p:spTree>
    <p:extLst>
      <p:ext uri="{BB962C8B-B14F-4D97-AF65-F5344CB8AC3E}">
        <p14:creationId xmlns="" xmlns:p14="http://schemas.microsoft.com/office/powerpoint/2010/main" val="325534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8064896" cy="3416320"/>
          </a:xfrm>
          <a:prstGeom prst="rect">
            <a:avLst/>
          </a:prstGeom>
        </p:spPr>
        <p:txBody>
          <a:bodyPr wrap="square">
            <a:spAutoFit/>
          </a:bodyPr>
          <a:lstStyle/>
          <a:p>
            <a:pPr marL="342900" indent="-342900" algn="just">
              <a:lnSpc>
                <a:spcPct val="150000"/>
              </a:lnSpc>
              <a:buFont typeface="Wingdings" pitchFamily="2" charset="2"/>
              <a:buChar char="Ø"/>
            </a:pPr>
            <a:r>
              <a:rPr lang="en-US" sz="2400" dirty="0" smtClean="0"/>
              <a:t>The </a:t>
            </a:r>
            <a:r>
              <a:rPr lang="en-US" sz="2400" b="1" i="1" dirty="0" smtClean="0"/>
              <a:t>object of Stylistics </a:t>
            </a:r>
            <a:r>
              <a:rPr lang="en-US" sz="2400" dirty="0" smtClean="0"/>
              <a:t>is versatile and multidimensional.</a:t>
            </a:r>
          </a:p>
          <a:p>
            <a:pPr marL="342900" indent="-342900" algn="just">
              <a:lnSpc>
                <a:spcPct val="150000"/>
              </a:lnSpc>
              <a:buFont typeface="Wingdings" pitchFamily="2" charset="2"/>
              <a:buChar char="Ø"/>
            </a:pPr>
            <a:r>
              <a:rPr lang="en-US" sz="2400" dirty="0" smtClean="0"/>
              <a:t>It’s essential that we look at the object of Stylistics study as a holistic one, composed of several inseparable parts. </a:t>
            </a:r>
          </a:p>
          <a:p>
            <a:pPr marL="342900" indent="-342900" algn="just">
              <a:lnSpc>
                <a:spcPct val="150000"/>
              </a:lnSpc>
              <a:buFont typeface="Wingdings" pitchFamily="2" charset="2"/>
              <a:buChar char="Ø"/>
            </a:pPr>
            <a:endParaRPr lang="ru-RU" sz="2400" dirty="0"/>
          </a:p>
        </p:txBody>
      </p:sp>
      <p:pic>
        <p:nvPicPr>
          <p:cNvPr id="2050" name="Picture 2" descr="C:\Users\user\Desktop\images3.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331640" y="4109016"/>
            <a:ext cx="5760640" cy="191227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21095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04664"/>
            <a:ext cx="8229600" cy="1143000"/>
          </a:xfrm>
        </p:spPr>
        <p:txBody>
          <a:bodyPr>
            <a:normAutofit/>
          </a:bodyPr>
          <a:lstStyle/>
          <a:p>
            <a:r>
              <a:rPr lang="en-US" dirty="0" smtClean="0"/>
              <a:t>2. Types and kinds of Stylistics</a:t>
            </a:r>
            <a:r>
              <a:rPr lang="en-US" dirty="0"/>
              <a:t/>
            </a:r>
            <a:br>
              <a:rPr lang="en-US" dirty="0"/>
            </a:br>
            <a:endParaRPr lang="ru-RU" dirty="0"/>
          </a:p>
        </p:txBody>
      </p:sp>
      <p:sp>
        <p:nvSpPr>
          <p:cNvPr id="3" name="Прямоугольник 2"/>
          <p:cNvSpPr/>
          <p:nvPr/>
        </p:nvSpPr>
        <p:spPr>
          <a:xfrm>
            <a:off x="1331640" y="1124744"/>
            <a:ext cx="5688632" cy="4816703"/>
          </a:xfrm>
          <a:prstGeom prst="rect">
            <a:avLst/>
          </a:prstGeom>
        </p:spPr>
        <p:txBody>
          <a:bodyPr wrap="square">
            <a:spAutoFit/>
          </a:bodyPr>
          <a:lstStyle/>
          <a:p>
            <a:pPr>
              <a:spcAft>
                <a:spcPts val="600"/>
              </a:spcAft>
            </a:pPr>
            <a:r>
              <a:rPr lang="en-US" sz="2800" b="1" dirty="0" smtClean="0"/>
              <a:t>Types:</a:t>
            </a:r>
          </a:p>
          <a:p>
            <a:pPr marL="285750" indent="-285750">
              <a:buFont typeface="Wingdings" pitchFamily="2" charset="2"/>
              <a:buChar char="v"/>
            </a:pPr>
            <a:r>
              <a:rPr lang="en-US" sz="2400" dirty="0" smtClean="0"/>
              <a:t>Linguostylistics</a:t>
            </a:r>
          </a:p>
          <a:p>
            <a:pPr marL="285750" indent="-285750">
              <a:buFont typeface="Arial" pitchFamily="34" charset="0"/>
              <a:buChar char="•"/>
            </a:pPr>
            <a:r>
              <a:rPr lang="en-US" sz="2400" dirty="0" smtClean="0"/>
              <a:t>Functional stylistics</a:t>
            </a:r>
          </a:p>
          <a:p>
            <a:pPr marL="285750" indent="-285750">
              <a:buFont typeface="Arial" pitchFamily="34" charset="0"/>
              <a:buChar char="•"/>
            </a:pPr>
            <a:r>
              <a:rPr lang="en-US" sz="2400" dirty="0" smtClean="0"/>
              <a:t>Stylistic lexicology</a:t>
            </a:r>
          </a:p>
          <a:p>
            <a:pPr marL="285750" indent="-285750">
              <a:buFont typeface="Arial" pitchFamily="34" charset="0"/>
              <a:buChar char="•"/>
            </a:pPr>
            <a:r>
              <a:rPr lang="en-US" sz="2400" dirty="0" smtClean="0"/>
              <a:t>Stylistic phonetics (phonostylistics)</a:t>
            </a:r>
          </a:p>
          <a:p>
            <a:pPr marL="285750" indent="-285750">
              <a:buFont typeface="Arial" pitchFamily="34" charset="0"/>
              <a:buChar char="•"/>
            </a:pPr>
            <a:r>
              <a:rPr lang="en-US" sz="2400" dirty="0" smtClean="0"/>
              <a:t>Stylistic grammar</a:t>
            </a:r>
          </a:p>
          <a:p>
            <a:pPr marL="285750" indent="-285750">
              <a:spcAft>
                <a:spcPts val="600"/>
              </a:spcAft>
              <a:buFont typeface="Arial" pitchFamily="34" charset="0"/>
              <a:buChar char="•"/>
            </a:pPr>
            <a:r>
              <a:rPr lang="en-US" sz="2400" dirty="0" smtClean="0"/>
              <a:t>Stylistic semasiology (rhetorics)</a:t>
            </a:r>
          </a:p>
          <a:p>
            <a:pPr marL="285750" indent="-285750">
              <a:buFont typeface="Wingdings" pitchFamily="2" charset="2"/>
              <a:buChar char="v"/>
            </a:pPr>
            <a:r>
              <a:rPr lang="en-US" sz="2400" dirty="0" smtClean="0"/>
              <a:t>Literary stylistics (discourse stylistics)</a:t>
            </a:r>
          </a:p>
          <a:p>
            <a:pPr marL="285750" indent="-285750">
              <a:buFont typeface="Arial" pitchFamily="34" charset="0"/>
              <a:buChar char="•"/>
            </a:pPr>
            <a:r>
              <a:rPr lang="en-US" sz="2400" dirty="0" smtClean="0"/>
              <a:t>Genetic stylistics</a:t>
            </a:r>
          </a:p>
          <a:p>
            <a:pPr marL="285750" indent="-285750">
              <a:buFont typeface="Arial" pitchFamily="34" charset="0"/>
              <a:buChar char="•"/>
            </a:pPr>
            <a:r>
              <a:rPr lang="en-US" sz="2400" dirty="0" smtClean="0"/>
              <a:t>Decoding stylistics</a:t>
            </a:r>
          </a:p>
          <a:p>
            <a:pPr marL="285750" indent="-285750">
              <a:spcAft>
                <a:spcPts val="600"/>
              </a:spcAft>
              <a:buFont typeface="Arial" pitchFamily="34" charset="0"/>
              <a:buChar char="•"/>
            </a:pPr>
            <a:r>
              <a:rPr lang="en-US" sz="2400" dirty="0" smtClean="0"/>
              <a:t>Immanent stylistics</a:t>
            </a:r>
          </a:p>
          <a:p>
            <a:pPr marL="285750" indent="-285750">
              <a:buFont typeface="Wingdings" pitchFamily="2" charset="2"/>
              <a:buChar char="v"/>
            </a:pPr>
            <a:r>
              <a:rPr lang="en-US" sz="2400" dirty="0" smtClean="0"/>
              <a:t>Comparative stylistics</a:t>
            </a:r>
            <a:endParaRPr lang="ru-RU" sz="2400" dirty="0"/>
          </a:p>
        </p:txBody>
      </p:sp>
    </p:spTree>
    <p:extLst>
      <p:ext uri="{BB962C8B-B14F-4D97-AF65-F5344CB8AC3E}">
        <p14:creationId xmlns="" xmlns:p14="http://schemas.microsoft.com/office/powerpoint/2010/main" val="1853161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836712"/>
            <a:ext cx="7704856" cy="4524315"/>
          </a:xfrm>
          <a:prstGeom prst="rect">
            <a:avLst/>
          </a:prstGeom>
        </p:spPr>
        <p:txBody>
          <a:bodyPr wrap="square">
            <a:spAutoFit/>
          </a:bodyPr>
          <a:lstStyle/>
          <a:p>
            <a:r>
              <a:rPr lang="en-US" sz="2400" b="1" dirty="0" smtClean="0">
                <a:solidFill>
                  <a:srgbClr val="7030A0"/>
                </a:solidFill>
              </a:rPr>
              <a:t>Literary and linguostylistics</a:t>
            </a:r>
            <a:r>
              <a:rPr lang="en-US" sz="2400" dirty="0" smtClean="0"/>
              <a:t> have some meeting points.</a:t>
            </a:r>
          </a:p>
          <a:p>
            <a:pPr algn="ctr"/>
            <a:r>
              <a:rPr lang="en-US" sz="2400" b="1" i="1" dirty="0" smtClean="0"/>
              <a:t>Both study:</a:t>
            </a:r>
          </a:p>
          <a:p>
            <a:pPr algn="just"/>
            <a:r>
              <a:rPr lang="en-US" sz="2400" dirty="0" smtClean="0"/>
              <a:t>1. The literary language from the point of view of variability;</a:t>
            </a:r>
          </a:p>
          <a:p>
            <a:pPr algn="just"/>
            <a:r>
              <a:rPr lang="en-US" sz="2400" dirty="0" smtClean="0"/>
              <a:t>2. The idiolects (individual speech of a writer);</a:t>
            </a:r>
          </a:p>
          <a:p>
            <a:pPr algn="just"/>
            <a:r>
              <a:rPr lang="en-US" sz="2400" dirty="0" smtClean="0"/>
              <a:t>3. Poetic speech that has its own specific language.</a:t>
            </a:r>
          </a:p>
          <a:p>
            <a:pPr algn="just"/>
            <a:endParaRPr lang="en-US" sz="2400" dirty="0"/>
          </a:p>
          <a:p>
            <a:pPr algn="just"/>
            <a:r>
              <a:rPr lang="en-US" sz="2400" b="1" dirty="0" smtClean="0">
                <a:solidFill>
                  <a:srgbClr val="7030A0"/>
                </a:solidFill>
              </a:rPr>
              <a:t>Comparative stylistics </a:t>
            </a:r>
            <a:r>
              <a:rPr lang="en-US" sz="2400" dirty="0" smtClean="0"/>
              <a:t>is connected with the contrastive study of more than one language.</a:t>
            </a:r>
          </a:p>
          <a:p>
            <a:pPr algn="just"/>
            <a:r>
              <a:rPr lang="en-US" sz="2400" dirty="0" smtClean="0"/>
              <a:t>It analyzes the stylistic resources not inherent in a separate language but at the crossroads of 2 languages or 2 literatures and is obviously linked to the theory of translation.</a:t>
            </a:r>
            <a:endParaRPr lang="ru-RU" sz="2400" dirty="0"/>
          </a:p>
        </p:txBody>
      </p:sp>
    </p:spTree>
    <p:extLst>
      <p:ext uri="{BB962C8B-B14F-4D97-AF65-F5344CB8AC3E}">
        <p14:creationId xmlns="" xmlns:p14="http://schemas.microsoft.com/office/powerpoint/2010/main" val="22464458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219</TotalTime>
  <Words>1736</Words>
  <Application>Microsoft Office PowerPoint</Application>
  <PresentationFormat>Экран (4:3)</PresentationFormat>
  <Paragraphs>169</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Углы</vt:lpstr>
      <vt:lpstr>Stylistics</vt:lpstr>
      <vt:lpstr>Слайд 2</vt:lpstr>
      <vt:lpstr>1. Object and subject matter of Stylistics</vt:lpstr>
      <vt:lpstr>Слайд 4</vt:lpstr>
      <vt:lpstr>Слайд 5</vt:lpstr>
      <vt:lpstr>Слайд 6</vt:lpstr>
      <vt:lpstr>Слайд 7</vt:lpstr>
      <vt:lpstr>2. Types and kinds of Stylistics </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Stulistics</dc:title>
  <dc:creator>user</dc:creator>
  <cp:lastModifiedBy>Таня</cp:lastModifiedBy>
  <cp:revision>58</cp:revision>
  <dcterms:created xsi:type="dcterms:W3CDTF">2016-08-31T09:25:12Z</dcterms:created>
  <dcterms:modified xsi:type="dcterms:W3CDTF">2017-10-17T17:01:53Z</dcterms:modified>
</cp:coreProperties>
</file>