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393191"/>
          </a:xfrm>
        </p:spPr>
        <p:txBody>
          <a:bodyPr/>
          <a:lstStyle/>
          <a:p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Stylistic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Lexicology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5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223224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should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with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precision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accuracy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above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restraint</a:t>
            </a:r>
            <a:r>
              <a:rPr lang="en-US" sz="2600" dirty="0">
                <a:latin typeface="Trebuchet MS" pitchFamily="34" charset="0"/>
              </a:rPr>
              <a:t>. 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show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impress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readers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listeners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they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likely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create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opposite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effect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much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virtue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such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b="1" i="1" dirty="0" err="1">
                <a:latin typeface="Trebuchet MS" pitchFamily="34" charset="0"/>
              </a:rPr>
              <a:t>aerated</a:t>
            </a:r>
            <a:r>
              <a:rPr lang="uk-UA" sz="2600" b="1" i="1" dirty="0">
                <a:latin typeface="Trebuchet MS" pitchFamily="34" charset="0"/>
              </a:rPr>
              <a:t> </a:t>
            </a:r>
            <a:r>
              <a:rPr lang="uk-UA" sz="2600" b="1" i="1" dirty="0" err="1">
                <a:latin typeface="Trebuchet MS" pitchFamily="34" charset="0"/>
              </a:rPr>
              <a:t>beverages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instead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b="1" i="1" dirty="0" err="1">
                <a:latin typeface="Trebuchet MS" pitchFamily="34" charset="0"/>
              </a:rPr>
              <a:t>fizzy</a:t>
            </a:r>
            <a:r>
              <a:rPr lang="uk-UA" sz="2600" b="1" i="1" dirty="0">
                <a:latin typeface="Trebuchet MS" pitchFamily="34" charset="0"/>
              </a:rPr>
              <a:t> </a:t>
            </a:r>
            <a:r>
              <a:rPr lang="uk-UA" sz="2600" b="1" i="1" dirty="0" err="1">
                <a:latin typeface="Trebuchet MS" pitchFamily="34" charset="0"/>
              </a:rPr>
              <a:t>drinks</a:t>
            </a:r>
            <a:r>
              <a:rPr lang="uk-UA" sz="2600" dirty="0">
                <a:latin typeface="Trebuchet MS" pitchFamily="34" charset="0"/>
              </a:rPr>
              <a:t>. </a:t>
            </a:r>
            <a:r>
              <a:rPr lang="uk-UA" sz="2600" dirty="0" err="1">
                <a:latin typeface="Trebuchet MS" pitchFamily="34" charset="0"/>
              </a:rPr>
              <a:t>These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simply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cause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disruptions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tone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create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weak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style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Here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even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more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pretentious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example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such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weakness</a:t>
            </a:r>
            <a:r>
              <a:rPr lang="uk-UA" sz="2600" dirty="0">
                <a:latin typeface="Trebuchet MS" pitchFamily="34" charset="0"/>
              </a:rPr>
              <a:t>: </a:t>
            </a:r>
            <a:r>
              <a:rPr lang="uk-UA" sz="2600" i="1" dirty="0" err="1">
                <a:latin typeface="Trebuchet MS" pitchFamily="34" charset="0"/>
              </a:rPr>
              <a:t>Enjoy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your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free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sample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of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our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en-US" sz="2600" b="1" i="1" u="sng" dirty="0" err="1">
                <a:latin typeface="Trebuchet MS" pitchFamily="34" charset="0"/>
              </a:rPr>
              <a:t>moi</a:t>
            </a:r>
            <a:r>
              <a:rPr lang="uk-UA" sz="2600" b="1" i="1" u="sng" dirty="0" err="1">
                <a:latin typeface="Trebuchet MS" pitchFamily="34" charset="0"/>
              </a:rPr>
              <a:t>sturizing</a:t>
            </a:r>
            <a:r>
              <a:rPr lang="uk-UA" sz="2600" b="1" i="1" u="sng" dirty="0">
                <a:latin typeface="Trebuchet MS" pitchFamily="34" charset="0"/>
              </a:rPr>
              <a:t> </a:t>
            </a:r>
            <a:r>
              <a:rPr lang="uk-UA" sz="2600" b="1" i="1" u="sng" dirty="0" err="1">
                <a:latin typeface="Trebuchet MS" pitchFamily="34" charset="0"/>
              </a:rPr>
              <a:t>cleansing</a:t>
            </a:r>
            <a:r>
              <a:rPr lang="uk-UA" sz="2600" b="1" i="1" u="sng" dirty="0">
                <a:latin typeface="Trebuchet MS" pitchFamily="34" charset="0"/>
              </a:rPr>
              <a:t> </a:t>
            </a:r>
            <a:r>
              <a:rPr lang="uk-UA" sz="2600" b="1" i="1" u="sng" dirty="0" err="1">
                <a:latin typeface="Trebuchet MS" pitchFamily="34" charset="0"/>
              </a:rPr>
              <a:t>bar</a:t>
            </a:r>
            <a:r>
              <a:rPr lang="uk-UA" sz="2600" b="1" dirty="0">
                <a:latin typeface="Trebuchet MS" pitchFamily="34" charset="0"/>
              </a:rPr>
              <a:t> </a:t>
            </a:r>
            <a:r>
              <a:rPr lang="uk-UA" sz="2600" dirty="0">
                <a:latin typeface="Trebuchet MS" pitchFamily="34" charset="0"/>
              </a:rPr>
              <a:t>(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other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- </a:t>
            </a:r>
            <a:r>
              <a:rPr lang="uk-UA" sz="2600" b="1" i="1" dirty="0" err="1">
                <a:latin typeface="Trebuchet MS" pitchFamily="34" charset="0"/>
              </a:rPr>
              <a:t>our</a:t>
            </a:r>
            <a:r>
              <a:rPr lang="uk-UA" sz="2600" b="1" i="1" dirty="0">
                <a:latin typeface="Trebuchet MS" pitchFamily="34" charset="0"/>
              </a:rPr>
              <a:t> </a:t>
            </a:r>
            <a:r>
              <a:rPr lang="uk-UA" sz="2600" b="1" i="1" dirty="0" err="1">
                <a:latin typeface="Trebuchet MS" pitchFamily="34" charset="0"/>
              </a:rPr>
              <a:t>soap</a:t>
            </a:r>
            <a:r>
              <a:rPr lang="uk-UA" sz="2600" dirty="0">
                <a:latin typeface="Trebuchet MS" pitchFamily="34" charset="0"/>
              </a:rPr>
              <a:t>).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function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poetic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create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poetic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images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make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speech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elevated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Their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nature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archaic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Many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poetic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lost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their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original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charm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become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hackneyed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conventional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symbols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due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their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constant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repetition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poetry</a:t>
            </a:r>
            <a:r>
              <a:rPr lang="uk-UA" sz="2600" dirty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It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a well-</a:t>
            </a:r>
            <a:r>
              <a:rPr lang="uk-UA" sz="2600" dirty="0" err="1">
                <a:latin typeface="Trebuchet MS" pitchFamily="34" charset="0"/>
              </a:rPr>
              <a:t>known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fact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that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word-</a:t>
            </a:r>
            <a:r>
              <a:rPr lang="uk-UA" sz="2600" dirty="0" err="1">
                <a:latin typeface="Trebuchet MS" pitchFamily="34" charset="0"/>
              </a:rPr>
              <a:t>stock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constantly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changing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renewing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Old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die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new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appear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Before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disappearing</a:t>
            </a:r>
            <a:r>
              <a:rPr lang="uk-UA" sz="2600" dirty="0">
                <a:latin typeface="Trebuchet MS" pitchFamily="34" charset="0"/>
              </a:rPr>
              <a:t>, a </a:t>
            </a:r>
            <a:r>
              <a:rPr lang="uk-UA" sz="2600" dirty="0" err="1">
                <a:latin typeface="Trebuchet MS" pitchFamily="34" charset="0"/>
              </a:rPr>
              <a:t>word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undergoes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stages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obsolescent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obsolete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archaic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3285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beginning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aging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process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word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marked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decrease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its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usage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Rarely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called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obsolescent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To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obsolescent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belong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pronoun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though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its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thee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thy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thine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verbs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with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ending</a:t>
            </a:r>
            <a:r>
              <a:rPr lang="uk-UA" sz="2600" dirty="0">
                <a:latin typeface="Trebuchet MS" pitchFamily="34" charset="0"/>
              </a:rPr>
              <a:t> -</a:t>
            </a:r>
            <a:r>
              <a:rPr lang="uk-UA" sz="2600" i="1" dirty="0">
                <a:latin typeface="Trebuchet MS" pitchFamily="34" charset="0"/>
              </a:rPr>
              <a:t>est (</a:t>
            </a:r>
            <a:r>
              <a:rPr lang="uk-UA" sz="2600" i="1" dirty="0" err="1">
                <a:latin typeface="Trebuchet MS" pitchFamily="34" charset="0"/>
              </a:rPr>
              <a:t>though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makest</a:t>
            </a:r>
            <a:r>
              <a:rPr lang="uk-UA" sz="2600" dirty="0">
                <a:latin typeface="Trebuchet MS" pitchFamily="34" charset="0"/>
              </a:rPr>
              <a:t>)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ending</a:t>
            </a:r>
            <a:r>
              <a:rPr lang="uk-UA" sz="2600" dirty="0">
                <a:latin typeface="Trebuchet MS" pitchFamily="34" charset="0"/>
              </a:rPr>
              <a:t> -</a:t>
            </a:r>
            <a:r>
              <a:rPr lang="uk-UA" sz="2600" i="1" dirty="0">
                <a:latin typeface="Trebuchet MS" pitchFamily="34" charset="0"/>
              </a:rPr>
              <a:t>th (</a:t>
            </a:r>
            <a:r>
              <a:rPr lang="uk-UA" sz="2600" i="1" dirty="0" err="1">
                <a:latin typeface="Trebuchet MS" pitchFamily="34" charset="0"/>
              </a:rPr>
              <a:t>he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maketh</a:t>
            </a:r>
            <a:r>
              <a:rPr lang="uk-UA" sz="2600" dirty="0">
                <a:latin typeface="Trebuchet MS" pitchFamily="34" charset="0"/>
              </a:rPr>
              <a:t>),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other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historical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survivals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Obsolete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gone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completely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out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though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still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recognized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native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speakers</a:t>
            </a:r>
            <a:r>
              <a:rPr lang="uk-UA" sz="2600" dirty="0">
                <a:latin typeface="Trebuchet MS" pitchFamily="34" charset="0"/>
              </a:rPr>
              <a:t> (</a:t>
            </a:r>
            <a:r>
              <a:rPr lang="uk-UA" sz="2600" i="1" dirty="0" err="1">
                <a:latin typeface="Trebuchet MS" pitchFamily="34" charset="0"/>
              </a:rPr>
              <a:t>methinks</a:t>
            </a:r>
            <a:r>
              <a:rPr lang="uk-UA" sz="2600" i="1" dirty="0">
                <a:latin typeface="Trebuchet MS" pitchFamily="34" charset="0"/>
              </a:rPr>
              <a:t> = </a:t>
            </a:r>
            <a:r>
              <a:rPr lang="uk-UA" sz="2600" i="1" dirty="0" err="1">
                <a:latin typeface="Trebuchet MS" pitchFamily="34" charset="0"/>
              </a:rPr>
              <a:t>it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seems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to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me</a:t>
            </a:r>
            <a:r>
              <a:rPr lang="uk-UA" sz="2600" i="1" dirty="0">
                <a:latin typeface="Trebuchet MS" pitchFamily="34" charset="0"/>
              </a:rPr>
              <a:t>; </a:t>
            </a:r>
            <a:r>
              <a:rPr lang="uk-UA" sz="2600" i="1" dirty="0" err="1">
                <a:latin typeface="Trebuchet MS" pitchFamily="34" charset="0"/>
              </a:rPr>
              <a:t>nay</a:t>
            </a:r>
            <a:r>
              <a:rPr lang="uk-UA" sz="2600" i="1" dirty="0">
                <a:latin typeface="Trebuchet MS" pitchFamily="34" charset="0"/>
              </a:rPr>
              <a:t> = </a:t>
            </a:r>
            <a:r>
              <a:rPr lang="uk-UA" sz="2600" i="1" dirty="0" err="1">
                <a:latin typeface="Trebuchet MS" pitchFamily="34" charset="0"/>
              </a:rPr>
              <a:t>no</a:t>
            </a:r>
            <a:r>
              <a:rPr lang="uk-UA" sz="2600" dirty="0">
                <a:latin typeface="Trebuchet MS" pitchFamily="34" charset="0"/>
              </a:rPr>
              <a:t>).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Archaic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belong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Old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recognized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nowadays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function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old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create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realistic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background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historical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works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literature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Barbarisms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foreignisms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same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origin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borrowings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from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other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greater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part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barbarisms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borrowed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en-US" sz="2600" dirty="0">
                <a:latin typeface="Trebuchet MS" pitchFamily="34" charset="0"/>
              </a:rPr>
              <a:t>in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from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French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Latin</a:t>
            </a:r>
            <a:r>
              <a:rPr lang="en-US" sz="2600" dirty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47260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Barbarisms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assimilated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borrowings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Being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part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word-</a:t>
            </a:r>
            <a:r>
              <a:rPr lang="uk-UA" sz="2600" dirty="0" err="1">
                <a:latin typeface="Trebuchet MS" pitchFamily="34" charset="0"/>
              </a:rPr>
              <a:t>stock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they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fixed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dictionaries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Foreignisms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non-</a:t>
            </a:r>
            <a:r>
              <a:rPr lang="uk-UA" sz="2600" dirty="0" err="1">
                <a:latin typeface="Trebuchet MS" pitchFamily="34" charset="0"/>
              </a:rPr>
              <a:t>assimilated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borrowings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occasionally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speech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reasons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belong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registered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lexicographers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function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barbarisms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foreignisms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create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realistic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background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stories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about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foreign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habits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customs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traditions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conditions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life</a:t>
            </a:r>
            <a:r>
              <a:rPr lang="uk-UA" sz="2600" dirty="0">
                <a:latin typeface="Trebuchet MS" pitchFamily="34" charset="0"/>
              </a:rPr>
              <a:t>.</a:t>
            </a:r>
            <a:r>
              <a:rPr lang="en-US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25658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Neologisms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newly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born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Most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layer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terminological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neologisms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been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rapidly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growing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since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start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technological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revolution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sphere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Internet </a:t>
            </a:r>
            <a:r>
              <a:rPr lang="uk-UA" sz="2600" dirty="0" err="1">
                <a:latin typeface="Trebuchet MS" pitchFamily="34" charset="0"/>
              </a:rPr>
              <a:t>alone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gave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birth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thousands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new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which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become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international</a:t>
            </a:r>
            <a:r>
              <a:rPr lang="en-US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Recent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discoveries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biochemistry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genetic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engineering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plasma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physics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microelectronics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oceanography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cosmonautics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other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sciences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demanded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new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name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new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concepts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ideas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our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everyday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also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enlarged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neologisms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Stylistic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lexicology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deals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with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words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which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make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up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people's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lexicon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. </a:t>
            </a:r>
            <a:endParaRPr lang="en-US" sz="2600" dirty="0" smtClean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Vocabulary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or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lexis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is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usefully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distinguished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from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grammar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in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textual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analysis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. </a:t>
            </a:r>
            <a:endParaRPr lang="en-US" sz="2600" dirty="0" smtClean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The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grammar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of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any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utterance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is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the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underlying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structure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. </a:t>
            </a:r>
            <a:endParaRPr lang="en-US" sz="2600" dirty="0" smtClean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The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vocabulary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is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the </a:t>
            </a:r>
            <a:r>
              <a:rPr lang="en-US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im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mediate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content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or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subject-matter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of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a </a:t>
            </a:r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statement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.</a:t>
            </a:r>
            <a:endParaRPr lang="uk-UA" sz="26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4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Common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colloquial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part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Standard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word-</a:t>
            </a:r>
            <a:r>
              <a:rPr lang="uk-UA" sz="2600" dirty="0" err="1">
                <a:latin typeface="Trebuchet MS" pitchFamily="34" charset="0"/>
              </a:rPr>
              <a:t>stock</a:t>
            </a:r>
            <a:r>
              <a:rPr lang="en-US" sz="2600" dirty="0">
                <a:latin typeface="Trebuchet MS" pitchFamily="34" charset="0"/>
              </a:rPr>
              <a:t>.</a:t>
            </a:r>
            <a:r>
              <a:rPr lang="uk-UA" sz="2600" dirty="0">
                <a:latin typeface="Trebuchet MS" pitchFamily="34" charset="0"/>
              </a:rPr>
              <a:t>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borders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both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neutral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special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colloquial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en-US" sz="2600" dirty="0">
                <a:latin typeface="Trebuchet MS" pitchFamily="34" charset="0"/>
              </a:rPr>
              <a:t>.</a:t>
            </a:r>
            <a:r>
              <a:rPr lang="uk-UA" sz="2600" dirty="0">
                <a:latin typeface="Trebuchet MS" pitchFamily="34" charset="0"/>
              </a:rPr>
              <a:t>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Colloquialisms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familiar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idioms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informal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speech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writing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but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unacceptable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polite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conversation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business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correspondence</a:t>
            </a:r>
            <a:r>
              <a:rPr lang="en-US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47260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err="1">
                <a:latin typeface="Trebuchet MS" pitchFamily="34" charset="0"/>
              </a:rPr>
              <a:t>There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are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some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specific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ways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of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forming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colloquial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words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and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grammatical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fusions</a:t>
            </a:r>
            <a:r>
              <a:rPr lang="uk-UA" dirty="0">
                <a:latin typeface="Trebuchet MS" pitchFamily="34" charset="0"/>
              </a:rPr>
              <a:t>. </a:t>
            </a:r>
            <a:endParaRPr lang="en-US" dirty="0" smtClean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uk-UA" dirty="0" err="1" smtClean="0">
                <a:latin typeface="Trebuchet MS" pitchFamily="34" charset="0"/>
              </a:rPr>
              <a:t>The</a:t>
            </a:r>
            <a:r>
              <a:rPr lang="uk-UA" dirty="0" smtClean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most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typical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of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them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are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contraction</a:t>
            </a:r>
            <a:r>
              <a:rPr lang="uk-UA" dirty="0">
                <a:latin typeface="Trebuchet MS" pitchFamily="34" charset="0"/>
              </a:rPr>
              <a:t> (</a:t>
            </a:r>
            <a:r>
              <a:rPr lang="uk-UA" dirty="0" err="1">
                <a:latin typeface="Trebuchet MS" pitchFamily="34" charset="0"/>
              </a:rPr>
              <a:t>demo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demonstration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comp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comprehensive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school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disco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discotheque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ad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advertisement</a:t>
            </a:r>
            <a:r>
              <a:rPr lang="uk-UA" dirty="0">
                <a:latin typeface="Trebuchet MS" pitchFamily="34" charset="0"/>
              </a:rPr>
              <a:t>), </a:t>
            </a:r>
            <a:r>
              <a:rPr lang="uk-UA" dirty="0" err="1">
                <a:latin typeface="Trebuchet MS" pitchFamily="34" charset="0"/>
              </a:rPr>
              <a:t>amalgamation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of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two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words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in</a:t>
            </a:r>
            <a:r>
              <a:rPr lang="uk-UA" dirty="0">
                <a:latin typeface="Trebuchet MS" pitchFamily="34" charset="0"/>
              </a:rPr>
              <a:t> a </a:t>
            </a:r>
            <a:r>
              <a:rPr lang="uk-UA" dirty="0" err="1">
                <a:latin typeface="Trebuchet MS" pitchFamily="34" charset="0"/>
              </a:rPr>
              <a:t>single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one</a:t>
            </a:r>
            <a:r>
              <a:rPr lang="uk-UA" dirty="0">
                <a:latin typeface="Trebuchet MS" pitchFamily="34" charset="0"/>
              </a:rPr>
              <a:t> (</a:t>
            </a:r>
            <a:r>
              <a:rPr lang="uk-UA" dirty="0" err="1">
                <a:latin typeface="Trebuchet MS" pitchFamily="34" charset="0"/>
              </a:rPr>
              <a:t>s'long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so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long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c'mon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come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on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gimme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give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me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wanna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want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to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gonna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going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to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don't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do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not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he's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he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has</a:t>
            </a:r>
            <a:r>
              <a:rPr lang="uk-UA" dirty="0">
                <a:latin typeface="Trebuchet MS" pitchFamily="34" charset="0"/>
              </a:rPr>
              <a:t>/</a:t>
            </a:r>
            <a:r>
              <a:rPr lang="uk-UA" dirty="0" err="1">
                <a:latin typeface="Trebuchet MS" pitchFamily="34" charset="0"/>
              </a:rPr>
              <a:t>is</a:t>
            </a:r>
            <a:r>
              <a:rPr lang="uk-UA" dirty="0">
                <a:latin typeface="Trebuchet MS" pitchFamily="34" charset="0"/>
              </a:rPr>
              <a:t>), </a:t>
            </a:r>
            <a:r>
              <a:rPr lang="uk-UA" dirty="0" err="1">
                <a:latin typeface="Trebuchet MS" pitchFamily="34" charset="0"/>
              </a:rPr>
              <a:t>affixation</a:t>
            </a:r>
            <a:r>
              <a:rPr lang="uk-UA" dirty="0">
                <a:latin typeface="Trebuchet MS" pitchFamily="34" charset="0"/>
              </a:rPr>
              <a:t> (</a:t>
            </a:r>
            <a:r>
              <a:rPr lang="uk-UA" dirty="0" err="1">
                <a:latin typeface="Trebuchet MS" pitchFamily="34" charset="0"/>
              </a:rPr>
              <a:t>missy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=</a:t>
            </a:r>
            <a:r>
              <a:rPr lang="uk-UA" dirty="0" smtClean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miss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girlie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=</a:t>
            </a:r>
            <a:r>
              <a:rPr lang="uk-UA" dirty="0" smtClean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girl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Scotty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Scotchman</a:t>
            </a:r>
            <a:r>
              <a:rPr lang="uk-UA" dirty="0">
                <a:latin typeface="Trebuchet MS" pitchFamily="34" charset="0"/>
              </a:rPr>
              <a:t>), </a:t>
            </a:r>
            <a:r>
              <a:rPr lang="uk-UA" dirty="0" err="1">
                <a:latin typeface="Trebuchet MS" pitchFamily="34" charset="0"/>
              </a:rPr>
              <a:t>compounding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composing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and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blen</a:t>
            </a:r>
            <a:r>
              <a:rPr lang="en-US" dirty="0">
                <a:latin typeface="Trebuchet MS" pitchFamily="34" charset="0"/>
              </a:rPr>
              <a:t>d</a:t>
            </a:r>
            <a:r>
              <a:rPr lang="uk-UA" dirty="0" err="1">
                <a:latin typeface="Trebuchet MS" pitchFamily="34" charset="0"/>
              </a:rPr>
              <a:t>ing</a:t>
            </a:r>
            <a:r>
              <a:rPr lang="uk-UA" dirty="0">
                <a:latin typeface="Trebuchet MS" pitchFamily="34" charset="0"/>
              </a:rPr>
              <a:t> (hanky-</a:t>
            </a:r>
            <a:r>
              <a:rPr lang="uk-UA" dirty="0" err="1">
                <a:latin typeface="Trebuchet MS" pitchFamily="34" charset="0"/>
              </a:rPr>
              <a:t>panky</a:t>
            </a:r>
            <a:r>
              <a:rPr lang="uk-UA" dirty="0">
                <a:latin typeface="Trebuchet MS" pitchFamily="34" charset="0"/>
              </a:rPr>
              <a:t> = </a:t>
            </a:r>
            <a:r>
              <a:rPr lang="uk-UA" dirty="0" err="1">
                <a:latin typeface="Trebuchet MS" pitchFamily="34" charset="0"/>
              </a:rPr>
              <a:t>children's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tricks</a:t>
            </a:r>
            <a:r>
              <a:rPr lang="uk-UA" dirty="0">
                <a:latin typeface="Trebuchet MS" pitchFamily="34" charset="0"/>
              </a:rPr>
              <a:t>, yellow-belly = </a:t>
            </a:r>
            <a:r>
              <a:rPr lang="uk-UA" dirty="0" err="1">
                <a:latin typeface="Trebuchet MS" pitchFamily="34" charset="0"/>
              </a:rPr>
              <a:t>co</a:t>
            </a:r>
            <a:r>
              <a:rPr lang="en-US" dirty="0">
                <a:latin typeface="Trebuchet MS" pitchFamily="34" charset="0"/>
              </a:rPr>
              <a:t>w</a:t>
            </a:r>
            <a:r>
              <a:rPr lang="uk-UA" dirty="0" err="1">
                <a:latin typeface="Trebuchet MS" pitchFamily="34" charset="0"/>
              </a:rPr>
              <a:t>ard</a:t>
            </a:r>
            <a:r>
              <a:rPr lang="uk-UA" dirty="0">
                <a:latin typeface="Trebuchet MS" pitchFamily="34" charset="0"/>
              </a:rPr>
              <a:t>, </a:t>
            </a:r>
            <a:r>
              <a:rPr lang="uk-UA" dirty="0" err="1">
                <a:latin typeface="Trebuchet MS" pitchFamily="34" charset="0"/>
              </a:rPr>
              <a:t>motel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=</a:t>
            </a:r>
            <a:r>
              <a:rPr lang="uk-UA" dirty="0">
                <a:latin typeface="Trebuchet MS" pitchFamily="34" charset="0"/>
              </a:rPr>
              <a:t> a </a:t>
            </a:r>
            <a:r>
              <a:rPr lang="uk-UA" dirty="0" err="1">
                <a:latin typeface="Trebuchet MS" pitchFamily="34" charset="0"/>
              </a:rPr>
              <a:t>hotel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for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people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who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are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travelling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by</a:t>
            </a:r>
            <a:r>
              <a:rPr lang="uk-UA" dirty="0">
                <a:latin typeface="Trebuchet MS" pitchFamily="34" charset="0"/>
              </a:rPr>
              <a:t> </a:t>
            </a:r>
            <a:r>
              <a:rPr lang="uk-UA" dirty="0" err="1">
                <a:latin typeface="Trebuchet MS" pitchFamily="34" charset="0"/>
              </a:rPr>
              <a:t>car</a:t>
            </a:r>
            <a:r>
              <a:rPr lang="uk-UA" dirty="0">
                <a:latin typeface="Trebuchet MS" pitchFamily="34" charset="0"/>
              </a:rPr>
              <a:t>).</a:t>
            </a:r>
            <a:endParaRPr lang="uk-UA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most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productive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way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building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colloquial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Ukrainian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derivation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Lots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suffixes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prefixes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convert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neutral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conversational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Many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colloquial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extremely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emotional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image-</a:t>
            </a:r>
            <a:r>
              <a:rPr lang="uk-UA" sz="2600" dirty="0" err="1">
                <a:latin typeface="Trebuchet MS" pitchFamily="34" charset="0"/>
              </a:rPr>
              <a:t>bearing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For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example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interjections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oops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oh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gee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wow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alas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capable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rendering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dozens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contextual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subjective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modal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meanings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such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gladness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disappointment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resentment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admiration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etc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Not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less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expressive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Ukrainian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colloquial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. </a:t>
            </a:r>
          </a:p>
          <a:p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Expressive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colloquial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long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chains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synonyms</a:t>
            </a:r>
            <a:r>
              <a:rPr lang="en-US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Jargonisms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non-</a:t>
            </a:r>
            <a:r>
              <a:rPr lang="uk-UA" sz="2600" dirty="0" err="1">
                <a:latin typeface="Trebuchet MS" pitchFamily="34" charset="0"/>
              </a:rPr>
              <a:t>standard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people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certain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asocial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group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keep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their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intercourse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secret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There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jargons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criminals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convicts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gamblers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vagabonds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souteneurs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prostitutes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drug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addicts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like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jargon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conveys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suggestion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that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speaker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listener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enjoy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special</a:t>
            </a:r>
            <a:r>
              <a:rPr lang="uk-UA" sz="2600" dirty="0">
                <a:latin typeface="Trebuchet MS" pitchFamily="34" charset="0"/>
              </a:rPr>
              <a:t> "</a:t>
            </a:r>
            <a:r>
              <a:rPr lang="uk-UA" sz="2600" dirty="0" err="1">
                <a:latin typeface="Trebuchet MS" pitchFamily="34" charset="0"/>
              </a:rPr>
              <a:t>fraternity</a:t>
            </a:r>
            <a:r>
              <a:rPr lang="uk-UA" sz="2600" dirty="0">
                <a:latin typeface="Trebuchet MS" pitchFamily="34" charset="0"/>
              </a:rPr>
              <a:t>" </a:t>
            </a:r>
            <a:r>
              <a:rPr lang="uk-UA" sz="2600" dirty="0" err="1">
                <a:latin typeface="Trebuchet MS" pitchFamily="34" charset="0"/>
              </a:rPr>
              <a:t>which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closed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outsiders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because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outsides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understand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secret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9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600" dirty="0">
                <a:latin typeface="Trebuchet MS" pitchFamily="34" charset="0"/>
              </a:rPr>
              <a:t>P</a:t>
            </a:r>
            <a:r>
              <a:rPr lang="uk-UA" sz="2600" dirty="0" err="1">
                <a:latin typeface="Trebuchet MS" pitchFamily="34" charset="0"/>
              </a:rPr>
              <a:t>eople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resort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jargon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en-US" sz="2600" dirty="0">
                <a:latin typeface="Trebuchet MS" pitchFamily="34" charset="0"/>
              </a:rPr>
              <a:t>diff</a:t>
            </a:r>
            <a:r>
              <a:rPr lang="uk-UA" sz="2600" dirty="0" err="1">
                <a:latin typeface="Trebuchet MS" pitchFamily="34" charset="0"/>
              </a:rPr>
              <a:t>erent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startling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original</a:t>
            </a:r>
            <a:r>
              <a:rPr lang="uk-UA" sz="2600" dirty="0">
                <a:latin typeface="Trebuchet MS" pitchFamily="34" charset="0"/>
              </a:rPr>
              <a:t>;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display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one's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membership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group</a:t>
            </a:r>
            <a:r>
              <a:rPr lang="uk-UA" sz="2600" dirty="0">
                <a:latin typeface="Trebuchet MS" pitchFamily="34" charset="0"/>
              </a:rPr>
              <a:t>;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be</a:t>
            </a:r>
            <a:r>
              <a:rPr lang="en-US" sz="2600" dirty="0" smtClean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secretive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exclude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others</a:t>
            </a:r>
            <a:r>
              <a:rPr lang="uk-UA" sz="2600" dirty="0">
                <a:latin typeface="Trebuchet MS" pitchFamily="34" charset="0"/>
              </a:rPr>
              <a:t>;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enrich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stock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</a:t>
            </a:r>
            <a:r>
              <a:rPr lang="uk-UA" sz="2600" dirty="0">
                <a:latin typeface="Trebuchet MS" pitchFamily="34" charset="0"/>
              </a:rPr>
              <a:t>;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establish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friendly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rapport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with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others</a:t>
            </a:r>
            <a:r>
              <a:rPr lang="uk-UA" sz="2600" dirty="0">
                <a:latin typeface="Trebuchet MS" pitchFamily="34" charset="0"/>
              </a:rPr>
              <a:t>;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irreverent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humorous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Professionalisms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term-</a:t>
            </a:r>
            <a:r>
              <a:rPr lang="uk-UA" sz="2600" dirty="0" err="1">
                <a:latin typeface="Trebuchet MS" pitchFamily="34" charset="0"/>
              </a:rPr>
              <a:t>like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understood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members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certain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trade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profession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Their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function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rationalize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professional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communication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make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economical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This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achieved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due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broad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semantic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structure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professional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which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makes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economical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substitutes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lengthy</a:t>
            </a:r>
            <a:r>
              <a:rPr lang="uk-UA" sz="2600" dirty="0">
                <a:latin typeface="Trebuchet MS" pitchFamily="34" charset="0"/>
              </a:rPr>
              <a:t> Standard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equivalents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Dialecticisms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people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certain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community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living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certain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territory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>
                <a:latin typeface="Trebuchet MS" pitchFamily="34" charset="0"/>
              </a:rPr>
              <a:t>US </a:t>
            </a:r>
            <a:r>
              <a:rPr lang="uk-UA" sz="2600" dirty="0" err="1">
                <a:latin typeface="Trebuchet MS" pitchFamily="34" charset="0"/>
              </a:rPr>
              <a:t>Southern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dialect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one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might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say</a:t>
            </a:r>
            <a:r>
              <a:rPr lang="uk-UA" sz="2600" dirty="0">
                <a:latin typeface="Trebuchet MS" pitchFamily="34" charset="0"/>
              </a:rPr>
              <a:t>: "</a:t>
            </a:r>
            <a:r>
              <a:rPr lang="uk-UA" sz="2600" dirty="0" err="1">
                <a:latin typeface="Trebuchet MS" pitchFamily="34" charset="0"/>
              </a:rPr>
              <a:t>Cousin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y'all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talk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mighty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fine</a:t>
            </a:r>
            <a:r>
              <a:rPr lang="uk-UA" sz="2600" dirty="0">
                <a:latin typeface="Trebuchet MS" pitchFamily="34" charset="0"/>
              </a:rPr>
              <a:t>" </a:t>
            </a:r>
            <a:r>
              <a:rPr lang="uk-UA" sz="2600" dirty="0" err="1">
                <a:latin typeface="Trebuchet MS" pitchFamily="34" charset="0"/>
              </a:rPr>
              <a:t>which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means</a:t>
            </a:r>
            <a:r>
              <a:rPr lang="uk-UA" sz="2600" dirty="0">
                <a:latin typeface="Trebuchet MS" pitchFamily="34" charset="0"/>
              </a:rPr>
              <a:t> "</a:t>
            </a:r>
            <a:r>
              <a:rPr lang="uk-UA" sz="2600" dirty="0" err="1">
                <a:latin typeface="Trebuchet MS" pitchFamily="34" charset="0"/>
              </a:rPr>
              <a:t>Sir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you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speak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well</a:t>
            </a:r>
            <a:r>
              <a:rPr lang="uk-UA" sz="2600" dirty="0">
                <a:latin typeface="Trebuchet MS" pitchFamily="34" charset="0"/>
              </a:rPr>
              <a:t>".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>
                <a:latin typeface="Trebuchet MS" pitchFamily="34" charset="0"/>
              </a:rPr>
              <a:t>ethnic-immigrant </a:t>
            </a:r>
            <a:r>
              <a:rPr lang="uk-UA" sz="2600" dirty="0" err="1">
                <a:latin typeface="Trebuchet MS" pitchFamily="34" charset="0"/>
              </a:rPr>
              <a:t>dialects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same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sentence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will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sound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</a:t>
            </a:r>
            <a:r>
              <a:rPr lang="uk-UA" sz="2600" dirty="0">
                <a:latin typeface="Trebuchet MS" pitchFamily="34" charset="0"/>
              </a:rPr>
              <a:t> "</a:t>
            </a:r>
            <a:r>
              <a:rPr lang="uk-UA" sz="2600" dirty="0" err="1">
                <a:latin typeface="Trebuchet MS" pitchFamily="34" charset="0"/>
              </a:rPr>
              <a:t>Paisano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you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speek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good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"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"</a:t>
            </a:r>
            <a:r>
              <a:rPr lang="uk-UA" sz="2600" dirty="0" err="1">
                <a:latin typeface="Trebuchet MS" pitchFamily="34" charset="0"/>
              </a:rPr>
              <a:t>Landsman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your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plenty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right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already</a:t>
            </a:r>
            <a:r>
              <a:rPr lang="uk-UA" sz="2600" dirty="0">
                <a:latin typeface="Trebuchet MS" pitchFamily="34" charset="0"/>
              </a:rPr>
              <a:t>".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Slang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non-</a:t>
            </a:r>
            <a:r>
              <a:rPr lang="uk-UA" sz="2600" dirty="0" err="1">
                <a:latin typeface="Trebuchet MS" pitchFamily="34" charset="0"/>
              </a:rPr>
              <a:t>standard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understood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whole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nation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Slang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sometimes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described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sub-</a:t>
            </a:r>
            <a:r>
              <a:rPr lang="uk-UA" sz="2600" dirty="0" err="1">
                <a:latin typeface="Trebuchet MS" pitchFamily="34" charset="0"/>
              </a:rPr>
              <a:t>cultures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streets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Linguistically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slang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viewed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</a:t>
            </a:r>
            <a:r>
              <a:rPr lang="uk-UA" sz="2600" dirty="0">
                <a:latin typeface="Trebuchet MS" pitchFamily="34" charset="0"/>
              </a:rPr>
              <a:t> a sub-</a:t>
            </a:r>
            <a:r>
              <a:rPr lang="uk-UA" sz="2600" dirty="0" err="1">
                <a:latin typeface="Trebuchet MS" pitchFamily="34" charset="0"/>
              </a:rPr>
              <a:t>dialect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It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hardly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writing</a:t>
            </a:r>
            <a:r>
              <a:rPr lang="uk-UA" sz="2600" dirty="0">
                <a:latin typeface="Trebuchet MS" pitchFamily="34" charset="0"/>
              </a:rPr>
              <a:t> - </a:t>
            </a:r>
            <a:r>
              <a:rPr lang="uk-UA" sz="2600" dirty="0" err="1">
                <a:latin typeface="Trebuchet MS" pitchFamily="34" charset="0"/>
              </a:rPr>
              <a:t>except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effect</a:t>
            </a:r>
            <a:r>
              <a:rPr lang="uk-UA" sz="2600" dirty="0">
                <a:latin typeface="Trebuchet MS" pitchFamily="34" charset="0"/>
              </a:rPr>
              <a:t>.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Vocabulary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is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one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level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of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stylistic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analysis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along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with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phonology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graphology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grammar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and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semantics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. </a:t>
            </a:r>
            <a:endParaRPr lang="en-US" sz="2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</a:rPr>
              <a:t>In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analyzing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the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vocabulary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of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a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text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or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a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speech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patterns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of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usage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would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be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the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subject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of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comment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. </a:t>
            </a:r>
            <a:endParaRPr lang="en-US" sz="2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endParaRPr lang="en-US" sz="2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uk-UA" sz="2600" dirty="0" err="1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uk-UA" sz="2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instance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the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frequent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occurrence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of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technical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terms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in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car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repair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manual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,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or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of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emotive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words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in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a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tabloid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newspaper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uk-UA" sz="2600" dirty="0" err="1">
                <a:solidFill>
                  <a:schemeClr val="tx1"/>
                </a:solidFill>
                <a:latin typeface="Trebuchet MS" pitchFamily="34" charset="0"/>
              </a:rPr>
              <a:t>article</a:t>
            </a:r>
            <a:r>
              <a:rPr lang="uk-UA" sz="2600" dirty="0">
                <a:solidFill>
                  <a:schemeClr val="tx1"/>
                </a:solidFill>
                <a:latin typeface="Trebuchet MS" pitchFamily="34" charset="0"/>
              </a:rPr>
              <a:t>.</a:t>
            </a:r>
            <a:endParaRPr lang="uk-UA" sz="26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People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resort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slang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because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more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forceful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vivid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expressive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standard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usages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Slangy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rough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often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scornful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estimative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humorous</a:t>
            </a:r>
            <a:r>
              <a:rPr lang="uk-UA" sz="2600" dirty="0" smtClean="0">
                <a:latin typeface="Trebuchet MS" pitchFamily="34" charset="0"/>
              </a:rPr>
              <a:t>.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completely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devoid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intelligence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moral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virtue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hospitality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sentimentality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other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human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values</a:t>
            </a:r>
            <a:r>
              <a:rPr lang="uk-UA" sz="2600" dirty="0">
                <a:latin typeface="Trebuchet MS" pitchFamily="34" charset="0"/>
              </a:rPr>
              <a:t>.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Slang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prefers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short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especially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monosyllables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Vulgar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obscene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viewed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part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slang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most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popular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images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slang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food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money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sex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sexual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attraction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people's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appearances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characters</a:t>
            </a:r>
            <a:r>
              <a:rPr lang="en-US" sz="2600" dirty="0">
                <a:latin typeface="Trebuchet MS" pitchFamily="34" charset="0"/>
              </a:rPr>
              <a:t>. 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Because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standard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formal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acceptable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under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conditions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slang</a:t>
            </a:r>
            <a:r>
              <a:rPr lang="uk-UA" sz="2600" dirty="0">
                <a:latin typeface="Trebuchet MS" pitchFamily="34" charset="0"/>
              </a:rPr>
              <a:t> i</a:t>
            </a:r>
            <a:r>
              <a:rPr lang="en-US" sz="2600" dirty="0">
                <a:latin typeface="Trebuchet MS" pitchFamily="34" charset="0"/>
              </a:rPr>
              <a:t>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usually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considered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vulgar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impolite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boorish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However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vast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majority</a:t>
            </a:r>
            <a:r>
              <a:rPr lang="uk-UA" sz="2600" dirty="0">
                <a:latin typeface="Trebuchet MS" pitchFamily="34" charset="0"/>
              </a:rPr>
              <a:t> o</a:t>
            </a:r>
            <a:r>
              <a:rPr lang="en-US" sz="2600" dirty="0">
                <a:latin typeface="Trebuchet MS" pitchFamily="34" charset="0"/>
              </a:rPr>
              <a:t>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slangy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expressions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neither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taboo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vulgar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derogatory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nor</a:t>
            </a:r>
            <a:r>
              <a:rPr lang="uk-UA" sz="2600" dirty="0">
                <a:latin typeface="Trebuchet MS" pitchFamily="34" charset="0"/>
              </a:rPr>
              <a:t> o</a:t>
            </a:r>
            <a:r>
              <a:rPr lang="en-US" sz="2600" dirty="0">
                <a:latin typeface="Trebuchet MS" pitchFamily="34" charset="0"/>
              </a:rPr>
              <a:t>f</a:t>
            </a:r>
            <a:r>
              <a:rPr lang="uk-UA" sz="2600" dirty="0" err="1">
                <a:latin typeface="Trebuchet MS" pitchFamily="34" charset="0"/>
              </a:rPr>
              <a:t>fensive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meaning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sound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image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Picturesque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metaphor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metonymy</a:t>
            </a:r>
            <a:r>
              <a:rPr lang="uk-UA" sz="2600" dirty="0">
                <a:latin typeface="Trebuchet MS" pitchFamily="34" charset="0"/>
              </a:rPr>
              <a:t>, h</a:t>
            </a:r>
            <a:r>
              <a:rPr lang="en-US" sz="2600" dirty="0">
                <a:latin typeface="Trebuchet MS" pitchFamily="34" charset="0"/>
              </a:rPr>
              <a:t>y</a:t>
            </a:r>
            <a:r>
              <a:rPr lang="uk-UA" sz="2600" dirty="0" err="1">
                <a:latin typeface="Trebuchet MS" pitchFamily="34" charset="0"/>
              </a:rPr>
              <a:t>perbole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irony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make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slangy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spicy</a:t>
            </a:r>
            <a:r>
              <a:rPr lang="uk-UA" sz="2600" dirty="0">
                <a:latin typeface="Trebuchet MS" pitchFamily="34" charset="0"/>
              </a:rPr>
              <a:t>.</a:t>
            </a:r>
            <a:r>
              <a:rPr lang="uk-UA" sz="2600" dirty="0" smtClean="0">
                <a:latin typeface="Trebuchet MS" pitchFamily="34" charset="0"/>
              </a:rPr>
              <a:t>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idiom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fixed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phrase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which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only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meaningful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whole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smtClean="0">
                <a:latin typeface="Trebuchet MS" pitchFamily="34" charset="0"/>
              </a:rPr>
              <a:t>A</a:t>
            </a:r>
            <a:r>
              <a:rPr lang="en-US" sz="2600" dirty="0" err="1">
                <a:latin typeface="Trebuchet MS" pitchFamily="34" charset="0"/>
              </a:rPr>
              <a:t>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contain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idiomatic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phrases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Native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speakers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learn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remember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complete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item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rather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than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collection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separate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words</a:t>
            </a:r>
            <a:r>
              <a:rPr lang="en-US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uk-UA" sz="2600" dirty="0" err="1">
                <a:latin typeface="Trebuchet MS" pitchFamily="34" charset="0"/>
              </a:rPr>
              <a:t>Idioms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often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break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semantic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conventions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grammatical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logic</a:t>
            </a:r>
            <a:r>
              <a:rPr lang="en-US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6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>
                <a:latin typeface="Trebuchet MS" pitchFamily="34" charset="0"/>
              </a:rPr>
              <a:t>Non-</a:t>
            </a:r>
            <a:r>
              <a:rPr lang="uk-UA" sz="2600" dirty="0" err="1">
                <a:latin typeface="Trebuchet MS" pitchFamily="34" charset="0"/>
              </a:rPr>
              <a:t>native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speakers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find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idiomatic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side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en-US" sz="2600" dirty="0">
                <a:latin typeface="Trebuchet MS" pitchFamily="34" charset="0"/>
              </a:rPr>
              <a:t>difficult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grasp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Native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speakers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language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acquire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idioms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from</a:t>
            </a:r>
            <a:r>
              <a:rPr lang="uk-UA" sz="2600" dirty="0">
                <a:latin typeface="Trebuchet MS" pitchFamily="34" charset="0"/>
              </a:rPr>
              <a:t> a </a:t>
            </a:r>
            <a:r>
              <a:rPr lang="uk-UA" sz="2600" dirty="0" err="1">
                <a:latin typeface="Trebuchet MS" pitchFamily="34" charset="0"/>
              </a:rPr>
              <a:t>very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early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their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linguistic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development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3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translator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should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bear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mind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fact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that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idioms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generally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impossible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translate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between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although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some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families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idioms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based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identical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ideas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Idioms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very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often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contain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metaphors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but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always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Idioms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always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recognized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whole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language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community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smtClean="0">
                <a:latin typeface="Trebuchet MS" pitchFamily="34" charset="0"/>
              </a:rPr>
              <a:t>Sub-</a:t>
            </a:r>
            <a:r>
              <a:rPr lang="uk-UA" sz="2600" dirty="0" err="1" smtClean="0">
                <a:latin typeface="Trebuchet MS" pitchFamily="34" charset="0"/>
              </a:rPr>
              <a:t>groups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speakers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employ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idioms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peculiar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themselves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Teenagers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occupational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groups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leisure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groups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gender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groups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employ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idioms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special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phrases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smtClean="0">
              <a:latin typeface="Trebuchet MS" pitchFamily="34" charset="0"/>
            </a:endParaRPr>
          </a:p>
          <a:p>
            <a:r>
              <a:rPr lang="uk-UA" sz="2600" smtClean="0">
                <a:latin typeface="Trebuchet MS" pitchFamily="34" charset="0"/>
              </a:rPr>
              <a:t>These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will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something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within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context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group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its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communication</a:t>
            </a:r>
            <a:r>
              <a:rPr lang="en-US" sz="2600" dirty="0" smtClean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0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18457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majority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neutral</a:t>
            </a:r>
            <a:r>
              <a:rPr lang="uk-UA" sz="2600" dirty="0">
                <a:latin typeface="Trebuchet MS" pitchFamily="34" charset="0"/>
              </a:rPr>
              <a:t>. </a:t>
            </a:r>
            <a:r>
              <a:rPr lang="uk-UA" sz="2600" dirty="0" err="1">
                <a:latin typeface="Trebuchet MS" pitchFamily="34" charset="0"/>
              </a:rPr>
              <a:t>Neutral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connotations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Their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meanings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purely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denotative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such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table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man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day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weather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to</a:t>
            </a:r>
            <a:r>
              <a:rPr lang="uk-UA" sz="2600" i="1" dirty="0">
                <a:latin typeface="Trebuchet MS" pitchFamily="34" charset="0"/>
              </a:rPr>
              <a:t> </a:t>
            </a:r>
            <a:r>
              <a:rPr lang="uk-UA" sz="2600" i="1" dirty="0" err="1">
                <a:latin typeface="Trebuchet MS" pitchFamily="34" charset="0"/>
              </a:rPr>
              <a:t>go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good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first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something</a:t>
            </a:r>
            <a:r>
              <a:rPr lang="uk-UA" sz="2600" i="1" dirty="0">
                <a:latin typeface="Trebuchet MS" pitchFamily="34" charset="0"/>
              </a:rPr>
              <a:t>, </a:t>
            </a:r>
            <a:r>
              <a:rPr lang="uk-UA" sz="2600" i="1" dirty="0" err="1">
                <a:latin typeface="Trebuchet MS" pitchFamily="34" charset="0"/>
              </a:rPr>
              <a:t>enough</a:t>
            </a:r>
            <a:r>
              <a:rPr lang="en-US" sz="2600" i="1" dirty="0">
                <a:latin typeface="Trebuchet MS" pitchFamily="34" charset="0"/>
              </a:rPr>
              <a:t>.</a:t>
            </a:r>
            <a:r>
              <a:rPr lang="uk-UA" sz="2600" dirty="0">
                <a:latin typeface="Trebuchet MS" pitchFamily="34" charset="0"/>
              </a:rPr>
              <a:t>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Besides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neutral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there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two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great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stylistically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marked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layers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English</a:t>
            </a:r>
            <a:r>
              <a:rPr lang="uk-UA" sz="2600" dirty="0">
                <a:latin typeface="Trebuchet MS" pitchFamily="34" charset="0"/>
              </a:rPr>
              <a:t> word-</a:t>
            </a:r>
            <a:r>
              <a:rPr lang="uk-UA" sz="2600" dirty="0" err="1">
                <a:latin typeface="Trebuchet MS" pitchFamily="34" charset="0"/>
              </a:rPr>
              <a:t>stock</a:t>
            </a:r>
            <a:r>
              <a:rPr lang="uk-UA" sz="2600" dirty="0">
                <a:latin typeface="Trebuchet MS" pitchFamily="34" charset="0"/>
              </a:rPr>
              <a:t>: </a:t>
            </a:r>
            <a:r>
              <a:rPr lang="uk-UA" sz="2600" dirty="0" err="1">
                <a:latin typeface="Trebuchet MS" pitchFamily="34" charset="0"/>
              </a:rPr>
              <a:t>literary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colloquial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uk-UA" sz="26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0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Literary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includes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bookish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poetic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archaic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barbarisms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neologisms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Colloquial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vocabulary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embraces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conversational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lexis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jargonisms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professionalisms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dialectal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slangy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vulgar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Neutral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lexical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backbone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functional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styles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understood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accepted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all</a:t>
            </a:r>
            <a:r>
              <a:rPr lang="uk-UA" sz="2600" dirty="0">
                <a:latin typeface="Trebuchet MS" pitchFamily="34" charset="0"/>
              </a:rPr>
              <a:t> English-speaking </a:t>
            </a:r>
            <a:r>
              <a:rPr lang="uk-UA" sz="2600" dirty="0" err="1">
                <a:latin typeface="Trebuchet MS" pitchFamily="34" charset="0"/>
              </a:rPr>
              <a:t>people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Being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source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synonymy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polysemy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neutral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easily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produce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new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meanings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</a:t>
            </a:r>
            <a:r>
              <a:rPr lang="en-US" sz="2600" dirty="0">
                <a:latin typeface="Trebuchet MS" pitchFamily="34" charset="0"/>
              </a:rPr>
              <a:t>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variants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5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Bookish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words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mainly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writing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polished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speech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en-US" sz="2600" dirty="0">
                <a:latin typeface="Trebuchet MS" pitchFamily="34" charset="0"/>
              </a:rPr>
              <a:t>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form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opposition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their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colloquial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synonyms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532859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belong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particular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sciences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Consequently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domain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thei</a:t>
            </a:r>
            <a:r>
              <a:rPr lang="en-US" sz="2600" dirty="0">
                <a:latin typeface="Trebuchet MS" pitchFamily="34" charset="0"/>
              </a:rPr>
              <a:t>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usage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scientific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functional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style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denotative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meanings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clearly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defined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smtClean="0">
                <a:latin typeface="Trebuchet MS" pitchFamily="34" charset="0"/>
              </a:rPr>
              <a:t>A </a:t>
            </a:r>
            <a:r>
              <a:rPr lang="uk-UA" sz="2600" dirty="0" err="1">
                <a:latin typeface="Trebuchet MS" pitchFamily="34" charset="0"/>
              </a:rPr>
              <a:t>classical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monosemantic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synonyms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Term</a:t>
            </a:r>
            <a:r>
              <a:rPr lang="en-US" sz="2600" dirty="0" smtClean="0">
                <a:latin typeface="Trebuchet MS" pitchFamily="34" charset="0"/>
              </a:rPr>
              <a:t>s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general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nature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are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interdisciplinary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Semantically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narrow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belong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to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definite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branch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of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 smtClean="0">
                <a:latin typeface="Trebuchet MS" pitchFamily="34" charset="0"/>
              </a:rPr>
              <a:t>science</a:t>
            </a:r>
            <a:r>
              <a:rPr lang="uk-UA" sz="2600" dirty="0" smtClean="0">
                <a:latin typeface="Trebuchet MS" pitchFamily="34" charset="0"/>
              </a:rPr>
              <a:t>. 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674451" y="764704"/>
            <a:ext cx="7745505" cy="48965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600" dirty="0" err="1" smtClean="0">
                <a:latin typeface="Trebuchet MS" pitchFamily="34" charset="0"/>
              </a:rPr>
              <a:t>When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used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other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styles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produ</a:t>
            </a:r>
            <a:r>
              <a:rPr lang="en-US" sz="2600" dirty="0" err="1">
                <a:latin typeface="Trebuchet MS" pitchFamily="34" charset="0"/>
              </a:rPr>
              <a:t>ce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different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stylistic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effects</a:t>
            </a:r>
            <a:r>
              <a:rPr lang="uk-UA" sz="2600" dirty="0">
                <a:latin typeface="Trebuchet MS" pitchFamily="34" charset="0"/>
              </a:rPr>
              <a:t>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They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sound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humoristically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or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make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speec</a:t>
            </a:r>
            <a:r>
              <a:rPr lang="en-US" sz="2600" dirty="0">
                <a:latin typeface="Trebuchet MS" pitchFamily="34" charset="0"/>
              </a:rPr>
              <a:t>h</a:t>
            </a:r>
            <a:r>
              <a:rPr lang="uk-UA" sz="2600" dirty="0">
                <a:latin typeface="Trebuchet MS" pitchFamily="34" charset="0"/>
              </a:rPr>
              <a:t> "</a:t>
            </a:r>
            <a:r>
              <a:rPr lang="uk-UA" sz="2600" dirty="0" err="1">
                <a:latin typeface="Trebuchet MS" pitchFamily="34" charset="0"/>
              </a:rPr>
              <a:t>clever</a:t>
            </a:r>
            <a:r>
              <a:rPr lang="uk-UA" sz="2600" dirty="0">
                <a:latin typeface="Trebuchet MS" pitchFamily="34" charset="0"/>
              </a:rPr>
              <a:t>" </a:t>
            </a:r>
            <a:r>
              <a:rPr lang="uk-UA" sz="2600" dirty="0" err="1">
                <a:latin typeface="Trebuchet MS" pitchFamily="34" charset="0"/>
              </a:rPr>
              <a:t>and</a:t>
            </a:r>
            <a:r>
              <a:rPr lang="uk-UA" sz="2600" dirty="0">
                <a:latin typeface="Trebuchet MS" pitchFamily="34" charset="0"/>
              </a:rPr>
              <a:t> "scientific-like". </a:t>
            </a:r>
            <a:endParaRPr lang="en-US" sz="2600" dirty="0" smtClean="0">
              <a:latin typeface="Trebuchet MS" pitchFamily="34" charset="0"/>
            </a:endParaRPr>
          </a:p>
          <a:p>
            <a:endParaRPr lang="en-US" sz="2600" dirty="0" smtClean="0">
              <a:latin typeface="Trebuchet MS" pitchFamily="34" charset="0"/>
            </a:endParaRPr>
          </a:p>
          <a:p>
            <a:r>
              <a:rPr lang="uk-UA" sz="2600" dirty="0" err="1" smtClean="0">
                <a:latin typeface="Trebuchet MS" pitchFamily="34" charset="0"/>
              </a:rPr>
              <a:t>Academic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study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has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its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own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terms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en-US" sz="2600" dirty="0" smtClean="0">
                <a:latin typeface="Trebuchet MS" pitchFamily="34" charset="0"/>
              </a:rPr>
              <a:t>which </a:t>
            </a:r>
            <a:r>
              <a:rPr lang="uk-UA" sz="2600" dirty="0" err="1" smtClean="0">
                <a:latin typeface="Trebuchet MS" pitchFamily="34" charset="0"/>
              </a:rPr>
              <a:t>would</a:t>
            </a:r>
            <a:r>
              <a:rPr lang="uk-UA" sz="2600" dirty="0" smtClean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not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recognizable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an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everyday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reader</a:t>
            </a:r>
            <a:r>
              <a:rPr lang="uk-UA" sz="2600" dirty="0">
                <a:latin typeface="Trebuchet MS" pitchFamily="34" charset="0"/>
              </a:rPr>
              <a:t>, </a:t>
            </a:r>
            <a:r>
              <a:rPr lang="uk-UA" sz="2600" dirty="0" err="1">
                <a:latin typeface="Trebuchet MS" pitchFamily="34" charset="0"/>
              </a:rPr>
              <a:t>though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might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en-US" sz="2600" dirty="0">
                <a:latin typeface="Trebuchet MS" pitchFamily="34" charset="0"/>
              </a:rPr>
              <a:t>be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understood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by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someone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studying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the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same</a:t>
            </a:r>
            <a:r>
              <a:rPr lang="uk-UA" sz="2600" dirty="0">
                <a:latin typeface="Trebuchet MS" pitchFamily="34" charset="0"/>
              </a:rPr>
              <a:t> </a:t>
            </a:r>
            <a:r>
              <a:rPr lang="uk-UA" sz="2600" dirty="0" err="1">
                <a:latin typeface="Trebuchet MS" pitchFamily="34" charset="0"/>
              </a:rPr>
              <a:t>subject</a:t>
            </a:r>
            <a:r>
              <a:rPr lang="uk-UA" sz="2600" dirty="0">
                <a:latin typeface="Trebuchet MS" pitchFamily="34" charset="0"/>
              </a:rPr>
              <a:t>.</a:t>
            </a:r>
            <a:endParaRPr lang="uk-UA" sz="2600" b="1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</TotalTime>
  <Words>1782</Words>
  <Application>Microsoft Office PowerPoint</Application>
  <PresentationFormat>Экран (4:3)</PresentationFormat>
  <Paragraphs>140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Твердый переплет</vt:lpstr>
      <vt:lpstr>Stylistic Lexicology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Stylistic Lexicology</dc:title>
  <dc:creator>Ксюша</dc:creator>
  <cp:lastModifiedBy>Nastya</cp:lastModifiedBy>
  <cp:revision>17</cp:revision>
  <dcterms:created xsi:type="dcterms:W3CDTF">2015-10-15T19:55:13Z</dcterms:created>
  <dcterms:modified xsi:type="dcterms:W3CDTF">2015-10-15T20:33:51Z</dcterms:modified>
</cp:coreProperties>
</file>