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3" r:id="rId11"/>
    <p:sldId id="265" r:id="rId12"/>
    <p:sldId id="294" r:id="rId13"/>
    <p:sldId id="266" r:id="rId14"/>
    <p:sldId id="295" r:id="rId15"/>
    <p:sldId id="267" r:id="rId16"/>
    <p:sldId id="268" r:id="rId17"/>
    <p:sldId id="269" r:id="rId18"/>
    <p:sldId id="270" r:id="rId19"/>
    <p:sldId id="296" r:id="rId20"/>
    <p:sldId id="271" r:id="rId21"/>
    <p:sldId id="297" r:id="rId22"/>
    <p:sldId id="272" r:id="rId23"/>
    <p:sldId id="273" r:id="rId24"/>
    <p:sldId id="274" r:id="rId25"/>
    <p:sldId id="275" r:id="rId26"/>
    <p:sldId id="298" r:id="rId27"/>
    <p:sldId id="277" r:id="rId28"/>
    <p:sldId id="299" r:id="rId29"/>
    <p:sldId id="300" r:id="rId30"/>
    <p:sldId id="278" r:id="rId31"/>
    <p:sldId id="279" r:id="rId32"/>
    <p:sldId id="301" r:id="rId33"/>
    <p:sldId id="280" r:id="rId34"/>
    <p:sldId id="281" r:id="rId35"/>
    <p:sldId id="282" r:id="rId36"/>
    <p:sldId id="283" r:id="rId37"/>
    <p:sldId id="306" r:id="rId38"/>
    <p:sldId id="284" r:id="rId39"/>
    <p:sldId id="307" r:id="rId40"/>
    <p:sldId id="285" r:id="rId41"/>
    <p:sldId id="302" r:id="rId42"/>
    <p:sldId id="286" r:id="rId43"/>
    <p:sldId id="303" r:id="rId44"/>
    <p:sldId id="287" r:id="rId45"/>
    <p:sldId id="288" r:id="rId46"/>
    <p:sldId id="289" r:id="rId47"/>
    <p:sldId id="290" r:id="rId48"/>
    <p:sldId id="304" r:id="rId49"/>
    <p:sldId id="305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1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387737"/>
            <a:ext cx="7488832" cy="1393191"/>
          </a:xfrm>
        </p:spPr>
        <p:txBody>
          <a:bodyPr/>
          <a:lstStyle/>
          <a:p>
            <a:r>
              <a:rPr lang="uk-UA" dirty="0" err="1" smtClean="0"/>
              <a:t>Morphological</a:t>
            </a:r>
            <a:r>
              <a:rPr lang="uk-UA" dirty="0" smtClean="0"/>
              <a:t> </a:t>
            </a:r>
            <a:r>
              <a:rPr lang="uk-UA" dirty="0" err="1" smtClean="0"/>
              <a:t>Stylistics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45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 err="1" smtClean="0">
                <a:latin typeface="Trebuchet MS" pitchFamily="34" charset="0"/>
              </a:rPr>
              <a:t>Uncommon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usage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articles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aims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importing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specific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shades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meaning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speech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Thus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indefinite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article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combined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with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names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persons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may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denote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one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representative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a </a:t>
            </a:r>
            <a:r>
              <a:rPr lang="uk-UA" sz="2800" dirty="0" err="1" smtClean="0">
                <a:latin typeface="Trebuchet MS" pitchFamily="34" charset="0"/>
              </a:rPr>
              <a:t>family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smtClean="0">
                <a:latin typeface="Trebuchet MS" pitchFamily="34" charset="0"/>
              </a:rPr>
              <a:t>a </a:t>
            </a:r>
            <a:r>
              <a:rPr lang="uk-UA" sz="2800" dirty="0" err="1" smtClean="0">
                <a:latin typeface="Trebuchet MS" pitchFamily="34" charset="0"/>
              </a:rPr>
              <a:t>person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unknown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communicants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smtClean="0">
                <a:latin typeface="Trebuchet MS" pitchFamily="34" charset="0"/>
              </a:rPr>
              <a:t>a </a:t>
            </a:r>
            <a:r>
              <a:rPr lang="uk-UA" sz="2800" dirty="0" err="1" smtClean="0">
                <a:latin typeface="Trebuchet MS" pitchFamily="34" charset="0"/>
              </a:rPr>
              <a:t>temporary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feature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character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702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18457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Not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less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expressive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cases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name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person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common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noun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preceded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indefinite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article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pPr>
              <a:buNone/>
            </a:pPr>
            <a:endParaRPr lang="en-US" sz="26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97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18457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usage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definite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article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takes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place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names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persons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modified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limiting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attributes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proper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name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denotes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whole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family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name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person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modified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descriptive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attribute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denoting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permanent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feature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character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Suchlike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deviations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usage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articles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possible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with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other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semantic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classes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nouns</a:t>
            </a:r>
            <a:r>
              <a:rPr lang="uk-UA" sz="2600" dirty="0" smtClean="0">
                <a:latin typeface="Trebuchet MS" pitchFamily="34" charset="0"/>
              </a:rPr>
              <a:t>: </a:t>
            </a:r>
            <a:r>
              <a:rPr lang="uk-UA" sz="2600" dirty="0" err="1" smtClean="0">
                <a:latin typeface="Trebuchet MS" pitchFamily="34" charset="0"/>
              </a:rPr>
              <a:t>geographical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names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abstract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material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nouns</a:t>
            </a:r>
            <a:r>
              <a:rPr lang="uk-UA" sz="2600" dirty="0" smtClean="0">
                <a:latin typeface="Trebuchet MS" pitchFamily="34" charset="0"/>
              </a:rPr>
              <a:t>.</a:t>
            </a:r>
            <a:r>
              <a:rPr lang="en-US" sz="2600" dirty="0" smtClean="0">
                <a:latin typeface="Trebuchet MS" pitchFamily="34" charset="0"/>
              </a:rPr>
              <a:t> 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97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Transposition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verbs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even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varied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that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nouns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smtClean="0">
                <a:latin typeface="Trebuchet MS" pitchFamily="34" charset="0"/>
              </a:rPr>
              <a:t>I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smtClean="0">
                <a:latin typeface="Trebuchet MS" pitchFamily="34" charset="0"/>
              </a:rPr>
              <a:t>t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</a:t>
            </a:r>
            <a:r>
              <a:rPr lang="en-US" sz="2600" dirty="0" smtClean="0">
                <a:latin typeface="Trebuchet MS" pitchFamily="34" charset="0"/>
              </a:rPr>
              <a:t>p</a:t>
            </a:r>
            <a:r>
              <a:rPr lang="uk-UA" sz="2600" dirty="0" err="1" smtClean="0">
                <a:latin typeface="Trebuchet MS" pitchFamily="34" charset="0"/>
              </a:rPr>
              <a:t>lained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greater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number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grammatical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categories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meanings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which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transposed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7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Most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expressive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tense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mood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voice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One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peculiar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features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English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tense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their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polysemantism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same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realize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various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meanings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speech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Deviation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from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general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most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frequently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realized</a:t>
            </a:r>
            <a:r>
              <a:rPr lang="uk-UA" sz="2600" dirty="0" smtClean="0">
                <a:latin typeface="Trebuchet MS" pitchFamily="34" charset="0"/>
              </a:rPr>
              <a:t>) </a:t>
            </a:r>
            <a:r>
              <a:rPr lang="uk-UA" sz="2600" dirty="0" err="1" smtClean="0">
                <a:latin typeface="Trebuchet MS" pitchFamily="34" charset="0"/>
              </a:rPr>
              <a:t>meaning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makes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verbs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coloured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7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Commonly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present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continuous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tense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denotes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action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which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takes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place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moment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speaking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But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also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denote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habitual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action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action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which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occupies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long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period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time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action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near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future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such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cases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present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continuous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tense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becomes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synonymous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with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present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future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indefinite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But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difference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52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There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rule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that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verbs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sense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perception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mental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activity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continuous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tense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rule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often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broken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speaker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intentionally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subconsciously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both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cases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verbal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convey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additional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meanings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subjective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modality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677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32859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One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peculiar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verbal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transpositions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change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temporary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planes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narration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events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past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future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described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present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tense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Such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transposition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brightens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narration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raises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emotional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tension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expresses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intrigue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makes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continuity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events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visual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graphic</a:t>
            </a:r>
            <a:r>
              <a:rPr lang="en-US" sz="26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45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Transposition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only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make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verbs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expressive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smtClean="0">
                <a:latin typeface="Trebuchet MS" pitchFamily="34" charset="0"/>
              </a:rPr>
              <a:t>A </a:t>
            </a:r>
            <a:r>
              <a:rPr lang="uk-UA" sz="2600" dirty="0" err="1" smtClean="0">
                <a:latin typeface="Trebuchet MS" pitchFamily="34" charset="0"/>
              </a:rPr>
              <a:t>good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many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verbal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expressive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themselves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imperative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mood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just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commands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invitations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requests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prohibitions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perfect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rendering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abundance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human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emotions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95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smtClean="0">
                <a:latin typeface="Trebuchet MS" pitchFamily="34" charset="0"/>
              </a:rPr>
              <a:t>A </a:t>
            </a:r>
            <a:r>
              <a:rPr lang="uk-UA" sz="2600" dirty="0" err="1" smtClean="0">
                <a:latin typeface="Trebuchet MS" pitchFamily="34" charset="0"/>
              </a:rPr>
              <a:t>wide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range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subjunctive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mood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offers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good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choice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synonymous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ways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verbalize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one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same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idea</a:t>
            </a:r>
            <a:r>
              <a:rPr lang="uk-UA" sz="26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795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Morphological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deals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with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morphological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expressive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devices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Words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parts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speech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have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great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potential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Being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placed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unusual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syntagmatic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environment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which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changes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their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canonized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grammatical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characteristics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combinability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acquire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significance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44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47260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General</a:t>
            </a:r>
            <a:r>
              <a:rPr lang="uk-UA" sz="2600" dirty="0" smtClean="0">
                <a:latin typeface="Trebuchet MS" pitchFamily="34" charset="0"/>
              </a:rPr>
              <a:t> lexico-grammatical </a:t>
            </a:r>
            <a:r>
              <a:rPr lang="uk-UA" sz="2600" dirty="0" err="1" smtClean="0">
                <a:latin typeface="Trebuchet MS" pitchFamily="34" charset="0"/>
              </a:rPr>
              <a:t>meaning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adjectives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that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qualitativeness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Qualitative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adjectives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always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estimative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that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epithets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degrees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comparison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73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Relative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adjectives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normally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degrees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comparison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serve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logical</a:t>
            </a:r>
            <a:r>
              <a:rPr lang="uk-UA" sz="2600" dirty="0" smtClean="0">
                <a:latin typeface="Trebuchet MS" pitchFamily="34" charset="0"/>
              </a:rPr>
              <a:t> (non-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) </a:t>
            </a:r>
            <a:r>
              <a:rPr lang="uk-UA" sz="2600" dirty="0" err="1" smtClean="0">
                <a:latin typeface="Trebuchet MS" pitchFamily="34" charset="0"/>
              </a:rPr>
              <a:t>attributes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However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occasionally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transposed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qualitative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Such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transposition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imports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originality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freshness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speech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73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47260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uk-UA" sz="2600" dirty="0" err="1" smtClean="0">
                <a:latin typeface="Trebuchet MS" pitchFamily="34" charset="0"/>
              </a:rPr>
              <a:t>Expressiveness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adjectives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well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enhanced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non-</a:t>
            </a:r>
            <a:r>
              <a:rPr lang="uk-UA" sz="2600" dirty="0" err="1" smtClean="0">
                <a:latin typeface="Trebuchet MS" pitchFamily="34" charset="0"/>
              </a:rPr>
              <a:t>grammatical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transpositions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degrees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comparison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well-</a:t>
            </a:r>
            <a:r>
              <a:rPr lang="uk-UA" sz="2600" dirty="0" err="1" smtClean="0">
                <a:latin typeface="Trebuchet MS" pitchFamily="34" charset="0"/>
              </a:rPr>
              <a:t>known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rules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their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intentionally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violated</a:t>
            </a:r>
            <a:r>
              <a:rPr lang="en-US" sz="2600" dirty="0" smtClean="0">
                <a:latin typeface="Trebuchet MS" pitchFamily="34" charset="0"/>
              </a:rPr>
              <a:t>.</a:t>
            </a:r>
            <a:r>
              <a:rPr lang="en-US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4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25658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Expressive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devices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created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transposition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pronouns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objective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personal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pronouns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predicatively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instead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nominative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sentences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obtain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colloquial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marking</a:t>
            </a:r>
            <a:r>
              <a:rPr lang="en-US" sz="26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40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pronoun</a:t>
            </a:r>
            <a:r>
              <a:rPr lang="uk-UA" sz="2600" dirty="0" smtClean="0">
                <a:latin typeface="Trebuchet MS" pitchFamily="34" charset="0"/>
              </a:rPr>
              <a:t>  </a:t>
            </a:r>
            <a:r>
              <a:rPr lang="en-US" sz="2600" b="1" dirty="0" smtClean="0">
                <a:latin typeface="Trebuchet MS" pitchFamily="34" charset="0"/>
              </a:rPr>
              <a:t>I</a:t>
            </a:r>
            <a:r>
              <a:rPr lang="en-US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contextually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rendered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pronouns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b="1" dirty="0" err="1" smtClean="0">
                <a:latin typeface="Trebuchet MS" pitchFamily="34" charset="0"/>
              </a:rPr>
              <a:t>we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b="1" dirty="0" err="1" smtClean="0">
                <a:latin typeface="Trebuchet MS" pitchFamily="34" charset="0"/>
              </a:rPr>
              <a:t>you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b="1" dirty="0" err="1" smtClean="0">
                <a:latin typeface="Trebuchet MS" pitchFamily="34" charset="0"/>
              </a:rPr>
              <a:t>one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b="1" dirty="0" err="1" smtClean="0">
                <a:latin typeface="Trebuchet MS" pitchFamily="34" charset="0"/>
              </a:rPr>
              <a:t>he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b="1" dirty="0" err="1" smtClean="0">
                <a:latin typeface="Trebuchet MS" pitchFamily="34" charset="0"/>
              </a:rPr>
              <a:t>she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others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smtClean="0">
                <a:latin typeface="Trebuchet MS" pitchFamily="34" charset="0"/>
              </a:rPr>
              <a:t>so-</a:t>
            </a:r>
            <a:r>
              <a:rPr lang="uk-UA" sz="2600" dirty="0" err="1" smtClean="0">
                <a:latin typeface="Trebuchet MS" pitchFamily="34" charset="0"/>
              </a:rPr>
              <a:t>called</a:t>
            </a:r>
            <a:r>
              <a:rPr lang="uk-UA" sz="2600" dirty="0" smtClean="0">
                <a:latin typeface="Trebuchet MS" pitchFamily="34" charset="0"/>
              </a:rPr>
              <a:t> "</a:t>
            </a:r>
            <a:r>
              <a:rPr lang="uk-UA" sz="2600" b="1" dirty="0" err="1" smtClean="0">
                <a:latin typeface="Trebuchet MS" pitchFamily="34" charset="0"/>
              </a:rPr>
              <a:t>scientific</a:t>
            </a:r>
            <a:r>
              <a:rPr lang="uk-UA" sz="2600" b="1" dirty="0" smtClean="0">
                <a:latin typeface="Trebuchet MS" pitchFamily="34" charset="0"/>
              </a:rPr>
              <a:t> </a:t>
            </a:r>
            <a:r>
              <a:rPr lang="uk-UA" sz="2600" b="1" dirty="0" err="1" smtClean="0">
                <a:latin typeface="Trebuchet MS" pitchFamily="34" charset="0"/>
              </a:rPr>
              <a:t>we</a:t>
            </a:r>
            <a:r>
              <a:rPr lang="uk-UA" sz="2600" dirty="0" smtClean="0">
                <a:latin typeface="Trebuchet MS" pitchFamily="34" charset="0"/>
              </a:rPr>
              <a:t>"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scientific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instead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en-US" sz="2600" b="1" dirty="0" smtClean="0">
                <a:latin typeface="Trebuchet MS" pitchFamily="34" charset="0"/>
              </a:rPr>
              <a:t>I</a:t>
            </a:r>
            <a:r>
              <a:rPr lang="en-US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modesty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reasons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same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replacement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routine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conversation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creates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humoristic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effect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38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pronoun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b="1" dirty="0" err="1" smtClean="0">
                <a:latin typeface="Trebuchet MS" pitchFamily="34" charset="0"/>
              </a:rPr>
              <a:t>you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replaced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pronoun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b="1" dirty="0" err="1" smtClean="0">
                <a:latin typeface="Trebuchet MS" pitchFamily="34" charset="0"/>
              </a:rPr>
              <a:t>one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statement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becomes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generalized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its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information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projected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only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listeners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but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speaker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himself</a:t>
            </a:r>
            <a:r>
              <a:rPr lang="en-US" sz="2600" dirty="0" smtClean="0">
                <a:latin typeface="Trebuchet MS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effects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also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achieved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usage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archaic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pronouns</a:t>
            </a:r>
            <a:r>
              <a:rPr lang="en-US" sz="26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24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488832" cy="2520280"/>
          </a:xfrm>
        </p:spPr>
        <p:txBody>
          <a:bodyPr/>
          <a:lstStyle/>
          <a:p>
            <a:r>
              <a:rPr lang="uk-UA" dirty="0" err="1" smtClean="0"/>
              <a:t>Phonetic</a:t>
            </a:r>
            <a:r>
              <a:rPr lang="uk-UA" dirty="0" smtClean="0"/>
              <a:t> </a:t>
            </a:r>
            <a:r>
              <a:rPr lang="uk-UA" dirty="0" err="1" smtClean="0"/>
              <a:t>And</a:t>
            </a:r>
            <a:r>
              <a:rPr lang="uk-UA" dirty="0" smtClean="0"/>
              <a:t> </a:t>
            </a:r>
            <a:r>
              <a:rPr lang="uk-UA" dirty="0" err="1" smtClean="0"/>
              <a:t>Graphic</a:t>
            </a:r>
            <a:r>
              <a:rPr lang="uk-UA" dirty="0" smtClean="0"/>
              <a:t> </a:t>
            </a:r>
            <a:r>
              <a:rPr lang="uk-UA" dirty="0" err="1" smtClean="0"/>
              <a:t>Expressive</a:t>
            </a:r>
            <a:r>
              <a:rPr lang="uk-UA" dirty="0" smtClean="0"/>
              <a:t> </a:t>
            </a:r>
            <a:r>
              <a:rPr lang="uk-UA" dirty="0" err="1" smtClean="0"/>
              <a:t>Means</a:t>
            </a:r>
            <a:r>
              <a:rPr lang="uk-UA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err="1" smtClean="0"/>
              <a:t>And</a:t>
            </a:r>
            <a:r>
              <a:rPr lang="uk-UA" dirty="0" smtClean="0"/>
              <a:t> </a:t>
            </a:r>
            <a:r>
              <a:rPr lang="uk-UA" dirty="0" err="1" smtClean="0"/>
              <a:t>Stylistic</a:t>
            </a:r>
            <a:r>
              <a:rPr lang="uk-UA" dirty="0" smtClean="0"/>
              <a:t> </a:t>
            </a:r>
            <a:r>
              <a:rPr lang="uk-UA" dirty="0" err="1" smtClean="0"/>
              <a:t>Devices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45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Stylistically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marked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phonemes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exist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Consequently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there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expressive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phonological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language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level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Nevertheless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specific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combinations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sounds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create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different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speech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effects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devices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18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Phonetic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devices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belong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versification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instrumentation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types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Versification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writing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verses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imaginative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expression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emotion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thought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narrative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mostly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metrical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often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figurative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language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18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Poetry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actually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earliest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literature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was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created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precisely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spoken</a:t>
            </a:r>
            <a:r>
              <a:rPr lang="uk-UA" sz="2600" dirty="0" smtClean="0">
                <a:latin typeface="Trebuchet MS" pitchFamily="34" charset="0"/>
              </a:rPr>
              <a:t> -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days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before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many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could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read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Poetry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has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traditionally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distinguished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from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prose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ordinary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written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language</a:t>
            </a:r>
            <a:r>
              <a:rPr lang="uk-UA" sz="2600" dirty="0" smtClean="0">
                <a:latin typeface="Trebuchet MS" pitchFamily="34" charset="0"/>
              </a:rPr>
              <a:t>)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rhyme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rhythmical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arrangement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words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metre</a:t>
            </a:r>
            <a:r>
              <a:rPr lang="uk-UA" sz="2600" dirty="0" smtClean="0">
                <a:latin typeface="Trebuchet MS" pitchFamily="34" charset="0"/>
              </a:rPr>
              <a:t>)</a:t>
            </a:r>
            <a:r>
              <a:rPr lang="uk-UA" sz="26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18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central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morphological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transposition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Transposition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divergence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between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traditional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usage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neutral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word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situational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) </a:t>
            </a:r>
            <a:r>
              <a:rPr lang="uk-UA" sz="2600" dirty="0" err="1" smtClean="0">
                <a:latin typeface="Trebuchet MS" pitchFamily="34" charset="0"/>
              </a:rPr>
              <a:t>usage</a:t>
            </a:r>
            <a:r>
              <a:rPr lang="uk-UA" sz="2600" dirty="0" smtClean="0">
                <a:latin typeface="Trebuchet MS" pitchFamily="34" charset="0"/>
              </a:rPr>
              <a:t>.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endParaRPr lang="en-US" sz="26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endParaRPr lang="en-US" sz="26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endParaRPr lang="uk-UA" sz="2600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5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concepts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versification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rhyme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rhythm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Rhyme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accord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syllables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words</a:t>
            </a:r>
            <a:r>
              <a:rPr lang="en-US" sz="26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75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Such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accord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two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parallel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lines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verses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Rhyme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sound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organizer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uniting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lines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stanzas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Rhyme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created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according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several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patterns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Vertically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there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such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rhymes</a:t>
            </a:r>
            <a:r>
              <a:rPr lang="uk-UA" sz="2600" dirty="0" smtClean="0">
                <a:latin typeface="Trebuchet MS" pitchFamily="34" charset="0"/>
              </a:rPr>
              <a:t>: </a:t>
            </a:r>
            <a:r>
              <a:rPr lang="uk-UA" sz="2600" dirty="0" err="1" smtClean="0">
                <a:latin typeface="Trebuchet MS" pitchFamily="34" charset="0"/>
              </a:rPr>
              <a:t>adjacent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aa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bb</a:t>
            </a:r>
            <a:r>
              <a:rPr lang="uk-UA" sz="2600" dirty="0" smtClean="0">
                <a:latin typeface="Trebuchet MS" pitchFamily="34" charset="0"/>
              </a:rPr>
              <a:t>), </a:t>
            </a:r>
            <a:r>
              <a:rPr lang="uk-UA" sz="2600" dirty="0" err="1" smtClean="0">
                <a:latin typeface="Trebuchet MS" pitchFamily="34" charset="0"/>
              </a:rPr>
              <a:t>cross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ab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ab</a:t>
            </a:r>
            <a:r>
              <a:rPr lang="uk-UA" sz="2600" dirty="0" smtClean="0">
                <a:latin typeface="Trebuchet MS" pitchFamily="34" charset="0"/>
              </a:rPr>
              <a:t>)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reverse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ab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ba</a:t>
            </a:r>
            <a:r>
              <a:rPr lang="uk-UA" sz="2600" dirty="0" smtClean="0">
                <a:latin typeface="Trebuchet MS" pitchFamily="34" charset="0"/>
              </a:rPr>
              <a:t>).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7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uk-UA" sz="2600" dirty="0" err="1" smtClean="0">
                <a:latin typeface="Trebuchet MS" pitchFamily="34" charset="0"/>
              </a:rPr>
              <a:t>According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variants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stress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words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rhymed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rhymes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classified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male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last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syllables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rhymed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words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stressed</a:t>
            </a:r>
            <a:r>
              <a:rPr lang="uk-UA" sz="2600" dirty="0" smtClean="0">
                <a:latin typeface="Trebuchet MS" pitchFamily="34" charset="0"/>
              </a:rPr>
              <a:t>), </a:t>
            </a:r>
            <a:r>
              <a:rPr lang="uk-UA" sz="2600" dirty="0" err="1" smtClean="0">
                <a:latin typeface="Trebuchet MS" pitchFamily="34" charset="0"/>
              </a:rPr>
              <a:t>female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next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syllables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last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stressed</a:t>
            </a:r>
            <a:r>
              <a:rPr lang="uk-UA" sz="2600" dirty="0" smtClean="0">
                <a:latin typeface="Trebuchet MS" pitchFamily="34" charset="0"/>
              </a:rPr>
              <a:t>)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dactylic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third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syllables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from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stressed</a:t>
            </a:r>
            <a:r>
              <a:rPr lang="uk-UA" sz="2600" dirty="0" smtClean="0">
                <a:latin typeface="Trebuchet MS" pitchFamily="34" charset="0"/>
              </a:rPr>
              <a:t>).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67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Rhythm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recurring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stress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pattern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poetry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even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alternation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stressed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unstressed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syllables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Lines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verses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built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with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poetic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feet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smtClean="0">
                <a:latin typeface="Trebuchet MS" pitchFamily="34" charset="0"/>
              </a:rPr>
              <a:t>A </a:t>
            </a:r>
            <a:r>
              <a:rPr lang="uk-UA" sz="2600" dirty="0" err="1" smtClean="0">
                <a:latin typeface="Trebuchet MS" pitchFamily="34" charset="0"/>
              </a:rPr>
              <a:t>foot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combination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one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stressed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one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two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unstressed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syllables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most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popular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poetic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feet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trochaic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foot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iambus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dactyl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amphibrach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anapest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597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uk-UA" sz="2800" dirty="0" err="1" smtClean="0">
                <a:latin typeface="Trebuchet MS" pitchFamily="34" charset="0"/>
              </a:rPr>
              <a:t>Instrumentation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selecting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combining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sounds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order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make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utterances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expressive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melodic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800" dirty="0" err="1" smtClean="0">
                <a:latin typeface="Trebuchet MS" pitchFamily="34" charset="0"/>
              </a:rPr>
              <a:t>Instrumentation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unites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three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basic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stylistic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devices</a:t>
            </a:r>
            <a:r>
              <a:rPr lang="uk-UA" sz="2800" dirty="0" smtClean="0">
                <a:latin typeface="Trebuchet MS" pitchFamily="34" charset="0"/>
              </a:rPr>
              <a:t>: </a:t>
            </a:r>
            <a:r>
              <a:rPr lang="uk-UA" sz="2800" dirty="0" err="1" smtClean="0">
                <a:latin typeface="Trebuchet MS" pitchFamily="34" charset="0"/>
              </a:rPr>
              <a:t>alliteration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assonance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onomatopoeia</a:t>
            </a:r>
            <a:r>
              <a:rPr lang="uk-UA" sz="28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62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Alliteration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stylistically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motivated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repetition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consonants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repeated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sound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often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beginning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words</a:t>
            </a:r>
            <a:r>
              <a:rPr lang="en-US" sz="2600" dirty="0" smtClean="0">
                <a:latin typeface="Trebuchet MS" pitchFamily="34" charset="0"/>
              </a:rPr>
              <a:t>.</a:t>
            </a: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Alliteration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often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children's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rhymes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because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emphasizes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rhythm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makes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memorizing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easier</a:t>
            </a:r>
            <a:r>
              <a:rPr lang="en-US" sz="26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506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same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effect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employed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advertising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so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that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slogans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will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stick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people's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minds</a:t>
            </a:r>
            <a:r>
              <a:rPr lang="en-US" sz="2600" dirty="0" smtClean="0">
                <a:latin typeface="Trebuchet MS" pitchFamily="34" charset="0"/>
              </a:rPr>
              <a:t>.</a:t>
            </a: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Assonance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stylistically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motivated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repetition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stressed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vowels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repeated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sounds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close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together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create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euphonious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effect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rhyme</a:t>
            </a:r>
            <a:r>
              <a:rPr lang="en-US" sz="2600" dirty="0" smtClean="0">
                <a:latin typeface="Trebuchet MS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0385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Just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like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alliteration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assonance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makes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texts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easy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memo</a:t>
            </a:r>
            <a:r>
              <a:rPr lang="en-US" sz="2600" dirty="0" err="1" smtClean="0">
                <a:latin typeface="Trebuchet MS" pitchFamily="34" charset="0"/>
              </a:rPr>
              <a:t>ri</a:t>
            </a:r>
            <a:r>
              <a:rPr lang="uk-UA" sz="2600" dirty="0" err="1" smtClean="0">
                <a:latin typeface="Trebuchet MS" pitchFamily="34" charset="0"/>
              </a:rPr>
              <a:t>ze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also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popular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advertising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same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reason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Assonance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seldom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independent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device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usually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combined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with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alliteration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rhyming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other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devices</a:t>
            </a:r>
            <a:r>
              <a:rPr lang="uk-UA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385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Onomatopoeia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combination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sounds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which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imitate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natural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sounds</a:t>
            </a:r>
            <a:r>
              <a:rPr lang="uk-UA" sz="2600" dirty="0" smtClean="0">
                <a:latin typeface="Trebuchet MS" pitchFamily="34" charset="0"/>
              </a:rPr>
              <a:t>: </a:t>
            </a:r>
            <a:r>
              <a:rPr lang="uk-UA" sz="2600" dirty="0" err="1" smtClean="0">
                <a:latin typeface="Trebuchet MS" pitchFamily="34" charset="0"/>
              </a:rPr>
              <a:t>wind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wailing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sea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murmuring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rustling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leaves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bursts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thunder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etc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Words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which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represent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figure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speech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have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aural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similarity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with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things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describe</a:t>
            </a:r>
            <a:r>
              <a:rPr lang="en-US" sz="2600" dirty="0" smtClean="0">
                <a:latin typeface="Trebuchet MS" pitchFamily="34" charset="0"/>
              </a:rPr>
              <a:t>.</a:t>
            </a:r>
          </a:p>
          <a:p>
            <a:pPr>
              <a:buNone/>
            </a:pP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395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Animal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calls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sounds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insects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evoked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onomatopoeically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languages</a:t>
            </a:r>
            <a:r>
              <a:rPr lang="en-US" sz="2600" dirty="0" smtClean="0">
                <a:latin typeface="Trebuchet MS" pitchFamily="34" charset="0"/>
              </a:rPr>
              <a:t>.</a:t>
            </a: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Onomatopoeia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emphasis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effect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extensively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featured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children's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rhymes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poetry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general</a:t>
            </a:r>
            <a:r>
              <a:rPr lang="uk-UA" sz="2600" dirty="0" smtClean="0">
                <a:latin typeface="Trebuchet MS" pitchFamily="34" charset="0"/>
              </a:rPr>
              <a:t>.</a:t>
            </a:r>
            <a:r>
              <a:rPr lang="uk-UA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395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18457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Words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every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part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speech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united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their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semantic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grammatical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properties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General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smtClean="0">
                <a:latin typeface="Trebuchet MS" pitchFamily="34" charset="0"/>
              </a:rPr>
              <a:t>lexico-grammatical </a:t>
            </a:r>
            <a:r>
              <a:rPr lang="uk-UA" sz="2600" dirty="0" err="1" smtClean="0">
                <a:latin typeface="Trebuchet MS" pitchFamily="34" charset="0"/>
              </a:rPr>
              <a:t>meaning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nouns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substantivity</a:t>
            </a:r>
            <a:r>
              <a:rPr lang="uk-UA" sz="2600" dirty="0" smtClean="0">
                <a:latin typeface="Trebuchet MS" pitchFamily="34" charset="0"/>
              </a:rPr>
              <a:t>, i. e.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ability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denote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objects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abstract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notions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Due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diverse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nature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substantivity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nouns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divided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proper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common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en-US" sz="2600" dirty="0" smtClean="0">
                <a:latin typeface="Trebuchet MS" pitchFamily="34" charset="0"/>
              </a:rPr>
              <a:t>specific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abstract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material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collective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30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Expressiveness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speech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also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significantly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enhanced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such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phonetic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tone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linguist</a:t>
            </a:r>
            <a:r>
              <a:rPr lang="uk-UA" sz="2600" dirty="0" smtClean="0">
                <a:latin typeface="Trebuchet MS" pitchFamily="34" charset="0"/>
              </a:rPr>
              <a:t> "</a:t>
            </a:r>
            <a:r>
              <a:rPr lang="uk-UA" sz="2600" dirty="0" err="1" smtClean="0">
                <a:latin typeface="Trebuchet MS" pitchFamily="34" charset="0"/>
              </a:rPr>
              <a:t>tone</a:t>
            </a:r>
            <a:r>
              <a:rPr lang="uk-UA" sz="2600" dirty="0" smtClean="0">
                <a:latin typeface="Trebuchet MS" pitchFamily="34" charset="0"/>
              </a:rPr>
              <a:t>" </a:t>
            </a:r>
            <a:r>
              <a:rPr lang="uk-UA" sz="2600" dirty="0" err="1" smtClean="0">
                <a:latin typeface="Trebuchet MS" pitchFamily="34" charset="0"/>
              </a:rPr>
              <a:t>means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quality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sound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produced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voice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uttering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words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smtClean="0">
                <a:latin typeface="Trebuchet MS" pitchFamily="34" charset="0"/>
              </a:rPr>
              <a:t>a </a:t>
            </a:r>
            <a:r>
              <a:rPr lang="uk-UA" sz="2600" dirty="0" err="1" smtClean="0">
                <a:latin typeface="Trebuchet MS" pitchFamily="34" charset="0"/>
              </a:rPr>
              <a:t>general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sense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tone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attitude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speaker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writer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revealed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choice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vocabulary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intonation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speech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1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Written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spoken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communication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might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described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having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tone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which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for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instance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ironic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serious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flippant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threatening</a:t>
            </a:r>
            <a:r>
              <a:rPr lang="uk-UA" sz="2600" dirty="0" smtClean="0">
                <a:latin typeface="Trebuchet MS" pitchFamily="34" charset="0"/>
              </a:rPr>
              <a:t>, light-</a:t>
            </a:r>
            <a:r>
              <a:rPr lang="uk-UA" sz="2600" dirty="0" err="1" smtClean="0">
                <a:latin typeface="Trebuchet MS" pitchFamily="34" charset="0"/>
              </a:rPr>
              <a:t>hearted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pessimistic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Attitude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expressed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tone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rendered</a:t>
            </a:r>
            <a:r>
              <a:rPr lang="uk-UA" sz="2600" dirty="0" smtClean="0">
                <a:latin typeface="Trebuchet MS" pitchFamily="34" charset="0"/>
              </a:rPr>
              <a:t> con-</a:t>
            </a:r>
            <a:r>
              <a:rPr lang="uk-UA" sz="2600" dirty="0" err="1" smtClean="0">
                <a:latin typeface="Trebuchet MS" pitchFamily="34" charset="0"/>
              </a:rPr>
              <a:t>sciously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unconsciously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could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said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that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such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text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verbal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utterance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without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tone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most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cases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tone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either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taken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granted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perceived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unconsciously</a:t>
            </a:r>
            <a:r>
              <a:rPr lang="uk-UA" sz="2600" dirty="0" smtClean="0">
                <a:latin typeface="Trebuchet MS" pitchFamily="34" charset="0"/>
              </a:rPr>
              <a:t>.</a:t>
            </a:r>
            <a:r>
              <a:rPr lang="uk-UA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81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Basic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notions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graphic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expressive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punctuation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orthography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spelling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text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segmentation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type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Punctuation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writing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show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stress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rhythm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tone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spoken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word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also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aims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clarifying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sentences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53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 err="1" smtClean="0">
                <a:latin typeface="Trebuchet MS" pitchFamily="34" charset="0"/>
              </a:rPr>
              <a:t>There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such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common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marks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punctuation</a:t>
            </a:r>
            <a:r>
              <a:rPr lang="uk-UA" sz="2800" dirty="0" smtClean="0">
                <a:latin typeface="Trebuchet MS" pitchFamily="34" charset="0"/>
              </a:rPr>
              <a:t>: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full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stop</a:t>
            </a:r>
            <a:r>
              <a:rPr lang="uk-UA" sz="2800" dirty="0" smtClean="0">
                <a:latin typeface="Trebuchet MS" pitchFamily="34" charset="0"/>
              </a:rPr>
              <a:t> [.],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comma</a:t>
            </a:r>
            <a:r>
              <a:rPr lang="uk-UA" sz="2800" dirty="0" smtClean="0">
                <a:latin typeface="Trebuchet MS" pitchFamily="34" charset="0"/>
              </a:rPr>
              <a:t> [, ],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colon</a:t>
            </a:r>
            <a:r>
              <a:rPr lang="uk-UA" sz="2800" dirty="0" smtClean="0">
                <a:latin typeface="Trebuchet MS" pitchFamily="34" charset="0"/>
              </a:rPr>
              <a:t> [: ],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semicolon</a:t>
            </a:r>
            <a:r>
              <a:rPr lang="uk-UA" sz="2800" dirty="0" smtClean="0">
                <a:latin typeface="Trebuchet MS" pitchFamily="34" charset="0"/>
              </a:rPr>
              <a:t> [; ], </a:t>
            </a:r>
            <a:r>
              <a:rPr lang="uk-UA" sz="2800" dirty="0" err="1" smtClean="0">
                <a:latin typeface="Trebuchet MS" pitchFamily="34" charset="0"/>
              </a:rPr>
              <a:t>brackets</a:t>
            </a:r>
            <a:r>
              <a:rPr lang="uk-UA" sz="2800" dirty="0" smtClean="0">
                <a:latin typeface="Trebuchet MS" pitchFamily="34" charset="0"/>
              </a:rPr>
              <a:t> [()], </a:t>
            </a:r>
            <a:r>
              <a:rPr lang="uk-UA" sz="2800" dirty="0" err="1" smtClean="0">
                <a:latin typeface="Trebuchet MS" pitchFamily="34" charset="0"/>
              </a:rPr>
              <a:t>dash</a:t>
            </a:r>
            <a:r>
              <a:rPr lang="uk-UA" sz="2800" dirty="0" smtClean="0">
                <a:latin typeface="Trebuchet MS" pitchFamily="34" charset="0"/>
              </a:rPr>
              <a:t> [ - ], </a:t>
            </a:r>
            <a:r>
              <a:rPr lang="uk-UA" sz="2800" dirty="0" err="1" smtClean="0">
                <a:latin typeface="Trebuchet MS" pitchFamily="34" charset="0"/>
              </a:rPr>
              <a:t>hyphen</a:t>
            </a:r>
            <a:r>
              <a:rPr lang="uk-UA" sz="2800" dirty="0" smtClean="0">
                <a:latin typeface="Trebuchet MS" pitchFamily="34" charset="0"/>
              </a:rPr>
              <a:t> [ - ],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exclamation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mark</a:t>
            </a:r>
            <a:r>
              <a:rPr lang="uk-UA" sz="2800" dirty="0" smtClean="0">
                <a:latin typeface="Trebuchet MS" pitchFamily="34" charset="0"/>
              </a:rPr>
              <a:t> [! ],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oblique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stroke</a:t>
            </a:r>
            <a:r>
              <a:rPr lang="uk-UA" sz="2800" dirty="0" smtClean="0">
                <a:latin typeface="Trebuchet MS" pitchFamily="34" charset="0"/>
              </a:rPr>
              <a:t> [/ ]„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interrogative</a:t>
            </a:r>
            <a:r>
              <a:rPr lang="uk-UA" sz="2800" dirty="0" smtClean="0">
                <a:latin typeface="Trebuchet MS" pitchFamily="34" charset="0"/>
              </a:rPr>
              <a:t> (</a:t>
            </a:r>
            <a:r>
              <a:rPr lang="uk-UA" sz="2800" dirty="0" err="1" smtClean="0">
                <a:latin typeface="Trebuchet MS" pitchFamily="34" charset="0"/>
              </a:rPr>
              <a:t>question</a:t>
            </a:r>
            <a:r>
              <a:rPr lang="uk-UA" sz="2800" dirty="0" smtClean="0">
                <a:latin typeface="Trebuchet MS" pitchFamily="34" charset="0"/>
              </a:rPr>
              <a:t>) </a:t>
            </a:r>
            <a:r>
              <a:rPr lang="uk-UA" sz="2800" dirty="0" err="1" smtClean="0">
                <a:latin typeface="Trebuchet MS" pitchFamily="34" charset="0"/>
              </a:rPr>
              <a:t>mark</a:t>
            </a:r>
            <a:r>
              <a:rPr lang="uk-UA" sz="2800" dirty="0" smtClean="0">
                <a:latin typeface="Trebuchet MS" pitchFamily="34" charset="0"/>
              </a:rPr>
              <a:t> [ ? ], </a:t>
            </a:r>
            <a:r>
              <a:rPr lang="uk-UA" sz="2800" dirty="0" err="1" smtClean="0">
                <a:latin typeface="Trebuchet MS" pitchFamily="34" charset="0"/>
              </a:rPr>
              <a:t>inverted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commas</a:t>
            </a:r>
            <a:r>
              <a:rPr lang="uk-UA" sz="2800" dirty="0" smtClean="0">
                <a:latin typeface="Trebuchet MS" pitchFamily="34" charset="0"/>
              </a:rPr>
              <a:t> (</a:t>
            </a:r>
            <a:r>
              <a:rPr lang="uk-UA" sz="2800" dirty="0" err="1" smtClean="0">
                <a:latin typeface="Trebuchet MS" pitchFamily="34" charset="0"/>
              </a:rPr>
              <a:t>quotation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marks</a:t>
            </a:r>
            <a:r>
              <a:rPr lang="uk-UA" sz="2800" dirty="0" smtClean="0">
                <a:latin typeface="Trebuchet MS" pitchFamily="34" charset="0"/>
              </a:rPr>
              <a:t>) [" "], </a:t>
            </a:r>
            <a:r>
              <a:rPr lang="uk-UA" sz="2800" dirty="0" err="1" smtClean="0">
                <a:latin typeface="Trebuchet MS" pitchFamily="34" charset="0"/>
              </a:rPr>
              <a:t>suspension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marks</a:t>
            </a:r>
            <a:r>
              <a:rPr lang="uk-UA" sz="2800" dirty="0" smtClean="0">
                <a:latin typeface="Trebuchet MS" pitchFamily="34" charset="0"/>
              </a:rPr>
              <a:t> [...],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apostrophe</a:t>
            </a:r>
            <a:r>
              <a:rPr lang="uk-UA" sz="2800" dirty="0" smtClean="0">
                <a:latin typeface="Trebuchet MS" pitchFamily="34" charset="0"/>
              </a:rPr>
              <a:t> [ ' ].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uk-UA" sz="2800" dirty="0" smtClean="0">
                <a:latin typeface="Trebuchet MS" pitchFamily="34" charset="0"/>
              </a:rPr>
              <a:t> </a:t>
            </a:r>
            <a:endParaRPr lang="uk-UA" sz="28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053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Text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segmentation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division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texts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smaller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segments</a:t>
            </a:r>
            <a:r>
              <a:rPr lang="uk-UA" sz="2600" dirty="0" smtClean="0">
                <a:latin typeface="Trebuchet MS" pitchFamily="34" charset="0"/>
              </a:rPr>
              <a:t>: </a:t>
            </a:r>
            <a:r>
              <a:rPr lang="uk-UA" sz="2600" dirty="0" err="1" smtClean="0">
                <a:latin typeface="Trebuchet MS" pitchFamily="34" charset="0"/>
              </a:rPr>
              <a:t>paragraphs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chapters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sections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others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Some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segments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start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with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overlines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headings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headlines</a:t>
            </a:r>
            <a:r>
              <a:rPr lang="uk-UA" sz="2600" dirty="0" smtClean="0">
                <a:latin typeface="Trebuchet MS" pitchFamily="34" charset="0"/>
              </a:rPr>
              <a:t>).</a:t>
            </a:r>
            <a:r>
              <a:rPr lang="uk-UA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2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 smtClean="0">
                <a:latin typeface="Trebuchet MS" pitchFamily="34" charset="0"/>
              </a:rPr>
              <a:t>A </a:t>
            </a:r>
            <a:r>
              <a:rPr lang="uk-UA" sz="2800" dirty="0" err="1" smtClean="0">
                <a:latin typeface="Trebuchet MS" pitchFamily="34" charset="0"/>
              </a:rPr>
              <a:t>paragraph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is</a:t>
            </a:r>
            <a:r>
              <a:rPr lang="uk-UA" sz="2800" dirty="0" smtClean="0">
                <a:latin typeface="Trebuchet MS" pitchFamily="34" charset="0"/>
              </a:rPr>
              <a:t> a </a:t>
            </a:r>
            <a:r>
              <a:rPr lang="uk-UA" sz="2800" dirty="0" err="1" smtClean="0">
                <a:latin typeface="Trebuchet MS" pitchFamily="34" charset="0"/>
              </a:rPr>
              <a:t>group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sentences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which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deal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with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one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topic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express</a:t>
            </a:r>
            <a:r>
              <a:rPr lang="uk-UA" sz="2800" dirty="0" smtClean="0">
                <a:latin typeface="Trebuchet MS" pitchFamily="34" charset="0"/>
              </a:rPr>
              <a:t> a </a:t>
            </a:r>
            <a:r>
              <a:rPr lang="uk-UA" sz="2800" dirty="0" err="1" smtClean="0">
                <a:latin typeface="Trebuchet MS" pitchFamily="34" charset="0"/>
              </a:rPr>
              <a:t>more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less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completed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idea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thought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sentences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paragraphs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related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each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other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produce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effect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unity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Paragraphs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used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divide</a:t>
            </a:r>
            <a:r>
              <a:rPr lang="uk-UA" sz="2800" dirty="0" smtClean="0">
                <a:latin typeface="Trebuchet MS" pitchFamily="34" charset="0"/>
              </a:rPr>
              <a:t> a </a:t>
            </a:r>
            <a:r>
              <a:rPr lang="uk-UA" sz="2800" dirty="0" err="1" smtClean="0">
                <a:latin typeface="Trebuchet MS" pitchFamily="34" charset="0"/>
              </a:rPr>
              <a:t>long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piece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writing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separate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sections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They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give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rhythm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variety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pace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writing</a:t>
            </a:r>
            <a:r>
              <a:rPr lang="uk-UA" sz="28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525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 err="1" smtClean="0">
                <a:latin typeface="Trebuchet MS" pitchFamily="34" charset="0"/>
              </a:rPr>
              <a:t>Chapters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sections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major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text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segments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They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may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be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compared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with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fragments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mosaic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which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form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whole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picture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when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put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together</a:t>
            </a:r>
            <a:r>
              <a:rPr lang="uk-UA" sz="2800" dirty="0" smtClean="0">
                <a:latin typeface="Trebuchet MS" pitchFamily="34" charset="0"/>
              </a:rPr>
              <a:t>.</a:t>
            </a:r>
            <a:endParaRPr lang="ru-RU" sz="2800" dirty="0" smtClean="0">
              <a:latin typeface="Trebuchet MS" pitchFamily="34" charset="0"/>
            </a:endParaRPr>
          </a:p>
          <a:p>
            <a:r>
              <a:rPr lang="uk-UA" sz="2800" dirty="0" smtClean="0">
                <a:latin typeface="Trebuchet MS" pitchFamily="34" charset="0"/>
              </a:rPr>
              <a:t>A </a:t>
            </a:r>
            <a:r>
              <a:rPr lang="uk-UA" sz="2800" dirty="0" err="1" smtClean="0">
                <a:latin typeface="Trebuchet MS" pitchFamily="34" charset="0"/>
              </a:rPr>
              <a:t>heading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name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a </a:t>
            </a:r>
            <a:r>
              <a:rPr lang="uk-UA" sz="2800" dirty="0" err="1" smtClean="0">
                <a:latin typeface="Trebuchet MS" pitchFamily="34" charset="0"/>
              </a:rPr>
              <a:t>text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its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segment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It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tends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disclose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plot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narration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It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should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be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garish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catching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order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attract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potential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reader's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attraction</a:t>
            </a:r>
            <a:r>
              <a:rPr lang="uk-UA" sz="28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767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 err="1" smtClean="0">
                <a:latin typeface="Trebuchet MS" pitchFamily="34" charset="0"/>
              </a:rPr>
              <a:t>Text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segmentation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just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one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components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layout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Layout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physical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organization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a </a:t>
            </a:r>
            <a:r>
              <a:rPr lang="uk-UA" sz="2800" dirty="0" err="1" smtClean="0">
                <a:latin typeface="Trebuchet MS" pitchFamily="34" charset="0"/>
              </a:rPr>
              <a:t>text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page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screen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or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other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medium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written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communication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It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refers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visual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conventions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arranging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texts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assist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reading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comprehension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573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uk-UA" sz="2800" dirty="0" err="1" smtClean="0">
                <a:latin typeface="Trebuchet MS" pitchFamily="34" charset="0"/>
              </a:rPr>
              <a:t>Good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layout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includes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effective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use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following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common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features</a:t>
            </a:r>
            <a:r>
              <a:rPr lang="uk-UA" sz="2800" dirty="0" smtClean="0">
                <a:latin typeface="Trebuchet MS" pitchFamily="34" charset="0"/>
              </a:rPr>
              <a:t>: </a:t>
            </a:r>
            <a:r>
              <a:rPr lang="uk-UA" sz="2800" dirty="0" err="1" smtClean="0">
                <a:latin typeface="Trebuchet MS" pitchFamily="34" charset="0"/>
              </a:rPr>
              <a:t>page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margins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paragraphs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justification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type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style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italics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capitals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indentation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line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spacing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centering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type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size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bold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underlining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573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 err="1" smtClean="0">
                <a:latin typeface="Trebuchet MS" pitchFamily="34" charset="0"/>
              </a:rPr>
              <a:t>There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particular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conventions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layout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each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functional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style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Some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conventions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based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purely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function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text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some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tradition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modern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trend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towards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layout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which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results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fast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easy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reading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page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Layout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complements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content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efficient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communication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It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facilitates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reading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comprehensibility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text</a:t>
            </a:r>
            <a:r>
              <a:rPr lang="uk-UA" sz="28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573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 err="1" smtClean="0">
                <a:latin typeface="Trebuchet MS" pitchFamily="34" charset="0"/>
              </a:rPr>
              <a:t>Cases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transposition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emerge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in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particular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when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en-US" sz="2800" dirty="0" smtClean="0">
                <a:latin typeface="Trebuchet MS" pitchFamily="34" charset="0"/>
              </a:rPr>
              <a:t>specific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nouns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used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according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to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rules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proper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nouns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usage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or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vice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versa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It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results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creation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stylistic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devi</a:t>
            </a:r>
            <a:r>
              <a:rPr lang="en-US" sz="2800" dirty="0" smtClean="0">
                <a:latin typeface="Trebuchet MS" pitchFamily="34" charset="0"/>
              </a:rPr>
              <a:t>c</a:t>
            </a:r>
            <a:r>
              <a:rPr lang="uk-UA" sz="2800" dirty="0" err="1" smtClean="0">
                <a:latin typeface="Trebuchet MS" pitchFamily="34" charset="0"/>
              </a:rPr>
              <a:t>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named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antonomasia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personification</a:t>
            </a:r>
            <a:r>
              <a:rPr lang="uk-UA" sz="2800" dirty="0" smtClean="0">
                <a:latin typeface="Trebuchet MS" pitchFamily="34" charset="0"/>
              </a:rPr>
              <a:t>.</a:t>
            </a:r>
            <a:endParaRPr lang="uk-UA" sz="2600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69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Besides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general</a:t>
            </a:r>
            <a:r>
              <a:rPr lang="uk-UA" sz="2600" dirty="0" smtClean="0">
                <a:latin typeface="Trebuchet MS" pitchFamily="34" charset="0"/>
              </a:rPr>
              <a:t> lexico-grammatical </a:t>
            </a:r>
            <a:r>
              <a:rPr lang="uk-UA" sz="2600" dirty="0" err="1" smtClean="0">
                <a:latin typeface="Trebuchet MS" pitchFamily="34" charset="0"/>
              </a:rPr>
              <a:t>meaning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nouns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possess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grammatical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meanings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category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number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category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case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meanings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may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also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objectives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According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category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number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nouns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classified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countable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uncountable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157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Each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group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has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own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regularities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usage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regularities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broken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stylistic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reasons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speech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becomes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expressive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Uncountable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singularia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tantum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nouns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countable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nouns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singular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occasionally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realizing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more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than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oneness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evoke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picturesque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connotations</a:t>
            </a:r>
            <a:r>
              <a:rPr lang="uk-UA" sz="26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178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32859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Normally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genitive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form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animate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nouns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inanimate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nouns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are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used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form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their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initial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inanimateness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transposed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such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cases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render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meanings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time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distance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mile's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walk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hour's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time</a:t>
            </a:r>
            <a:r>
              <a:rPr lang="uk-UA" sz="2600" dirty="0" smtClean="0">
                <a:latin typeface="Trebuchet MS" pitchFamily="34" charset="0"/>
              </a:rPr>
              <a:t>), </a:t>
            </a:r>
            <a:r>
              <a:rPr lang="uk-UA" sz="2600" dirty="0" err="1" smtClean="0">
                <a:latin typeface="Trebuchet MS" pitchFamily="34" charset="0"/>
              </a:rPr>
              <a:t>part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of</a:t>
            </a:r>
            <a:r>
              <a:rPr lang="uk-UA" sz="2600" dirty="0" smtClean="0">
                <a:latin typeface="Trebuchet MS" pitchFamily="34" charset="0"/>
              </a:rPr>
              <a:t> a </a:t>
            </a:r>
            <a:r>
              <a:rPr lang="uk-UA" sz="2600" dirty="0" err="1" smtClean="0">
                <a:latin typeface="Trebuchet MS" pitchFamily="34" charset="0"/>
              </a:rPr>
              <a:t>whole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book's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page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table's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leg</a:t>
            </a:r>
            <a:r>
              <a:rPr lang="uk-UA" sz="2600" dirty="0" smtClean="0">
                <a:latin typeface="Trebuchet MS" pitchFamily="34" charset="0"/>
              </a:rPr>
              <a:t>), </a:t>
            </a:r>
            <a:r>
              <a:rPr lang="uk-UA" sz="2600" dirty="0" err="1" smtClean="0">
                <a:latin typeface="Trebuchet MS" pitchFamily="34" charset="0"/>
              </a:rPr>
              <a:t>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qualitative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characteristics</a:t>
            </a:r>
            <a:r>
              <a:rPr lang="uk-UA" sz="2600" dirty="0" smtClean="0">
                <a:latin typeface="Trebuchet MS" pitchFamily="34" charset="0"/>
              </a:rPr>
              <a:t> (</a:t>
            </a:r>
            <a:r>
              <a:rPr lang="uk-UA" sz="2600" dirty="0" err="1" smtClean="0">
                <a:latin typeface="Trebuchet MS" pitchFamily="34" charset="0"/>
              </a:rPr>
              <a:t>plan's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failure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winter's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snowdrifts</a:t>
            </a:r>
            <a:r>
              <a:rPr lang="uk-UA" sz="2600" dirty="0" smtClean="0">
                <a:latin typeface="Trebuchet MS" pitchFamily="34" charset="0"/>
              </a:rPr>
              <a:t>, </a:t>
            </a:r>
            <a:r>
              <a:rPr lang="uk-UA" sz="2600" dirty="0" err="1" smtClean="0">
                <a:latin typeface="Trebuchet MS" pitchFamily="34" charset="0"/>
              </a:rPr>
              <a:t>music's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voice</a:t>
            </a:r>
            <a:r>
              <a:rPr lang="uk-UA" sz="2600" dirty="0" smtClean="0">
                <a:latin typeface="Trebuchet MS" pitchFamily="34" charset="0"/>
              </a:rPr>
              <a:t>)</a:t>
            </a:r>
            <a:r>
              <a:rPr lang="uk-UA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966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dirty="0" err="1" smtClean="0">
                <a:latin typeface="Trebuchet MS" pitchFamily="34" charset="0"/>
              </a:rPr>
              <a:t>Stylistic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potential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nouns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significantly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reinforced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by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transpositions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in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the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usage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articles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as</a:t>
            </a:r>
            <a:r>
              <a:rPr lang="uk-UA" sz="2800" dirty="0" smtClean="0">
                <a:latin typeface="Trebuchet MS" pitchFamily="34" charset="0"/>
              </a:rPr>
              <a:t> noun-</a:t>
            </a:r>
            <a:r>
              <a:rPr lang="uk-UA" sz="2800" dirty="0" err="1" smtClean="0">
                <a:latin typeface="Trebuchet MS" pitchFamily="34" charset="0"/>
              </a:rPr>
              <a:t>determiners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en-US" sz="2800" dirty="0" smtClean="0">
              <a:latin typeface="Trebuchet MS" pitchFamily="34" charset="0"/>
            </a:endParaRPr>
          </a:p>
          <a:p>
            <a:endParaRPr lang="en-US" sz="2800" dirty="0" smtClean="0">
              <a:latin typeface="Trebuchet MS" pitchFamily="34" charset="0"/>
            </a:endParaRPr>
          </a:p>
          <a:p>
            <a:r>
              <a:rPr lang="uk-UA" sz="2800" dirty="0" err="1" smtClean="0">
                <a:latin typeface="Trebuchet MS" pitchFamily="34" charset="0"/>
              </a:rPr>
              <a:t>Such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transpositions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occur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against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generally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accepted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normative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postulates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which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run</a:t>
            </a:r>
            <a:r>
              <a:rPr lang="uk-UA" sz="2800" dirty="0" smtClean="0">
                <a:latin typeface="Trebuchet MS" pitchFamily="34" charset="0"/>
              </a:rPr>
              <a:t>: </a:t>
            </a:r>
            <a:r>
              <a:rPr lang="uk-UA" sz="2800" dirty="0" err="1" smtClean="0">
                <a:latin typeface="Trebuchet MS" pitchFamily="34" charset="0"/>
              </a:rPr>
              <a:t>articles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are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not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used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with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names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persons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animals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some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classes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geographical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names</a:t>
            </a:r>
            <a:r>
              <a:rPr lang="uk-UA" sz="2800" dirty="0" smtClean="0">
                <a:latin typeface="Trebuchet MS" pitchFamily="34" charset="0"/>
              </a:rPr>
              <a:t>, </a:t>
            </a:r>
            <a:r>
              <a:rPr lang="uk-UA" sz="2800" dirty="0" err="1" smtClean="0">
                <a:latin typeface="Trebuchet MS" pitchFamily="34" charset="0"/>
              </a:rPr>
              <a:t>abstract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nouns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and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names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of</a:t>
            </a:r>
            <a:r>
              <a:rPr lang="uk-UA" sz="2800" dirty="0" smtClean="0">
                <a:latin typeface="Trebuchet MS" pitchFamily="34" charset="0"/>
              </a:rPr>
              <a:t> </a:t>
            </a:r>
            <a:r>
              <a:rPr lang="uk-UA" sz="2800" dirty="0" err="1" smtClean="0">
                <a:latin typeface="Trebuchet MS" pitchFamily="34" charset="0"/>
              </a:rPr>
              <a:t>material</a:t>
            </a:r>
            <a:r>
              <a:rPr lang="uk-UA" sz="28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702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122</TotalTime>
  <Words>2188</Words>
  <Application>Microsoft Office PowerPoint</Application>
  <PresentationFormat>Экран (4:3)</PresentationFormat>
  <Paragraphs>171</Paragraphs>
  <Slides>49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Твердый переплет</vt:lpstr>
      <vt:lpstr>Morphological Stylistics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Phonetic And Graphic Expressive Means  And Stylistic Devices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Stylistic Lexicology</dc:title>
  <dc:creator>Ксюша</dc:creator>
  <cp:lastModifiedBy>Microsoft Office</cp:lastModifiedBy>
  <cp:revision>32</cp:revision>
  <dcterms:created xsi:type="dcterms:W3CDTF">2015-10-15T19:55:13Z</dcterms:created>
  <dcterms:modified xsi:type="dcterms:W3CDTF">2015-11-06T10:06:58Z</dcterms:modified>
</cp:coreProperties>
</file>