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3" r:id="rId2"/>
    <p:sldId id="300" r:id="rId3"/>
    <p:sldId id="301" r:id="rId4"/>
    <p:sldId id="302" r:id="rId5"/>
    <p:sldId id="303" r:id="rId6"/>
    <p:sldId id="259" r:id="rId7"/>
    <p:sldId id="260" r:id="rId8"/>
    <p:sldId id="261" r:id="rId9"/>
    <p:sldId id="294" r:id="rId10"/>
    <p:sldId id="262" r:id="rId11"/>
    <p:sldId id="295" r:id="rId12"/>
    <p:sldId id="263" r:id="rId13"/>
    <p:sldId id="296" r:id="rId14"/>
    <p:sldId id="264" r:id="rId15"/>
    <p:sldId id="265" r:id="rId16"/>
    <p:sldId id="297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98" r:id="rId35"/>
    <p:sldId id="283" r:id="rId36"/>
    <p:sldId id="284" r:id="rId37"/>
    <p:sldId id="285" r:id="rId38"/>
    <p:sldId id="299" r:id="rId39"/>
    <p:sldId id="28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76673"/>
            <a:ext cx="6701027" cy="2376264"/>
          </a:xfrm>
        </p:spPr>
        <p:txBody>
          <a:bodyPr/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>Stylistic Semasiology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Lexico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-semantic  Stylistic Devices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uk-UA" sz="48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err="1">
                <a:latin typeface="Arial" pitchFamily="34" charset="0"/>
                <a:cs typeface="Arial" pitchFamily="34" charset="0"/>
              </a:rPr>
              <a:t>Litotes</a:t>
            </a:r>
            <a:r>
              <a:rPr lang="uk-UA" sz="2800" dirty="0"/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specific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variant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meiosis</a:t>
            </a:r>
            <a:r>
              <a:rPr lang="uk-UA" dirty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Litotes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peculiar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syntactic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structure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combination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negative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particle</a:t>
            </a:r>
            <a:r>
              <a:rPr lang="uk-UA" dirty="0">
                <a:latin typeface="Arial" pitchFamily="34" charset="0"/>
                <a:cs typeface="Arial" pitchFamily="34" charset="0"/>
              </a:rPr>
              <a:t> "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"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negative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meaning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negative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prefix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Such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positive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sense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Litotes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functional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English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Litotes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extenuat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positive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phenomena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statements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judgments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sound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delicate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diplomatic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also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irony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6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sz="2800" dirty="0"/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transference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object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Metonymic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transference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principle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contiguity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two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objects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etonymy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nouns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less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frequently</a:t>
            </a:r>
            <a:r>
              <a:rPr lang="uk-UA" dirty="0">
                <a:latin typeface="Arial" pitchFamily="34" charset="0"/>
                <a:cs typeface="Arial" pitchFamily="34" charset="0"/>
              </a:rPr>
              <a:t> ‒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substantivized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numerals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syntactic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functions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positions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those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subject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predicative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41450" y="332656"/>
            <a:ext cx="7745505" cy="612068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lexical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contextual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genuine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Lexical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source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creating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new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new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exical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devoid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information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Contextual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result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unexpected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substitution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fresh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expressive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builds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imagery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points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out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feature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described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etc.</a:t>
            </a: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SYNECDOCHE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variety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realized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two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variants</a:t>
            </a:r>
            <a:r>
              <a:rPr lang="uk-UA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first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variant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mentioning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part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second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variant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synecdoche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denote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constituent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part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95537" y="332656"/>
            <a:ext cx="8352928" cy="590465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PERIPHRASIS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variety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replacement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direct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phenomenon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description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phenomenon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Periphrasis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intensifies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feature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described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stands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close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metonymy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because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objects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95537" y="332656"/>
            <a:ext cx="8352928" cy="590465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types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periphrasis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logical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figurative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Logical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periphrasis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inherent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properties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object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Figurative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periphrasis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metonymy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eriphrasis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performs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cognitive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function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deepens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our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knowledge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world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EUPHEMISM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It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word-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replace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unpleasantly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sounding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word-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combination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might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viewed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periphrasis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mechanism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formation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Strictly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speaking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devices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but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them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registered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dictionaries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classified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spheres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application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grouped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following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way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Religious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Moral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Medical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Political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polite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delicate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acceptable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situation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Euphemisms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antipodes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might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called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disphemisms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Disphemisms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conspicuously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rough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rude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impolite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word-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combinations</a:t>
            </a:r>
            <a:r>
              <a:rPr lang="uk-UA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resorts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disphemisms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negative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emotions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irritation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hate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scorn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mockery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animosity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animosity [ˌ</a:t>
            </a:r>
            <a:r>
              <a:rPr lang="en-GB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ænɪ'mɒsɪtɪ</a:t>
            </a:r>
            <a:r>
              <a:rPr lang="en-GB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uk-UA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ворожість, злоба</a:t>
            </a:r>
          </a:p>
          <a:p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920880" cy="5410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LECTURE 4. </a:t>
            </a:r>
            <a:r>
              <a:rPr lang="en-US" sz="2400" b="1" dirty="0" smtClean="0"/>
              <a:t>STYLISTICS </a:t>
            </a:r>
            <a:r>
              <a:rPr lang="en-US" sz="2400" b="1" dirty="0"/>
              <a:t>OF THE ENGLISH LANGUAGE SEMASIOLOGY</a:t>
            </a:r>
            <a:endParaRPr lang="ru-RU" sz="2400" dirty="0"/>
          </a:p>
          <a:p>
            <a:endParaRPr lang="ru-RU" sz="2400" dirty="0" smtClean="0"/>
          </a:p>
          <a:p>
            <a:pPr algn="just">
              <a:lnSpc>
                <a:spcPct val="114000"/>
              </a:lnSpc>
            </a:pPr>
            <a:r>
              <a:rPr lang="en-US" sz="2400" dirty="0" smtClean="0"/>
              <a:t>Stylistics </a:t>
            </a:r>
            <a:r>
              <a:rPr lang="en-US" sz="2400" dirty="0"/>
              <a:t>semasiology is concerned with meanings of linguistic units, their interaction and changes they undergo when used as expressive means and stylistic devices. </a:t>
            </a:r>
            <a:endParaRPr lang="ru-RU" sz="2400" dirty="0"/>
          </a:p>
          <a:p>
            <a:pPr algn="ctr">
              <a:lnSpc>
                <a:spcPct val="114000"/>
              </a:lnSpc>
            </a:pPr>
            <a:r>
              <a:rPr lang="en-US" sz="2400" dirty="0"/>
              <a:t>Semasiological means of </a:t>
            </a:r>
            <a:r>
              <a:rPr lang="en-US" sz="2400" dirty="0" smtClean="0"/>
              <a:t>stylistics</a:t>
            </a:r>
            <a:endParaRPr lang="ru-RU" sz="2400" dirty="0"/>
          </a:p>
          <a:p>
            <a:pPr algn="ctr">
              <a:lnSpc>
                <a:spcPct val="114000"/>
              </a:lnSpc>
            </a:pPr>
            <a:endParaRPr lang="ru-RU" sz="2400" dirty="0" smtClean="0"/>
          </a:p>
          <a:p>
            <a:pPr algn="just">
              <a:lnSpc>
                <a:spcPct val="114000"/>
              </a:lnSpc>
            </a:pPr>
            <a:endParaRPr lang="ru-RU" sz="2400" dirty="0" smtClean="0"/>
          </a:p>
          <a:p>
            <a:pPr algn="just">
              <a:lnSpc>
                <a:spcPct val="114000"/>
              </a:lnSpc>
            </a:pPr>
            <a:r>
              <a:rPr lang="en-US" sz="2400" dirty="0" smtClean="0"/>
              <a:t>Expressive means			Stylistic devices</a:t>
            </a: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figures of substitution</a:t>
            </a:r>
            <a:r>
              <a:rPr lang="en-US" sz="2400" dirty="0" smtClean="0"/>
              <a:t>	            </a:t>
            </a:r>
            <a:r>
              <a:rPr lang="en-US" sz="2400" dirty="0" smtClean="0">
                <a:solidFill>
                  <a:srgbClr val="7030A0"/>
                </a:solidFill>
              </a:rPr>
              <a:t>figures of combination</a:t>
            </a:r>
            <a:r>
              <a:rPr lang="en-US" sz="2400" dirty="0" smtClean="0"/>
              <a:t>	</a:t>
            </a:r>
            <a:endParaRPr lang="ru-RU" sz="24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868144" y="4441135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267744" y="4441135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990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sz="2800" dirty="0"/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second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quality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Metaphor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result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transference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However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transference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different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nature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similarity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contiguity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49" y="548680"/>
            <a:ext cx="7745505" cy="54006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nature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versatile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classified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number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principles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pragmatic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produced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addressee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subdivided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trite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dead</a:t>
            </a:r>
            <a:r>
              <a:rPr lang="uk-UA" dirty="0">
                <a:latin typeface="Arial" pitchFamily="34" charset="0"/>
                <a:cs typeface="Arial" pitchFamily="34" charset="0"/>
              </a:rPr>
              <a:t>)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genuine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original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Original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created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speakers'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imagination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54461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degree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potential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classified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nominational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cognitive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imaginative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figurative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Nominational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render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information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intended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new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phenomena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world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nominational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purely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technical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device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nomination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when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new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old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vocabulary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Imaginative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occasional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individual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also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classified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structure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complexity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image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created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elementary</a:t>
            </a:r>
            <a:r>
              <a:rPr lang="uk-UA" dirty="0">
                <a:latin typeface="Arial" pitchFamily="34" charset="0"/>
                <a:cs typeface="Arial" pitchFamily="34" charset="0"/>
              </a:rPr>
              <a:t>)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prolonged</a:t>
            </a:r>
            <a:r>
              <a:rPr lang="uk-UA" dirty="0">
                <a:latin typeface="Arial" pitchFamily="34" charset="0"/>
                <a:cs typeface="Arial" pitchFamily="34" charset="0"/>
              </a:rPr>
              <a:t> (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sustained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consists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single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word-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indiscrete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notion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25658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sustained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appears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cases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when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been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metaphorically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sentence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paragraph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also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realize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meanings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sustained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sequence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most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cognitive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chain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unfolds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first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initial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most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powerful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creating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images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function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aesthetic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natural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sphere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usage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poetry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elevated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prose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Canonized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tend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become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symbols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symbol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stands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something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else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writing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made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ideas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feelings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events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conditions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symbol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usually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something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tangible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specific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evokes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something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abstract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/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attributes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describe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expressively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essential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differentiate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between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logical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attributes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proper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Logical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attributes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non-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evaluating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proper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subjective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evaluating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mostly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metaphorical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expressive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1256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classified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semantic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structural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properties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Semantically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fall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two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groups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associated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nouns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modified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associated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nouns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modified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point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out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typical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features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describe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Such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typical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features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implied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nouns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themselves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the process of </a:t>
            </a:r>
            <a:r>
              <a:rPr lang="en-US" sz="2400" dirty="0" smtClean="0"/>
              <a:t>human </a:t>
            </a:r>
            <a:r>
              <a:rPr lang="en-US" sz="2400" dirty="0"/>
              <a:t>development new notions appear. </a:t>
            </a:r>
            <a:endParaRPr lang="en-US" sz="2400" dirty="0" smtClean="0"/>
          </a:p>
          <a:p>
            <a:pPr algn="just"/>
            <a:r>
              <a:rPr lang="en-US" sz="2400" dirty="0" smtClean="0"/>
              <a:t>However there exists a tendency to economy of language means which leads to secondary nomination.</a:t>
            </a:r>
          </a:p>
          <a:p>
            <a:pPr algn="just"/>
            <a:r>
              <a:rPr lang="en-US" sz="2400" dirty="0" smtClean="0"/>
              <a:t>Secondary nomination is the use of existing words or word-combinations for denoting new or existing concepts.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Human conceptual system plays a central role in defining everyday realities. Since communication is based on the same conceptual system that we use thinking and acting, any language is an important source of evidence</a:t>
            </a:r>
            <a:r>
              <a:rPr lang="en-US" sz="2400" dirty="0"/>
              <a:t> </a:t>
            </a:r>
            <a:r>
              <a:rPr lang="en-US" sz="2400" dirty="0" smtClean="0"/>
              <a:t>for what that system is like.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1636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Unassociated</a:t>
            </a:r>
            <a:r>
              <a:rPr lang="uk-UA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ascribe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inherent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them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result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emerge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fresh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unexpected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original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expressive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Unassociated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called</a:t>
            </a:r>
            <a:r>
              <a:rPr lang="uk-UA" dirty="0">
                <a:latin typeface="Arial" pitchFamily="34" charset="0"/>
                <a:cs typeface="Arial" pitchFamily="34" charset="0"/>
              </a:rPr>
              <a:t> "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"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because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created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right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communication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mostly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epithets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nouns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become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traditional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Thus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language-as-a-system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elements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9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548680"/>
            <a:ext cx="7745505" cy="568863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for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structural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composition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divided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compound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phrasal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clausal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Simple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ordinary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adjectives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Compound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compound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adjectives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Phrasal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word-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quotation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type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Clausal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epithets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sentences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ANTONOMASIA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variety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upon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principle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identification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human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beings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things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surround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identified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people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animals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inanimate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natural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phenomena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resorts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antonomasia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creates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so-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called</a:t>
            </a:r>
            <a:r>
              <a:rPr lang="uk-UA" dirty="0">
                <a:latin typeface="Arial" pitchFamily="34" charset="0"/>
                <a:cs typeface="Arial" pitchFamily="34" charset="0"/>
              </a:rPr>
              <a:t> "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talking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names</a:t>
            </a:r>
            <a:r>
              <a:rPr lang="uk-UA" dirty="0">
                <a:latin typeface="Arial" pitchFamily="34" charset="0"/>
                <a:cs typeface="Arial" pitchFamily="34" charset="0"/>
              </a:rPr>
              <a:t>"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aim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depicting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traits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human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character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moral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psychological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features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peculiarities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behaviour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outlook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uk-UA" dirty="0">
                <a:latin typeface="Arial" pitchFamily="34" charset="0"/>
                <a:cs typeface="Arial" pitchFamily="34" charset="0"/>
              </a:rPr>
              <a:t>.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PERSONIFICATION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ascribes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human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behaviour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thoughts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actions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inanimate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resorts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device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personification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ALLEGORY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Factually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allegory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antonomasia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only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difference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between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them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usage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domain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allegory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sentence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but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text</a:t>
            </a:r>
            <a:r>
              <a:rPr lang="uk-UA" dirty="0">
                <a:latin typeface="Arial" pitchFamily="34" charset="0"/>
                <a:cs typeface="Arial" pitchFamily="34" charset="0"/>
              </a:rPr>
              <a:t> (a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logically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completed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narration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facts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events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allegoric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tales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fables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stories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novels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006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IRONY</a:t>
            </a: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realized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when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intentionally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breaks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principle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sincerity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speech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Ironically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acquire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opposite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primary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meanings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ironical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good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bad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enough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enough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pleased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displeased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006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Though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irony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contextual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device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exist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words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word-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combinations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which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convey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ironical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out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context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5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order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help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addressee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decode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irony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speaker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often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resorts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appropriate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intonation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gestures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Irony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generally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convey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negative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emotion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irritation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regret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dissatisfaction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disappointment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displeasure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uk-UA" dirty="0">
                <a:latin typeface="Arial" pitchFamily="34" charset="0"/>
                <a:cs typeface="Arial" pitchFamily="34" charset="0"/>
              </a:rPr>
              <a:t>.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3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5"/>
            <a:ext cx="8856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Human thought processes are largely metaphorical.</a:t>
            </a:r>
          </a:p>
          <a:p>
            <a:pPr algn="just"/>
            <a:r>
              <a:rPr lang="en-US" sz="2400" dirty="0" smtClean="0"/>
              <a:t>The human conceptual system is  metaphorically structured and designed (</a:t>
            </a:r>
            <a:r>
              <a:rPr lang="en-GB" sz="2400" dirty="0" err="1"/>
              <a:t>Lakoff</a:t>
            </a:r>
            <a:r>
              <a:rPr lang="en-GB" sz="2400" dirty="0"/>
              <a:t> George, Johnson </a:t>
            </a:r>
            <a:r>
              <a:rPr lang="en-GB" sz="2400" dirty="0" smtClean="0"/>
              <a:t>Mark, Turner Mark</a:t>
            </a:r>
            <a:r>
              <a:rPr lang="en-US" sz="2400" dirty="0" smtClean="0"/>
              <a:t>).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Example:</a:t>
            </a:r>
          </a:p>
          <a:p>
            <a:pPr algn="just"/>
            <a:r>
              <a:rPr lang="en-US" sz="2400" dirty="0" smtClean="0"/>
              <a:t>Life is a journey.</a:t>
            </a:r>
          </a:p>
          <a:p>
            <a:pPr algn="just"/>
            <a:endParaRPr lang="en-US" sz="2400" dirty="0" smtClean="0"/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Figures of substitution</a:t>
            </a:r>
          </a:p>
          <a:p>
            <a:pPr algn="ctr"/>
            <a:endParaRPr lang="en-US" sz="28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400" b="1" dirty="0"/>
              <a:t>f</a:t>
            </a:r>
            <a:r>
              <a:rPr lang="en-US" sz="2400" b="1" dirty="0" smtClean="0"/>
              <a:t>igures of quantity			figures of qualification</a:t>
            </a:r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/>
              <a:t>h</a:t>
            </a:r>
            <a:r>
              <a:rPr lang="en-US" sz="2400" b="1" dirty="0" smtClean="0"/>
              <a:t>yperbole   meiosis	         metonymy          metaphor        irony</a:t>
            </a:r>
          </a:p>
          <a:p>
            <a:pPr algn="just"/>
            <a:r>
              <a:rPr lang="en-US" sz="2400" b="1" dirty="0"/>
              <a:t>	 </a:t>
            </a:r>
            <a:r>
              <a:rPr lang="en-US" sz="2400" b="1" dirty="0" smtClean="0"/>
              <a:t>          litotes	         - synecdoche       - epithet</a:t>
            </a:r>
          </a:p>
          <a:p>
            <a:pPr algn="just"/>
            <a:r>
              <a:rPr lang="en-US" sz="2400" b="1" dirty="0"/>
              <a:t>	</a:t>
            </a:r>
            <a:r>
              <a:rPr lang="en-US" sz="2400" b="1" dirty="0" smtClean="0"/>
              <a:t>		         - periphrasis        - antonomasia</a:t>
            </a:r>
          </a:p>
          <a:p>
            <a:pPr algn="just"/>
            <a:r>
              <a:rPr lang="en-US" sz="2400" b="1" dirty="0"/>
              <a:t>	</a:t>
            </a:r>
            <a:r>
              <a:rPr lang="en-US" sz="2400" b="1" dirty="0" smtClean="0"/>
              <a:t>		         - euphemisms     - personification</a:t>
            </a:r>
          </a:p>
          <a:p>
            <a:pPr algn="just"/>
            <a:r>
              <a:rPr lang="en-US" sz="2400" b="1" dirty="0"/>
              <a:t>	</a:t>
            </a:r>
            <a:r>
              <a:rPr lang="en-US" sz="2400" b="1" dirty="0" smtClean="0"/>
              <a:t>					    - allegory</a:t>
            </a:r>
            <a:endParaRPr lang="ru-RU" sz="24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67953" y="3104964"/>
            <a:ext cx="144016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004048" y="3122966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45800" y="3933056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821804" y="4005064"/>
            <a:ext cx="5899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103948" y="4041068"/>
            <a:ext cx="1188132" cy="504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444208" y="40410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948264" y="4005064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20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1"/>
            <a:ext cx="7992888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/>
              <a:t>Figures of quantity  are based on comparison of 2 objects having some quantitative similarities: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 dirty="0"/>
              <a:t>s</a:t>
            </a:r>
            <a:r>
              <a:rPr lang="en-US" sz="2400" b="1" dirty="0" smtClean="0"/>
              <a:t>izes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 dirty="0"/>
              <a:t>d</a:t>
            </a:r>
            <a:r>
              <a:rPr lang="en-US" sz="2400" b="1" dirty="0" smtClean="0"/>
              <a:t>imensions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 dirty="0"/>
              <a:t>a</a:t>
            </a:r>
            <a:r>
              <a:rPr lang="en-US" sz="2400" b="1" dirty="0" smtClean="0"/>
              <a:t>ge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 dirty="0" smtClean="0"/>
              <a:t>shape, etc.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91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 err="1">
                <a:latin typeface="Arial" pitchFamily="34" charset="0"/>
                <a:cs typeface="Arial" pitchFamily="34" charset="0"/>
              </a:rPr>
              <a:t>Hyperbole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deliberate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exaggeration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phenomenon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Hyperbole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expressed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all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notional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parts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speech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most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typical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cases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pronouns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numerical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nouns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adverbs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time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Ukrainian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ways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as follows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pronouns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numerical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nouns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intensifying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adverbs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adverbs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time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place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uk-U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Arial" pitchFamily="34" charset="0"/>
                <a:cs typeface="Arial" pitchFamily="34" charset="0"/>
              </a:rPr>
              <a:t>Hyperbole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be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final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stylistic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devices</a:t>
            </a:r>
            <a:r>
              <a:rPr lang="uk-UA" dirty="0">
                <a:latin typeface="Arial" pitchFamily="34" charset="0"/>
                <a:cs typeface="Arial" pitchFamily="34" charset="0"/>
              </a:rPr>
              <a:t>: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metaphor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similie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irony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>
                <a:latin typeface="Arial" pitchFamily="34" charset="0"/>
                <a:cs typeface="Arial" pitchFamily="34" charset="0"/>
              </a:rPr>
              <a:t>Hyperbole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mounts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expressiveness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speech</a:t>
            </a:r>
            <a:endParaRPr lang="uk-U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b="1" dirty="0">
                <a:latin typeface="Arial" pitchFamily="34" charset="0"/>
                <a:cs typeface="Arial" pitchFamily="34" charset="0"/>
              </a:rPr>
              <a:t>MEIOSIS</a:t>
            </a:r>
          </a:p>
          <a:p>
            <a:endParaRPr lang="en-US" sz="2800" dirty="0" smtClean="0"/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figure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quantity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opposite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meaning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to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hyperbole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Meiosis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deliberate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diminution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a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certain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quality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phenomenon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5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Meiosis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underlines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insignificance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such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qualities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objects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phenomena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as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size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volume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distance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time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shape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uk-UA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domain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of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meiosis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is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colloquial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speech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Meiosis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makes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speech</a:t>
            </a:r>
            <a:r>
              <a:rPr lang="uk-UA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expressive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141</TotalTime>
  <Words>1605</Words>
  <Application>Microsoft Office PowerPoint</Application>
  <PresentationFormat>Экран (4:3)</PresentationFormat>
  <Paragraphs>223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Твердый переплет</vt:lpstr>
      <vt:lpstr>Stylistic Semasiology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 Lexicology</dc:title>
  <dc:creator>Ксюша</dc:creator>
  <cp:lastModifiedBy>user</cp:lastModifiedBy>
  <cp:revision>41</cp:revision>
  <dcterms:created xsi:type="dcterms:W3CDTF">2015-10-15T19:55:13Z</dcterms:created>
  <dcterms:modified xsi:type="dcterms:W3CDTF">2016-10-12T21:09:37Z</dcterms:modified>
</cp:coreProperties>
</file>