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10/17/2017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10/17/2017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Syntactical</a:t>
            </a:r>
            <a:r>
              <a:rPr lang="en-US" smtClean="0"/>
              <a:t> </a:t>
            </a:r>
            <a:r>
              <a:rPr lang="en-US" cap="non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SDs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458272" cy="685800"/>
          </a:xfrm>
        </p:spPr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1.3 Parenthesis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Is a variant of detached construction, it is a qualifying, explanatory or oppositive word, phrase or sentence. </a:t>
            </a:r>
          </a:p>
          <a:p>
            <a:r>
              <a:rPr lang="en-US" smtClean="0"/>
              <a:t>It interrupts a syntactical construction without affecting it.</a:t>
            </a:r>
            <a:endParaRPr lang="ru-RU" smtClean="0"/>
          </a:p>
          <a:p>
            <a:r>
              <a:rPr lang="en-US" smtClean="0"/>
              <a:t>Demands a specific intonation (undertone) and in writing </a:t>
            </a:r>
            <a:r>
              <a:rPr lang="en-US" u="sng" smtClean="0"/>
              <a:t>is indicated by</a:t>
            </a:r>
            <a:r>
              <a:rPr lang="en-US" smtClean="0"/>
              <a:t> commas, brackets and dashes. </a:t>
            </a: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Parenthesis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parenthesis adds a nuance of meaning or a tinge of emotional colouring</a:t>
            </a:r>
            <a:r>
              <a:rPr lang="en-GB" smtClean="0"/>
              <a:t>:</a:t>
            </a:r>
          </a:p>
          <a:p>
            <a:pPr lvl="1"/>
            <a:r>
              <a:rPr lang="en-US" i="1" smtClean="0"/>
              <a:t>I know (if only I could forget it) that you killed her.</a:t>
            </a:r>
            <a:endParaRPr lang="ru-RU" smtClean="0"/>
          </a:p>
          <a:p>
            <a:r>
              <a:rPr lang="en-GB" smtClean="0"/>
              <a:t>sometimes provides explanation or an afterthought:</a:t>
            </a:r>
          </a:p>
          <a:p>
            <a:pPr lvl="1"/>
            <a:r>
              <a:rPr lang="en-GB" i="1" smtClean="0"/>
              <a:t>David (Tim’s brother) fought like a lion.</a:t>
            </a:r>
            <a:endParaRPr lang="ru-RU" i="1" smtClean="0"/>
          </a:p>
          <a:p>
            <a:endParaRPr lang="en-US" smtClean="0"/>
          </a:p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Group 2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Syntactical and Lexico-Syntactical Repetition</a:t>
            </a:r>
          </a:p>
          <a:p>
            <a:endParaRPr lang="en-US" smtClean="0"/>
          </a:p>
          <a:p>
            <a:r>
              <a:rPr lang="en-US" smtClean="0"/>
              <a:t>Syntactical repetition is a figure of speech which consists of repetition of structures. </a:t>
            </a:r>
          </a:p>
          <a:p>
            <a:r>
              <a:rPr lang="en-US" smtClean="0"/>
              <a:t>Repetition </a:t>
            </a:r>
            <a:r>
              <a:rPr lang="en-US" u="sng" smtClean="0"/>
              <a:t>conveys additional information of emotional character</a:t>
            </a:r>
            <a:r>
              <a:rPr lang="en-US" smtClean="0"/>
              <a:t>.</a:t>
            </a:r>
            <a:endParaRPr lang="ru-RU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Syntactical and Lexico-Syntactical Repetition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smtClean="0"/>
              <a:t>Purely syntactical repetition (STRUCTURES):</a:t>
            </a:r>
          </a:p>
          <a:p>
            <a:pPr lvl="1"/>
            <a:r>
              <a:rPr lang="en-US" smtClean="0"/>
              <a:t>parallel constructions</a:t>
            </a:r>
          </a:p>
          <a:p>
            <a:pPr lvl="1"/>
            <a:r>
              <a:rPr lang="en-US" smtClean="0"/>
              <a:t>balance</a:t>
            </a:r>
          </a:p>
          <a:p>
            <a:pPr lvl="1"/>
            <a:r>
              <a:rPr lang="en-US" smtClean="0"/>
              <a:t>chiasmus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>
              <a:buNone/>
            </a:pPr>
            <a:endParaRPr lang="en-US" smtClean="0"/>
          </a:p>
          <a:p>
            <a:pPr lvl="1">
              <a:buNone/>
            </a:pPr>
            <a:endParaRPr lang="en-US" smtClean="0"/>
          </a:p>
          <a:p>
            <a:r>
              <a:rPr lang="en-US" smtClean="0"/>
              <a:t>Lexico-syntactical repetition (structures AND WORDS):</a:t>
            </a:r>
          </a:p>
          <a:p>
            <a:pPr lvl="1"/>
            <a:r>
              <a:rPr lang="en-US" smtClean="0"/>
              <a:t>anaphora;</a:t>
            </a:r>
          </a:p>
          <a:p>
            <a:pPr lvl="1"/>
            <a:r>
              <a:rPr lang="en-US" smtClean="0"/>
              <a:t>epiphora;</a:t>
            </a:r>
          </a:p>
          <a:p>
            <a:pPr lvl="1"/>
            <a:r>
              <a:rPr lang="en-US" smtClean="0"/>
              <a:t>framing;</a:t>
            </a:r>
          </a:p>
          <a:p>
            <a:pPr lvl="1"/>
            <a:r>
              <a:rPr lang="en-US" smtClean="0"/>
              <a:t>anadiplosis;</a:t>
            </a:r>
          </a:p>
          <a:p>
            <a:pPr lvl="1"/>
            <a:r>
              <a:rPr lang="en-US" smtClean="0"/>
              <a:t>chain repetition;</a:t>
            </a:r>
          </a:p>
          <a:p>
            <a:pPr lvl="1"/>
            <a:r>
              <a:rPr lang="en-US" smtClean="0"/>
              <a:t>polysyndeton.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2.1 Parallel Constructions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Parallelism is the repetition of an identical structure in a sentence or a paragraph.</a:t>
            </a:r>
          </a:p>
          <a:p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What we anticipate seldom occurs, </a:t>
            </a:r>
            <a:br>
              <a:rPr lang="en-US" i="1" smtClean="0"/>
            </a:br>
            <a:r>
              <a:rPr lang="en-US" i="1" smtClean="0"/>
              <a:t>what we least expect generally happens.</a:t>
            </a:r>
            <a:br>
              <a:rPr lang="en-US" i="1" smtClean="0"/>
            </a:br>
            <a:endParaRPr lang="en-US" i="1" smtClean="0"/>
          </a:p>
          <a:p>
            <a:pPr algn="r">
              <a:buNone/>
            </a:pPr>
            <a:r>
              <a:rPr lang="en-US" i="1" smtClean="0"/>
              <a:t>	The sky was dark and gloomy, </a:t>
            </a:r>
            <a:br>
              <a:rPr lang="en-US" i="1" smtClean="0"/>
            </a:br>
            <a:r>
              <a:rPr lang="en-US" i="1" smtClean="0"/>
              <a:t>the air damp and raw, </a:t>
            </a:r>
            <a:br>
              <a:rPr lang="en-US" i="1" smtClean="0"/>
            </a:br>
            <a:r>
              <a:rPr lang="en-US" i="1" smtClean="0"/>
              <a:t>the streets wet and sloppy.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2.2 Balance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complete parallel arrangement where identical structures are repeated throughout the utterance  (“If” by R.Kipling);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</a:p>
          <a:p>
            <a:pPr>
              <a:buNone/>
            </a:pPr>
            <a:r>
              <a:rPr lang="en-US" i="1" smtClean="0"/>
              <a:t>		The seeds you sow – another reaps,</a:t>
            </a:r>
            <a:br>
              <a:rPr lang="en-US" i="1" smtClean="0"/>
            </a:br>
            <a:r>
              <a:rPr lang="en-US" i="1" smtClean="0"/>
              <a:t>	The robes you weave – another weaves,</a:t>
            </a:r>
            <a:br>
              <a:rPr lang="en-US" i="1" smtClean="0"/>
            </a:br>
            <a:r>
              <a:rPr lang="en-US" i="1" smtClean="0"/>
              <a:t>	The arms you forge – another beats.</a:t>
            </a:r>
            <a:r>
              <a:rPr lang="en-US" smtClean="0"/>
              <a:t> 							(P.B.Shelly)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2.3 Chiasmus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a reversed parallel construction. In its second part the syntactical pattern is repeated, but its word-order is inverted.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He rose up and down sat she.</a:t>
            </a:r>
            <a:endParaRPr lang="ru-RU" smtClean="0"/>
          </a:p>
          <a:p>
            <a:pPr>
              <a:buNone/>
            </a:pPr>
            <a:r>
              <a:rPr lang="en-US" i="1" smtClean="0"/>
              <a:t>		As high as we have mounted in delight, </a:t>
            </a:r>
          </a:p>
          <a:p>
            <a:pPr>
              <a:buNone/>
            </a:pPr>
            <a:r>
              <a:rPr lang="en-US" i="1" smtClean="0"/>
              <a:t>		in  our d</a:t>
            </a:r>
            <a:r>
              <a:rPr lang="en-GB" i="1" smtClean="0"/>
              <a:t>e</a:t>
            </a:r>
            <a:r>
              <a:rPr lang="en-US" i="1" smtClean="0"/>
              <a:t>jection do we sink as low.</a:t>
            </a:r>
            <a:endParaRPr lang="ru-RU" smtClean="0"/>
          </a:p>
          <a:p>
            <a:r>
              <a:rPr lang="en-US" smtClean="0"/>
              <a:t>Chiasmus is effective because it </a:t>
            </a:r>
            <a:r>
              <a:rPr lang="en-US" u="sng" smtClean="0"/>
              <a:t>helps to foreground </a:t>
            </a:r>
            <a:r>
              <a:rPr lang="en-US" b="1" u="sng" smtClean="0"/>
              <a:t>the second part </a:t>
            </a:r>
            <a:r>
              <a:rPr lang="en-US" u="sng" smtClean="0"/>
              <a:t>of the utterance</a:t>
            </a:r>
            <a:r>
              <a:rPr lang="en-US" smtClean="0"/>
              <a:t>, it can appear only when there are 2 or more coordinate parts.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2.4 Anaphora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repeated element stands up </a:t>
            </a:r>
            <a:r>
              <a:rPr lang="en-US" u="sng" smtClean="0"/>
              <a:t>at the beginning</a:t>
            </a:r>
            <a:r>
              <a:rPr lang="en-US" smtClean="0"/>
              <a:t> of 2 or more phrases, sentences, paragraphs. </a:t>
            </a:r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b="1" smtClean="0"/>
              <a:t>A…, A…, A…</a:t>
            </a:r>
            <a:endParaRPr lang="ru-RU" b="1" smtClean="0"/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Supposing he has been shot, supposing he has been strangled.</a:t>
            </a:r>
            <a:endParaRPr lang="ru-RU" smtClean="0"/>
          </a:p>
          <a:p>
            <a:pPr>
              <a:buNone/>
            </a:pPr>
            <a:r>
              <a:rPr lang="en-US" i="1" smtClean="0"/>
              <a:t>	Good-bye, Susan, good-bye, a big car, good-bye, a big house, good-bye, power…</a:t>
            </a:r>
            <a:endParaRPr lang="ru-RU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2.5 Epiphora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The repeated element stands </a:t>
            </a:r>
            <a:r>
              <a:rPr lang="en-US" u="sng" smtClean="0"/>
              <a:t>at the end </a:t>
            </a:r>
            <a:r>
              <a:rPr lang="en-US" smtClean="0"/>
              <a:t>of 2 or more phrases, sentences, paragraphs.</a:t>
            </a:r>
          </a:p>
          <a:p>
            <a:r>
              <a:rPr lang="en-US" b="1" smtClean="0"/>
              <a:t>…A, …A, …A.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The room was pure white, as of old; the books in order, as of old. </a:t>
            </a:r>
            <a:endParaRPr lang="ru-RU" smtClean="0"/>
          </a:p>
          <a:p>
            <a:pPr>
              <a:buNone/>
            </a:pPr>
            <a:r>
              <a:rPr lang="en-US" i="1" smtClean="0"/>
              <a:t>	He remembered the things they had done together. Walking together. Dancing together. Sitting silent together. Watching people together. </a:t>
            </a:r>
            <a:endParaRPr lang="ru-RU" smtClean="0"/>
          </a:p>
          <a:p>
            <a:endParaRPr lang="ru-RU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2.6 Framing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also called ring-repetition.</a:t>
            </a:r>
          </a:p>
          <a:p>
            <a:r>
              <a:rPr lang="en-US" b="1" smtClean="0"/>
              <a:t>A … A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He looked at her and took the cup. Then he looked at her.</a:t>
            </a:r>
            <a:endParaRPr lang="ru-RU" smtClean="0"/>
          </a:p>
          <a:p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Syntactical Stylistic Devices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are based on some significant structural points;</a:t>
            </a:r>
          </a:p>
          <a:p>
            <a:r>
              <a:rPr lang="en-US" smtClean="0"/>
              <a:t>are less spectacular than LSDs;</a:t>
            </a:r>
          </a:p>
          <a:p>
            <a:r>
              <a:rPr lang="en-US" smtClean="0"/>
              <a:t>yet are deeper and more effective.</a:t>
            </a:r>
          </a:p>
          <a:p>
            <a:endParaRPr lang="en-US" smtClean="0"/>
          </a:p>
          <a:p>
            <a:pPr indent="0">
              <a:buNone/>
            </a:pPr>
            <a:r>
              <a:rPr lang="en-US" b="1" smtClean="0"/>
              <a:t>Stylistic effect </a:t>
            </a:r>
            <a:r>
              <a:rPr lang="en-US" smtClean="0"/>
              <a:t>is achieved by </a:t>
            </a:r>
            <a:r>
              <a:rPr lang="en-US" u="sng" smtClean="0"/>
              <a:t>the peculiarity of structural design</a:t>
            </a:r>
            <a:r>
              <a:rPr lang="en-US" smtClean="0"/>
              <a:t> of an utterance, irrespective of the lexical content of the utterance.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2.7 Anadiplosis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also called catch-repetition (</a:t>
            </a:r>
            <a:r>
              <a:rPr lang="ru-RU" smtClean="0"/>
              <a:t>подхват</a:t>
            </a:r>
            <a:r>
              <a:rPr lang="en-US" smtClean="0"/>
              <a:t>):</a:t>
            </a:r>
          </a:p>
          <a:p>
            <a:r>
              <a:rPr lang="en-US" b="1" smtClean="0"/>
              <a:t>…A, A…</a:t>
            </a:r>
            <a:endParaRPr lang="ru-RU" b="1" smtClean="0"/>
          </a:p>
          <a:p>
            <a:r>
              <a:rPr lang="en-US" smtClean="0"/>
              <a:t>Shows connection between two ideas, increases expressiveness and makes the utterance more rhythmic.</a:t>
            </a:r>
          </a:p>
          <a:p>
            <a:endParaRPr lang="en-US" b="1" smtClean="0"/>
          </a:p>
          <a:p>
            <a:pPr>
              <a:buNone/>
            </a:pPr>
            <a:r>
              <a:rPr lang="en-US" i="1" smtClean="0"/>
              <a:t>	Failure meant poverty, poverty meant misery.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2.8 Chain repetition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…A, A…B, B…C, C…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	On his face appeared a smile, the smile extended into a laughter, the laugh into a roar, and the roar became general.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2.9 Polysyndeton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 SD </a:t>
            </a:r>
            <a:r>
              <a:rPr lang="en-GB" smtClean="0"/>
              <a:t>of connecting sentences, phrases or words </a:t>
            </a:r>
            <a:r>
              <a:rPr lang="en-US" smtClean="0"/>
              <a:t>by </a:t>
            </a:r>
            <a:r>
              <a:rPr lang="en-US" u="sng" smtClean="0"/>
              <a:t>using repeated connectives </a:t>
            </a:r>
            <a:r>
              <a:rPr lang="en-US" smtClean="0"/>
              <a:t>(conjunctions and prepositions) before each component part.</a:t>
            </a:r>
            <a:endParaRPr lang="ru-RU" smtClean="0"/>
          </a:p>
          <a:p>
            <a:pPr>
              <a:buNone/>
            </a:pPr>
            <a:r>
              <a:rPr lang="en-US" i="1" smtClean="0"/>
              <a:t>	The heaviest snow, and the rain, and hail, and sleet. </a:t>
            </a:r>
            <a:endParaRPr lang="ru-RU" smtClean="0"/>
          </a:p>
          <a:p>
            <a:pPr>
              <a:buNone/>
            </a:pPr>
            <a:r>
              <a:rPr lang="en-US" i="1" smtClean="0"/>
              <a:t>	He put on his coat and found his mug and plate and knife and went outside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of polysyndeton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mtClean="0"/>
              <a:t>to make the utterance rhythmical;</a:t>
            </a:r>
          </a:p>
          <a:p>
            <a:pPr lvl="1"/>
            <a:endParaRPr lang="ru-RU" smtClean="0"/>
          </a:p>
          <a:p>
            <a:pPr lvl="0"/>
            <a:r>
              <a:rPr lang="en-US" smtClean="0"/>
              <a:t>to disintegrate the elements and foreground each fact;</a:t>
            </a:r>
          </a:p>
          <a:p>
            <a:pPr lvl="1"/>
            <a:endParaRPr lang="ru-RU" smtClean="0"/>
          </a:p>
          <a:p>
            <a:pPr lvl="0"/>
            <a:r>
              <a:rPr lang="en-US" smtClean="0"/>
              <a:t>to make the utterance more expressive.</a:t>
            </a:r>
          </a:p>
          <a:p>
            <a:pPr lvl="1"/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3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Transposition of syntactical structures</a:t>
            </a:r>
          </a:p>
          <a:p>
            <a:pPr>
              <a:buNone/>
            </a:pPr>
            <a:endParaRPr lang="ru-RU" b="1" smtClean="0"/>
          </a:p>
          <a:p>
            <a:r>
              <a:rPr lang="en-US" smtClean="0"/>
              <a:t>Transposition is the </a:t>
            </a:r>
            <a:r>
              <a:rPr lang="en-US" u="sng" smtClean="0"/>
              <a:t>replacement of a neutral common structure by another</a:t>
            </a:r>
            <a:r>
              <a:rPr lang="en-US" smtClean="0"/>
              <a:t>, which also exists in the language but its appearance in the sentence is unusual.</a:t>
            </a:r>
            <a:endParaRPr lang="ru-RU" smtClean="0"/>
          </a:p>
          <a:p>
            <a:pPr lvl="1"/>
            <a:r>
              <a:rPr lang="en-US" smtClean="0"/>
              <a:t>rhetorical questions</a:t>
            </a:r>
          </a:p>
          <a:p>
            <a:pPr lvl="1"/>
            <a:r>
              <a:rPr lang="en-US" smtClean="0"/>
              <a:t>litotes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3.1 Rhetorical questions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RQ is </a:t>
            </a:r>
          </a:p>
          <a:p>
            <a:pPr lvl="1"/>
            <a:r>
              <a:rPr lang="en-US" smtClean="0"/>
              <a:t>the result of transposition of an interrogative sentence </a:t>
            </a:r>
          </a:p>
          <a:p>
            <a:pPr lvl="1"/>
            <a:r>
              <a:rPr lang="en-US" smtClean="0"/>
              <a:t>in place of a declarative or exclamatory sentence </a:t>
            </a:r>
          </a:p>
          <a:p>
            <a:pPr lvl="1"/>
            <a:r>
              <a:rPr lang="en-US" smtClean="0"/>
              <a:t>with a stylistic expressive function. </a:t>
            </a:r>
          </a:p>
          <a:p>
            <a:endParaRPr lang="en-US" smtClean="0"/>
          </a:p>
          <a:p>
            <a:r>
              <a:rPr lang="en-US" u="sng" smtClean="0"/>
              <a:t>No answer is required</a:t>
            </a:r>
            <a:r>
              <a:rPr lang="en-US" smtClean="0"/>
              <a:t> to a rhetorical question, for it stands as an equivalent to a statement or an exclamation.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Who will believe this lie?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RQs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Negative interrogative rhetorical questions </a:t>
            </a:r>
            <a:r>
              <a:rPr lang="en-US" u="sng" smtClean="0"/>
              <a:t>are even stronger</a:t>
            </a:r>
            <a:r>
              <a:rPr lang="en-US" smtClean="0"/>
              <a:t> than simple RQs, </a:t>
            </a:r>
          </a:p>
          <a:p>
            <a:r>
              <a:rPr lang="en-US" smtClean="0"/>
              <a:t>they are full of emotive meaning and modality,</a:t>
            </a:r>
          </a:p>
          <a:p>
            <a:r>
              <a:rPr lang="en-US" smtClean="0"/>
              <a:t>usually express </a:t>
            </a:r>
          </a:p>
          <a:p>
            <a:pPr lvl="1"/>
            <a:r>
              <a:rPr lang="en-US" smtClean="0"/>
              <a:t>doubt, </a:t>
            </a:r>
          </a:p>
          <a:p>
            <a:pPr lvl="1"/>
            <a:r>
              <a:rPr lang="en-US" smtClean="0"/>
              <a:t>suggestion, </a:t>
            </a:r>
          </a:p>
          <a:p>
            <a:pPr lvl="1"/>
            <a:r>
              <a:rPr lang="en-US" smtClean="0"/>
              <a:t>assertion.</a:t>
            </a:r>
            <a:endParaRPr lang="ru-RU" smtClean="0"/>
          </a:p>
          <a:p>
            <a:pPr>
              <a:buNone/>
            </a:pPr>
            <a:r>
              <a:rPr lang="en-US" smtClean="0"/>
              <a:t>			</a:t>
            </a:r>
            <a:r>
              <a:rPr lang="en-US" i="1" smtClean="0"/>
              <a:t>Did we not believe him?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RQ: sphere of use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Rhetorical questions are mostly used in the publicistic style: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Can anybody answer for all the grievances of the poor in this wicked world?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3.2 Litotes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a stylistic device consisting of a peculiar use of negative constructions. The negative + noun or adjective serve to establish a positive feature in a person or thing.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It is not a bad thing.</a:t>
            </a:r>
            <a:br>
              <a:rPr lang="en-US" i="1" smtClean="0"/>
            </a:br>
            <a:r>
              <a:rPr lang="en-US" i="1" smtClean="0"/>
              <a:t>	He is no coward.</a:t>
            </a:r>
            <a:endParaRPr lang="ru-RU" smtClean="0"/>
          </a:p>
          <a:p>
            <a:r>
              <a:rPr lang="en-US" smtClean="0"/>
              <a:t>The English negative constructions produce a strong effect than the corresponding affirmative ones.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Litotes: structure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structure of litotes is rather rigid: </a:t>
            </a:r>
          </a:p>
          <a:p>
            <a:r>
              <a:rPr lang="en-US" smtClean="0"/>
              <a:t>its first element is always the negative particle </a:t>
            </a:r>
            <a:r>
              <a:rPr lang="en-US" i="1" smtClean="0"/>
              <a:t>not </a:t>
            </a:r>
            <a:r>
              <a:rPr lang="en-US" smtClean="0"/>
              <a:t>(or </a:t>
            </a:r>
            <a:r>
              <a:rPr lang="en-US" i="1" smtClean="0"/>
              <a:t>no</a:t>
            </a:r>
            <a:r>
              <a:rPr lang="en-US" smtClean="0"/>
              <a:t>),</a:t>
            </a:r>
          </a:p>
          <a:p>
            <a:r>
              <a:rPr lang="en-US" smtClean="0"/>
              <a:t>its second element is </a:t>
            </a:r>
            <a:r>
              <a:rPr lang="en-US" u="sng" smtClean="0"/>
              <a:t>always negative in meaning</a:t>
            </a:r>
            <a:r>
              <a:rPr lang="en-US" smtClean="0"/>
              <a:t> if not in form.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She said it, but not impatiently.</a:t>
            </a:r>
            <a:endParaRPr lang="ru-RU" smtClean="0"/>
          </a:p>
          <a:p>
            <a:pPr>
              <a:buNone/>
            </a:pPr>
            <a:r>
              <a:rPr lang="en-US" i="1" smtClean="0"/>
              <a:t>		It’s not an uncommon thing.</a:t>
            </a:r>
            <a:br>
              <a:rPr lang="en-US" i="1" smtClean="0"/>
            </a:br>
            <a:r>
              <a:rPr lang="en-US" i="1" smtClean="0"/>
              <a:t>	People laughed at him not unkindly.</a:t>
            </a:r>
            <a:br>
              <a:rPr lang="en-US" i="1" smtClean="0"/>
            </a:b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of SSDs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Classification of SSDs varies from linguist to linguist. </a:t>
            </a:r>
          </a:p>
          <a:p>
            <a:r>
              <a:rPr lang="en-US" smtClean="0"/>
              <a:t>I.V.Arnold: the 17 SSDs are classified into 4 groups on the following 4 principles:</a:t>
            </a:r>
          </a:p>
          <a:p>
            <a:pPr lvl="1"/>
            <a:r>
              <a:rPr lang="en-US" smtClean="0"/>
              <a:t>an unusual arrangement of the elements of a sentence;</a:t>
            </a:r>
          </a:p>
          <a:p>
            <a:pPr lvl="1"/>
            <a:r>
              <a:rPr lang="en-US" smtClean="0"/>
              <a:t>repetition of structures and their parts;</a:t>
            </a:r>
          </a:p>
          <a:p>
            <a:pPr lvl="1"/>
            <a:r>
              <a:rPr lang="en-US" smtClean="0"/>
              <a:t>transposition;</a:t>
            </a:r>
          </a:p>
          <a:p>
            <a:pPr lvl="1"/>
            <a:r>
              <a:rPr lang="en-US" smtClean="0"/>
              <a:t>compression.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Litotes: function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final result of litotes is always the </a:t>
            </a:r>
            <a:r>
              <a:rPr lang="en-US" u="sng" smtClean="0"/>
              <a:t>assertion of a positive</a:t>
            </a:r>
            <a:r>
              <a:rPr lang="en-US" smtClean="0"/>
              <a:t> though weakened </a:t>
            </a:r>
            <a:r>
              <a:rPr lang="en-US" u="sng" smtClean="0"/>
              <a:t>quality</a:t>
            </a:r>
            <a:r>
              <a:rPr lang="en-US" smtClean="0"/>
              <a:t> or characteristic.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	He is no fool.</a:t>
            </a:r>
          </a:p>
          <a:p>
            <a:pPr>
              <a:buNone/>
            </a:pPr>
            <a:r>
              <a:rPr lang="en-US" i="1" smtClean="0"/>
              <a:t>	She gave consent not without doubt.</a:t>
            </a:r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4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smtClean="0"/>
              <a:t>				Compression</a:t>
            </a:r>
            <a:endParaRPr lang="ru-RU" b="1" smtClean="0"/>
          </a:p>
          <a:p>
            <a:r>
              <a:rPr lang="en-US" smtClean="0"/>
              <a:t>Syntactical compression is realized through an </a:t>
            </a:r>
            <a:r>
              <a:rPr lang="en-US" u="sng" smtClean="0"/>
              <a:t>omission of some logically necessary element </a:t>
            </a:r>
            <a:r>
              <a:rPr lang="en-US" smtClean="0"/>
              <a:t>of an utterance.</a:t>
            </a:r>
            <a:endParaRPr lang="ru-RU" smtClean="0"/>
          </a:p>
          <a:p>
            <a:pPr lvl="1"/>
            <a:r>
              <a:rPr lang="en-US" smtClean="0"/>
              <a:t>Ellipsis;</a:t>
            </a:r>
          </a:p>
          <a:p>
            <a:pPr lvl="1"/>
            <a:r>
              <a:rPr lang="en-US" smtClean="0"/>
              <a:t>one-member sentences;</a:t>
            </a:r>
          </a:p>
          <a:p>
            <a:pPr lvl="1"/>
            <a:r>
              <a:rPr lang="en-US" smtClean="0"/>
              <a:t>aposiopesis;</a:t>
            </a:r>
          </a:p>
          <a:p>
            <a:pPr lvl="1"/>
            <a:r>
              <a:rPr lang="en-US" smtClean="0"/>
              <a:t>asyndeton.</a:t>
            </a:r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4.1 Ellipsis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</a:t>
            </a:r>
            <a:r>
              <a:rPr lang="en-US" u="sng" smtClean="0"/>
              <a:t>an incomplete sentence</a:t>
            </a:r>
            <a:r>
              <a:rPr lang="en-US" smtClean="0"/>
              <a:t> in which either the subject or the predicate or both are missing.</a:t>
            </a:r>
          </a:p>
          <a:p>
            <a:r>
              <a:rPr lang="en-US" smtClean="0"/>
              <a:t>Ellipsis </a:t>
            </a:r>
            <a:r>
              <a:rPr lang="en-US" u="sng" smtClean="0"/>
              <a:t>is typical of colloquial speech</a:t>
            </a:r>
            <a:r>
              <a:rPr lang="en-US" smtClean="0"/>
              <a:t>, but when it is used in the author’s speech, it acquires a stylistic function: it </a:t>
            </a:r>
            <a:r>
              <a:rPr lang="en-US" u="sng" smtClean="0"/>
              <a:t>expresses sincerity and cordiality</a:t>
            </a:r>
            <a:r>
              <a:rPr lang="en-US" smtClean="0"/>
              <a:t> as if the author were telling his story in confidence.</a:t>
            </a:r>
            <a:endParaRPr lang="ru-RU" smtClean="0"/>
          </a:p>
          <a:p>
            <a:pPr>
              <a:buNone/>
            </a:pPr>
            <a:r>
              <a:rPr lang="en-US" i="1" smtClean="0"/>
              <a:t>	The ride did Ma good. Rested her. </a:t>
            </a:r>
            <a:br>
              <a:rPr lang="en-US" i="1" smtClean="0"/>
            </a:br>
            <a:r>
              <a:rPr lang="en-US" i="1" smtClean="0"/>
              <a:t>I’ll see nobody for half an hour, – understand? </a:t>
            </a:r>
            <a:br>
              <a:rPr lang="en-US" i="1" smtClean="0"/>
            </a:br>
            <a:r>
              <a:rPr lang="en-US" i="1" smtClean="0"/>
              <a:t>Not at all. Serves him right.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064" y="228600"/>
            <a:ext cx="8153400" cy="990600"/>
          </a:xfrm>
        </p:spPr>
        <p:txBody>
          <a:bodyPr/>
          <a:lstStyle/>
          <a:p>
            <a:r>
              <a:rPr lang="en-US" smtClean="0"/>
              <a:t>4.2 One-member sentences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Are often used to present the background of the action as in:</a:t>
            </a:r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Men, palms, red plush seats, white marble tables, waiters in aprons. 	Miss Moss walked through them all. (Mansfield)</a:t>
            </a:r>
          </a:p>
          <a:p>
            <a:pPr>
              <a:buNone/>
            </a:pPr>
            <a:endParaRPr lang="en-US" i="1" smtClean="0"/>
          </a:p>
          <a:p>
            <a:r>
              <a:rPr lang="en-US" smtClean="0"/>
              <a:t>One member sentences may be used to:</a:t>
            </a:r>
          </a:p>
          <a:p>
            <a:pPr lvl="1"/>
            <a:r>
              <a:rPr lang="en-US" u="sng" smtClean="0"/>
              <a:t>heighten the emotional tension</a:t>
            </a:r>
            <a:r>
              <a:rPr lang="en-US" smtClean="0"/>
              <a:t> of the narration </a:t>
            </a:r>
          </a:p>
          <a:p>
            <a:pPr lvl="1"/>
            <a:r>
              <a:rPr lang="en-US" smtClean="0"/>
              <a:t>or </a:t>
            </a:r>
            <a:r>
              <a:rPr lang="en-US" u="sng" smtClean="0"/>
              <a:t>to single out the character’s or the author’s attitude</a:t>
            </a:r>
            <a:r>
              <a:rPr lang="en-US" smtClean="0"/>
              <a:t> towards what is happening.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Ellipsis vs. one-member sentences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mtClean="0"/>
              <a:t>It’s hard to draw a line of demarcation between elliptical and one-member sentences.</a:t>
            </a:r>
            <a:endParaRPr lang="ru-RU" smtClean="0"/>
          </a:p>
          <a:p>
            <a:r>
              <a:rPr lang="en-US" smtClean="0"/>
              <a:t>One clue to differentiation between the two might be the fact that </a:t>
            </a:r>
          </a:p>
          <a:p>
            <a:pPr lvl="1"/>
            <a:r>
              <a:rPr lang="en-US" smtClean="0"/>
              <a:t>in elliptical sentences </a:t>
            </a:r>
            <a:r>
              <a:rPr lang="en-US" u="sng" smtClean="0"/>
              <a:t>it is possible to restore the omitted element</a:t>
            </a:r>
            <a:r>
              <a:rPr lang="en-US" smtClean="0"/>
              <a:t>, it being logically more obvious;</a:t>
            </a:r>
          </a:p>
          <a:p>
            <a:pPr lvl="1"/>
            <a:r>
              <a:rPr lang="en-US" smtClean="0"/>
              <a:t>while in one-member sentences it is more difficult.</a:t>
            </a:r>
          </a:p>
          <a:p>
            <a:pPr lvl="1"/>
            <a:endParaRPr lang="en-US" smtClean="0"/>
          </a:p>
          <a:p>
            <a:pPr lvl="1">
              <a:buNone/>
            </a:pPr>
            <a:r>
              <a:rPr lang="en-US" i="1" smtClean="0"/>
              <a:t>	</a:t>
            </a:r>
            <a:endParaRPr lang="ru-RU" smtClean="0"/>
          </a:p>
          <a:p>
            <a:pPr lvl="1"/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4.3 Aposiopesis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Break-in-the-narrative</a:t>
            </a:r>
            <a:r>
              <a:rPr lang="en-US" smtClean="0"/>
              <a:t> – intentional failure to complete a sentence, as a result of which something remains untold and implied. </a:t>
            </a:r>
          </a:p>
          <a:p>
            <a:r>
              <a:rPr lang="en-US" smtClean="0"/>
              <a:t>It is the task of the reader to decipher the implication.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So often people don’t seem to-… to-… it’s so hard to say – know each other well.</a:t>
            </a:r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Aposiopesis: functions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Aposiopesis is used </a:t>
            </a:r>
            <a:r>
              <a:rPr lang="en-US" u="sng" smtClean="0"/>
              <a:t>in spoken E.</a:t>
            </a:r>
            <a:r>
              <a:rPr lang="en-US" smtClean="0"/>
              <a:t> to express </a:t>
            </a:r>
          </a:p>
          <a:p>
            <a:pPr lvl="1"/>
            <a:r>
              <a:rPr lang="en-US" smtClean="0"/>
              <a:t>doubt, </a:t>
            </a:r>
          </a:p>
          <a:p>
            <a:pPr lvl="1"/>
            <a:r>
              <a:rPr lang="en-US" smtClean="0"/>
              <a:t>excitement, </a:t>
            </a:r>
          </a:p>
          <a:p>
            <a:pPr lvl="1"/>
            <a:r>
              <a:rPr lang="en-US" smtClean="0"/>
              <a:t>anger, </a:t>
            </a:r>
          </a:p>
          <a:p>
            <a:pPr lvl="1"/>
            <a:r>
              <a:rPr lang="en-US" smtClean="0"/>
              <a:t>pride, </a:t>
            </a:r>
          </a:p>
          <a:p>
            <a:pPr lvl="1"/>
            <a:r>
              <a:rPr lang="en-US" smtClean="0"/>
              <a:t>indecision, </a:t>
            </a:r>
          </a:p>
          <a:p>
            <a:r>
              <a:rPr lang="en-US" smtClean="0"/>
              <a:t>but when it appears </a:t>
            </a:r>
            <a:r>
              <a:rPr lang="en-US" u="sng" smtClean="0"/>
              <a:t>in the author’s speech</a:t>
            </a:r>
            <a:r>
              <a:rPr lang="en-US" smtClean="0"/>
              <a:t>, aposiopesis acquires a stylistic function and expresses </a:t>
            </a:r>
            <a:r>
              <a:rPr lang="en-US" u="sng" smtClean="0"/>
              <a:t>emotional tension</a:t>
            </a:r>
            <a:r>
              <a:rPr lang="en-US" smtClean="0"/>
              <a:t>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Aposiopesis: types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There are cases of </a:t>
            </a:r>
            <a:r>
              <a:rPr lang="en-US" u="sng" smtClean="0"/>
              <a:t>trite aposiopesis</a:t>
            </a:r>
            <a:r>
              <a:rPr lang="en-US" smtClean="0"/>
              <a:t>, they serve as clichés or set expressions:</a:t>
            </a:r>
            <a:endParaRPr lang="ru-RU" smtClean="0"/>
          </a:p>
          <a:p>
            <a:pPr>
              <a:buNone/>
            </a:pPr>
            <a:r>
              <a:rPr lang="en-US" i="1" smtClean="0"/>
              <a:t>		Well, I never!</a:t>
            </a:r>
            <a:br>
              <a:rPr lang="en-US" i="1" smtClean="0"/>
            </a:br>
            <a:r>
              <a:rPr lang="en-US" i="1" smtClean="0"/>
              <a:t>	It depends…</a:t>
            </a:r>
            <a:br>
              <a:rPr lang="en-US" i="1" smtClean="0"/>
            </a:br>
            <a:r>
              <a:rPr lang="en-US" i="1" smtClean="0"/>
              <a:t>	If you do that, why, I’ll - … </a:t>
            </a:r>
          </a:p>
          <a:p>
            <a:endParaRPr lang="en-US" u="sng" smtClean="0"/>
          </a:p>
          <a:p>
            <a:r>
              <a:rPr lang="en-US" u="sng" smtClean="0"/>
              <a:t>Fresh aposiopesis </a:t>
            </a:r>
            <a:r>
              <a:rPr lang="en-US" smtClean="0"/>
              <a:t>is met in literary works and performs a stylitic function.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4.4 Asyndeton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 stylistic device of </a:t>
            </a:r>
            <a:r>
              <a:rPr lang="en-US" u="sng" smtClean="0"/>
              <a:t>deliberately omitting a connecting word</a:t>
            </a:r>
            <a:r>
              <a:rPr lang="en-US" smtClean="0"/>
              <a:t> or words between parts of an utterance where it is expected according to the norms of English.</a:t>
            </a:r>
            <a:endParaRPr lang="ru-RU" smtClean="0"/>
          </a:p>
          <a:p>
            <a:r>
              <a:rPr lang="en-US" smtClean="0"/>
              <a:t>Asyndeton is used mostly to:</a:t>
            </a:r>
          </a:p>
          <a:p>
            <a:pPr lvl="1"/>
            <a:r>
              <a:rPr lang="en-US" smtClean="0"/>
              <a:t> indicate tense, energetic, organized activity or </a:t>
            </a:r>
          </a:p>
          <a:p>
            <a:pPr lvl="1"/>
            <a:r>
              <a:rPr lang="en-US" smtClean="0"/>
              <a:t>to show a succession of actions (minute actions) following each other.</a:t>
            </a:r>
            <a:endParaRPr lang="ru-RU" smtClean="0"/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He yawned, slammed the door, patted his 	hair, yawned.</a:t>
            </a:r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Asyndeton: effect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Asyndeton helps the author to </a:t>
            </a:r>
            <a:r>
              <a:rPr lang="en-US" u="sng" smtClean="0"/>
              <a:t>make each phrase or word sound independent </a:t>
            </a:r>
            <a:r>
              <a:rPr lang="en-US" smtClean="0"/>
              <a:t>and significant. </a:t>
            </a:r>
          </a:p>
          <a:p>
            <a:r>
              <a:rPr lang="en-US" smtClean="0"/>
              <a:t>Asyndeton also creates a certain </a:t>
            </a:r>
            <a:r>
              <a:rPr lang="en-US" u="sng" smtClean="0"/>
              <a:t>rhythmical arrangement</a:t>
            </a:r>
            <a:r>
              <a:rPr lang="en-US" smtClean="0"/>
              <a:t> making the narrative measured and energetic. </a:t>
            </a:r>
            <a:endParaRPr lang="ru-RU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She watched them go; she said nothing; it was not to begin then. 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Group 1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An unusual arrangement </a:t>
            </a:r>
            <a:br>
              <a:rPr lang="en-US" b="1" smtClean="0"/>
            </a:br>
            <a:r>
              <a:rPr lang="en-US" b="1" smtClean="0"/>
              <a:t>of the elements of a sentence:</a:t>
            </a:r>
          </a:p>
          <a:p>
            <a:r>
              <a:rPr lang="en-US" smtClean="0"/>
              <a:t>inversion, </a:t>
            </a:r>
          </a:p>
          <a:p>
            <a:r>
              <a:rPr lang="en-US" smtClean="0"/>
              <a:t>detachment, </a:t>
            </a:r>
          </a:p>
          <a:p>
            <a:r>
              <a:rPr lang="en-US" smtClean="0"/>
              <a:t>parenthesis.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1.1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smtClean="0"/>
              <a:t>Any change in the structure of the E. sentence </a:t>
            </a:r>
            <a:r>
              <a:rPr lang="en-US" smtClean="0"/>
              <a:t>(a fixed word order: S+P+O) acquires a stylistic function and </a:t>
            </a:r>
            <a:r>
              <a:rPr lang="en-US" u="sng" smtClean="0"/>
              <a:t>produces a stylistic effect</a:t>
            </a:r>
            <a:r>
              <a:rPr lang="en-US" smtClean="0"/>
              <a:t>.</a:t>
            </a:r>
          </a:p>
          <a:p>
            <a:pPr>
              <a:buNone/>
            </a:pPr>
            <a:r>
              <a:rPr lang="en-US" i="1" smtClean="0"/>
              <a:t>	</a:t>
            </a:r>
          </a:p>
          <a:p>
            <a:pPr>
              <a:buNone/>
            </a:pPr>
            <a:r>
              <a:rPr lang="en-US" i="1" smtClean="0"/>
              <a:t>	Talent Mr. Micawber has, money Mr. Micawber has not.</a:t>
            </a:r>
          </a:p>
          <a:p>
            <a:pPr>
              <a:buNone/>
            </a:pPr>
            <a:endParaRPr lang="en-US" i="1" smtClean="0"/>
          </a:p>
          <a:p>
            <a:pPr>
              <a:buNone/>
            </a:pPr>
            <a:r>
              <a:rPr lang="en-US" smtClean="0"/>
              <a:t>	Stylistic inversion aims at foregrounding a point attaching emotional colouring to the utterance.</a:t>
            </a:r>
            <a:endParaRPr lang="ru-RU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Patterns of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mtClean="0"/>
              <a:t>O is placed at the beginning of the sentence: </a:t>
            </a:r>
          </a:p>
          <a:p>
            <a:pPr lvl="1"/>
            <a:r>
              <a:rPr lang="en-US" i="1" smtClean="0"/>
              <a:t>Talent he has… </a:t>
            </a:r>
            <a:r>
              <a:rPr lang="en-US" smtClean="0"/>
              <a:t>(O + S + P)</a:t>
            </a:r>
            <a:endParaRPr lang="ru-RU" smtClean="0"/>
          </a:p>
          <a:p>
            <a:pPr lvl="0"/>
            <a:r>
              <a:rPr lang="en-US" smtClean="0"/>
              <a:t>A stands after the word it modifies (post-position):</a:t>
            </a:r>
          </a:p>
          <a:p>
            <a:pPr lvl="1"/>
            <a:r>
              <a:rPr lang="en-US" i="1" smtClean="0"/>
              <a:t>Oh! She is fairest in her features wild. </a:t>
            </a:r>
            <a:endParaRPr lang="ru-RU" smtClean="0"/>
          </a:p>
          <a:p>
            <a:pPr lvl="0"/>
            <a:r>
              <a:rPr lang="en-US" smtClean="0"/>
              <a:t>P is placed before S: </a:t>
            </a:r>
          </a:p>
          <a:p>
            <a:pPr lvl="1"/>
            <a:r>
              <a:rPr lang="en-US" i="1" smtClean="0"/>
              <a:t>A good speech it was!</a:t>
            </a:r>
            <a:endParaRPr lang="ru-RU" smtClean="0"/>
          </a:p>
          <a:p>
            <a:pPr lvl="0"/>
            <a:r>
              <a:rPr lang="en-US" smtClean="0"/>
              <a:t>AM is placed at the beginning of the sentence: </a:t>
            </a:r>
          </a:p>
          <a:p>
            <a:pPr lvl="1"/>
            <a:r>
              <a:rPr lang="en-US" i="1" smtClean="0"/>
              <a:t>Eagerly I wished the morrow…</a:t>
            </a:r>
            <a:endParaRPr lang="ru-RU" smtClean="0"/>
          </a:p>
          <a:p>
            <a:pPr lvl="0"/>
            <a:r>
              <a:rPr lang="en-US" smtClean="0"/>
              <a:t>Both AM and P stand before S: </a:t>
            </a:r>
          </a:p>
          <a:p>
            <a:pPr lvl="1"/>
            <a:r>
              <a:rPr lang="en-US" i="1" smtClean="0"/>
              <a:t>In went Mr. Pickwick.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inversion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Inversion is considered </a:t>
            </a:r>
            <a:r>
              <a:rPr lang="en-US" b="1" smtClean="0"/>
              <a:t>complete</a:t>
            </a:r>
            <a:r>
              <a:rPr lang="en-US" smtClean="0"/>
              <a:t>, when the predicate is displaced:</a:t>
            </a:r>
          </a:p>
          <a:p>
            <a:pPr lvl="1"/>
            <a:r>
              <a:rPr lang="en-US" smtClean="0"/>
              <a:t>.. the white rabbit was still in sight… There was not a moment to be lost: away went Alice like the wind.</a:t>
            </a:r>
          </a:p>
          <a:p>
            <a:r>
              <a:rPr lang="en-US" smtClean="0"/>
              <a:t>In all other cases it is </a:t>
            </a:r>
            <a:r>
              <a:rPr lang="en-US" b="1" smtClean="0"/>
              <a:t>partial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Suddenly, </a:t>
            </a:r>
            <a:r>
              <a:rPr lang="en-US" i="1" smtClean="0"/>
              <a:t>thump! thump!</a:t>
            </a:r>
            <a:r>
              <a:rPr lang="en-US" smtClean="0"/>
              <a:t> down she came upon a heap of sticks and dry leaves…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1.2 Detachment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the SSDs where one of the secondary parts of the sentence (attribute, adverbial modifier) is placed so that it seems formally independent of the word it logically refers to.</a:t>
            </a:r>
          </a:p>
          <a:p>
            <a:pPr lvl="1"/>
            <a:r>
              <a:rPr lang="en-US" i="1" smtClean="0"/>
              <a:t>The Moon was rising, gold behind the trees.</a:t>
            </a:r>
          </a:p>
          <a:p>
            <a:pPr lvl="1"/>
            <a:endParaRPr lang="en-US" smtClean="0"/>
          </a:p>
          <a:p>
            <a:r>
              <a:rPr lang="en-US" u="sng" smtClean="0"/>
              <a:t>The detached part </a:t>
            </a:r>
            <a:r>
              <a:rPr lang="en-US" smtClean="0"/>
              <a:t>being torn away from its referent </a:t>
            </a:r>
            <a:r>
              <a:rPr lang="en-US" u="sng" smtClean="0"/>
              <a:t>is foregrounded</a:t>
            </a:r>
            <a:r>
              <a:rPr lang="en-US" smtClean="0"/>
              <a:t>. </a:t>
            </a:r>
          </a:p>
          <a:p>
            <a:pPr lvl="1"/>
            <a:r>
              <a:rPr lang="en-US" smtClean="0"/>
              <a:t>It assumes a great degree of significance </a:t>
            </a:r>
          </a:p>
          <a:p>
            <a:pPr lvl="1"/>
            <a:r>
              <a:rPr lang="en-US" smtClean="0"/>
              <a:t>and is given prominence by intonation.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Detachment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But</a:t>
            </a:r>
            <a:r>
              <a:rPr lang="en-US" smtClean="0"/>
              <a:t>: </a:t>
            </a:r>
            <a:r>
              <a:rPr lang="en-US" u="sng" smtClean="0"/>
              <a:t>a detached phrase </a:t>
            </a:r>
            <a:r>
              <a:rPr lang="en-US" smtClean="0"/>
              <a:t>can’t rise to the status of a primary member of the sentence. It </a:t>
            </a:r>
            <a:r>
              <a:rPr lang="en-US" u="sng" smtClean="0"/>
              <a:t>always remains secondary</a:t>
            </a:r>
            <a:r>
              <a:rPr lang="en-US" smtClean="0"/>
              <a:t> (from the semantic point of view).</a:t>
            </a:r>
          </a:p>
          <a:p>
            <a:pPr lvl="1">
              <a:buNone/>
            </a:pPr>
            <a:endParaRPr lang="ru-RU" i="1" smtClean="0"/>
          </a:p>
          <a:p>
            <a:r>
              <a:rPr lang="en-US" smtClean="0"/>
              <a:t>If a detached member is isolated from the rest of the sentence by a full stop, the foregrounding is much more vivid. </a:t>
            </a:r>
          </a:p>
          <a:p>
            <a:pPr lvl="1"/>
            <a:r>
              <a:rPr lang="en-US" i="1" smtClean="0"/>
              <a:t>She said that Bob looked exactly like his father. Around the mouth.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</TotalTime>
  <Words>1337</Words>
  <Application>Microsoft Office PowerPoint</Application>
  <PresentationFormat>Экран (4:3)</PresentationFormat>
  <Paragraphs>232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Median</vt:lpstr>
      <vt:lpstr>Syntactical SDs</vt:lpstr>
      <vt:lpstr>Syntactical Stylistic Devices</vt:lpstr>
      <vt:lpstr>Classification of SSDs</vt:lpstr>
      <vt:lpstr>Group 1</vt:lpstr>
      <vt:lpstr>1.1 Inversion</vt:lpstr>
      <vt:lpstr>Patterns of Inversion</vt:lpstr>
      <vt:lpstr>Types of inversion</vt:lpstr>
      <vt:lpstr>1.2 Detachment</vt:lpstr>
      <vt:lpstr>Detachment</vt:lpstr>
      <vt:lpstr>1.3 Parenthesis</vt:lpstr>
      <vt:lpstr>Parenthesis</vt:lpstr>
      <vt:lpstr>Group 2</vt:lpstr>
      <vt:lpstr>Syntactical and Lexico-Syntactical Repetition</vt:lpstr>
      <vt:lpstr>2.1 Parallel Constructions </vt:lpstr>
      <vt:lpstr>2.2 Balance</vt:lpstr>
      <vt:lpstr>2.3 Chiasmus</vt:lpstr>
      <vt:lpstr>2.4 Anaphora</vt:lpstr>
      <vt:lpstr>2.5 Epiphora </vt:lpstr>
      <vt:lpstr>2.6 Framing</vt:lpstr>
      <vt:lpstr>2.7 Anadiplosis</vt:lpstr>
      <vt:lpstr>2.8 Chain repetition </vt:lpstr>
      <vt:lpstr>2.9 Polysyndeton</vt:lpstr>
      <vt:lpstr>Functions of polysyndeton</vt:lpstr>
      <vt:lpstr>Group 3</vt:lpstr>
      <vt:lpstr>3.1 Rhetorical questions</vt:lpstr>
      <vt:lpstr>Negative RQs</vt:lpstr>
      <vt:lpstr>RQ: sphere of use</vt:lpstr>
      <vt:lpstr>3.2 Litotes</vt:lpstr>
      <vt:lpstr>Litotes: structure</vt:lpstr>
      <vt:lpstr>Litotes: function</vt:lpstr>
      <vt:lpstr>Group 4</vt:lpstr>
      <vt:lpstr>4.1 Ellipsis</vt:lpstr>
      <vt:lpstr>4.2 One-member sentences</vt:lpstr>
      <vt:lpstr>Ellipsis vs. one-member sentences</vt:lpstr>
      <vt:lpstr>4.3 Aposiopesis </vt:lpstr>
      <vt:lpstr>Aposiopesis: functions</vt:lpstr>
      <vt:lpstr>Aposiopesis: types</vt:lpstr>
      <vt:lpstr>4.4 Asyndeton</vt:lpstr>
      <vt:lpstr>Asyndeton: effect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Syntactical SDs</dc:title>
  <dc:creator>Тата</dc:creator>
  <cp:lastModifiedBy>Таня</cp:lastModifiedBy>
  <cp:revision>19</cp:revision>
  <dcterms:created xsi:type="dcterms:W3CDTF">2014-03-20T07:21:24Z</dcterms:created>
  <dcterms:modified xsi:type="dcterms:W3CDTF">2017-10-17T17:06:37Z</dcterms:modified>
</cp:coreProperties>
</file>