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8" r:id="rId4"/>
    <p:sldId id="259" r:id="rId5"/>
    <p:sldId id="260" r:id="rId6"/>
    <p:sldId id="261" r:id="rId7"/>
    <p:sldId id="264" r:id="rId8"/>
    <p:sldId id="267" r:id="rId9"/>
    <p:sldId id="263" r:id="rId10"/>
    <p:sldId id="269" r:id="rId11"/>
    <p:sldId id="270" r:id="rId12"/>
    <p:sldId id="268" r:id="rId13"/>
  </p:sldIdLst>
  <p:sldSz cx="12192000" cy="6858000"/>
  <p:notesSz cx="6858000" cy="91440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4" y="-67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76222" cy="1905000"/>
          </a:xfrm>
        </p:spPr>
        <p:txBody>
          <a:bodyPr anchor="t"/>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lvl1pPr>
          </a:lstStyle>
          <a:p>
            <a:pPr>
              <a:defRPr/>
            </a:pPr>
            <a:fld id="{18C9AA81-B367-41C0-B14A-DC3CF29CC460}"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2D9F5-DE33-4C09-BC0C-E22760F398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1141413" y="5299603"/>
            <a:ext cx="9906000" cy="493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B155B95D-DBF1-4FC6-8F0E-449795E970A7}" type="datetimeFigureOut">
              <a:rPr lang="en-US"/>
              <a:pPr>
                <a:defRPr/>
              </a:pPr>
              <a:t>7/6/2018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07579A-E9CD-4C69-94DD-BA89A065D2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343400"/>
            <a:ext cx="9906000" cy="1447800"/>
          </a:xfrm>
        </p:spPr>
        <p:txBody>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655E6851-2605-4348-8FC2-C249B8B76097}"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50C45C-EE75-4577-8BC6-0AA79EF65E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0" y="4777381"/>
            <a:ext cx="9906001" cy="860400"/>
          </a:xfrm>
        </p:spPr>
        <p:txBody>
          <a:bodyPr anchor="t"/>
          <a:lstStyle>
            <a:lvl1pPr>
              <a:defRPr lang="en-US" sz="2000">
                <a:gradFill flip="none" rotWithShape="1">
                  <a:gsLst>
                    <a:gs pos="0">
                      <a:schemeClr val="tx1"/>
                    </a:gs>
                    <a:gs pos="100000">
                      <a:schemeClr val="tx1">
                        <a:lumMod val="75000"/>
                      </a:schemeClr>
                    </a:gs>
                  </a:gsLst>
                  <a:lin ang="5400000" scaled="0"/>
                  <a:tileRect/>
                </a:gradFill>
              </a:defRPr>
            </a:lvl1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8C006329-568B-4E24-92A2-AD0B99605E8A}"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926BE-84D8-4D4C-967F-FD9E313CE8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3"/>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chemeClr val="accent1"/>
                </a:solidFill>
                <a:latin typeface="+mn-lt"/>
                <a:cs typeface="+mn-cs"/>
              </a:rPr>
              <a:t>“</a:t>
            </a:r>
          </a:p>
        </p:txBody>
      </p:sp>
      <p:sp>
        <p:nvSpPr>
          <p:cNvPr id="6" name="TextBox 14"/>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chemeClr val="accent1"/>
                </a:solidFill>
                <a:latin typeface="+mn-lt"/>
                <a:cs typeface="+mn-cs"/>
              </a:rPr>
              <a:t>”</a:t>
            </a:r>
          </a:p>
        </p:txBody>
      </p:sp>
      <p:sp>
        <p:nvSpPr>
          <p:cNvPr id="2" name="Title 1"/>
          <p:cNvSpPr>
            <a:spLocks noGrp="1"/>
          </p:cNvSpPr>
          <p:nvPr>
            <p:ph type="title"/>
          </p:nvPr>
        </p:nvSpPr>
        <p:spPr>
          <a:xfrm>
            <a:off x="1446213" y="609601"/>
            <a:ext cx="9296398" cy="2743199"/>
          </a:xfrm>
        </p:spPr>
        <p:txBody>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41412" y="3886200"/>
            <a:ext cx="9906000" cy="889000"/>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tr-TR"/>
              <a:t>Asıl metin stillerini düzenle</a:t>
            </a:r>
          </a:p>
        </p:txBody>
      </p:sp>
      <p:sp>
        <p:nvSpPr>
          <p:cNvPr id="3" name="Text Placeholder 2"/>
          <p:cNvSpPr>
            <a:spLocks noGrp="1"/>
          </p:cNvSpPr>
          <p:nvPr>
            <p:ph type="body" idx="1"/>
          </p:nvPr>
        </p:nvSpPr>
        <p:spPr>
          <a:xfrm>
            <a:off x="1141411" y="4775200"/>
            <a:ext cx="9906000" cy="10160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7" name="Date Placeholder 3"/>
          <p:cNvSpPr>
            <a:spLocks noGrp="1"/>
          </p:cNvSpPr>
          <p:nvPr>
            <p:ph type="dt" sz="half" idx="14"/>
          </p:nvPr>
        </p:nvSpPr>
        <p:spPr/>
        <p:txBody>
          <a:bodyPr/>
          <a:lstStyle>
            <a:lvl1pPr>
              <a:defRPr/>
            </a:lvl1pPr>
          </a:lstStyle>
          <a:p>
            <a:pPr>
              <a:defRPr/>
            </a:pPr>
            <a:fld id="{A32C8C37-2332-4716-BF7A-5970DDFED710}" type="datetimeFigureOut">
              <a:rPr lang="en-US"/>
              <a:pPr>
                <a:defRPr/>
              </a:pPr>
              <a:t>7/6/2018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F76470B-58C1-4F34-832C-451D1F1130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a:lstStyle>
            <a:lvl1pPr>
              <a:defRPr lang="en-US" b="0" dirty="0"/>
            </a:lvl1pPr>
          </a:lstStyle>
          <a:p>
            <a:pPr lvl="0"/>
            <a:r>
              <a:rPr lang="tr-TR"/>
              <a:t>Asıl başlık stilini düzenlemek için tıklayın</a:t>
            </a:r>
            <a:endParaRPr lang="en-US" dirty="0"/>
          </a:p>
        </p:txBody>
      </p:sp>
      <p:sp>
        <p:nvSpPr>
          <p:cNvPr id="10" name="Text Placeholder 9"/>
          <p:cNvSpPr>
            <a:spLocks noGrp="1"/>
          </p:cNvSpPr>
          <p:nvPr>
            <p:ph type="body" sz="quarter" idx="13"/>
          </p:nvPr>
        </p:nvSpPr>
        <p:spPr>
          <a:xfrm>
            <a:off x="1141412" y="3505200"/>
            <a:ext cx="9906000" cy="838200"/>
          </a:xfrm>
        </p:spPr>
        <p:txBody>
          <a:bodyPr anchor="b"/>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tr-TR"/>
              <a:t>Asıl metin stillerini düzenle</a:t>
            </a:r>
          </a:p>
        </p:txBody>
      </p:sp>
      <p:sp>
        <p:nvSpPr>
          <p:cNvPr id="3" name="Text Placeholder 2"/>
          <p:cNvSpPr>
            <a:spLocks noGrp="1"/>
          </p:cNvSpPr>
          <p:nvPr>
            <p:ph type="body" idx="1"/>
          </p:nvPr>
        </p:nvSpPr>
        <p:spPr>
          <a:xfrm>
            <a:off x="1141411" y="4343400"/>
            <a:ext cx="9906000" cy="14478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5" name="Date Placeholder 3"/>
          <p:cNvSpPr>
            <a:spLocks noGrp="1"/>
          </p:cNvSpPr>
          <p:nvPr>
            <p:ph type="dt" sz="half" idx="14"/>
          </p:nvPr>
        </p:nvSpPr>
        <p:spPr/>
        <p:txBody>
          <a:bodyPr/>
          <a:lstStyle>
            <a:lvl1pPr>
              <a:defRPr/>
            </a:lvl1pPr>
          </a:lstStyle>
          <a:p>
            <a:pPr>
              <a:defRPr/>
            </a:pPr>
            <a:fld id="{B7463025-B9D9-4DED-BED2-7D81DC934521}" type="datetimeFigureOut">
              <a:rPr lang="en-US"/>
              <a:pPr>
                <a:defRPr/>
              </a:pPr>
              <a:t>7/6/2018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D70DFCC-1E84-44C7-88D7-85086481777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FA369924-0BD4-4F31-8FC4-62FCD9E316CF}"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DF237-9629-430C-AEFB-64E9C2FE5EF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FB364739-EC6C-4A7C-987A-351579AA601C}"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1F61AB-7049-430C-8A0E-18FC7B44C5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D7742A61-0AE1-41FC-8918-3C08DA282FFF}"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F75A1-3033-4F53-947A-D9E0CA22B4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51011" y="4777381"/>
            <a:ext cx="8686801" cy="860400"/>
          </a:xfrm>
        </p:spPr>
        <p:txBody>
          <a:bodyPr anchor="t"/>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3D8F055F-E2A0-48A9-B19F-321AF0FE14AB}" type="datetimeFigureOut">
              <a:rPr lang="en-US"/>
              <a:pPr>
                <a:defRPr/>
              </a:pPr>
              <a:t>7/6/2018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363303-0109-414D-A910-A6AEED0178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2" y="2666999"/>
            <a:ext cx="4876800"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5FC422AF-93CE-4B00-BBDE-64AC8576B6FA}" type="datetimeFigureOut">
              <a:rPr lang="en-US"/>
              <a:pPr>
                <a:defRPr/>
              </a:pPr>
              <a:t>7/6/2018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757C5B-7986-446B-9E06-0683D170B3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41412" y="3243262"/>
            <a:ext cx="4876800"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0612" y="3243262"/>
            <a:ext cx="4876801"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68B25872-33DD-4C98-B97E-F6CE29809E2A}" type="datetimeFigureOut">
              <a:rPr lang="en-US"/>
              <a:pPr>
                <a:defRPr/>
              </a:pPr>
              <a:t>7/6/2018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9360BB-6C15-48DC-8B21-0EC311B095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3"/>
          <p:cNvSpPr>
            <a:spLocks noGrp="1"/>
          </p:cNvSpPr>
          <p:nvPr>
            <p:ph type="dt" sz="half" idx="10"/>
          </p:nvPr>
        </p:nvSpPr>
        <p:spPr/>
        <p:txBody>
          <a:bodyPr/>
          <a:lstStyle>
            <a:lvl1pPr>
              <a:defRPr/>
            </a:lvl1pPr>
          </a:lstStyle>
          <a:p>
            <a:pPr>
              <a:defRPr/>
            </a:pPr>
            <a:fld id="{55E18AF8-AC79-4A54-B6F4-AEE10D78205D}" type="datetimeFigureOut">
              <a:rPr lang="en-US"/>
              <a:pPr>
                <a:defRPr/>
              </a:pPr>
              <a:t>7/6/2018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BB376B-2BB6-4CA7-955E-2CAEDEA0DD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6ED32E-943A-4CAD-A66C-78BDA313C269}" type="datetimeFigureOut">
              <a:rPr lang="en-US"/>
              <a:pPr>
                <a:defRPr/>
              </a:pPr>
              <a:t>7/6/2018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BD15F7-E4C9-47E4-803E-59B182AB8C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103812" y="609601"/>
            <a:ext cx="5943601" cy="51816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AEA35458-6F59-4489-8D43-4E8532ED2530}" type="datetimeFigureOut">
              <a:rPr lang="en-US"/>
              <a:pPr>
                <a:defRPr/>
              </a:pPr>
              <a:t>7/6/2018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BD34AC-CAE4-42E0-BE34-C659DDC9A1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1141411" y="2971800"/>
            <a:ext cx="5334001" cy="18288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6399213" y="5883275"/>
            <a:ext cx="914400" cy="365125"/>
          </a:xfrm>
        </p:spPr>
        <p:txBody>
          <a:bodyPr/>
          <a:lstStyle>
            <a:lvl1pPr>
              <a:defRPr/>
            </a:lvl1pPr>
          </a:lstStyle>
          <a:p>
            <a:pPr>
              <a:defRPr/>
            </a:pPr>
            <a:fld id="{7C79A334-4DB8-498B-9DEF-048F185FFF2F}" type="datetimeFigureOut">
              <a:rPr lang="en-US"/>
              <a:pPr>
                <a:defRPr/>
              </a:pPr>
              <a:t>7/6/2018</a:t>
            </a:fld>
            <a:endParaRPr lang="en-US"/>
          </a:p>
        </p:txBody>
      </p:sp>
      <p:sp>
        <p:nvSpPr>
          <p:cNvPr id="6" name="Footer Placeholder 5"/>
          <p:cNvSpPr>
            <a:spLocks noGrp="1"/>
          </p:cNvSpPr>
          <p:nvPr>
            <p:ph type="ftr" sz="quarter" idx="11"/>
          </p:nvPr>
        </p:nvSpPr>
        <p:spPr>
          <a:xfrm>
            <a:off x="1141413" y="5883275"/>
            <a:ext cx="51054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0742613" y="5883275"/>
            <a:ext cx="322262" cy="365125"/>
          </a:xfrm>
        </p:spPr>
        <p:txBody>
          <a:bodyPr/>
          <a:lstStyle>
            <a:lvl1pPr>
              <a:defRPr/>
            </a:lvl1pPr>
          </a:lstStyle>
          <a:p>
            <a:pPr>
              <a:defRPr/>
            </a:pPr>
            <a:fld id="{7DE41D78-1061-4A04-B58E-428883D5B1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6000" cy="19050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413" y="2667000"/>
            <a:ext cx="9906000" cy="312420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3" y="5883275"/>
            <a:ext cx="1600200" cy="365125"/>
          </a:xfrm>
          <a:prstGeom prst="rect">
            <a:avLst/>
          </a:prstGeom>
        </p:spPr>
        <p:txBody>
          <a:bodyPr vert="horz" lIns="91440" tIns="45720" rIns="91440" bIns="45720" rtlCol="0" anchor="ctr"/>
          <a:lstStyle>
            <a:lvl1pPr algn="r"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fld id="{74AE2C1D-6621-4DC5-B2CC-8300D585B938}" type="datetimeFigureOut">
              <a:rPr lang="en-US"/>
              <a:pPr>
                <a:defRPr/>
              </a:pPr>
              <a:t>7/6/2018</a:t>
            </a:fld>
            <a:endParaRPr lang="en-US"/>
          </a:p>
        </p:txBody>
      </p:sp>
      <p:sp>
        <p:nvSpPr>
          <p:cNvPr id="5" name="Footer Placeholder 4"/>
          <p:cNvSpPr>
            <a:spLocks noGrp="1"/>
          </p:cNvSpPr>
          <p:nvPr>
            <p:ph type="ftr" sz="quarter" idx="3"/>
          </p:nvPr>
        </p:nvSpPr>
        <p:spPr>
          <a:xfrm>
            <a:off x="1141413" y="5883275"/>
            <a:ext cx="7543800" cy="365125"/>
          </a:xfrm>
          <a:prstGeom prst="rect">
            <a:avLst/>
          </a:prstGeom>
        </p:spPr>
        <p:txBody>
          <a:bodyPr vert="horz" lIns="91440" tIns="45720" rIns="91440" bIns="45720" rtlCol="0" anchor="ctr"/>
          <a:lstStyle>
            <a:lvl1pPr algn="l"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4013" y="5883275"/>
            <a:ext cx="550862" cy="365125"/>
          </a:xfrm>
          <a:prstGeom prst="rect">
            <a:avLst/>
          </a:prstGeom>
        </p:spPr>
        <p:txBody>
          <a:bodyPr vert="horz" lIns="91440" tIns="45720" rIns="91440" bIns="45720" rtlCol="0" anchor="ctr"/>
          <a:lstStyle>
            <a:lvl1pPr algn="r" fontAlgn="auto">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cs typeface="+mn-cs"/>
              </a:defRPr>
            </a:lvl1pPr>
          </a:lstStyle>
          <a:p>
            <a:pPr>
              <a:defRPr/>
            </a:pPr>
            <a:fld id="{068EC8AF-386A-4F64-BDB3-251ACB81669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65" r:id="rId9"/>
    <p:sldLayoutId id="2147483656" r:id="rId10"/>
    <p:sldLayoutId id="2147483655" r:id="rId11"/>
    <p:sldLayoutId id="2147483654" r:id="rId12"/>
    <p:sldLayoutId id="2147483666" r:id="rId13"/>
    <p:sldLayoutId id="2147483653" r:id="rId14"/>
    <p:sldLayoutId id="2147483652" r:id="rId15"/>
    <p:sldLayoutId id="2147483651" r:id="rId16"/>
  </p:sldLayoutIdLst>
  <p:txStyles>
    <p:titleStyle>
      <a:lvl1pPr algn="l" defTabSz="457200" rtl="0" eaLnBrk="0" fontAlgn="base" hangingPunct="0">
        <a:spcBef>
          <a:spcPct val="0"/>
        </a:spcBef>
        <a:spcAft>
          <a:spcPct val="0"/>
        </a:spcAft>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itchFamily="34" charset="0"/>
        </a:defRPr>
      </a:lvl2pPr>
      <a:lvl3pPr algn="l" defTabSz="457200" rtl="0" eaLnBrk="0" fontAlgn="base" hangingPunct="0">
        <a:spcBef>
          <a:spcPct val="0"/>
        </a:spcBef>
        <a:spcAft>
          <a:spcPct val="0"/>
        </a:spcAft>
        <a:defRPr sz="3200">
          <a:solidFill>
            <a:schemeClr val="tx1"/>
          </a:solidFill>
          <a:latin typeface="Century Gothic" pitchFamily="34" charset="0"/>
        </a:defRPr>
      </a:lvl3pPr>
      <a:lvl4pPr algn="l" defTabSz="457200" rtl="0" eaLnBrk="0" fontAlgn="base" hangingPunct="0">
        <a:spcBef>
          <a:spcPct val="0"/>
        </a:spcBef>
        <a:spcAft>
          <a:spcPct val="0"/>
        </a:spcAft>
        <a:defRPr sz="3200">
          <a:solidFill>
            <a:schemeClr val="tx1"/>
          </a:solidFill>
          <a:latin typeface="Century Gothic" pitchFamily="34" charset="0"/>
        </a:defRPr>
      </a:lvl4pPr>
      <a:lvl5pPr algn="l" defTabSz="457200" rtl="0" eaLnBrk="0" fontAlgn="base" hangingPunct="0">
        <a:spcBef>
          <a:spcPct val="0"/>
        </a:spcBef>
        <a:spcAft>
          <a:spcPct val="0"/>
        </a:spcAft>
        <a:defRPr sz="32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00000"/>
        <a:buFont typeface="Arial" charset="0"/>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00000"/>
        <a:buFont typeface="Arial" charset="0"/>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00000"/>
        <a:buFont typeface="Arial"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00000"/>
        <a:buFont typeface="Arial"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Documents and Settings\Администратор\Рабочий стол\5289176_001_1.png"/>
          <p:cNvPicPr>
            <a:picLocks noChangeAspect="1" noChangeArrowheads="1"/>
          </p:cNvPicPr>
          <p:nvPr/>
        </p:nvPicPr>
        <p:blipFill>
          <a:blip r:embed="rId2"/>
          <a:srcRect/>
          <a:stretch>
            <a:fillRect/>
          </a:stretch>
        </p:blipFill>
        <p:spPr bwMode="auto">
          <a:xfrm>
            <a:off x="8001000" y="1905000"/>
            <a:ext cx="2736850" cy="2959100"/>
          </a:xfrm>
          <a:prstGeom prst="rect">
            <a:avLst/>
          </a:prstGeom>
          <a:noFill/>
          <a:ln w="9525">
            <a:noFill/>
            <a:miter lim="800000"/>
            <a:headEnd/>
            <a:tailEnd/>
          </a:ln>
        </p:spPr>
      </p:pic>
      <p:sp>
        <p:nvSpPr>
          <p:cNvPr id="18434" name="Unvan 9"/>
          <p:cNvSpPr>
            <a:spLocks/>
          </p:cNvSpPr>
          <p:nvPr/>
        </p:nvSpPr>
        <p:spPr bwMode="auto">
          <a:xfrm>
            <a:off x="1676400" y="685800"/>
            <a:ext cx="9296400" cy="762000"/>
          </a:xfrm>
          <a:prstGeom prst="rect">
            <a:avLst/>
          </a:prstGeom>
          <a:noFill/>
          <a:ln w="9525">
            <a:noFill/>
            <a:miter lim="800000"/>
            <a:headEnd/>
            <a:tailEnd/>
          </a:ln>
        </p:spPr>
        <p:txBody>
          <a:bodyPr anchor="ctr"/>
          <a:lstStyle/>
          <a:p>
            <a:pPr algn="ctr"/>
            <a:r>
              <a:rPr lang="ru-RU" sz="4400" b="0"/>
              <a:t>Михайло Кравчук – видатний укра</a:t>
            </a:r>
            <a:r>
              <a:rPr lang="uk-UA" sz="4400" b="0"/>
              <a:t>їнський математик</a:t>
            </a:r>
            <a:endParaRPr lang="tr-TR" sz="4400" b="0"/>
          </a:p>
        </p:txBody>
      </p:sp>
      <p:sp>
        <p:nvSpPr>
          <p:cNvPr id="18435" name="Unvan 9"/>
          <p:cNvSpPr>
            <a:spLocks/>
          </p:cNvSpPr>
          <p:nvPr/>
        </p:nvSpPr>
        <p:spPr bwMode="auto">
          <a:xfrm>
            <a:off x="304800" y="4800600"/>
            <a:ext cx="9296400" cy="762000"/>
          </a:xfrm>
          <a:prstGeom prst="rect">
            <a:avLst/>
          </a:prstGeom>
          <a:noFill/>
          <a:ln w="9525">
            <a:noFill/>
            <a:miter lim="800000"/>
            <a:headEnd/>
            <a:tailEnd/>
          </a:ln>
        </p:spPr>
        <p:txBody>
          <a:bodyPr anchor="ctr"/>
          <a:lstStyle/>
          <a:p>
            <a:r>
              <a:rPr lang="uk-UA" sz="2000" b="0">
                <a:latin typeface="Century Gothic" pitchFamily="34" charset="0"/>
              </a:rPr>
              <a:t>Многочлени М.Кравчука</a:t>
            </a:r>
            <a:endParaRPr lang="tr-TR" sz="2000" b="0">
              <a:latin typeface="Century Gothic" pitchFamily="34" charset="0"/>
            </a:endParaRPr>
          </a:p>
        </p:txBody>
      </p:sp>
      <p:pic>
        <p:nvPicPr>
          <p:cNvPr id="18436" name="Picture 8" descr="k^{(p)}_n(x)=(-1)^n \binom{N}{n} p^n {}_2 F_1(-n,-x;-N;1/p)"/>
          <p:cNvPicPr>
            <a:picLocks noChangeAspect="1" noChangeArrowheads="1"/>
          </p:cNvPicPr>
          <p:nvPr/>
        </p:nvPicPr>
        <p:blipFill>
          <a:blip r:embed="rId3"/>
          <a:srcRect/>
          <a:stretch>
            <a:fillRect/>
          </a:stretch>
        </p:blipFill>
        <p:spPr bwMode="auto">
          <a:xfrm>
            <a:off x="381000" y="3962400"/>
            <a:ext cx="5167313" cy="647700"/>
          </a:xfrm>
          <a:prstGeom prst="rect">
            <a:avLst/>
          </a:prstGeom>
          <a:noFill/>
          <a:ln w="9525">
            <a:noFill/>
            <a:miter lim="800000"/>
            <a:headEnd/>
            <a:tailEnd/>
          </a:ln>
        </p:spPr>
      </p:pic>
      <p:pic>
        <p:nvPicPr>
          <p:cNvPr id="18437" name="Picture 5" descr="\sum\limits^N_{x=0}k^{(p)}_n(x)k^{(p)}_m(x) \sigma(x)= d_n^2,\delta_{m,n}"/>
          <p:cNvPicPr>
            <a:picLocks noChangeAspect="1" noChangeArrowheads="1"/>
          </p:cNvPicPr>
          <p:nvPr/>
        </p:nvPicPr>
        <p:blipFill>
          <a:blip r:embed="rId4"/>
          <a:srcRect/>
          <a:stretch>
            <a:fillRect/>
          </a:stretch>
        </p:blipFill>
        <p:spPr bwMode="auto">
          <a:xfrm>
            <a:off x="381000" y="2590800"/>
            <a:ext cx="4046538" cy="798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304800" y="228600"/>
            <a:ext cx="11506200" cy="6629400"/>
          </a:xfrm>
        </p:spPr>
        <p:txBody>
          <a:bodyPr wrap="square" numCol="1" anchorCtr="0" compatLnSpc="1">
            <a:prstTxWarp prst="textNoShape">
              <a:avLst/>
            </a:prstTxWarp>
          </a:bodyPr>
          <a:lstStyle/>
          <a:p>
            <a:r>
              <a:rPr lang="uk-UA" sz="2300" b="1" cap="none" smtClean="0">
                <a:ln>
                  <a:noFill/>
                </a:ln>
                <a:solidFill>
                  <a:schemeClr val="tx1"/>
                </a:solidFill>
                <a:effectLst/>
                <a:latin typeface="Times New Roman" pitchFamily="18" charset="0"/>
              </a:rPr>
              <a:t>Текст</a:t>
            </a:r>
            <a:br>
              <a:rPr lang="uk-UA" sz="2300" b="1" cap="none" smtClean="0">
                <a:ln>
                  <a:noFill/>
                </a:ln>
                <a:solidFill>
                  <a:schemeClr val="tx1"/>
                </a:solidFill>
                <a:effectLst/>
                <a:latin typeface="Times New Roman" pitchFamily="18" charset="0"/>
              </a:rPr>
            </a:br>
            <a:r>
              <a:rPr lang="uk-UA" sz="2300" b="1" cap="none" smtClean="0">
                <a:ln>
                  <a:noFill/>
                </a:ln>
                <a:solidFill>
                  <a:schemeClr val="tx1"/>
                </a:solidFill>
                <a:effectLst/>
                <a:latin typeface="Times New Roman" pitchFamily="18" charset="0"/>
              </a:rPr>
              <a:t>МИХАЙЛО КРАВЧУК</a:t>
            </a:r>
            <a:r>
              <a:rPr lang="uk-UA" sz="2300" cap="none" smtClean="0">
                <a:ln>
                  <a:noFill/>
                </a:ln>
                <a:solidFill>
                  <a:schemeClr val="tx1"/>
                </a:solidFill>
                <a:effectLst/>
                <a:latin typeface="Times New Roman" pitchFamily="18" charset="0"/>
              </a:rPr>
              <a:t/>
            </a:r>
            <a:br>
              <a:rPr lang="uk-UA" sz="2300" cap="none" smtClean="0">
                <a:ln>
                  <a:noFill/>
                </a:ln>
                <a:solidFill>
                  <a:schemeClr val="tx1"/>
                </a:solidFill>
                <a:effectLst/>
                <a:latin typeface="Times New Roman" pitchFamily="18" charset="0"/>
              </a:rPr>
            </a:br>
            <a:r>
              <a:rPr lang="uk-UA" sz="2300" cap="none" smtClean="0">
                <a:ln>
                  <a:noFill/>
                </a:ln>
                <a:solidFill>
                  <a:schemeClr val="tx1"/>
                </a:solidFill>
                <a:effectLst/>
                <a:latin typeface="Times New Roman" pitchFamily="18" charset="0"/>
              </a:rPr>
              <a:t>	У Київському авіаційному інституті (НАУ) з 1933-го по 1936-й рік працював видатний український математик, учений, викладач Михайло Кравчук. </a:t>
            </a:r>
            <a:r>
              <a:rPr lang="uk-UA" sz="2300" i="1" cap="none" smtClean="0">
                <a:ln>
                  <a:noFill/>
                </a:ln>
                <a:solidFill>
                  <a:schemeClr val="tx1"/>
                </a:solidFill>
                <a:effectLst/>
                <a:latin typeface="Times New Roman" pitchFamily="18" charset="0"/>
              </a:rPr>
              <a:t> </a:t>
            </a:r>
            <a:br>
              <a:rPr lang="uk-UA" sz="2300" i="1" cap="none" smtClean="0">
                <a:ln>
                  <a:noFill/>
                </a:ln>
                <a:solidFill>
                  <a:schemeClr val="tx1"/>
                </a:solidFill>
                <a:effectLst/>
                <a:latin typeface="Times New Roman" pitchFamily="18" charset="0"/>
              </a:rPr>
            </a:br>
            <a:r>
              <a:rPr lang="uk-UA" sz="2300" i="1" cap="none" smtClean="0">
                <a:ln>
                  <a:noFill/>
                </a:ln>
                <a:solidFill>
                  <a:schemeClr val="tx1"/>
                </a:solidFill>
                <a:effectLst/>
                <a:latin typeface="Times New Roman" pitchFamily="18" charset="0"/>
              </a:rPr>
              <a:t>   </a:t>
            </a:r>
            <a:r>
              <a:rPr lang="uk-UA" sz="2300" cap="none" smtClean="0">
                <a:ln>
                  <a:noFill/>
                </a:ln>
                <a:solidFill>
                  <a:schemeClr val="tx1"/>
                </a:solidFill>
                <a:effectLst/>
                <a:latin typeface="Times New Roman" pitchFamily="18" charset="0"/>
              </a:rPr>
              <a:t>Кравчук  написав понад 180 наукових робіт, у тому числі 10 книжок із різних розділів математики: алгебра і теорія чисел, теорія диференціальних та інтегральних рівнянь, теорія ймовірностей та математична статистика, історія математики тощо. Ці наукові праці увійшли до скарбниці світової науки.</a:t>
            </a:r>
            <a:r>
              <a:rPr lang="uk-UA" sz="2300" i="1" cap="none" smtClean="0">
                <a:ln>
                  <a:noFill/>
                </a:ln>
                <a:solidFill>
                  <a:schemeClr val="tx1"/>
                </a:solidFill>
                <a:effectLst/>
                <a:latin typeface="Times New Roman" pitchFamily="18" charset="0"/>
              </a:rPr>
              <a:t>  </a:t>
            </a:r>
            <a:r>
              <a:rPr lang="uk-UA" sz="2300" cap="none" smtClean="0">
                <a:ln>
                  <a:noFill/>
                </a:ln>
                <a:solidFill>
                  <a:schemeClr val="tx1"/>
                </a:solidFill>
                <a:effectLst/>
                <a:latin typeface="Times New Roman" pitchFamily="18" charset="0"/>
              </a:rPr>
              <a:t/>
            </a:r>
            <a:br>
              <a:rPr lang="uk-UA" sz="2300" cap="none" smtClean="0">
                <a:ln>
                  <a:noFill/>
                </a:ln>
                <a:solidFill>
                  <a:schemeClr val="tx1"/>
                </a:solidFill>
                <a:effectLst/>
                <a:latin typeface="Times New Roman" pitchFamily="18" charset="0"/>
              </a:rPr>
            </a:br>
            <a:r>
              <a:rPr lang="uk-UA" sz="2300" cap="none" smtClean="0">
                <a:ln>
                  <a:noFill/>
                </a:ln>
                <a:solidFill>
                  <a:schemeClr val="tx1"/>
                </a:solidFill>
                <a:effectLst/>
                <a:latin typeface="Times New Roman" pitchFamily="18" charset="0"/>
              </a:rPr>
              <a:t>	Михайло Кравчук закінчив Київський університет, фізико-математичний факультет. Там він глибоко вивчав математику та фізику, цікавився філософськими проблемами природознавства. У студентські роки він написав свої перші наукові праці.</a:t>
            </a:r>
            <a:br>
              <a:rPr lang="uk-UA" sz="2300" cap="none" smtClean="0">
                <a:ln>
                  <a:noFill/>
                </a:ln>
                <a:solidFill>
                  <a:schemeClr val="tx1"/>
                </a:solidFill>
                <a:effectLst/>
                <a:latin typeface="Times New Roman" pitchFamily="18" charset="0"/>
              </a:rPr>
            </a:br>
            <a:r>
              <a:rPr lang="uk-UA" sz="2300" cap="none" smtClean="0">
                <a:ln>
                  <a:noFill/>
                </a:ln>
                <a:solidFill>
                  <a:schemeClr val="tx1"/>
                </a:solidFill>
                <a:effectLst/>
                <a:latin typeface="Times New Roman" pitchFamily="18" charset="0"/>
              </a:rPr>
              <a:t>	Після закінчення університету Кравчук займався науковою та педагогічною діяльністю. Він брав активну участь у розвитку математичної науки України. Кравчук створив українську математичну термінологію. Його наукові праці написани рідною  –  українською мовою. У нього була така гарна мова, що на його лекції з математики приходили викладачі-філологи, щоб послухати чудову українську мову.  </a:t>
            </a:r>
            <a:br>
              <a:rPr lang="uk-UA" sz="2300" cap="none" smtClean="0">
                <a:ln>
                  <a:noFill/>
                </a:ln>
                <a:solidFill>
                  <a:schemeClr val="tx1"/>
                </a:solidFill>
                <a:effectLst/>
                <a:latin typeface="Times New Roman" pitchFamily="18" charset="0"/>
              </a:rPr>
            </a:br>
            <a:r>
              <a:rPr lang="uk-UA" sz="2300" cap="none" smtClean="0">
                <a:ln>
                  <a:noFill/>
                </a:ln>
                <a:solidFill>
                  <a:schemeClr val="tx1"/>
                </a:solidFill>
                <a:effectLst/>
                <a:latin typeface="Times New Roman" pitchFamily="18" charset="0"/>
              </a:rPr>
              <a:t>Кравчук знав 5 мов і листувався з математиками з різних країн. Він був членом математичних товариств Франції, Німеччини.</a:t>
            </a:r>
            <a:br>
              <a:rPr lang="uk-UA" sz="2300" cap="none" smtClean="0">
                <a:ln>
                  <a:noFill/>
                </a:ln>
                <a:solidFill>
                  <a:schemeClr val="tx1"/>
                </a:solidFill>
                <a:effectLst/>
                <a:latin typeface="Times New Roman" pitchFamily="18" charset="0"/>
              </a:rPr>
            </a:br>
            <a:endParaRPr lang="ru-RU" sz="2300" cap="none" smtClean="0">
              <a:ln>
                <a:noFill/>
              </a:ln>
              <a:solidFill>
                <a:schemeClr val="tx1"/>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a:xfrm>
            <a:off x="609600" y="228600"/>
            <a:ext cx="11353800" cy="6248400"/>
          </a:xfrm>
        </p:spPr>
        <p:txBody>
          <a:bodyPr wrap="square" numCol="1" anchorCtr="0" compatLnSpc="1">
            <a:prstTxWarp prst="textNoShape">
              <a:avLst/>
            </a:prstTxWarp>
          </a:bodyPr>
          <a:lstStyle/>
          <a:p>
            <a:r>
              <a:rPr lang="uk-UA" sz="2400" cap="none" smtClean="0">
                <a:ln>
                  <a:noFill/>
                </a:ln>
                <a:solidFill>
                  <a:schemeClr val="tx1"/>
                </a:solidFill>
                <a:effectLst/>
                <a:latin typeface="Times New Roman" pitchFamily="18" charset="0"/>
              </a:rPr>
              <a:t>Кравчук зробив проект комп’ютера. Його методи використовували вчені США, Японії, коли моделювали кібернетичну техніку, на телебаченні. </a:t>
            </a:r>
            <a:br>
              <a:rPr lang="uk-UA" sz="2400" cap="none" smtClean="0">
                <a:ln>
                  <a:noFill/>
                </a:ln>
                <a:solidFill>
                  <a:schemeClr val="tx1"/>
                </a:solidFill>
                <a:effectLst/>
                <a:latin typeface="Times New Roman" pitchFamily="18" charset="0"/>
              </a:rPr>
            </a:br>
            <a:r>
              <a:rPr lang="uk-UA" sz="2400" cap="none" smtClean="0">
                <a:ln>
                  <a:noFill/>
                </a:ln>
                <a:solidFill>
                  <a:schemeClr val="tx1"/>
                </a:solidFill>
                <a:effectLst/>
                <a:latin typeface="Times New Roman" pitchFamily="18" charset="0"/>
              </a:rPr>
              <a:t>Кравчук був чудовим викладачем, виявляв талановитих учнів та розвивав їх. На його лекціях ніколи не було вільного місця. </a:t>
            </a:r>
            <a:br>
              <a:rPr lang="uk-UA" sz="2400" cap="none" smtClean="0">
                <a:ln>
                  <a:noFill/>
                </a:ln>
                <a:solidFill>
                  <a:schemeClr val="tx1"/>
                </a:solidFill>
                <a:effectLst/>
                <a:latin typeface="Times New Roman" pitchFamily="18" charset="0"/>
              </a:rPr>
            </a:br>
            <a:r>
              <a:rPr lang="uk-UA" sz="2400" cap="none" smtClean="0">
                <a:ln>
                  <a:noFill/>
                </a:ln>
                <a:solidFill>
                  <a:schemeClr val="tx1"/>
                </a:solidFill>
                <a:effectLst/>
                <a:latin typeface="Times New Roman" pitchFamily="18" charset="0"/>
              </a:rPr>
              <a:t>Михайло Кравчук прищепив любов до математики своїм кращим учням – Сергію Корольову, Володимиру Челомею. Згодом вони стали відомими конструкторами авіаційної та ракетно-космічної техніки.</a:t>
            </a:r>
            <a:br>
              <a:rPr lang="uk-UA" sz="2400" cap="none" smtClean="0">
                <a:ln>
                  <a:noFill/>
                </a:ln>
                <a:solidFill>
                  <a:schemeClr val="tx1"/>
                </a:solidFill>
                <a:effectLst/>
                <a:latin typeface="Times New Roman" pitchFamily="18" charset="0"/>
              </a:rPr>
            </a:br>
            <a:r>
              <a:rPr lang="uk-UA" sz="2400" cap="none" smtClean="0">
                <a:ln>
                  <a:noFill/>
                </a:ln>
                <a:solidFill>
                  <a:schemeClr val="tx1"/>
                </a:solidFill>
                <a:effectLst/>
                <a:latin typeface="Times New Roman" pitchFamily="18" charset="0"/>
              </a:rPr>
              <a:t>Михайло Кравчук часто повторював: «Моя любов – Україна і математика». Ці слова викарбовано на пам’ятнику великому вченому.</a:t>
            </a:r>
            <a:br>
              <a:rPr lang="uk-UA" sz="2400" cap="none" smtClean="0">
                <a:ln>
                  <a:noFill/>
                </a:ln>
                <a:solidFill>
                  <a:schemeClr val="tx1"/>
                </a:solidFill>
                <a:effectLst/>
                <a:latin typeface="Times New Roman" pitchFamily="18" charset="0"/>
              </a:rPr>
            </a:br>
            <a:r>
              <a:rPr lang="uk-UA" sz="2400" cap="none" smtClean="0">
                <a:ln>
                  <a:noFill/>
                </a:ln>
                <a:solidFill>
                  <a:schemeClr val="tx1"/>
                </a:solidFill>
                <a:effectLst/>
                <a:latin typeface="Times New Roman" pitchFamily="18" charset="0"/>
              </a:rPr>
              <a:t>Всі, кого навчав Кравчук, з великою повагою згадували ім’я свого вчителя. На головному корпусі НАУ встановлена меморіальна дошка українцю, вченому та педагогу.</a:t>
            </a:r>
            <a:endParaRPr lang="ru-RU" sz="2400" cap="none" smtClean="0">
              <a:ln>
                <a:noFill/>
              </a:ln>
              <a:solidFill>
                <a:schemeClr val="tx1"/>
              </a:solidFill>
              <a:effectLst/>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bwMode="auto">
          <a:xfrm>
            <a:off x="1141413" y="457200"/>
            <a:ext cx="9906000" cy="5867400"/>
          </a:xfrm>
        </p:spPr>
        <p:txBody>
          <a:bodyPr wrap="square" numCol="1" anchorCtr="0" compatLnSpc="1">
            <a:prstTxWarp prst="textNoShape">
              <a:avLst/>
            </a:prstTxWarp>
          </a:bodyPr>
          <a:lstStyle/>
          <a:p>
            <a:pPr>
              <a:lnSpc>
                <a:spcPct val="90000"/>
              </a:lnSpc>
              <a:buFont typeface="Arial" charset="0"/>
              <a:buNone/>
            </a:pPr>
            <a:r>
              <a:rPr lang="uk-UA" sz="1800" b="1" cap="none" smtClean="0">
                <a:solidFill>
                  <a:schemeClr val="tx1"/>
                </a:solidFill>
                <a:effectLst/>
              </a:rPr>
              <a:t>Дайте відповіді на запитання.</a:t>
            </a:r>
            <a:endParaRPr lang="uk-UA" sz="1800" cap="none" smtClean="0">
              <a:solidFill>
                <a:schemeClr val="tx1"/>
              </a:solidFill>
              <a:effectLst/>
            </a:endParaRPr>
          </a:p>
          <a:p>
            <a:pPr>
              <a:lnSpc>
                <a:spcPct val="90000"/>
              </a:lnSpc>
              <a:buFont typeface="Arial" charset="0"/>
              <a:buNone/>
            </a:pPr>
            <a:r>
              <a:rPr lang="uk-UA" sz="1800" cap="none" smtClean="0">
                <a:solidFill>
                  <a:schemeClr val="tx1"/>
                </a:solidFill>
                <a:effectLst/>
              </a:rPr>
              <a:t>1. Хто такий Михайло Кравчук? </a:t>
            </a:r>
          </a:p>
          <a:p>
            <a:pPr>
              <a:lnSpc>
                <a:spcPct val="90000"/>
              </a:lnSpc>
              <a:buFont typeface="Arial" charset="0"/>
              <a:buNone/>
            </a:pPr>
            <a:r>
              <a:rPr lang="uk-UA" sz="1800" cap="none" smtClean="0">
                <a:solidFill>
                  <a:schemeClr val="tx1"/>
                </a:solidFill>
                <a:effectLst/>
              </a:rPr>
              <a:t>2. Де він навчався? </a:t>
            </a:r>
          </a:p>
          <a:p>
            <a:pPr>
              <a:lnSpc>
                <a:spcPct val="90000"/>
              </a:lnSpc>
              <a:buFont typeface="Arial" charset="0"/>
              <a:buNone/>
            </a:pPr>
            <a:r>
              <a:rPr lang="uk-UA" sz="1800" cap="none" smtClean="0">
                <a:solidFill>
                  <a:schemeClr val="tx1"/>
                </a:solidFill>
                <a:effectLst/>
              </a:rPr>
              <a:t>3. Ким став Михайло Кравчук? </a:t>
            </a:r>
          </a:p>
          <a:p>
            <a:pPr>
              <a:lnSpc>
                <a:spcPct val="90000"/>
              </a:lnSpc>
              <a:buFont typeface="Arial" charset="0"/>
              <a:buNone/>
            </a:pPr>
            <a:r>
              <a:rPr lang="uk-UA" sz="1800" cap="none" smtClean="0">
                <a:solidFill>
                  <a:schemeClr val="tx1"/>
                </a:solidFill>
                <a:effectLst/>
              </a:rPr>
              <a:t>4. Які наукові праці написав Михайло Кравчук? </a:t>
            </a:r>
          </a:p>
          <a:p>
            <a:pPr>
              <a:lnSpc>
                <a:spcPct val="90000"/>
              </a:lnSpc>
              <a:buFont typeface="Arial" charset="0"/>
              <a:buNone/>
            </a:pPr>
            <a:r>
              <a:rPr lang="uk-UA" sz="1800" cap="none" smtClean="0">
                <a:solidFill>
                  <a:schemeClr val="tx1"/>
                </a:solidFill>
                <a:effectLst/>
              </a:rPr>
              <a:t>5. Що зробив Михайло Кравчук для створення математичної науки в Україні?</a:t>
            </a:r>
          </a:p>
          <a:p>
            <a:pPr>
              <a:lnSpc>
                <a:spcPct val="90000"/>
              </a:lnSpc>
              <a:buFont typeface="Arial" charset="0"/>
              <a:buNone/>
            </a:pPr>
            <a:r>
              <a:rPr lang="uk-UA" sz="1800" cap="none" smtClean="0">
                <a:solidFill>
                  <a:schemeClr val="tx1"/>
                </a:solidFill>
                <a:effectLst/>
              </a:rPr>
              <a:t>6. Чому на головному корпусі встановлена меморіальна дошка Михайлові Кравчуку?</a:t>
            </a:r>
          </a:p>
          <a:p>
            <a:pPr>
              <a:lnSpc>
                <a:spcPct val="90000"/>
              </a:lnSpc>
              <a:buFont typeface="Arial" charset="0"/>
              <a:buNone/>
            </a:pPr>
            <a:endParaRPr lang="uk-UA" sz="1800" b="1" cap="none" smtClean="0">
              <a:solidFill>
                <a:schemeClr val="tx1"/>
              </a:solidFill>
              <a:effectLst/>
            </a:endParaRPr>
          </a:p>
          <a:p>
            <a:pPr>
              <a:lnSpc>
                <a:spcPct val="90000"/>
              </a:lnSpc>
              <a:buFont typeface="Arial" charset="0"/>
              <a:buNone/>
            </a:pPr>
            <a:r>
              <a:rPr lang="uk-UA" sz="1800" b="1" cap="none" smtClean="0">
                <a:solidFill>
                  <a:schemeClr val="tx1"/>
                </a:solidFill>
                <a:effectLst/>
              </a:rPr>
              <a:t>	Використовуючи план, розкажіть про життя і діяльність Михайла Кравчука.</a:t>
            </a:r>
          </a:p>
          <a:p>
            <a:pPr>
              <a:lnSpc>
                <a:spcPct val="90000"/>
              </a:lnSpc>
              <a:buFont typeface="Arial" charset="0"/>
              <a:buNone/>
            </a:pPr>
            <a:endParaRPr lang="uk-UA" sz="1800" cap="none" smtClean="0">
              <a:solidFill>
                <a:schemeClr val="tx1"/>
              </a:solidFill>
              <a:effectLst/>
            </a:endParaRPr>
          </a:p>
          <a:p>
            <a:pPr>
              <a:lnSpc>
                <a:spcPct val="90000"/>
              </a:lnSpc>
              <a:buFont typeface="Arial" charset="0"/>
              <a:buNone/>
            </a:pPr>
            <a:r>
              <a:rPr lang="uk-UA" sz="1800" cap="none" smtClean="0">
                <a:solidFill>
                  <a:schemeClr val="tx1"/>
                </a:solidFill>
                <a:effectLst/>
              </a:rPr>
              <a:t>План</a:t>
            </a:r>
          </a:p>
          <a:p>
            <a:pPr>
              <a:lnSpc>
                <a:spcPct val="90000"/>
              </a:lnSpc>
            </a:pPr>
            <a:r>
              <a:rPr lang="uk-UA" sz="1800" cap="none" smtClean="0">
                <a:solidFill>
                  <a:schemeClr val="tx1"/>
                </a:solidFill>
                <a:effectLst/>
              </a:rPr>
              <a:t>	 Михайло Кравчук - видатний математик.</a:t>
            </a:r>
          </a:p>
          <a:p>
            <a:pPr>
              <a:lnSpc>
                <a:spcPct val="90000"/>
              </a:lnSpc>
            </a:pPr>
            <a:r>
              <a:rPr lang="uk-UA" sz="1800" cap="none" smtClean="0">
                <a:solidFill>
                  <a:schemeClr val="tx1"/>
                </a:solidFill>
                <a:effectLst/>
              </a:rPr>
              <a:t>	 Михайло Кравчук - талановитий педагог.</a:t>
            </a:r>
          </a:p>
          <a:p>
            <a:pPr>
              <a:lnSpc>
                <a:spcPct val="90000"/>
              </a:lnSpc>
            </a:pPr>
            <a:r>
              <a:rPr lang="uk-UA" sz="1800" cap="none" smtClean="0">
                <a:solidFill>
                  <a:schemeClr val="tx1"/>
                </a:solidFill>
                <a:effectLst/>
              </a:rPr>
              <a:t>  	 Михайло Кравчук - великий українець.</a:t>
            </a:r>
            <a:endParaRPr lang="ru-RU" sz="1800" cap="none" smtClean="0">
              <a:solidFill>
                <a:schemeClr val="tx1"/>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image002">
            <a:extLst>
              <a:ext uri="{FF2B5EF4-FFF2-40B4-BE49-F238E27FC236}"/>
            </a:extLst>
          </p:cNvPr>
          <p:cNvPicPr/>
          <p:nvPr/>
        </p:nvPicPr>
        <p:blipFill>
          <a:blip r:embed="rId2"/>
          <a:srcRect/>
          <a:stretch>
            <a:fillRect/>
          </a:stretch>
        </p:blipFill>
        <p:spPr bwMode="auto">
          <a:xfrm>
            <a:off x="8458200" y="1524000"/>
            <a:ext cx="3529013" cy="3898900"/>
          </a:xfrm>
          <a:prstGeom prst="rect">
            <a:avLst/>
          </a:prstGeom>
          <a:noFill/>
          <a:ln>
            <a:noFill/>
          </a:ln>
          <a:effectLst>
            <a:outerShdw dist="107763" dir="2700000" algn="ctr" rotWithShape="0">
              <a:srgbClr val="808080">
                <a:alpha val="50000"/>
              </a:srgbClr>
            </a:outerShdw>
          </a:effectLst>
        </p:spPr>
      </p:pic>
      <p:sp>
        <p:nvSpPr>
          <p:cNvPr id="19462" name="Text Box 6"/>
          <p:cNvSpPr txBox="1">
            <a:spLocks noChangeArrowheads="1"/>
          </p:cNvSpPr>
          <p:nvPr/>
        </p:nvSpPr>
        <p:spPr bwMode="auto">
          <a:xfrm>
            <a:off x="457200" y="1371600"/>
            <a:ext cx="7772400" cy="4108450"/>
          </a:xfrm>
          <a:prstGeom prst="rect">
            <a:avLst/>
          </a:prstGeom>
          <a:noFill/>
          <a:ln w="9525">
            <a:noFill/>
            <a:miter lim="800000"/>
            <a:headEnd/>
            <a:tailEnd/>
          </a:ln>
          <a:effectLst/>
        </p:spPr>
        <p:txBody>
          <a:bodyPr>
            <a:spAutoFit/>
          </a:bodyPr>
          <a:lstStyle/>
          <a:p>
            <a:pPr defTabSz="914400"/>
            <a:r>
              <a:rPr lang="uk-UA" sz="2400" b="0">
                <a:latin typeface="Times New Roman" pitchFamily="18" charset="0"/>
              </a:rPr>
              <a:t>У Київському авіаційному інституті (НАУ) з 1933-го по 1936-й рік працював видатний український математик, учений, викладач Михайло Кравчук. </a:t>
            </a:r>
          </a:p>
          <a:p>
            <a:pPr defTabSz="914400"/>
            <a:endParaRPr lang="uk-UA" sz="2400" b="0">
              <a:latin typeface="Times New Roman" pitchFamily="18" charset="0"/>
            </a:endParaRPr>
          </a:p>
          <a:p>
            <a:pPr defTabSz="914400"/>
            <a:r>
              <a:rPr lang="uk-UA" sz="2400" b="0">
                <a:latin typeface="Times New Roman" pitchFamily="18" charset="0"/>
              </a:rPr>
              <a:t> Кравчук  написав понад 180 наукових робіт, у тому числі 10 книжок із різних розділів математики: алгебра і теорія чисел, теорія диференціальних та інтегральних рівнянь, теорія ймовірностей та математична статистика, історія математики тощо. Ці наукові праці увійшли до скарбниці світової науки.  </a:t>
            </a:r>
          </a:p>
          <a:p>
            <a:pPr defTabSz="914400"/>
            <a:endParaRPr lang="ru-RU" sz="2400" b="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a:xfrm>
            <a:off x="943398" y="4071875"/>
            <a:ext cx="10305203" cy="3405868"/>
          </a:xfrm>
        </p:spPr>
        <p:txBody>
          <a:bodyPr/>
          <a:lstStyle/>
          <a:p>
            <a:pPr eaLnBrk="1" fontAlgn="auto" hangingPunct="1">
              <a:buFont typeface="Arial"/>
              <a:buChar char="•"/>
              <a:defRPr/>
            </a:pPr>
            <a:r>
              <a:rPr lang="uk-UA" sz="1800">
                <a:effectLst/>
                <a:latin typeface="Times New Roman" panose="02020603050405020304" pitchFamily="18" charset="0"/>
                <a:ea typeface="Times New Roman" panose="02020603050405020304" pitchFamily="18" charset="0"/>
              </a:rPr>
              <a:t>Михайло Кравчук закінчив Київський університет, фізико-математичний факультет. Там він глибоко вивчав математику та фізику, цікавився проблемами природознавства. У студентські роки він написав свої перші наукові праці.</a:t>
            </a:r>
            <a:endParaRPr lang="tr-TR" sz="1800">
              <a:effectLst/>
              <a:latin typeface="Times New Roman" panose="02020603050405020304" pitchFamily="18" charset="0"/>
              <a:ea typeface="Times New Roman" panose="02020603050405020304" pitchFamily="18" charset="0"/>
            </a:endParaRPr>
          </a:p>
          <a:p>
            <a:pPr eaLnBrk="1" fontAlgn="auto" hangingPunct="1">
              <a:buFont typeface="Arial"/>
              <a:buChar char="•"/>
              <a:defRPr/>
            </a:pPr>
            <a:endParaRPr lang="tr-TR"/>
          </a:p>
        </p:txBody>
      </p:sp>
      <p:pic>
        <p:nvPicPr>
          <p:cNvPr id="6" name="Рисунок 5" descr="http://kravchukm.narod.ru/Bio_files/image003.jpg">
            <a:extLst>
              <a:ext uri="{FF2B5EF4-FFF2-40B4-BE49-F238E27FC236}"/>
            </a:extLst>
          </p:cNvPr>
          <p:cNvPicPr/>
          <p:nvPr/>
        </p:nvPicPr>
        <p:blipFill>
          <a:blip r:embed="rId2"/>
          <a:srcRect/>
          <a:stretch>
            <a:fillRect/>
          </a:stretch>
        </p:blipFill>
        <p:spPr bwMode="auto">
          <a:xfrm>
            <a:off x="1516063" y="280988"/>
            <a:ext cx="3630612" cy="4456112"/>
          </a:xfrm>
          <a:prstGeom prst="rect">
            <a:avLst/>
          </a:prstGeom>
          <a:noFill/>
          <a:ln>
            <a:noFill/>
          </a:ln>
          <a:effectLst>
            <a:outerShdw dist="139700" dir="2700000" algn="tl" rotWithShape="0">
              <a:srgbClr val="333333">
                <a:alpha val="64999"/>
              </a:srgbClr>
            </a:outerShdw>
          </a:effectLst>
        </p:spPr>
      </p:pic>
      <p:pic>
        <p:nvPicPr>
          <p:cNvPr id="20483" name="Resim 1"/>
          <p:cNvPicPr>
            <a:picLocks noChangeAspect="1" noChangeArrowheads="1"/>
          </p:cNvPicPr>
          <p:nvPr/>
        </p:nvPicPr>
        <p:blipFill>
          <a:blip r:embed="rId3"/>
          <a:srcRect/>
          <a:stretch>
            <a:fillRect/>
          </a:stretch>
        </p:blipFill>
        <p:spPr bwMode="auto">
          <a:xfrm>
            <a:off x="5851525" y="819150"/>
            <a:ext cx="5086350" cy="3379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a:xfrm>
            <a:off x="1141413" y="3679619"/>
            <a:ext cx="9905998" cy="3124201"/>
          </a:xfrm>
        </p:spPr>
        <p:txBody>
          <a:bodyPr/>
          <a:lstStyle/>
          <a:p>
            <a:pPr marL="0" indent="0" eaLnBrk="1" fontAlgn="auto" hangingPunct="1">
              <a:buFont typeface="Arial"/>
              <a:buNone/>
              <a:defRPr/>
            </a:pPr>
            <a:endParaRPr lang="tr-TR" sz="1800">
              <a:effectLst/>
              <a:latin typeface="Times New Roman" panose="02020603050405020304" pitchFamily="18" charset="0"/>
              <a:ea typeface="Times New Roman" panose="02020603050405020304" pitchFamily="18" charset="0"/>
            </a:endParaRPr>
          </a:p>
          <a:p>
            <a:pPr eaLnBrk="1" fontAlgn="auto" hangingPunct="1">
              <a:buFont typeface="Arial"/>
              <a:buChar char="•"/>
              <a:defRPr/>
            </a:pPr>
            <a:r>
              <a:rPr lang="uk-UA" sz="1800">
                <a:effectLst/>
                <a:latin typeface="Times New Roman" panose="02020603050405020304" pitchFamily="18" charset="0"/>
                <a:ea typeface="Times New Roman" panose="02020603050405020304" pitchFamily="18" charset="0"/>
              </a:rPr>
              <a:t>	Після закінчення університету Кравчук займався науковою та педагогічною діяльністю. Він брав активну участь у розвитку математичної науки України. Кравчук створив українську математичну термінологію. Його наукові праці написани рідною  –  українською мовою. У нього була така гарна мова, що на його лекції з математики приходили викладачі-філологи, щоб послухати чудову українську мову. </a:t>
            </a:r>
            <a:endParaRPr lang="tr-TR" sz="1800">
              <a:effectLst/>
              <a:latin typeface="Times New Roman" panose="02020603050405020304" pitchFamily="18" charset="0"/>
              <a:ea typeface="Times New Roman" panose="02020603050405020304" pitchFamily="18" charset="0"/>
            </a:endParaRPr>
          </a:p>
          <a:p>
            <a:pPr eaLnBrk="1" fontAlgn="auto" hangingPunct="1">
              <a:buFont typeface="Arial"/>
              <a:buChar char="•"/>
              <a:defRPr/>
            </a:pPr>
            <a:endParaRPr lang="tr-TR"/>
          </a:p>
        </p:txBody>
      </p:sp>
      <p:pic>
        <p:nvPicPr>
          <p:cNvPr id="21506" name="Picture 5" descr="image004"/>
          <p:cNvPicPr>
            <a:picLocks noChangeAspect="1" noChangeArrowheads="1"/>
          </p:cNvPicPr>
          <p:nvPr/>
        </p:nvPicPr>
        <p:blipFill>
          <a:blip r:embed="rId2"/>
          <a:srcRect/>
          <a:stretch>
            <a:fillRect/>
          </a:stretch>
        </p:blipFill>
        <p:spPr bwMode="auto">
          <a:xfrm>
            <a:off x="3560763" y="609600"/>
            <a:ext cx="5513387" cy="3286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a:xfrm>
            <a:off x="953644" y="3727449"/>
            <a:ext cx="9905998" cy="3124201"/>
          </a:xfrm>
        </p:spPr>
        <p:txBody>
          <a:bodyPr/>
          <a:lstStyle/>
          <a:p>
            <a:pPr eaLnBrk="1" fontAlgn="auto" hangingPunct="1">
              <a:buFont typeface="Arial"/>
              <a:buChar char="•"/>
              <a:defRPr/>
            </a:pPr>
            <a:r>
              <a:rPr lang="uk-UA" sz="1800">
                <a:effectLst/>
                <a:latin typeface="Times New Roman" panose="02020603050405020304" pitchFamily="18" charset="0"/>
                <a:ea typeface="Times New Roman" panose="02020603050405020304" pitchFamily="18" charset="0"/>
              </a:rPr>
              <a:t>Кравчук знав 5 мов і листувався з математиками з різних країн. Він був членом математичних товариств Франції, Німеччини.</a:t>
            </a:r>
            <a:endParaRPr lang="tr-TR" sz="1800">
              <a:effectLst/>
              <a:latin typeface="Times New Roman" panose="02020603050405020304" pitchFamily="18" charset="0"/>
              <a:ea typeface="Times New Roman" panose="02020603050405020304" pitchFamily="18" charset="0"/>
            </a:endParaRPr>
          </a:p>
          <a:p>
            <a:pPr eaLnBrk="1" fontAlgn="auto" hangingPunct="1">
              <a:buFont typeface="Arial"/>
              <a:buChar char="•"/>
              <a:defRPr/>
            </a:pPr>
            <a:endParaRPr lang="tr-TR"/>
          </a:p>
        </p:txBody>
      </p:sp>
      <p:pic>
        <p:nvPicPr>
          <p:cNvPr id="22530" name="Picture 4" descr="C:\Users\Котя\Desktop\Учасники математичного семінару академіка Д.О. Граве. 1930 р..jpg"/>
          <p:cNvPicPr>
            <a:picLocks noChangeAspect="1" noChangeArrowheads="1"/>
          </p:cNvPicPr>
          <p:nvPr/>
        </p:nvPicPr>
        <p:blipFill>
          <a:blip r:embed="rId2"/>
          <a:srcRect/>
          <a:stretch>
            <a:fillRect/>
          </a:stretch>
        </p:blipFill>
        <p:spPr bwMode="auto">
          <a:xfrm>
            <a:off x="3230563" y="566738"/>
            <a:ext cx="5305425" cy="36877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sim 5" descr="Михайло_Кравчук"/>
          <p:cNvPicPr>
            <a:picLocks noChangeAspect="1" noChangeArrowheads="1"/>
          </p:cNvPicPr>
          <p:nvPr/>
        </p:nvPicPr>
        <p:blipFill>
          <a:blip r:embed="rId2"/>
          <a:srcRect/>
          <a:stretch>
            <a:fillRect/>
          </a:stretch>
        </p:blipFill>
        <p:spPr bwMode="auto">
          <a:xfrm>
            <a:off x="1143000" y="406400"/>
            <a:ext cx="2668588" cy="3543300"/>
          </a:xfrm>
          <a:prstGeom prst="rect">
            <a:avLst/>
          </a:prstGeom>
          <a:noFill/>
          <a:ln w="9525">
            <a:noFill/>
            <a:miter lim="800000"/>
            <a:headEnd/>
            <a:tailEnd/>
          </a:ln>
        </p:spPr>
      </p:pic>
      <p:pic>
        <p:nvPicPr>
          <p:cNvPr id="23554" name="Picture 4" descr="C:\Documents and Settings\Администратор\Рабочий стол\img5.gif"/>
          <p:cNvPicPr>
            <a:picLocks noChangeAspect="1" noChangeArrowheads="1"/>
          </p:cNvPicPr>
          <p:nvPr/>
        </p:nvPicPr>
        <p:blipFill>
          <a:blip r:embed="rId3"/>
          <a:srcRect/>
          <a:stretch>
            <a:fillRect/>
          </a:stretch>
        </p:blipFill>
        <p:spPr bwMode="auto">
          <a:xfrm>
            <a:off x="4537075" y="755650"/>
            <a:ext cx="5786438" cy="2913063"/>
          </a:xfrm>
          <a:prstGeom prst="rect">
            <a:avLst/>
          </a:prstGeom>
          <a:noFill/>
          <a:ln w="9525">
            <a:noFill/>
            <a:miter lim="800000"/>
            <a:headEnd/>
            <a:tailEnd/>
          </a:ln>
        </p:spPr>
      </p:pic>
      <p:sp>
        <p:nvSpPr>
          <p:cNvPr id="23555" name="Rectangle 6"/>
          <p:cNvSpPr>
            <a:spLocks noChangeArrowheads="1"/>
          </p:cNvSpPr>
          <p:nvPr/>
        </p:nvSpPr>
        <p:spPr bwMode="auto">
          <a:xfrm>
            <a:off x="838200" y="5105400"/>
            <a:ext cx="10820400" cy="822325"/>
          </a:xfrm>
          <a:prstGeom prst="rect">
            <a:avLst/>
          </a:prstGeom>
          <a:noFill/>
          <a:ln w="9525">
            <a:noFill/>
            <a:miter lim="800000"/>
            <a:headEnd/>
            <a:tailEnd/>
          </a:ln>
        </p:spPr>
        <p:txBody>
          <a:bodyPr anchor="ctr">
            <a:spAutoFit/>
          </a:bodyPr>
          <a:lstStyle/>
          <a:p>
            <a:r>
              <a:rPr lang="uk-UA" sz="2400" b="0">
                <a:latin typeface="Times New Roman" pitchFamily="18" charset="0"/>
              </a:rPr>
              <a:t>Кравчук зробив проект комп’ютера. Його методи використовували вчені США, Японії, коли моделювали кібернетичну техніку, на телебаченні.</a:t>
            </a:r>
            <a:r>
              <a:rPr lang="uk-UA" sz="2400">
                <a:latin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Котя\Desktop\Chelomey_VN.jpg"/>
          <p:cNvPicPr>
            <a:picLocks noChangeAspect="1" noChangeArrowheads="1"/>
          </p:cNvPicPr>
          <p:nvPr/>
        </p:nvPicPr>
        <p:blipFill>
          <a:blip r:embed="rId2"/>
          <a:srcRect/>
          <a:stretch>
            <a:fillRect/>
          </a:stretch>
        </p:blipFill>
        <p:spPr bwMode="auto">
          <a:xfrm>
            <a:off x="457200" y="381000"/>
            <a:ext cx="3079750" cy="3581400"/>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4191000" y="304800"/>
            <a:ext cx="2943225" cy="4191000"/>
          </a:xfrm>
          <a:prstGeom prst="rect">
            <a:avLst/>
          </a:prstGeom>
          <a:noFill/>
          <a:ln w="9525">
            <a:noFill/>
            <a:miter lim="800000"/>
            <a:headEnd/>
            <a:tailEnd/>
          </a:ln>
        </p:spPr>
      </p:pic>
      <p:sp>
        <p:nvSpPr>
          <p:cNvPr id="24579" name="Metin kutusu 12"/>
          <p:cNvSpPr txBox="1">
            <a:spLocks noChangeArrowheads="1"/>
          </p:cNvSpPr>
          <p:nvPr/>
        </p:nvSpPr>
        <p:spPr bwMode="auto">
          <a:xfrm>
            <a:off x="381000" y="4191000"/>
            <a:ext cx="3276600" cy="457200"/>
          </a:xfrm>
          <a:prstGeom prst="rect">
            <a:avLst/>
          </a:prstGeom>
          <a:noFill/>
          <a:ln w="9525">
            <a:noFill/>
            <a:miter lim="800000"/>
            <a:headEnd/>
            <a:tailEnd/>
          </a:ln>
        </p:spPr>
        <p:txBody>
          <a:bodyPr>
            <a:spAutoFit/>
          </a:bodyPr>
          <a:lstStyle/>
          <a:p>
            <a:pPr algn="just"/>
            <a:r>
              <a:rPr lang="uk-UA" sz="2400" b="0" i="1">
                <a:latin typeface="Times New Roman" pitchFamily="18" charset="0"/>
                <a:cs typeface="Times New Roman" pitchFamily="18" charset="0"/>
              </a:rPr>
              <a:t>Володимир Челомей</a:t>
            </a:r>
            <a:endParaRPr lang="tr-TR" sz="2400" b="0">
              <a:latin typeface="Times New Roman" pitchFamily="18" charset="0"/>
              <a:cs typeface="Times New Roman" pitchFamily="18" charset="0"/>
            </a:endParaRPr>
          </a:p>
        </p:txBody>
      </p:sp>
      <p:pic>
        <p:nvPicPr>
          <p:cNvPr id="24580" name="İçerik Yer Tutucusu 2"/>
          <p:cNvPicPr>
            <a:picLocks noChangeArrowheads="1"/>
          </p:cNvPicPr>
          <p:nvPr/>
        </p:nvPicPr>
        <p:blipFill>
          <a:blip r:embed="rId4"/>
          <a:srcRect/>
          <a:stretch>
            <a:fillRect/>
          </a:stretch>
        </p:blipFill>
        <p:spPr bwMode="auto">
          <a:xfrm>
            <a:off x="381000" y="2743200"/>
            <a:ext cx="9820275" cy="6162675"/>
          </a:xfrm>
          <a:prstGeom prst="rect">
            <a:avLst/>
          </a:prstGeom>
          <a:noFill/>
          <a:ln w="9525">
            <a:noFill/>
            <a:miter lim="800000"/>
            <a:headEnd/>
            <a:tailEnd/>
          </a:ln>
        </p:spPr>
      </p:pic>
      <p:pic>
        <p:nvPicPr>
          <p:cNvPr id="24581" name="Resim 11" descr="untitled"/>
          <p:cNvPicPr>
            <a:picLocks noChangeAspect="1" noChangeArrowheads="1"/>
          </p:cNvPicPr>
          <p:nvPr/>
        </p:nvPicPr>
        <p:blipFill>
          <a:blip r:embed="rId5"/>
          <a:srcRect/>
          <a:stretch>
            <a:fillRect/>
          </a:stretch>
        </p:blipFill>
        <p:spPr bwMode="auto">
          <a:xfrm>
            <a:off x="7696200" y="381000"/>
            <a:ext cx="4267200" cy="2786063"/>
          </a:xfrm>
          <a:prstGeom prst="rect">
            <a:avLst/>
          </a:prstGeom>
          <a:noFill/>
          <a:ln w="9525">
            <a:noFill/>
            <a:miter lim="800000"/>
            <a:headEnd/>
            <a:tailEnd/>
          </a:ln>
        </p:spPr>
      </p:pic>
      <p:sp>
        <p:nvSpPr>
          <p:cNvPr id="24582" name="Metin kutusu 7"/>
          <p:cNvSpPr txBox="1">
            <a:spLocks noChangeArrowheads="1"/>
          </p:cNvSpPr>
          <p:nvPr/>
        </p:nvSpPr>
        <p:spPr bwMode="auto">
          <a:xfrm>
            <a:off x="7696200" y="3429000"/>
            <a:ext cx="2438400" cy="457200"/>
          </a:xfrm>
          <a:prstGeom prst="rect">
            <a:avLst/>
          </a:prstGeom>
          <a:noFill/>
          <a:ln w="9525">
            <a:noFill/>
            <a:miter lim="800000"/>
            <a:headEnd/>
            <a:tailEnd/>
          </a:ln>
        </p:spPr>
        <p:txBody>
          <a:bodyPr>
            <a:spAutoFit/>
          </a:bodyPr>
          <a:lstStyle/>
          <a:p>
            <a:pPr algn="just"/>
            <a:r>
              <a:rPr lang="uk-UA" sz="2400" b="0" i="1">
                <a:latin typeface="Times New Roman" pitchFamily="18" charset="0"/>
                <a:cs typeface="Times New Roman" pitchFamily="18" charset="0"/>
              </a:rPr>
              <a:t>Сергій Корольов</a:t>
            </a:r>
            <a:r>
              <a:rPr lang="uk-UA" b="0" i="1">
                <a:latin typeface="Times New Roman" pitchFamily="18" charset="0"/>
                <a:cs typeface="Times New Roman" pitchFamily="18" charset="0"/>
              </a:rPr>
              <a:t> </a:t>
            </a:r>
            <a:endParaRPr lang="tr-TR" sz="1600" b="0">
              <a:latin typeface="Times New Roman" pitchFamily="18" charset="0"/>
              <a:cs typeface="Times New Roman" pitchFamily="18" charset="0"/>
            </a:endParaRPr>
          </a:p>
        </p:txBody>
      </p:sp>
      <p:pic>
        <p:nvPicPr>
          <p:cNvPr id="24583" name="Unvan 1"/>
          <p:cNvPicPr>
            <a:picLocks noChangeArrowheads="1"/>
          </p:cNvPicPr>
          <p:nvPr/>
        </p:nvPicPr>
        <p:blipFill>
          <a:blip r:embed="rId6"/>
          <a:srcRect/>
          <a:stretch>
            <a:fillRect/>
          </a:stretch>
        </p:blipFill>
        <p:spPr bwMode="auto">
          <a:xfrm>
            <a:off x="609600" y="3962400"/>
            <a:ext cx="11063288" cy="22304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a:xfrm>
            <a:off x="457200" y="1447800"/>
            <a:ext cx="6019800" cy="2971800"/>
          </a:xfrm>
        </p:spPr>
        <p:txBody>
          <a:bodyPr wrap="square" numCol="1" anchorCtr="0" compatLnSpc="1">
            <a:prstTxWarp prst="textNoShape">
              <a:avLst/>
            </a:prstTxWarp>
          </a:bodyPr>
          <a:lstStyle/>
          <a:p>
            <a:r>
              <a:rPr lang="uk-UA" sz="2800" cap="none" smtClean="0">
                <a:ln>
                  <a:noFill/>
                </a:ln>
                <a:solidFill>
                  <a:schemeClr val="tx1"/>
                </a:solidFill>
                <a:effectLst/>
              </a:rPr>
              <a:t>Михайло Кравчук часто повторював: «Моя любов – Україна і математика». Ці слова викарбовано на пам’ятнику великому вченому.</a:t>
            </a:r>
            <a:endParaRPr lang="ru-RU" sz="2800" cap="none" smtClean="0">
              <a:ln>
                <a:noFill/>
              </a:ln>
              <a:solidFill>
                <a:schemeClr val="tx1"/>
              </a:solidFill>
              <a:effectLst/>
            </a:endParaRPr>
          </a:p>
        </p:txBody>
      </p:sp>
      <p:pic>
        <p:nvPicPr>
          <p:cNvPr id="25602" name="Picture 4" descr="Kravchuk%20Mihaylo%20Pilipovich_%20Pamyatnik%20bilya%20KPI"/>
          <p:cNvPicPr>
            <a:picLocks noChangeAspect="1" noChangeArrowheads="1"/>
          </p:cNvPicPr>
          <p:nvPr/>
        </p:nvPicPr>
        <p:blipFill>
          <a:blip r:embed="rId2"/>
          <a:srcRect/>
          <a:stretch>
            <a:fillRect/>
          </a:stretch>
        </p:blipFill>
        <p:spPr bwMode="auto">
          <a:xfrm>
            <a:off x="7086600" y="228600"/>
            <a:ext cx="399415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a:xfrm>
            <a:off x="1141413" y="-598716"/>
            <a:ext cx="9905998" cy="3124201"/>
          </a:xfrm>
        </p:spPr>
        <p:txBody>
          <a:bodyPr/>
          <a:lstStyle/>
          <a:p>
            <a:pPr eaLnBrk="1" fontAlgn="auto" hangingPunct="1">
              <a:buFont typeface="Arial"/>
              <a:buChar char="•"/>
              <a:defRPr/>
            </a:pPr>
            <a:r>
              <a:rPr lang="uk-UA" sz="1800">
                <a:effectLst/>
                <a:latin typeface="Times New Roman" panose="02020603050405020304" pitchFamily="18" charset="0"/>
                <a:ea typeface="Times New Roman" panose="02020603050405020304" pitchFamily="18" charset="0"/>
              </a:rPr>
              <a:t>Всі, кого навчав Кравчук, з великою повагою згадували добре ім’я свого вчителя. На головному корпусі НАУ встановлена меморіальна дошка великому українцю, вченому та педагогу.</a:t>
            </a:r>
            <a:endParaRPr lang="tr-TR" sz="1800">
              <a:effectLst/>
              <a:latin typeface="Times New Roman" panose="02020603050405020304" pitchFamily="18" charset="0"/>
              <a:ea typeface="Times New Roman" panose="02020603050405020304" pitchFamily="18" charset="0"/>
            </a:endParaRPr>
          </a:p>
          <a:p>
            <a:pPr eaLnBrk="1" fontAlgn="auto" hangingPunct="1">
              <a:buFont typeface="Arial"/>
              <a:buChar char="•"/>
              <a:defRPr/>
            </a:pPr>
            <a:endParaRPr lang="tr-TR" sz="1800">
              <a:effectLst/>
              <a:latin typeface="Times New Roman" panose="02020603050405020304" pitchFamily="18" charset="0"/>
              <a:ea typeface="Times New Roman" panose="02020603050405020304" pitchFamily="18" charset="0"/>
            </a:endParaRPr>
          </a:p>
        </p:txBody>
      </p:sp>
      <p:pic>
        <p:nvPicPr>
          <p:cNvPr id="6" name="Рисунок 3" descr="http://img-fotki.yandex.ru/get/5314/135106811.71/0_61885_e8697594_L">
            <a:extLst>
              <a:ext uri="{FF2B5EF4-FFF2-40B4-BE49-F238E27FC236}"/>
            </a:extLst>
          </p:cNvPr>
          <p:cNvPicPr/>
          <p:nvPr/>
        </p:nvPicPr>
        <p:blipFill>
          <a:blip r:embed="rId2"/>
          <a:srcRect/>
          <a:stretch>
            <a:fillRect/>
          </a:stretch>
        </p:blipFill>
        <p:spPr bwMode="auto">
          <a:xfrm>
            <a:off x="2743200" y="1447800"/>
            <a:ext cx="6705600" cy="5024438"/>
          </a:xfrm>
          <a:prstGeom prst="rect">
            <a:avLst/>
          </a:prstGeom>
          <a:noFill/>
          <a:ln>
            <a:noFill/>
          </a:ln>
          <a:effectLst>
            <a:outerShdw dist="139700" dir="2700000" algn="tl" rotWithShape="0">
              <a:srgbClr val="333333">
                <a:alpha val="64999"/>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70</TotalTime>
  <Words>419</Words>
  <Application>Microsoft Office PowerPoint</Application>
  <PresentationFormat>Произвольный</PresentationFormat>
  <Paragraphs>25</Paragraphs>
  <Slides>12</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3</vt:i4>
      </vt:variant>
      <vt:variant>
        <vt:lpstr>Заголовки слайдов</vt:lpstr>
      </vt:variant>
      <vt:variant>
        <vt:i4>12</vt:i4>
      </vt:variant>
    </vt:vector>
  </HeadingPairs>
  <TitlesOfParts>
    <vt:vector size="19" baseType="lpstr">
      <vt:lpstr>Arial</vt:lpstr>
      <vt:lpstr>Century Gothic</vt:lpstr>
      <vt:lpstr>Calibri</vt:lpstr>
      <vt:lpstr>Times New Roman</vt:lpstr>
      <vt:lpstr>Ağ Gözü</vt:lpstr>
      <vt:lpstr>Ağ Gözü</vt:lpstr>
      <vt:lpstr>Ağ Gözü</vt:lpstr>
      <vt:lpstr>Слайд 1</vt:lpstr>
      <vt:lpstr>Слайд 2</vt:lpstr>
      <vt:lpstr>Слайд 3</vt:lpstr>
      <vt:lpstr>Слайд 4</vt:lpstr>
      <vt:lpstr>Слайд 5</vt:lpstr>
      <vt:lpstr>Слайд 6</vt:lpstr>
      <vt:lpstr>Слайд 7</vt:lpstr>
      <vt:lpstr>Михайло Кравчук часто повторював: «Моя любов – Україна і математика». Ці слова викарбовано на пам’ятнику великому вченому.</vt:lpstr>
      <vt:lpstr>Слайд 9</vt:lpstr>
      <vt:lpstr>Текст МИХАЙЛО КРАВЧУК  У Київському авіаційному інституті (НАУ) з 1933-го по 1936-й рік працював видатний український математик, учений, викладач Михайло Кравчук.      Кравчук  написав понад 180 наукових робіт, у тому числі 10 книжок із різних розділів математики: алгебра і теорія чисел, теорія диференціальних та інтегральних рівнянь, теорія ймовірностей та математична статистика, історія математики тощо. Ці наукові праці увійшли до скарбниці світової науки.    Михайло Кравчук закінчив Київський університет, фізико-математичний факультет. Там він глибоко вивчав математику та фізику, цікавився філософськими проблемами природознавства. У студентські роки він написав свої перші наукові праці.  Після закінчення університету Кравчук займався науковою та педагогічною діяльністю. Він брав активну участь у розвитку математичної науки України. Кравчук створив українську математичну термінологію. Його наукові праці написани рідною  –  українською мовою. У нього була така гарна мова, що на його лекції з математики приходили викладачі-філологи, щоб послухати чудову українську мову.   Кравчук знав 5 мов і листувався з математиками з різних країн. Він був членом математичних товариств Франції, Німеччини. </vt:lpstr>
      <vt:lpstr>Кравчук зробив проект комп’ютера. Його методи використовували вчені США, Японії, коли моделювали кібернетичну техніку, на телебаченні.  Кравчук був чудовим викладачем, виявляв талановитих учнів та розвивав їх. На його лекціях ніколи не було вільного місця.  Михайло Кравчук прищепив любов до математики своїм кращим учням – Сергію Корольову, Володимиру Челомею. Згодом вони стали відомими конструкторами авіаційної та ракетно-космічної техніки. Михайло Кравчук часто повторював: «Моя любов – Україна і математика». Ці слова викарбовано на пам’ятнику великому вченому. Всі, кого навчав Кравчук, з великою повагою згадували ім’я свого вчителя. На головному корпусі НАУ встановлена меморіальна дошка українцю, вченому та педагогу.</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МИХАЙЛО КРАВЧУК: «Моя любов – Україна і математика»   </dc:title>
  <cp:lastModifiedBy>Windows User</cp:lastModifiedBy>
  <cp:revision>19</cp:revision>
  <dcterms:modified xsi:type="dcterms:W3CDTF">2018-07-06T06:06:30Z</dcterms:modified>
</cp:coreProperties>
</file>