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69" r:id="rId18"/>
    <p:sldId id="270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81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F78FEF2-3AEB-44EC-94DB-214F88CB53D3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737FEA-3D55-47B7-89E0-32FE71743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Admin\Рабочий стол\БАНК_презентація\день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28836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ВВЕДЕННЯ</a:t>
            </a:r>
            <a:br>
              <a:rPr lang="uk-UA" sz="8000" b="1" dirty="0" smtClean="0">
                <a:solidFill>
                  <a:srgbClr val="FFFF00"/>
                </a:solidFill>
              </a:rPr>
            </a:br>
            <a:r>
              <a:rPr lang="uk-UA" sz="8000" b="1" dirty="0" smtClean="0">
                <a:solidFill>
                  <a:srgbClr val="FFFF00"/>
                </a:solidFill>
              </a:rPr>
              <a:t> У СФЕРУ БАНКІВСЬ-КОГО БІЗНЕСУ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анківська система Украї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4104456"/>
          </a:xfrm>
        </p:spPr>
      </p:pic>
      <p:pic>
        <p:nvPicPr>
          <p:cNvPr id="1027" name="Picture 3" descr="C:\Documents and Settings\Admin\Рабочий стол\БАНК_презентація\функції банківської систе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32849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БАНК_презентація\НБУ табли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06896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БАНК_презентація\НБУ до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283968" cy="378904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БАНК_презентація\НБУ дом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2"/>
            <a:ext cx="4932040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БАНК_презентація\Гонтар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619375" cy="1743075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БАНК_презентація\облікова ставка НБ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847975" cy="2088232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БАНК_презентація\друк купю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3779912" cy="2132856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БАНК_презентація\перевірка купю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81128"/>
            <a:ext cx="4499992" cy="2016224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БАНК_презентація\Основні функції НБ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0"/>
            <a:ext cx="5112568" cy="4146401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БАНК_презентація\ювілейні монет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4300" y="0"/>
            <a:ext cx="3822204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Admin\Рабочий стол\БАНК_презентація\грошово-кредитне регулювання НБ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БАНК_презентація\Регулювання банківської діяльності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9662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БАНК_презентація\Резерви НБ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986463" cy="3212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Admin\Рабочий стол\БАНК_презентація\ставки кр-деп-НБУ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096344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БАНК_презентація\Курс валют НБ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6012160" cy="2996952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БАНК_презентація\євро-дол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44827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БАНК_презентація\орг структура ЦБ США та Японі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БАНК_презентація\види міжнародного креди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Admin\Рабочий стол\БАНК_презентація\муж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3203848" cy="206084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БАНК_презентація\сро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4221088"/>
            <a:ext cx="3203848" cy="2636912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БАНК_презентація\деньги расту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2060848"/>
            <a:ext cx="3127648" cy="2187302"/>
          </a:xfrm>
          <a:prstGeom prst="rect">
            <a:avLst/>
          </a:prstGeom>
          <a:noFill/>
        </p:spPr>
      </p:pic>
      <p:pic>
        <p:nvPicPr>
          <p:cNvPr id="6151" name="Picture 7" descr="C:\Documents and Settings\Admin\Рабочий стол\БАНК_презентація\пакети послуг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9135"/>
            <a:ext cx="5940152" cy="2588865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АНК_презентація\операції КБ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94015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Documents and Settings\Admin\Рабочий стол\БАНК_презентація\види кредитних кар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8819456" cy="3456383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БАНК_презентація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5413"/>
            <a:ext cx="9144000" cy="3365501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БАНК_презентація\креди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2486025" cy="2095327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БАНК_презентація\виза і мастеркар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13176"/>
            <a:ext cx="2915816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КУРС </a:t>
            </a:r>
            <a:br>
              <a:rPr lang="uk-UA" dirty="0" smtClean="0"/>
            </a:br>
            <a:r>
              <a:rPr lang="uk-UA" dirty="0" smtClean="0"/>
              <a:t>ДОЗВОЛЯЄ ВИВЧИТИ ТА ДОПОМАГАЄ ЗРОЗУМІТИ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0895707">
            <a:off x="687976" y="1535277"/>
            <a:ext cx="7909961" cy="4969936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uk-UA" dirty="0" smtClean="0">
                <a:solidFill>
                  <a:srgbClr val="FFFF00"/>
                </a:solidFill>
              </a:rPr>
              <a:t>Історичні аспекти появи банківського бізнесу: 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rgbClr val="FFFF00"/>
                </a:solidFill>
              </a:rPr>
              <a:t>Що таке банк; 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rgbClr val="FFFF00"/>
                </a:solidFill>
              </a:rPr>
              <a:t>Коли, чому і навіщо з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smtClean="0">
                <a:solidFill>
                  <a:srgbClr val="FFFF00"/>
                </a:solidFill>
              </a:rPr>
              <a:t>явилися банки;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rgbClr val="FFFF00"/>
                </a:solidFill>
              </a:rPr>
              <a:t> Які функції вони виконують</a:t>
            </a:r>
          </a:p>
          <a:p>
            <a:pPr algn="l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Практичні аспекти роботи у банківські сфері: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Що таке банківська система, її основні елементи;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Чим займаються банки, які послуги надають;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З чого складається їх прибуток;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Чому банки банкрутують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Як працюють офшори</a:t>
            </a:r>
          </a:p>
          <a:p>
            <a:pPr algn="l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Можливості співпраці з банківськім бізнесом: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Що таке Національний банк і як він впливає на економічну ситуацію;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Як правильно використовувати послуги КБ:</a:t>
            </a:r>
          </a:p>
          <a:p>
            <a:pPr lvl="2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Кредити</a:t>
            </a:r>
          </a:p>
          <a:p>
            <a:pPr lvl="2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Депозити</a:t>
            </a:r>
          </a:p>
          <a:p>
            <a:pPr lvl="2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Пластикові картки </a:t>
            </a:r>
          </a:p>
          <a:p>
            <a:pPr lvl="2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Інші можливості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Documents and Settings\Admin\Рабочий стол\БАНК_презентація\%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 descr="C:\Documents and Settings\Admin\Рабочий стол\БАНК_презентація\калькуля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2952328" cy="3843933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БАНК_презентація\Kreditnaya-istori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04096"/>
            <a:ext cx="3281337" cy="3053904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БАНК_презентація\кредитна історі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2843808" cy="4581128"/>
          </a:xfrm>
          <a:prstGeom prst="rect">
            <a:avLst/>
          </a:prstGeom>
          <a:noFill/>
        </p:spPr>
      </p:pic>
      <p:pic>
        <p:nvPicPr>
          <p:cNvPr id="10246" name="Picture 6" descr="C:\Documents and Settings\Admin\Рабочий стол\БАНК_презентація\кредитний потопель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25" y="0"/>
            <a:ext cx="4524375" cy="3124200"/>
          </a:xfrm>
          <a:prstGeom prst="rect">
            <a:avLst/>
          </a:prstGeom>
          <a:noFill/>
        </p:spPr>
      </p:pic>
      <p:pic>
        <p:nvPicPr>
          <p:cNvPr id="10247" name="Picture 7" descr="C:\Documents and Settings\Admin\Рабочий стол\БАНК_презентація\погасил дол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011810"/>
            <a:ext cx="3287862" cy="38461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28600"/>
            <a:ext cx="4680520" cy="284036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5400" b="1" dirty="0" smtClean="0">
                <a:solidFill>
                  <a:srgbClr val="FF0000"/>
                </a:solidFill>
              </a:rPr>
              <a:t>ДЯКУЮ</a:t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uk-UA" sz="5400" b="1" dirty="0" smtClean="0">
                <a:solidFill>
                  <a:srgbClr val="FF0000"/>
                </a:solidFill>
              </a:rPr>
              <a:t> ЗА УВАГУ!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Рабочий стол\БАНК_презентація\б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3672408"/>
          </a:xfrm>
          <a:prstGeom prst="rect">
            <a:avLst/>
          </a:prstGeom>
          <a:noFill/>
        </p:spPr>
      </p:pic>
      <p:pic>
        <p:nvPicPr>
          <p:cNvPr id="12290" name="Picture 2" descr="C:\Documents and Settings\Admin\Рабочий стол\БАНК_презентація\безпе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563581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ІСТОРІЯ ВИНИКНЕННЯ БАНКІВ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30-map-it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536504" cy="6093297"/>
          </a:xfrm>
        </p:spPr>
      </p:pic>
      <p:sp>
        <p:nvSpPr>
          <p:cNvPr id="9" name="Прямоугольник 8"/>
          <p:cNvSpPr/>
          <p:nvPr/>
        </p:nvSpPr>
        <p:spPr>
          <a:xfrm>
            <a:off x="4788024" y="83671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/>
              <a:t>банки </a:t>
            </a:r>
            <a:r>
              <a:rPr lang="ru-RU" dirty="0" err="1"/>
              <a:t>з'явилися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містах</a:t>
            </a:r>
            <a:r>
              <a:rPr lang="ru-RU" dirty="0"/>
              <a:t> Генуя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Венеція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в </a:t>
            </a:r>
            <a:r>
              <a:rPr lang="ru-RU" dirty="0" err="1" smtClean="0"/>
              <a:t>дванадцятому-п'ятнадцятому</a:t>
            </a:r>
            <a:r>
              <a:rPr lang="ru-RU" dirty="0" smtClean="0"/>
              <a:t> </a:t>
            </a:r>
            <a:r>
              <a:rPr lang="ru-RU" dirty="0" err="1"/>
              <a:t>столітті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13285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приватний</a:t>
            </a:r>
            <a:r>
              <a:rPr lang="ru-RU" dirty="0" smtClean="0"/>
              <a:t> банк </a:t>
            </a:r>
            <a:r>
              <a:rPr lang="ru-RU" dirty="0"/>
              <a:t>створив </a:t>
            </a:r>
            <a:r>
              <a:rPr lang="ru-RU" dirty="0" err="1"/>
              <a:t>італійський</a:t>
            </a:r>
            <a:r>
              <a:rPr lang="ru-RU" dirty="0"/>
              <a:t> герцог </a:t>
            </a:r>
            <a:r>
              <a:rPr lang="ru-RU" dirty="0" err="1"/>
              <a:t>Віталіс</a:t>
            </a:r>
            <a:r>
              <a:rPr lang="ru-RU" dirty="0"/>
              <a:t> у </a:t>
            </a:r>
            <a:r>
              <a:rPr lang="ru-RU" dirty="0" err="1"/>
              <a:t>Венеції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трапилося</a:t>
            </a:r>
            <a:r>
              <a:rPr lang="ru-RU" dirty="0"/>
              <a:t> в 1157-му.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95528" y="3140968"/>
            <a:ext cx="406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Перший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/>
              <a:t>банк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в 1407-му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носив </a:t>
            </a:r>
            <a:r>
              <a:rPr lang="ru-RU" dirty="0" err="1"/>
              <a:t>назву</a:t>
            </a:r>
            <a:r>
              <a:rPr lang="ru-RU" dirty="0"/>
              <a:t> «Банк </a:t>
            </a:r>
            <a:r>
              <a:rPr lang="ru-RU" dirty="0" err="1"/>
              <a:t>Сан-Джорджо</a:t>
            </a:r>
            <a:r>
              <a:rPr lang="ru-RU" dirty="0"/>
              <a:t>»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генуезьким</a:t>
            </a:r>
            <a:r>
              <a:rPr lang="ru-RU" dirty="0"/>
              <a:t> банком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1512" y="4941168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Однак</a:t>
            </a:r>
            <a:r>
              <a:rPr lang="ru-RU" dirty="0" smtClean="0"/>
              <a:t>, реальна </a:t>
            </a:r>
            <a:r>
              <a:rPr lang="ru-RU" dirty="0" err="1"/>
              <a:t>банківська</a:t>
            </a:r>
            <a:r>
              <a:rPr lang="ru-RU" dirty="0"/>
              <a:t> система в чистому </a:t>
            </a:r>
            <a:r>
              <a:rPr lang="ru-RU" dirty="0" err="1"/>
              <a:t>вигляді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схожа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сьогоднішньою</a:t>
            </a:r>
            <a:r>
              <a:rPr lang="ru-RU" dirty="0"/>
              <a:t> системою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сформована у </a:t>
            </a:r>
            <a:r>
              <a:rPr lang="ru-RU" dirty="0" err="1"/>
              <a:t>Великобританії</a:t>
            </a:r>
            <a:r>
              <a:rPr lang="ru-RU" dirty="0"/>
              <a:t> на початку </a:t>
            </a:r>
            <a:r>
              <a:rPr lang="ru-RU" dirty="0" err="1"/>
              <a:t>сімнадцятого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он пилс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" r="91"/>
          <a:stretch>
            <a:fillRect/>
          </a:stretch>
        </p:blipFill>
        <p:spPr>
          <a:xfrm>
            <a:off x="2555776" y="373966"/>
            <a:ext cx="5915948" cy="61513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60648"/>
            <a:ext cx="2174776" cy="5987752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банки </a:t>
            </a:r>
            <a:r>
              <a:rPr lang="ru-RU" dirty="0" err="1" smtClean="0"/>
              <a:t>виникли</a:t>
            </a:r>
            <a:r>
              <a:rPr lang="ru-RU" dirty="0" smtClean="0"/>
              <a:t>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XVIII </a:t>
            </a:r>
            <a:r>
              <a:rPr lang="ru-RU" dirty="0" err="1" smtClean="0"/>
              <a:t>століття</a:t>
            </a:r>
            <a:r>
              <a:rPr lang="ru-RU" dirty="0" smtClean="0"/>
              <a:t>, а </a:t>
            </a:r>
            <a:r>
              <a:rPr lang="ru-RU" dirty="0" err="1" smtClean="0"/>
              <a:t>вже</a:t>
            </a:r>
            <a:r>
              <a:rPr lang="ru-RU" dirty="0" smtClean="0"/>
              <a:t> в XIX </a:t>
            </a:r>
            <a:r>
              <a:rPr lang="ru-RU" dirty="0" err="1" smtClean="0"/>
              <a:t>столітті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філії</a:t>
            </a:r>
            <a:r>
              <a:rPr lang="ru-RU" dirty="0" smtClean="0"/>
              <a:t> </a:t>
            </a:r>
            <a:r>
              <a:rPr lang="ru-RU" dirty="0" err="1" smtClean="0"/>
              <a:t>Австрійського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банку та </a:t>
            </a:r>
            <a:r>
              <a:rPr lang="ru-RU" dirty="0" err="1" smtClean="0"/>
              <a:t>ощадні</a:t>
            </a:r>
            <a:r>
              <a:rPr lang="ru-RU" dirty="0" smtClean="0"/>
              <a:t> </a:t>
            </a:r>
            <a:r>
              <a:rPr lang="ru-RU" dirty="0" err="1" smtClean="0"/>
              <a:t>каси</a:t>
            </a:r>
            <a:r>
              <a:rPr lang="ru-RU" dirty="0" smtClean="0"/>
              <a:t>.</a:t>
            </a:r>
          </a:p>
          <a:p>
            <a:endParaRPr lang="en-US" dirty="0" smtClean="0"/>
          </a:p>
          <a:p>
            <a:r>
              <a:rPr lang="ru-RU" dirty="0" smtClean="0"/>
              <a:t>Але </a:t>
            </a:r>
            <a:r>
              <a:rPr lang="ru-RU" dirty="0" err="1" smtClean="0"/>
              <a:t>ще</a:t>
            </a:r>
            <a:r>
              <a:rPr lang="ru-RU" dirty="0" smtClean="0"/>
              <a:t> у 1640 </a:t>
            </a:r>
            <a:r>
              <a:rPr lang="ru-RU" dirty="0" err="1" smtClean="0"/>
              <a:t>вірменська</a:t>
            </a:r>
            <a:r>
              <a:rPr lang="ru-RU" dirty="0" smtClean="0"/>
              <a:t> громада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організувала</a:t>
            </a:r>
            <a:r>
              <a:rPr lang="ru-RU" dirty="0" smtClean="0"/>
              <a:t> перший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церковний</a:t>
            </a:r>
            <a:r>
              <a:rPr lang="ru-RU" dirty="0" smtClean="0"/>
              <a:t> банк «</a:t>
            </a:r>
            <a:r>
              <a:rPr lang="ru-RU" dirty="0" err="1" smtClean="0"/>
              <a:t>Mons</a:t>
            </a:r>
            <a:r>
              <a:rPr lang="ru-RU" dirty="0" smtClean="0"/>
              <a:t> </a:t>
            </a:r>
            <a:r>
              <a:rPr lang="ru-RU" dirty="0" err="1" smtClean="0"/>
              <a:t>pius</a:t>
            </a:r>
            <a:r>
              <a:rPr lang="ru-RU" dirty="0" smtClean="0"/>
              <a:t>».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латині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звучить</a:t>
            </a:r>
            <a:r>
              <a:rPr lang="ru-RU" dirty="0" smtClean="0"/>
              <a:t> як "Гора </a:t>
            </a:r>
            <a:r>
              <a:rPr lang="ru-RU" dirty="0" err="1" smtClean="0"/>
              <a:t>Милосердя</a:t>
            </a:r>
            <a:r>
              <a:rPr lang="ru-RU" dirty="0" smtClean="0"/>
              <a:t>". </a:t>
            </a:r>
            <a:r>
              <a:rPr lang="ru-RU" dirty="0" err="1" smtClean="0"/>
              <a:t>Установа</a:t>
            </a:r>
            <a:r>
              <a:rPr lang="ru-RU" dirty="0" smtClean="0"/>
              <a:t> </a:t>
            </a:r>
            <a:r>
              <a:rPr lang="ru-RU" dirty="0" err="1" smtClean="0"/>
              <a:t>створювалась</a:t>
            </a:r>
            <a:r>
              <a:rPr lang="ru-RU" dirty="0" smtClean="0"/>
              <a:t> за </a:t>
            </a:r>
            <a:r>
              <a:rPr lang="ru-RU" dirty="0" err="1" smtClean="0"/>
              <a:t>італійським</a:t>
            </a:r>
            <a:r>
              <a:rPr lang="ru-RU" dirty="0" smtClean="0"/>
              <a:t> аналогом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пропрацювала</a:t>
            </a:r>
            <a:r>
              <a:rPr lang="ru-RU" dirty="0" smtClean="0"/>
              <a:t> до 1937 року.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Харківський акціонерний земельний банк (1871 рік)</a:t>
            </a:r>
            <a:endParaRPr lang="ru-RU" dirty="0"/>
          </a:p>
        </p:txBody>
      </p:sp>
      <p:pic>
        <p:nvPicPr>
          <p:cNvPr id="7" name="Рисунок 6" descr="харківський бан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71" r="5771"/>
          <a:stretch>
            <a:fillRect/>
          </a:stretch>
        </p:blipFill>
        <p:spPr>
          <a:xfrm>
            <a:off x="3000375" y="609600"/>
            <a:ext cx="5867400" cy="41875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5301208"/>
            <a:ext cx="7333488" cy="125199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2200" dirty="0" smtClean="0"/>
              <a:t>У 1781 р. в </a:t>
            </a:r>
            <a:r>
              <a:rPr lang="ru-RU" sz="2200" dirty="0" err="1" smtClean="0"/>
              <a:t>Ніжині</a:t>
            </a:r>
            <a:r>
              <a:rPr lang="ru-RU" sz="2200" dirty="0" smtClean="0"/>
              <a:t>, </a:t>
            </a:r>
            <a:r>
              <a:rPr lang="ru-RU" sz="2200" dirty="0" err="1" smtClean="0"/>
              <a:t>Харкові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з'явились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перші</a:t>
            </a:r>
            <a:r>
              <a:rPr lang="ru-RU" sz="2200" dirty="0" smtClean="0"/>
              <a:t> </a:t>
            </a:r>
            <a:r>
              <a:rPr lang="ru-RU" sz="2200" dirty="0" err="1" smtClean="0"/>
              <a:t>банківські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контори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  </a:t>
            </a:r>
            <a:r>
              <a:rPr lang="ru-RU" sz="2200" dirty="0" err="1" smtClean="0"/>
              <a:t>Наприкінці</a:t>
            </a:r>
            <a:r>
              <a:rPr lang="ru-RU" sz="2200" dirty="0" smtClean="0"/>
              <a:t> XVIII ст. у </a:t>
            </a:r>
            <a:r>
              <a:rPr lang="ru-RU" sz="2200" dirty="0" err="1" smtClean="0"/>
              <a:t>Києві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створено </a:t>
            </a:r>
            <a:r>
              <a:rPr lang="ru-RU" sz="2200" dirty="0" err="1" smtClean="0"/>
              <a:t>Громадську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комісію</a:t>
            </a:r>
            <a:r>
              <a:rPr lang="ru-RU" sz="2200" dirty="0" smtClean="0"/>
              <a:t>, </a:t>
            </a:r>
            <a:r>
              <a:rPr lang="ru-RU" sz="2200" dirty="0" err="1" smtClean="0"/>
              <a:t>котра</a:t>
            </a:r>
            <a:r>
              <a:rPr lang="ru-RU" sz="2200" dirty="0" smtClean="0"/>
              <a:t> на правах банку </a:t>
            </a:r>
            <a:r>
              <a:rPr lang="ru-RU" sz="2200" dirty="0" err="1" smtClean="0"/>
              <a:t>приймала</a:t>
            </a:r>
            <a:r>
              <a:rPr lang="ru-RU" sz="2200" dirty="0" smtClean="0"/>
              <a:t> </a:t>
            </a:r>
            <a:r>
              <a:rPr lang="ru-RU" sz="2200" dirty="0" err="1" smtClean="0"/>
              <a:t>вклади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здійснювала</a:t>
            </a:r>
            <a:r>
              <a:rPr lang="ru-RU" sz="2200" dirty="0" smtClean="0"/>
              <a:t> </a:t>
            </a:r>
            <a:r>
              <a:rPr lang="ru-RU" sz="2200" dirty="0" err="1" smtClean="0"/>
              <a:t>кредитування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слово “БАНК”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Banko</a:t>
            </a:r>
            <a:r>
              <a:rPr lang="en-US" dirty="0" smtClean="0"/>
              <a:t> </a:t>
            </a:r>
            <a:r>
              <a:rPr lang="uk-UA" dirty="0" smtClean="0"/>
              <a:t>(італ.) – лавка, прилавок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Банк, </a:t>
            </a:r>
            <a:r>
              <a:rPr lang="en-US" dirty="0" smtClean="0"/>
              <a:t>Bank</a:t>
            </a:r>
            <a:r>
              <a:rPr lang="uk-UA" dirty="0" smtClean="0"/>
              <a:t> – фін. установа</a:t>
            </a:r>
            <a:endParaRPr lang="ru-RU" dirty="0"/>
          </a:p>
        </p:txBody>
      </p:sp>
      <p:pic>
        <p:nvPicPr>
          <p:cNvPr id="13" name="Содержимое 12" descr="старовинний прилаво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"/>
            <a:ext cx="7164288" cy="3429000"/>
          </a:xfrm>
        </p:spPr>
      </p:pic>
      <p:pic>
        <p:nvPicPr>
          <p:cNvPr id="14" name="Содержимое 13" descr="печат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753544"/>
            <a:ext cx="7164288" cy="410445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dmin\Рабочий стол\БАНК_презентація\пита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188640"/>
            <a:ext cx="3168352" cy="2661270"/>
          </a:xfrm>
          <a:prstGeom prst="rect">
            <a:avLst/>
          </a:prstGeom>
          <a:noFill/>
        </p:spPr>
      </p:pic>
      <p:pic>
        <p:nvPicPr>
          <p:cNvPr id="9" name="Содержимое 8" descr="схема прямого фінансуван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724128" cy="266429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Основна ідея банківського бізнесу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C:\Documents and Settings\Admin\Рабочий стол\БАНК_презентація\схема опосередкованого фінасуван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5492502" cy="3240360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БАНК_презентація\тяне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3096344" cy="29062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За рахунок чого існує банківській бізнес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БАНК_презентація\сутність діяльності К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72808" cy="1656184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БАНК_презентація\прибуток банк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176464" cy="2831951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БАНК_презентація\Послуги універсального К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262636" cy="2870076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БАНК_презентація\бан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2200275" cy="2076450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Рабочий стол\БАНК_презентація\клие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34076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БАНК_презентація\Фінансово-кредитна система Украї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246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</TotalTime>
  <Words>300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ВВЕДЕННЯ  У СФЕРУ БАНКІВСЬ-КОГО БІЗНЕСУ</vt:lpstr>
      <vt:lpstr>КУРС  ДОЗВОЛЯЄ ВИВЧИТИ ТА ДОПОМАГАЄ ЗРОЗУМІТИ</vt:lpstr>
      <vt:lpstr>ІСТОРІЯ ВИНИКНЕННЯ БАНКІВ</vt:lpstr>
      <vt:lpstr>Слайд 4</vt:lpstr>
      <vt:lpstr>Харківський акціонерний земельний банк (1871 рік)</vt:lpstr>
      <vt:lpstr>Походження слово “БАНК”</vt:lpstr>
      <vt:lpstr>Основна ідея банківського бізнесу</vt:lpstr>
      <vt:lpstr>За рахунок чого існує банківській бізнес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ДЯКУЮ 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ВВЕДЕННЯ У СФЕРУ БАНКІВСЬКОГО БІЗНЕСУ</dc:title>
  <dc:creator>Юрьева</dc:creator>
  <cp:lastModifiedBy>Лена</cp:lastModifiedBy>
  <cp:revision>35</cp:revision>
  <dcterms:created xsi:type="dcterms:W3CDTF">2016-04-08T11:33:37Z</dcterms:created>
  <dcterms:modified xsi:type="dcterms:W3CDTF">2018-09-20T13:27:01Z</dcterms:modified>
</cp:coreProperties>
</file>