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313" r:id="rId3"/>
    <p:sldId id="314" r:id="rId4"/>
    <p:sldId id="315" r:id="rId5"/>
    <p:sldId id="316" r:id="rId6"/>
    <p:sldId id="292" r:id="rId7"/>
    <p:sldId id="317" r:id="rId8"/>
    <p:sldId id="319" r:id="rId9"/>
    <p:sldId id="318" r:id="rId10"/>
    <p:sldId id="320" r:id="rId11"/>
    <p:sldId id="321" r:id="rId12"/>
    <p:sldId id="322" r:id="rId13"/>
    <p:sldId id="323" r:id="rId14"/>
    <p:sldId id="325" r:id="rId15"/>
    <p:sldId id="324" r:id="rId16"/>
    <p:sldId id="326" r:id="rId17"/>
    <p:sldId id="327" r:id="rId18"/>
    <p:sldId id="328" r:id="rId19"/>
    <p:sldId id="329" r:id="rId20"/>
    <p:sldId id="330" r:id="rId21"/>
    <p:sldId id="331" r:id="rId22"/>
    <p:sldId id="332" r:id="rId23"/>
    <p:sldId id="333" r:id="rId24"/>
    <p:sldId id="334" r:id="rId25"/>
    <p:sldId id="335" r:id="rId26"/>
    <p:sldId id="336" r:id="rId27"/>
    <p:sldId id="337" r:id="rId28"/>
    <p:sldId id="338" r:id="rId29"/>
    <p:sldId id="305" r:id="rId30"/>
    <p:sldId id="306" r:id="rId31"/>
    <p:sldId id="307" r:id="rId32"/>
    <p:sldId id="308" r:id="rId33"/>
    <p:sldId id="309" r:id="rId34"/>
    <p:sldId id="310" r:id="rId35"/>
    <p:sldId id="311" r:id="rId36"/>
    <p:sldId id="312" r:id="rId3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19.10.2018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19.10.2018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19.10.2018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19.10.2018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19.10.2018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19.10.2018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19.10.2018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19.10.2018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pPr/>
              <a:t>19.10.2018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19.10.2018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19.10.2018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pPr/>
              <a:t>19.10.2018</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71600" y="4221087"/>
            <a:ext cx="6400800" cy="1368153"/>
          </a:xfrm>
        </p:spPr>
        <p:txBody>
          <a:bodyPr>
            <a:noAutofit/>
          </a:bodyPr>
          <a:lstStyle/>
          <a:p>
            <a:r>
              <a:rPr lang="en-US" sz="3600" b="1" i="1" dirty="0" smtClean="0">
                <a:solidFill>
                  <a:schemeClr val="tx1"/>
                </a:solidFill>
                <a:latin typeface="Times New Roman" panose="02020603050405020304" pitchFamily="18" charset="0"/>
                <a:cs typeface="Times New Roman" panose="02020603050405020304" pitchFamily="18" charset="0"/>
              </a:rPr>
              <a:t>Oksana </a:t>
            </a:r>
            <a:r>
              <a:rPr lang="en-US" sz="3600" b="1" i="1" dirty="0" err="1" smtClean="0">
                <a:solidFill>
                  <a:schemeClr val="tx1"/>
                </a:solidFill>
                <a:latin typeface="Times New Roman" panose="02020603050405020304" pitchFamily="18" charset="0"/>
                <a:cs typeface="Times New Roman" panose="02020603050405020304" pitchFamily="18" charset="0"/>
              </a:rPr>
              <a:t>Shostak</a:t>
            </a:r>
            <a:endParaRPr lang="en-US" sz="3600" b="1" i="1" dirty="0" smtClean="0">
              <a:solidFill>
                <a:schemeClr val="tx1"/>
              </a:solidFill>
              <a:latin typeface="Times New Roman" panose="02020603050405020304" pitchFamily="18" charset="0"/>
              <a:cs typeface="Times New Roman" panose="02020603050405020304" pitchFamily="18" charset="0"/>
            </a:endParaRPr>
          </a:p>
          <a:p>
            <a:r>
              <a:rPr lang="en-US" sz="1800" i="1" dirty="0" smtClean="0">
                <a:solidFill>
                  <a:schemeClr val="tx1"/>
                </a:solidFill>
                <a:latin typeface="Times New Roman" panose="02020603050405020304" pitchFamily="18" charset="0"/>
                <a:cs typeface="Times New Roman" panose="02020603050405020304" pitchFamily="18" charset="0"/>
              </a:rPr>
              <a:t>National Aviation University</a:t>
            </a:r>
          </a:p>
          <a:p>
            <a:r>
              <a:rPr lang="en-US" sz="1800" i="1" dirty="0" smtClean="0">
                <a:solidFill>
                  <a:schemeClr val="tx1"/>
                </a:solidFill>
                <a:latin typeface="Times New Roman" panose="02020603050405020304" pitchFamily="18" charset="0"/>
                <a:cs typeface="Times New Roman" panose="02020603050405020304" pitchFamily="18" charset="0"/>
              </a:rPr>
              <a:t>October, 19, 201</a:t>
            </a:r>
            <a:r>
              <a:rPr lang="ru-RU" sz="1800" i="1" dirty="0" smtClean="0">
                <a:solidFill>
                  <a:schemeClr val="tx1"/>
                </a:solidFill>
                <a:latin typeface="Times New Roman" panose="02020603050405020304" pitchFamily="18" charset="0"/>
                <a:cs typeface="Times New Roman" panose="02020603050405020304" pitchFamily="18" charset="0"/>
              </a:rPr>
              <a:t>8</a:t>
            </a:r>
            <a:endParaRPr lang="en-US" sz="1800" i="1" dirty="0" smtClean="0">
              <a:solidFill>
                <a:schemeClr val="tx1"/>
              </a:solidFill>
              <a:latin typeface="Times New Roman" panose="02020603050405020304" pitchFamily="18" charset="0"/>
              <a:cs typeface="Times New Roman" panose="02020603050405020304" pitchFamily="18" charset="0"/>
            </a:endParaRPr>
          </a:p>
          <a:p>
            <a:r>
              <a:rPr lang="en-US" sz="1800" b="1" i="1" dirty="0" smtClean="0">
                <a:solidFill>
                  <a:schemeClr val="bg2">
                    <a:lumMod val="50000"/>
                  </a:schemeClr>
                </a:solidFill>
                <a:latin typeface="Times New Roman" panose="02020603050405020304" pitchFamily="18" charset="0"/>
                <a:cs typeface="Times New Roman" panose="02020603050405020304" pitchFamily="18" charset="0"/>
              </a:rPr>
              <a:t>oshostak@ukr.net</a:t>
            </a:r>
            <a:endParaRPr lang="ru-RU" sz="1800" b="1" i="1"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4" name="Заголовок 3"/>
          <p:cNvSpPr>
            <a:spLocks noGrp="1"/>
          </p:cNvSpPr>
          <p:nvPr>
            <p:ph type="ctrTitle"/>
          </p:nvPr>
        </p:nvSpPr>
        <p:spPr/>
        <p:txBody>
          <a:bodyPr>
            <a:normAutofit fontScale="90000"/>
          </a:bodyPr>
          <a:lstStyle/>
          <a:p>
            <a:r>
              <a:rPr lang="en-US" dirty="0"/>
              <a:t>FORMATION OF NATIVE AMERICAN IDENTITY IN THE 20-TH CENTURY</a:t>
            </a:r>
            <a:br>
              <a:rPr lang="en-US" dirty="0"/>
            </a:br>
            <a:endParaRPr lang="ru-RU" dirty="0"/>
          </a:p>
        </p:txBody>
      </p:sp>
    </p:spTree>
    <p:extLst>
      <p:ext uri="{BB962C8B-B14F-4D97-AF65-F5344CB8AC3E}">
        <p14:creationId xmlns:p14="http://schemas.microsoft.com/office/powerpoint/2010/main" val="26691335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lstStyle/>
          <a:p>
            <a:endParaRPr lang="ru-RU" dirty="0"/>
          </a:p>
        </p:txBody>
      </p:sp>
      <p:sp>
        <p:nvSpPr>
          <p:cNvPr id="4" name="Объект 3"/>
          <p:cNvSpPr>
            <a:spLocks noGrp="1"/>
          </p:cNvSpPr>
          <p:nvPr>
            <p:ph sz="quarter" idx="14"/>
          </p:nvPr>
        </p:nvSpPr>
        <p:spPr/>
        <p:txBody>
          <a:bodyPr>
            <a:normAutofit fontScale="92500"/>
          </a:bodyPr>
          <a:lstStyle/>
          <a:p>
            <a:r>
              <a:rPr lang="en-US" dirty="0"/>
              <a:t>Cultural interaction of different cultures, reserves the right to be "non-transparent", exemplifies a new idea of order and chaos in the world and is a kind of attempt to find a solution to the postmodern situation </a:t>
            </a:r>
            <a:r>
              <a:rPr lang="en-US" dirty="0" smtClean="0"/>
              <a:t>[</a:t>
            </a:r>
            <a:r>
              <a:rPr lang="en-US" dirty="0" err="1" smtClean="0"/>
              <a:t>Madina</a:t>
            </a:r>
            <a:r>
              <a:rPr lang="en-US" dirty="0" smtClean="0"/>
              <a:t> </a:t>
            </a:r>
            <a:r>
              <a:rPr lang="en-US" dirty="0" err="1" smtClean="0"/>
              <a:t>Tlostanova</a:t>
            </a:r>
            <a:r>
              <a:rPr lang="en-US" dirty="0" smtClean="0"/>
              <a:t>]. </a:t>
            </a:r>
            <a:endParaRPr lang="ru-RU" dirty="0"/>
          </a:p>
        </p:txBody>
      </p:sp>
      <p:pic>
        <p:nvPicPr>
          <p:cNvPr id="4098" name="Picture 2" descr="C:\Users\Оксана\Documents\ImageNA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76872"/>
            <a:ext cx="4932039" cy="4581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422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“Hostile Otherness”</a:t>
            </a:r>
            <a:endParaRPr lang="ru-RU" dirty="0"/>
          </a:p>
        </p:txBody>
      </p:sp>
      <p:sp>
        <p:nvSpPr>
          <p:cNvPr id="3" name="Объект 2"/>
          <p:cNvSpPr>
            <a:spLocks noGrp="1"/>
          </p:cNvSpPr>
          <p:nvPr>
            <p:ph sz="quarter" idx="13"/>
          </p:nvPr>
        </p:nvSpPr>
        <p:spPr>
          <a:xfrm>
            <a:off x="611560" y="1988840"/>
            <a:ext cx="3822192" cy="4680520"/>
          </a:xfrm>
        </p:spPr>
        <p:txBody>
          <a:bodyPr>
            <a:normAutofit fontScale="85000" lnSpcReduction="20000"/>
          </a:bodyPr>
          <a:lstStyle/>
          <a:p>
            <a:pPr algn="just"/>
            <a:r>
              <a:rPr lang="en-US" dirty="0">
                <a:solidFill>
                  <a:schemeClr val="tx1"/>
                </a:solidFill>
              </a:rPr>
              <a:t>This unknown until recently, and thought to be hostile ‘otherness’, now is considered fashionable. And for the sake of convenience it is uploaded to the mainstream, in addition to formal legitimization, it must be "packaged in convenient consumer packaging", this way it is not only an easy assignment, but it is safe (as already known), predictable and "not completely different" [1:122]. Thus the culture of consumption seemingly blurs the boundaries leveling any identity.</a:t>
            </a:r>
            <a:endParaRPr lang="ru-RU" dirty="0">
              <a:solidFill>
                <a:schemeClr val="tx1"/>
              </a:solidFill>
            </a:endParaRPr>
          </a:p>
          <a:p>
            <a:endParaRPr lang="ru-RU" dirty="0"/>
          </a:p>
        </p:txBody>
      </p:sp>
      <p:sp>
        <p:nvSpPr>
          <p:cNvPr id="4" name="Объект 3"/>
          <p:cNvSpPr>
            <a:spLocks noGrp="1"/>
          </p:cNvSpPr>
          <p:nvPr>
            <p:ph sz="quarter" idx="14"/>
          </p:nvPr>
        </p:nvSpPr>
        <p:spPr/>
        <p:txBody>
          <a:bodyPr/>
          <a:lstStyle/>
          <a:p>
            <a:endParaRPr lang="ru-RU" dirty="0"/>
          </a:p>
        </p:txBody>
      </p:sp>
      <p:pic>
        <p:nvPicPr>
          <p:cNvPr id="5123" name="Picture 3" descr="C:\Users\Оксана\Documents\imagesN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2708920"/>
            <a:ext cx="3888431"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993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en-US" dirty="0" smtClean="0"/>
              <a:t>Native American Stereotypes</a:t>
            </a:r>
            <a:endParaRPr lang="ru-RU" dirty="0"/>
          </a:p>
        </p:txBody>
      </p:sp>
      <p:pic>
        <p:nvPicPr>
          <p:cNvPr id="6" name="Picture 2" descr="C:\Users\Оксана\Documents\ImageNA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1720" y="1916832"/>
            <a:ext cx="5184576" cy="433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531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99592" y="1772816"/>
            <a:ext cx="7408333" cy="4968552"/>
          </a:xfrm>
        </p:spPr>
        <p:txBody>
          <a:bodyPr>
            <a:normAutofit/>
          </a:bodyPr>
          <a:lstStyle/>
          <a:p>
            <a:r>
              <a:rPr lang="en-US" dirty="0">
                <a:solidFill>
                  <a:schemeClr val="tx1"/>
                </a:solidFill>
              </a:rPr>
              <a:t>An important place is occupied by stereotypes and commercialization. In this regard, indicative for American society is a latent racism that demonstrates the commercial application of such insulting for Native America words like "Redskins," "Indians," "squaw", "</a:t>
            </a:r>
            <a:r>
              <a:rPr lang="en-US" dirty="0" err="1">
                <a:solidFill>
                  <a:schemeClr val="tx1"/>
                </a:solidFill>
              </a:rPr>
              <a:t>papus</a:t>
            </a:r>
            <a:r>
              <a:rPr lang="en-US" dirty="0">
                <a:solidFill>
                  <a:schemeClr val="tx1"/>
                </a:solidFill>
              </a:rPr>
              <a:t>," "you, cougars" etc. Sports teams and advertising of various products use images as Indian Mascot, naming the machines by the names of nations (Cherokee, Dakota, Winnebago). This evokes each time historical stereotypes of Indian barbaric savagery, sexual availability of Indian women and Indian innate </a:t>
            </a:r>
            <a:r>
              <a:rPr lang="en-US" dirty="0" smtClean="0">
                <a:solidFill>
                  <a:schemeClr val="tx1"/>
                </a:solidFill>
              </a:rPr>
              <a:t>laziness.</a:t>
            </a:r>
            <a:endParaRPr lang="ru-RU" dirty="0">
              <a:solidFill>
                <a:schemeClr val="tx1"/>
              </a:solidFill>
            </a:endParaRPr>
          </a:p>
          <a:p>
            <a:endParaRPr lang="ru-RU" dirty="0"/>
          </a:p>
        </p:txBody>
      </p:sp>
      <p:sp>
        <p:nvSpPr>
          <p:cNvPr id="3" name="Заголовок 2"/>
          <p:cNvSpPr>
            <a:spLocks noGrp="1"/>
          </p:cNvSpPr>
          <p:nvPr>
            <p:ph type="title"/>
          </p:nvPr>
        </p:nvSpPr>
        <p:spPr/>
        <p:txBody>
          <a:bodyPr/>
          <a:lstStyle/>
          <a:p>
            <a:r>
              <a:rPr lang="en-US" dirty="0" smtClean="0"/>
              <a:t>Native American Stereotypes</a:t>
            </a:r>
            <a:endParaRPr lang="ru-RU" dirty="0"/>
          </a:p>
        </p:txBody>
      </p:sp>
    </p:spTree>
    <p:extLst>
      <p:ext uri="{BB962C8B-B14F-4D97-AF65-F5344CB8AC3E}">
        <p14:creationId xmlns:p14="http://schemas.microsoft.com/office/powerpoint/2010/main" val="973497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1772816"/>
            <a:ext cx="7408333" cy="4353347"/>
          </a:xfrm>
        </p:spPr>
        <p:txBody>
          <a:bodyPr>
            <a:noAutofit/>
          </a:bodyPr>
          <a:lstStyle/>
          <a:p>
            <a:pPr algn="just"/>
            <a:r>
              <a:rPr lang="en-US" sz="2000" dirty="0" smtClean="0">
                <a:solidFill>
                  <a:schemeClr val="tx1"/>
                </a:solidFill>
              </a:rPr>
              <a:t>, </a:t>
            </a:r>
            <a:r>
              <a:rPr lang="en-US" sz="2000" dirty="0">
                <a:solidFill>
                  <a:schemeClr val="tx1"/>
                </a:solidFill>
              </a:rPr>
              <a:t>Jesus Christ is also a bad idea for Mascot because Christians Researchers emphasize that Indian Mascots usage is an unworthy replication of stereotypes, but also direct humiliation of Native Americans. According to Young Man, if any of the leading sports teams would use anything associated with Muslims, then this area would immediately covered with the wave of acts of </a:t>
            </a:r>
            <a:r>
              <a:rPr lang="en-US" sz="2000" dirty="0" err="1">
                <a:solidFill>
                  <a:schemeClr val="tx1"/>
                </a:solidFill>
              </a:rPr>
              <a:t>terror</a:t>
            </a:r>
            <a:r>
              <a:rPr lang="en-US" sz="2000" dirty="0" err="1" smtClean="0">
                <a:solidFill>
                  <a:schemeClr val="tx1"/>
                </a:solidFill>
              </a:rPr>
              <a:t>are</a:t>
            </a:r>
            <a:r>
              <a:rPr lang="en-US" sz="2000" dirty="0" smtClean="0">
                <a:solidFill>
                  <a:schemeClr val="tx1"/>
                </a:solidFill>
              </a:rPr>
              <a:t> </a:t>
            </a:r>
            <a:r>
              <a:rPr lang="en-US" sz="2000" dirty="0">
                <a:solidFill>
                  <a:schemeClr val="tx1"/>
                </a:solidFill>
              </a:rPr>
              <a:t>not very tolerant as well. "</a:t>
            </a:r>
            <a:r>
              <a:rPr lang="en-US" sz="2000" i="1" dirty="0">
                <a:solidFill>
                  <a:schemeClr val="tx1"/>
                </a:solidFill>
              </a:rPr>
              <a:t>Indians love basketball, but we don’t set up camp in the ballpark! ... Hey, if the Atlanta Braves think that using Indian as Mascot is simply a harmless fun, why not have them dress up some white  guy in a three-piece suit and have him shuffle around a mobile home parked in the middle of the outfield every time their team scores a hit? Or how about changing the names of a few of these sports teams? Why not have the Atlanta or the Kansas City Caucasians or the Chicago Negroes, The Washington Jews or New York Rednecks?</a:t>
            </a:r>
            <a:r>
              <a:rPr lang="en-US" sz="2000" dirty="0">
                <a:solidFill>
                  <a:schemeClr val="tx1"/>
                </a:solidFill>
              </a:rPr>
              <a:t>"</a:t>
            </a:r>
            <a:endParaRPr lang="ru-RU" sz="2000" dirty="0">
              <a:solidFill>
                <a:schemeClr val="tx1"/>
              </a:solidFill>
            </a:endParaRPr>
          </a:p>
        </p:txBody>
      </p:sp>
      <p:sp>
        <p:nvSpPr>
          <p:cNvPr id="3" name="Заголовок 2"/>
          <p:cNvSpPr>
            <a:spLocks noGrp="1"/>
          </p:cNvSpPr>
          <p:nvPr>
            <p:ph type="title"/>
          </p:nvPr>
        </p:nvSpPr>
        <p:spPr/>
        <p:txBody>
          <a:bodyPr/>
          <a:lstStyle/>
          <a:p>
            <a:r>
              <a:rPr lang="en-US" dirty="0" smtClean="0"/>
              <a:t>Indian Mascots</a:t>
            </a:r>
            <a:endParaRPr lang="ru-RU" dirty="0"/>
          </a:p>
        </p:txBody>
      </p:sp>
    </p:spTree>
    <p:extLst>
      <p:ext uri="{BB962C8B-B14F-4D97-AF65-F5344CB8AC3E}">
        <p14:creationId xmlns:p14="http://schemas.microsoft.com/office/powerpoint/2010/main" val="1138660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dirty="0"/>
          </a:p>
        </p:txBody>
      </p:sp>
      <p:sp>
        <p:nvSpPr>
          <p:cNvPr id="3" name="Заголовок 2"/>
          <p:cNvSpPr>
            <a:spLocks noGrp="1"/>
          </p:cNvSpPr>
          <p:nvPr>
            <p:ph type="title"/>
          </p:nvPr>
        </p:nvSpPr>
        <p:spPr/>
        <p:txBody>
          <a:bodyPr/>
          <a:lstStyle/>
          <a:p>
            <a:r>
              <a:rPr lang="en-US" dirty="0" smtClean="0"/>
              <a:t>Native </a:t>
            </a:r>
            <a:r>
              <a:rPr lang="en-US" smtClean="0"/>
              <a:t>American Stereotypes</a:t>
            </a:r>
            <a:endParaRPr lang="ru-RU" dirty="0"/>
          </a:p>
        </p:txBody>
      </p:sp>
      <p:pic>
        <p:nvPicPr>
          <p:cNvPr id="6146" name="Picture 2" descr="C:\Users\Оксана\Documents\ImageNA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340768"/>
            <a:ext cx="4286250"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661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404664"/>
            <a:ext cx="7776864" cy="1008112"/>
          </a:xfrm>
        </p:spPr>
        <p:txBody>
          <a:bodyPr/>
          <a:lstStyle/>
          <a:p>
            <a:r>
              <a:rPr lang="en-US" dirty="0" smtClean="0"/>
              <a:t>Cultural consumption</a:t>
            </a:r>
            <a:endParaRPr lang="ru-RU" dirty="0"/>
          </a:p>
        </p:txBody>
      </p:sp>
      <p:sp>
        <p:nvSpPr>
          <p:cNvPr id="3" name="Подзаголовок 2"/>
          <p:cNvSpPr>
            <a:spLocks noGrp="1"/>
          </p:cNvSpPr>
          <p:nvPr>
            <p:ph type="subTitle" idx="1"/>
          </p:nvPr>
        </p:nvSpPr>
        <p:spPr>
          <a:xfrm>
            <a:off x="395536" y="1412776"/>
            <a:ext cx="7776864" cy="5112568"/>
          </a:xfrm>
        </p:spPr>
        <p:txBody>
          <a:bodyPr>
            <a:normAutofit/>
          </a:bodyPr>
          <a:lstStyle/>
          <a:p>
            <a:pPr algn="just"/>
            <a:r>
              <a:rPr lang="en-US" dirty="0">
                <a:solidFill>
                  <a:schemeClr val="tx1"/>
                </a:solidFill>
              </a:rPr>
              <a:t>Another type of Indian identity "cultural consumption" is represented by very common worldwide game in Indians, which has historical roots in the US history. During the famous Boston Tea Party, when the tea packs were thrown into the sea as a symbol of opposition to British Laws, the participants of the action were dressed like Indians [5]. </a:t>
            </a:r>
            <a:r>
              <a:rPr lang="en-US" dirty="0" err="1">
                <a:solidFill>
                  <a:schemeClr val="tx1"/>
                </a:solidFill>
              </a:rPr>
              <a:t>S.Rassel</a:t>
            </a:r>
            <a:r>
              <a:rPr lang="en-US" dirty="0">
                <a:solidFill>
                  <a:schemeClr val="tx1"/>
                </a:solidFill>
              </a:rPr>
              <a:t> writes about spreading Indian game types, while whites choose to play Indians, rather than make attempt to understand the culture and customs of the American Indians. "</a:t>
            </a:r>
            <a:r>
              <a:rPr lang="en-US" i="1" dirty="0">
                <a:solidFill>
                  <a:schemeClr val="tx1"/>
                </a:solidFill>
              </a:rPr>
              <a:t>In Europe grown people go prancing through the woods half naked, drumming at all hours, and building tipis in places where tipis would manifestly make no sense. Tipis were good shelter where wood was scares: American Indians did not build tipis in the woods. Many Americans believe they are the grandchildren of Cherokee (why does it always have to be Cherokee?) royalty, usually a princess, who came to them in a dream and told them to collect artifacts associated with Siouan peoples. At least Grandmother had a sense of humor</a:t>
            </a:r>
            <a:r>
              <a:rPr lang="en-US" dirty="0">
                <a:solidFill>
                  <a:schemeClr val="tx1"/>
                </a:solidFill>
              </a:rPr>
              <a:t>" </a:t>
            </a:r>
            <a:endParaRPr lang="ru-RU" dirty="0">
              <a:solidFill>
                <a:schemeClr val="tx1"/>
              </a:solidFill>
            </a:endParaRPr>
          </a:p>
        </p:txBody>
      </p:sp>
    </p:spTree>
    <p:extLst>
      <p:ext uri="{BB962C8B-B14F-4D97-AF65-F5344CB8AC3E}">
        <p14:creationId xmlns:p14="http://schemas.microsoft.com/office/powerpoint/2010/main" val="1866742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187624" y="1124744"/>
            <a:ext cx="7408333" cy="3450696"/>
          </a:xfrm>
        </p:spPr>
        <p:txBody>
          <a:bodyPr/>
          <a:lstStyle/>
          <a:p>
            <a:endParaRPr lang="ru-RU" dirty="0"/>
          </a:p>
        </p:txBody>
      </p:sp>
      <p:sp>
        <p:nvSpPr>
          <p:cNvPr id="3" name="Заголовок 2"/>
          <p:cNvSpPr>
            <a:spLocks noGrp="1"/>
          </p:cNvSpPr>
          <p:nvPr>
            <p:ph type="title"/>
          </p:nvPr>
        </p:nvSpPr>
        <p:spPr/>
        <p:txBody>
          <a:bodyPr/>
          <a:lstStyle/>
          <a:p>
            <a:endParaRPr lang="ru-RU"/>
          </a:p>
        </p:txBody>
      </p:sp>
      <p:pic>
        <p:nvPicPr>
          <p:cNvPr id="1026" name="Picture 2" descr="C:\Users\Оксана\Documents\ImageNA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124744"/>
            <a:ext cx="6768752"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800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755576" y="2492896"/>
            <a:ext cx="7408333" cy="4104456"/>
          </a:xfrm>
        </p:spPr>
        <p:txBody>
          <a:bodyPr/>
          <a:lstStyle/>
          <a:p>
            <a:pPr algn="just"/>
            <a:r>
              <a:rPr lang="ru-RU" dirty="0" err="1"/>
              <a:t>During</a:t>
            </a:r>
            <a:r>
              <a:rPr lang="ru-RU" dirty="0"/>
              <a:t> </a:t>
            </a:r>
            <a:r>
              <a:rPr lang="ru-RU" dirty="0" err="1"/>
              <a:t>the</a:t>
            </a:r>
            <a:r>
              <a:rPr lang="ru-RU" dirty="0"/>
              <a:t> </a:t>
            </a:r>
            <a:r>
              <a:rPr lang="ru-RU" dirty="0" err="1"/>
              <a:t>last</a:t>
            </a:r>
            <a:r>
              <a:rPr lang="ru-RU" dirty="0"/>
              <a:t> 235 </a:t>
            </a:r>
            <a:r>
              <a:rPr lang="ru-RU" dirty="0" err="1"/>
              <a:t>years</a:t>
            </a:r>
            <a:r>
              <a:rPr lang="ru-RU" dirty="0"/>
              <a:t> </a:t>
            </a:r>
            <a:r>
              <a:rPr lang="ru-RU" dirty="0" err="1"/>
              <a:t>of</a:t>
            </a:r>
            <a:r>
              <a:rPr lang="ru-RU" dirty="0"/>
              <a:t> </a:t>
            </a:r>
            <a:r>
              <a:rPr lang="ru-RU" dirty="0" err="1"/>
              <a:t>North</a:t>
            </a:r>
            <a:r>
              <a:rPr lang="ru-RU" dirty="0"/>
              <a:t> </a:t>
            </a:r>
            <a:r>
              <a:rPr lang="ru-RU" dirty="0" err="1"/>
              <a:t>American</a:t>
            </a:r>
            <a:r>
              <a:rPr lang="ru-RU" dirty="0"/>
              <a:t> </a:t>
            </a:r>
            <a:r>
              <a:rPr lang="ru-RU" dirty="0" err="1"/>
              <a:t>Indian</a:t>
            </a:r>
            <a:r>
              <a:rPr lang="ru-RU" dirty="0"/>
              <a:t> </a:t>
            </a:r>
            <a:r>
              <a:rPr lang="ru-RU" dirty="0" err="1"/>
              <a:t>policy</a:t>
            </a:r>
            <a:r>
              <a:rPr lang="ru-RU" dirty="0"/>
              <a:t> </a:t>
            </a:r>
            <a:r>
              <a:rPr lang="ru-RU" dirty="0" err="1"/>
              <a:t>toward</a:t>
            </a:r>
            <a:r>
              <a:rPr lang="ru-RU" dirty="0"/>
              <a:t> </a:t>
            </a:r>
            <a:r>
              <a:rPr lang="ru-RU" dirty="0" err="1"/>
              <a:t>Indigenous</a:t>
            </a:r>
            <a:r>
              <a:rPr lang="ru-RU" dirty="0"/>
              <a:t> </a:t>
            </a:r>
            <a:r>
              <a:rPr lang="ru-RU" dirty="0" err="1"/>
              <a:t>people</a:t>
            </a:r>
            <a:r>
              <a:rPr lang="ru-RU" dirty="0"/>
              <a:t>, </a:t>
            </a:r>
            <a:r>
              <a:rPr lang="ru-RU" dirty="0" err="1"/>
              <a:t>native</a:t>
            </a:r>
            <a:r>
              <a:rPr lang="ru-RU" dirty="0"/>
              <a:t> </a:t>
            </a:r>
            <a:r>
              <a:rPr lang="ru-RU" dirty="0" err="1"/>
              <a:t>people</a:t>
            </a:r>
            <a:r>
              <a:rPr lang="ru-RU" dirty="0"/>
              <a:t> </a:t>
            </a:r>
            <a:r>
              <a:rPr lang="ru-RU" dirty="0" err="1"/>
              <a:t>were</a:t>
            </a:r>
            <a:r>
              <a:rPr lang="ru-RU" dirty="0"/>
              <a:t> </a:t>
            </a:r>
            <a:r>
              <a:rPr lang="ru-RU" dirty="0" err="1"/>
              <a:t>systematically</a:t>
            </a:r>
            <a:r>
              <a:rPr lang="ru-RU" dirty="0"/>
              <a:t> </a:t>
            </a:r>
            <a:r>
              <a:rPr lang="ru-RU" dirty="0" err="1"/>
              <a:t>represented</a:t>
            </a:r>
            <a:r>
              <a:rPr lang="ru-RU" dirty="0"/>
              <a:t> </a:t>
            </a:r>
            <a:r>
              <a:rPr lang="ru-RU" dirty="0" err="1"/>
              <a:t>as</a:t>
            </a:r>
            <a:r>
              <a:rPr lang="ru-RU" dirty="0"/>
              <a:t> </a:t>
            </a:r>
            <a:r>
              <a:rPr lang="ru-RU" dirty="0" err="1"/>
              <a:t>those</a:t>
            </a:r>
            <a:r>
              <a:rPr lang="ru-RU" dirty="0"/>
              <a:t> </a:t>
            </a:r>
            <a:r>
              <a:rPr lang="ru-RU" dirty="0" err="1"/>
              <a:t>of</a:t>
            </a:r>
            <a:r>
              <a:rPr lang="ru-RU" dirty="0"/>
              <a:t> a </a:t>
            </a:r>
            <a:r>
              <a:rPr lang="ru-RU" dirty="0" err="1"/>
              <a:t>lower</a:t>
            </a:r>
            <a:r>
              <a:rPr lang="ru-RU" dirty="0"/>
              <a:t> </a:t>
            </a:r>
            <a:r>
              <a:rPr lang="ru-RU" dirty="0" err="1"/>
              <a:t>stage</a:t>
            </a:r>
            <a:r>
              <a:rPr lang="ru-RU" dirty="0"/>
              <a:t> </a:t>
            </a:r>
            <a:r>
              <a:rPr lang="ru-RU" dirty="0" err="1"/>
              <a:t>of</a:t>
            </a:r>
            <a:r>
              <a:rPr lang="ru-RU" dirty="0"/>
              <a:t> </a:t>
            </a:r>
            <a:r>
              <a:rPr lang="ru-RU" dirty="0" err="1"/>
              <a:t>development</a:t>
            </a:r>
            <a:r>
              <a:rPr lang="ru-RU" dirty="0"/>
              <a:t>, </a:t>
            </a:r>
            <a:r>
              <a:rPr lang="ru-RU" dirty="0" err="1"/>
              <a:t>unable</a:t>
            </a:r>
            <a:r>
              <a:rPr lang="ru-RU" dirty="0"/>
              <a:t> </a:t>
            </a:r>
            <a:r>
              <a:rPr lang="ru-RU" dirty="0" err="1"/>
              <a:t>savages</a:t>
            </a:r>
            <a:r>
              <a:rPr lang="ru-RU" dirty="0"/>
              <a:t>. </a:t>
            </a:r>
            <a:r>
              <a:rPr lang="ru-RU" dirty="0" err="1"/>
              <a:t>Anti-Indian</a:t>
            </a:r>
            <a:r>
              <a:rPr lang="ru-RU" dirty="0"/>
              <a:t> </a:t>
            </a:r>
            <a:r>
              <a:rPr lang="ru-RU" dirty="0" err="1"/>
              <a:t>terminology</a:t>
            </a:r>
            <a:r>
              <a:rPr lang="ru-RU" dirty="0"/>
              <a:t>, </a:t>
            </a:r>
            <a:r>
              <a:rPr lang="ru-RU" dirty="0" err="1"/>
              <a:t>imagery</a:t>
            </a:r>
            <a:r>
              <a:rPr lang="ru-RU" dirty="0"/>
              <a:t> </a:t>
            </a:r>
            <a:r>
              <a:rPr lang="ru-RU" dirty="0" err="1"/>
              <a:t>and</a:t>
            </a:r>
            <a:r>
              <a:rPr lang="ru-RU" dirty="0"/>
              <a:t> </a:t>
            </a:r>
            <a:r>
              <a:rPr lang="ru-RU" dirty="0" err="1"/>
              <a:t>behavior</a:t>
            </a:r>
            <a:r>
              <a:rPr lang="ru-RU" dirty="0"/>
              <a:t> </a:t>
            </a:r>
            <a:r>
              <a:rPr lang="ru-RU" dirty="0" err="1"/>
              <a:t>have</a:t>
            </a:r>
            <a:r>
              <a:rPr lang="ru-RU" dirty="0"/>
              <a:t> </a:t>
            </a:r>
            <a:r>
              <a:rPr lang="ru-RU" dirty="0" err="1"/>
              <a:t>achieved</a:t>
            </a:r>
            <a:r>
              <a:rPr lang="ru-RU" dirty="0"/>
              <a:t> </a:t>
            </a:r>
            <a:r>
              <a:rPr lang="ru-RU" dirty="0" err="1"/>
              <a:t>such</a:t>
            </a:r>
            <a:r>
              <a:rPr lang="ru-RU" dirty="0"/>
              <a:t> a </a:t>
            </a:r>
            <a:r>
              <a:rPr lang="ru-RU" dirty="0" err="1"/>
              <a:t>level</a:t>
            </a:r>
            <a:r>
              <a:rPr lang="ru-RU" dirty="0"/>
              <a:t> </a:t>
            </a:r>
            <a:r>
              <a:rPr lang="ru-RU" dirty="0" err="1"/>
              <a:t>of</a:t>
            </a:r>
            <a:r>
              <a:rPr lang="ru-RU" dirty="0"/>
              <a:t> </a:t>
            </a:r>
            <a:r>
              <a:rPr lang="ru-RU" dirty="0" err="1"/>
              <a:t>legitimacy</a:t>
            </a:r>
            <a:r>
              <a:rPr lang="ru-RU" dirty="0"/>
              <a:t> </a:t>
            </a:r>
            <a:r>
              <a:rPr lang="ru-RU" dirty="0" err="1"/>
              <a:t>that</a:t>
            </a:r>
            <a:r>
              <a:rPr lang="ru-RU" dirty="0"/>
              <a:t> </a:t>
            </a:r>
            <a:r>
              <a:rPr lang="ru-RU" dirty="0" err="1"/>
              <a:t>even</a:t>
            </a:r>
            <a:r>
              <a:rPr lang="ru-RU" dirty="0"/>
              <a:t> </a:t>
            </a:r>
            <a:r>
              <a:rPr lang="ru-RU" dirty="0" err="1"/>
              <a:t>representatives</a:t>
            </a:r>
            <a:r>
              <a:rPr lang="ru-RU" dirty="0"/>
              <a:t> </a:t>
            </a:r>
            <a:r>
              <a:rPr lang="ru-RU" dirty="0" err="1"/>
              <a:t>of</a:t>
            </a:r>
            <a:r>
              <a:rPr lang="ru-RU" dirty="0"/>
              <a:t> </a:t>
            </a:r>
            <a:r>
              <a:rPr lang="ru-RU" dirty="0" err="1"/>
              <a:t>other</a:t>
            </a:r>
            <a:r>
              <a:rPr lang="ru-RU" dirty="0"/>
              <a:t> </a:t>
            </a:r>
            <a:r>
              <a:rPr lang="ru-RU" dirty="0" err="1"/>
              <a:t>marginal</a:t>
            </a:r>
            <a:r>
              <a:rPr lang="ru-RU" dirty="0"/>
              <a:t> </a:t>
            </a:r>
            <a:r>
              <a:rPr lang="ru-RU" dirty="0" err="1"/>
              <a:t>groups</a:t>
            </a:r>
            <a:r>
              <a:rPr lang="ru-RU" dirty="0"/>
              <a:t> </a:t>
            </a:r>
            <a:r>
              <a:rPr lang="ru-RU" dirty="0" err="1"/>
              <a:t>do</a:t>
            </a:r>
            <a:r>
              <a:rPr lang="ru-RU" dirty="0"/>
              <a:t> </a:t>
            </a:r>
            <a:r>
              <a:rPr lang="ru-RU" dirty="0" err="1"/>
              <a:t>not</a:t>
            </a:r>
            <a:r>
              <a:rPr lang="ru-RU" dirty="0"/>
              <a:t> </a:t>
            </a:r>
            <a:r>
              <a:rPr lang="ru-RU" dirty="0" err="1"/>
              <a:t>perceive</a:t>
            </a:r>
            <a:r>
              <a:rPr lang="ru-RU" dirty="0"/>
              <a:t> </a:t>
            </a:r>
            <a:r>
              <a:rPr lang="ru-RU" dirty="0" err="1"/>
              <a:t>it</a:t>
            </a:r>
            <a:r>
              <a:rPr lang="ru-RU" dirty="0"/>
              <a:t> </a:t>
            </a:r>
            <a:r>
              <a:rPr lang="ru-RU" dirty="0" err="1"/>
              <a:t>as</a:t>
            </a:r>
            <a:r>
              <a:rPr lang="ru-RU" dirty="0"/>
              <a:t> a </a:t>
            </a:r>
            <a:r>
              <a:rPr lang="ru-RU" dirty="0" err="1"/>
              <a:t>manifestation</a:t>
            </a:r>
            <a:r>
              <a:rPr lang="ru-RU" dirty="0"/>
              <a:t> </a:t>
            </a:r>
            <a:r>
              <a:rPr lang="ru-RU" dirty="0" err="1"/>
              <a:t>of</a:t>
            </a:r>
            <a:r>
              <a:rPr lang="ru-RU" dirty="0"/>
              <a:t> </a:t>
            </a:r>
            <a:r>
              <a:rPr lang="ru-RU" dirty="0" err="1"/>
              <a:t>racism</a:t>
            </a:r>
            <a:r>
              <a:rPr lang="ru-RU" dirty="0"/>
              <a:t> </a:t>
            </a:r>
            <a:r>
              <a:rPr lang="ru-RU" dirty="0" err="1"/>
              <a:t>and</a:t>
            </a:r>
            <a:r>
              <a:rPr lang="ru-RU" dirty="0"/>
              <a:t> </a:t>
            </a:r>
            <a:r>
              <a:rPr lang="ru-RU" dirty="0" err="1"/>
              <a:t>even</a:t>
            </a:r>
            <a:r>
              <a:rPr lang="ru-RU" dirty="0"/>
              <a:t> </a:t>
            </a:r>
            <a:r>
              <a:rPr lang="ru-RU" dirty="0" err="1"/>
              <a:t>take</a:t>
            </a:r>
            <a:r>
              <a:rPr lang="ru-RU" dirty="0"/>
              <a:t> </a:t>
            </a:r>
            <a:r>
              <a:rPr lang="ru-RU" dirty="0" err="1"/>
              <a:t>part</a:t>
            </a:r>
            <a:r>
              <a:rPr lang="ru-RU" dirty="0"/>
              <a:t> </a:t>
            </a:r>
            <a:r>
              <a:rPr lang="ru-RU" dirty="0" err="1"/>
              <a:t>in</a:t>
            </a:r>
            <a:r>
              <a:rPr lang="ru-RU" dirty="0"/>
              <a:t> </a:t>
            </a:r>
            <a:r>
              <a:rPr lang="ru-RU" dirty="0" err="1"/>
              <a:t>it</a:t>
            </a:r>
            <a:r>
              <a:rPr lang="ru-RU" dirty="0"/>
              <a:t>.</a:t>
            </a:r>
          </a:p>
          <a:p>
            <a:pPr algn="just"/>
            <a:endParaRPr lang="ru-RU" dirty="0"/>
          </a:p>
        </p:txBody>
      </p:sp>
      <p:sp>
        <p:nvSpPr>
          <p:cNvPr id="3" name="Заголовок 2"/>
          <p:cNvSpPr>
            <a:spLocks noGrp="1"/>
          </p:cNvSpPr>
          <p:nvPr>
            <p:ph type="title"/>
          </p:nvPr>
        </p:nvSpPr>
        <p:spPr/>
        <p:txBody>
          <a:bodyPr/>
          <a:lstStyle/>
          <a:p>
            <a:r>
              <a:rPr lang="en-US" dirty="0" smtClean="0"/>
              <a:t>Racism</a:t>
            </a:r>
            <a:endParaRPr lang="ru-RU" dirty="0"/>
          </a:p>
        </p:txBody>
      </p:sp>
    </p:spTree>
    <p:extLst>
      <p:ext uri="{BB962C8B-B14F-4D97-AF65-F5344CB8AC3E}">
        <p14:creationId xmlns:p14="http://schemas.microsoft.com/office/powerpoint/2010/main" val="33803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99592" y="1196752"/>
            <a:ext cx="7408333" cy="4170776"/>
          </a:xfrm>
        </p:spPr>
        <p:txBody>
          <a:bodyPr/>
          <a:lstStyle/>
          <a:p>
            <a:endParaRPr lang="ru-RU" dirty="0"/>
          </a:p>
        </p:txBody>
      </p:sp>
      <p:sp>
        <p:nvSpPr>
          <p:cNvPr id="3" name="Заголовок 2"/>
          <p:cNvSpPr>
            <a:spLocks noGrp="1"/>
          </p:cNvSpPr>
          <p:nvPr>
            <p:ph type="title"/>
          </p:nvPr>
        </p:nvSpPr>
        <p:spPr>
          <a:xfrm>
            <a:off x="457200" y="338328"/>
            <a:ext cx="8229600" cy="426376"/>
          </a:xfrm>
        </p:spPr>
        <p:txBody>
          <a:bodyPr>
            <a:normAutofit fontScale="90000"/>
          </a:bodyPr>
          <a:lstStyle/>
          <a:p>
            <a:endParaRPr lang="ru-RU" dirty="0"/>
          </a:p>
        </p:txBody>
      </p:sp>
      <p:pic>
        <p:nvPicPr>
          <p:cNvPr id="2050" name="Picture 2" descr="C:\Users\Оксана\Documents\ImageNA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191" y="836712"/>
            <a:ext cx="6768752"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958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a:bodyPr>
          <a:lstStyle/>
          <a:p>
            <a:r>
              <a:rPr lang="en-US" dirty="0">
                <a:solidFill>
                  <a:schemeClr val="tx1"/>
                </a:solidFill>
              </a:rPr>
              <a:t>The last quarter of the 20 </a:t>
            </a:r>
            <a:r>
              <a:rPr lang="en-US" dirty="0" err="1">
                <a:solidFill>
                  <a:schemeClr val="tx1"/>
                </a:solidFill>
              </a:rPr>
              <a:t>th</a:t>
            </a:r>
            <a:r>
              <a:rPr lang="en-US" dirty="0">
                <a:solidFill>
                  <a:schemeClr val="tx1"/>
                </a:solidFill>
              </a:rPr>
              <a:t> century is indicated by a number of national renaissances that have taken place in many countries of the world. The basis of this phenomenon, scientists believe that growth of society social mobility, technological innovation and the flow of information, to which humanity was not psychologically ready. In such conditions, only ethnic becomes an effective protective mechanism for humans, only ethnic unity holds a stable society, the individual's belonging to which, under conditions of constant changes, does not change.</a:t>
            </a:r>
            <a:endParaRPr lang="ru-RU" dirty="0">
              <a:solidFill>
                <a:schemeClr val="tx1"/>
              </a:solidFill>
            </a:endParaRPr>
          </a:p>
          <a:p>
            <a:endParaRPr lang="ru-RU" dirty="0"/>
          </a:p>
        </p:txBody>
      </p:sp>
      <p:sp>
        <p:nvSpPr>
          <p:cNvPr id="3" name="Заголовок 2"/>
          <p:cNvSpPr>
            <a:spLocks noGrp="1"/>
          </p:cNvSpPr>
          <p:nvPr>
            <p:ph type="title"/>
          </p:nvPr>
        </p:nvSpPr>
        <p:spPr>
          <a:xfrm>
            <a:off x="457200" y="332656"/>
            <a:ext cx="8229600" cy="720080"/>
          </a:xfrm>
        </p:spPr>
        <p:txBody>
          <a:bodyPr>
            <a:normAutofit fontScale="90000"/>
          </a:bodyPr>
          <a:lstStyle/>
          <a:p>
            <a:r>
              <a:rPr lang="en-US" dirty="0" smtClean="0"/>
              <a:t>Why National Identity?</a:t>
            </a:r>
            <a:endParaRPr lang="ru-RU" dirty="0"/>
          </a:p>
        </p:txBody>
      </p:sp>
    </p:spTree>
    <p:extLst>
      <p:ext uri="{BB962C8B-B14F-4D97-AF65-F5344CB8AC3E}">
        <p14:creationId xmlns:p14="http://schemas.microsoft.com/office/powerpoint/2010/main" val="4196859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1700808"/>
            <a:ext cx="7408333" cy="4425355"/>
          </a:xfrm>
        </p:spPr>
        <p:txBody>
          <a:bodyPr>
            <a:normAutofit fontScale="92500" lnSpcReduction="10000"/>
          </a:bodyPr>
          <a:lstStyle/>
          <a:p>
            <a:pPr algn="just"/>
            <a:r>
              <a:rPr lang="ru-RU" dirty="0" err="1"/>
              <a:t>According</a:t>
            </a:r>
            <a:r>
              <a:rPr lang="ru-RU" dirty="0"/>
              <a:t> </a:t>
            </a:r>
            <a:r>
              <a:rPr lang="ru-RU" dirty="0" err="1"/>
              <a:t>to</a:t>
            </a:r>
            <a:r>
              <a:rPr lang="ru-RU" dirty="0"/>
              <a:t> </a:t>
            </a:r>
            <a:r>
              <a:rPr lang="ru-RU" dirty="0" err="1"/>
              <a:t>Charles</a:t>
            </a:r>
            <a:r>
              <a:rPr lang="ru-RU" dirty="0"/>
              <a:t> </a:t>
            </a:r>
            <a:r>
              <a:rPr lang="ru-RU" dirty="0" err="1"/>
              <a:t>Mills</a:t>
            </a:r>
            <a:r>
              <a:rPr lang="ru-RU" dirty="0"/>
              <a:t>, </a:t>
            </a:r>
            <a:r>
              <a:rPr lang="ru-RU" dirty="0" err="1"/>
              <a:t>an</a:t>
            </a:r>
            <a:r>
              <a:rPr lang="ru-RU" dirty="0"/>
              <a:t> </a:t>
            </a:r>
            <a:r>
              <a:rPr lang="ru-RU" dirty="0" err="1"/>
              <a:t>attempt</a:t>
            </a:r>
            <a:r>
              <a:rPr lang="ru-RU" dirty="0"/>
              <a:t> </a:t>
            </a:r>
            <a:r>
              <a:rPr lang="ru-RU" dirty="0" err="1"/>
              <a:t>to</a:t>
            </a:r>
            <a:r>
              <a:rPr lang="ru-RU" dirty="0"/>
              <a:t> </a:t>
            </a:r>
            <a:r>
              <a:rPr lang="ru-RU" dirty="0" err="1"/>
              <a:t>build</a:t>
            </a:r>
            <a:r>
              <a:rPr lang="ru-RU" dirty="0"/>
              <a:t> </a:t>
            </a:r>
            <a:r>
              <a:rPr lang="ru-RU" dirty="0" err="1"/>
              <a:t>the</a:t>
            </a:r>
            <a:r>
              <a:rPr lang="ru-RU" dirty="0"/>
              <a:t> </a:t>
            </a:r>
            <a:r>
              <a:rPr lang="ru-RU" dirty="0" err="1"/>
              <a:t>myth</a:t>
            </a:r>
            <a:r>
              <a:rPr lang="ru-RU" dirty="0"/>
              <a:t> </a:t>
            </a:r>
            <a:r>
              <a:rPr lang="ru-RU" dirty="0" err="1"/>
              <a:t>of</a:t>
            </a:r>
            <a:r>
              <a:rPr lang="ru-RU" dirty="0"/>
              <a:t> </a:t>
            </a:r>
            <a:r>
              <a:rPr lang="ru-RU" dirty="0" err="1"/>
              <a:t>the</a:t>
            </a:r>
            <a:r>
              <a:rPr lang="ru-RU" dirty="0"/>
              <a:t> </a:t>
            </a:r>
            <a:r>
              <a:rPr lang="ru-RU" dirty="0" err="1"/>
              <a:t>stranger</a:t>
            </a:r>
            <a:r>
              <a:rPr lang="ru-RU" dirty="0"/>
              <a:t> </a:t>
            </a:r>
            <a:r>
              <a:rPr lang="ru-RU" dirty="0" err="1"/>
              <a:t>is</a:t>
            </a:r>
            <a:r>
              <a:rPr lang="ru-RU" dirty="0"/>
              <a:t> </a:t>
            </a:r>
            <a:r>
              <a:rPr lang="ru-RU" dirty="0" err="1"/>
              <a:t>rooted</a:t>
            </a:r>
            <a:r>
              <a:rPr lang="ru-RU" dirty="0"/>
              <a:t> </a:t>
            </a:r>
            <a:r>
              <a:rPr lang="ru-RU" dirty="0" err="1"/>
              <a:t>in</a:t>
            </a:r>
            <a:r>
              <a:rPr lang="ru-RU" dirty="0"/>
              <a:t> </a:t>
            </a:r>
            <a:r>
              <a:rPr lang="ru-RU" dirty="0" err="1"/>
              <a:t>the</a:t>
            </a:r>
            <a:r>
              <a:rPr lang="ru-RU" dirty="0"/>
              <a:t> </a:t>
            </a:r>
            <a:r>
              <a:rPr lang="ru-RU" dirty="0" err="1"/>
              <a:t>so</a:t>
            </a:r>
            <a:r>
              <a:rPr lang="ru-RU" dirty="0"/>
              <a:t> </a:t>
            </a:r>
            <a:r>
              <a:rPr lang="ru-RU" dirty="0" err="1"/>
              <a:t>called</a:t>
            </a:r>
            <a:r>
              <a:rPr lang="ru-RU" dirty="0"/>
              <a:t> ‘</a:t>
            </a:r>
            <a:r>
              <a:rPr lang="ru-RU" dirty="0" err="1"/>
              <a:t>discover</a:t>
            </a:r>
            <a:r>
              <a:rPr lang="ru-RU" dirty="0"/>
              <a:t> </a:t>
            </a:r>
            <a:r>
              <a:rPr lang="ru-RU" dirty="0" err="1"/>
              <a:t>of</a:t>
            </a:r>
            <a:r>
              <a:rPr lang="ru-RU" dirty="0"/>
              <a:t> </a:t>
            </a:r>
            <a:r>
              <a:rPr lang="ru-RU" dirty="0" err="1"/>
              <a:t>Americas</a:t>
            </a:r>
            <a:r>
              <a:rPr lang="ru-RU" dirty="0"/>
              <a:t>’, </a:t>
            </a:r>
            <a:r>
              <a:rPr lang="ru-RU" dirty="0" err="1"/>
              <a:t>since</a:t>
            </a:r>
            <a:r>
              <a:rPr lang="ru-RU" dirty="0"/>
              <a:t> </a:t>
            </a:r>
            <a:r>
              <a:rPr lang="ru-RU" dirty="0" err="1"/>
              <a:t>the</a:t>
            </a:r>
            <a:r>
              <a:rPr lang="ru-RU" dirty="0"/>
              <a:t> </a:t>
            </a:r>
            <a:r>
              <a:rPr lang="ru-RU" dirty="0" err="1"/>
              <a:t>first</a:t>
            </a:r>
            <a:r>
              <a:rPr lang="ru-RU" dirty="0"/>
              <a:t> </a:t>
            </a:r>
            <a:r>
              <a:rPr lang="ru-RU" dirty="0" err="1"/>
              <a:t>arrival</a:t>
            </a:r>
            <a:r>
              <a:rPr lang="ru-RU" dirty="0"/>
              <a:t> </a:t>
            </a:r>
            <a:r>
              <a:rPr lang="ru-RU" dirty="0" err="1"/>
              <a:t>of</a:t>
            </a:r>
            <a:r>
              <a:rPr lang="ru-RU" dirty="0"/>
              <a:t> </a:t>
            </a:r>
            <a:r>
              <a:rPr lang="ru-RU" dirty="0" err="1"/>
              <a:t>Columbus</a:t>
            </a:r>
            <a:r>
              <a:rPr lang="ru-RU" dirty="0"/>
              <a:t>, </a:t>
            </a:r>
            <a:r>
              <a:rPr lang="ru-RU" dirty="0" err="1"/>
              <a:t>although</a:t>
            </a:r>
            <a:r>
              <a:rPr lang="ru-RU" dirty="0"/>
              <a:t> </a:t>
            </a:r>
            <a:r>
              <a:rPr lang="ru-RU" dirty="0" err="1"/>
              <a:t>from</a:t>
            </a:r>
            <a:r>
              <a:rPr lang="ru-RU" dirty="0"/>
              <a:t> a </a:t>
            </a:r>
            <a:r>
              <a:rPr lang="ru-RU" dirty="0" err="1"/>
              <a:t>purely</a:t>
            </a:r>
            <a:r>
              <a:rPr lang="ru-RU" dirty="0"/>
              <a:t> </a:t>
            </a:r>
            <a:r>
              <a:rPr lang="ru-RU" dirty="0" err="1"/>
              <a:t>technical</a:t>
            </a:r>
            <a:r>
              <a:rPr lang="ru-RU" dirty="0"/>
              <a:t> </a:t>
            </a:r>
            <a:r>
              <a:rPr lang="ru-RU" dirty="0" err="1"/>
              <a:t>point</a:t>
            </a:r>
            <a:r>
              <a:rPr lang="ru-RU" dirty="0"/>
              <a:t> </a:t>
            </a:r>
            <a:r>
              <a:rPr lang="ru-RU" dirty="0" err="1"/>
              <a:t>of</a:t>
            </a:r>
            <a:r>
              <a:rPr lang="ru-RU" dirty="0"/>
              <a:t> </a:t>
            </a:r>
            <a:r>
              <a:rPr lang="ru-RU" dirty="0" err="1"/>
              <a:t>view</a:t>
            </a:r>
            <a:r>
              <a:rPr lang="ru-RU" dirty="0"/>
              <a:t>, </a:t>
            </a:r>
            <a:r>
              <a:rPr lang="ru-RU" dirty="0" err="1"/>
              <a:t>neither</a:t>
            </a:r>
            <a:r>
              <a:rPr lang="ru-RU" dirty="0"/>
              <a:t> </a:t>
            </a:r>
            <a:r>
              <a:rPr lang="ru-RU" dirty="0" err="1"/>
              <a:t>Columbus</a:t>
            </a:r>
            <a:r>
              <a:rPr lang="ru-RU" dirty="0"/>
              <a:t> </a:t>
            </a:r>
            <a:r>
              <a:rPr lang="ru-RU" dirty="0" err="1"/>
              <a:t>nor</a:t>
            </a:r>
            <a:r>
              <a:rPr lang="ru-RU" dirty="0"/>
              <a:t> </a:t>
            </a:r>
            <a:r>
              <a:rPr lang="ru-RU" dirty="0" err="1"/>
              <a:t>members</a:t>
            </a:r>
            <a:r>
              <a:rPr lang="ru-RU" dirty="0"/>
              <a:t> </a:t>
            </a:r>
            <a:r>
              <a:rPr lang="ru-RU" dirty="0" err="1"/>
              <a:t>of</a:t>
            </a:r>
            <a:r>
              <a:rPr lang="ru-RU" dirty="0"/>
              <a:t> </a:t>
            </a:r>
            <a:r>
              <a:rPr lang="ru-RU" dirty="0" err="1"/>
              <a:t>his</a:t>
            </a:r>
            <a:r>
              <a:rPr lang="ru-RU" dirty="0"/>
              <a:t> </a:t>
            </a:r>
            <a:r>
              <a:rPr lang="ru-RU" dirty="0" err="1"/>
              <a:t>team</a:t>
            </a:r>
            <a:r>
              <a:rPr lang="ru-RU" dirty="0"/>
              <a:t> </a:t>
            </a:r>
            <a:r>
              <a:rPr lang="ru-RU" dirty="0" err="1"/>
              <a:t>had</a:t>
            </a:r>
            <a:r>
              <a:rPr lang="ru-RU" dirty="0"/>
              <a:t> </a:t>
            </a:r>
            <a:r>
              <a:rPr lang="ru-RU" dirty="0" err="1"/>
              <a:t>never</a:t>
            </a:r>
            <a:r>
              <a:rPr lang="ru-RU" dirty="0"/>
              <a:t> </a:t>
            </a:r>
            <a:r>
              <a:rPr lang="ru-RU" dirty="0" err="1"/>
              <a:t>set</a:t>
            </a:r>
            <a:r>
              <a:rPr lang="ru-RU" dirty="0"/>
              <a:t> </a:t>
            </a:r>
            <a:r>
              <a:rPr lang="ru-RU" dirty="0" err="1"/>
              <a:t>foot</a:t>
            </a:r>
            <a:r>
              <a:rPr lang="ru-RU" dirty="0"/>
              <a:t> </a:t>
            </a:r>
            <a:r>
              <a:rPr lang="ru-RU" dirty="0" err="1"/>
              <a:t>on</a:t>
            </a:r>
            <a:r>
              <a:rPr lang="ru-RU" dirty="0"/>
              <a:t> </a:t>
            </a:r>
            <a:r>
              <a:rPr lang="ru-RU" dirty="0" err="1"/>
              <a:t>the</a:t>
            </a:r>
            <a:r>
              <a:rPr lang="ru-RU" dirty="0"/>
              <a:t> </a:t>
            </a:r>
            <a:r>
              <a:rPr lang="ru-RU" dirty="0" err="1"/>
              <a:t>land</a:t>
            </a:r>
            <a:r>
              <a:rPr lang="ru-RU" dirty="0"/>
              <a:t> </a:t>
            </a:r>
            <a:r>
              <a:rPr lang="ru-RU" dirty="0" err="1"/>
              <a:t>of</a:t>
            </a:r>
            <a:r>
              <a:rPr lang="ru-RU" dirty="0"/>
              <a:t> </a:t>
            </a:r>
            <a:r>
              <a:rPr lang="ru-RU" dirty="0" err="1"/>
              <a:t>the</a:t>
            </a:r>
            <a:r>
              <a:rPr lang="ru-RU" dirty="0"/>
              <a:t> </a:t>
            </a:r>
            <a:r>
              <a:rPr lang="ru-RU" dirty="0" err="1"/>
              <a:t>continent</a:t>
            </a:r>
            <a:r>
              <a:rPr lang="ru-RU" dirty="0"/>
              <a:t>. </a:t>
            </a:r>
            <a:r>
              <a:rPr lang="ru-RU" dirty="0" err="1"/>
              <a:t>And</a:t>
            </a:r>
            <a:r>
              <a:rPr lang="ru-RU" dirty="0"/>
              <a:t> </a:t>
            </a:r>
            <a:r>
              <a:rPr lang="ru-RU" dirty="0" err="1"/>
              <a:t>it</a:t>
            </a:r>
            <a:r>
              <a:rPr lang="ru-RU" dirty="0"/>
              <a:t> </a:t>
            </a:r>
            <a:r>
              <a:rPr lang="ru-RU" dirty="0" err="1"/>
              <a:t>was</a:t>
            </a:r>
            <a:r>
              <a:rPr lang="ru-RU" dirty="0"/>
              <a:t> </a:t>
            </a:r>
            <a:r>
              <a:rPr lang="ru-RU" dirty="0" err="1"/>
              <a:t>Columbus</a:t>
            </a:r>
            <a:r>
              <a:rPr lang="ru-RU" dirty="0"/>
              <a:t> </a:t>
            </a:r>
            <a:r>
              <a:rPr lang="ru-RU" dirty="0" err="1"/>
              <a:t>who</a:t>
            </a:r>
            <a:r>
              <a:rPr lang="ru-RU" dirty="0"/>
              <a:t> </a:t>
            </a:r>
            <a:r>
              <a:rPr lang="ru-RU" dirty="0" err="1"/>
              <a:t>started</a:t>
            </a:r>
            <a:r>
              <a:rPr lang="ru-RU" dirty="0"/>
              <a:t> </a:t>
            </a:r>
            <a:r>
              <a:rPr lang="ru-RU" dirty="0" err="1"/>
              <a:t>dichotomy</a:t>
            </a:r>
            <a:r>
              <a:rPr lang="ru-RU" dirty="0"/>
              <a:t> </a:t>
            </a:r>
            <a:r>
              <a:rPr lang="ru-RU" dirty="0" err="1"/>
              <a:t>of</a:t>
            </a:r>
            <a:r>
              <a:rPr lang="ru-RU" dirty="0"/>
              <a:t> </a:t>
            </a:r>
            <a:r>
              <a:rPr lang="ru-RU" dirty="0" err="1"/>
              <a:t>Indian</a:t>
            </a:r>
            <a:r>
              <a:rPr lang="ru-RU" dirty="0"/>
              <a:t> </a:t>
            </a:r>
            <a:r>
              <a:rPr lang="ru-RU" dirty="0" err="1"/>
              <a:t>perception</a:t>
            </a:r>
            <a:r>
              <a:rPr lang="ru-RU" dirty="0"/>
              <a:t> </a:t>
            </a:r>
            <a:r>
              <a:rPr lang="ru-RU" dirty="0" err="1"/>
              <a:t>in</a:t>
            </a:r>
            <a:r>
              <a:rPr lang="ru-RU" dirty="0"/>
              <a:t> </a:t>
            </a:r>
            <a:r>
              <a:rPr lang="ru-RU" dirty="0" err="1"/>
              <a:t>his</a:t>
            </a:r>
            <a:r>
              <a:rPr lang="ru-RU" dirty="0"/>
              <a:t> </a:t>
            </a:r>
            <a:r>
              <a:rPr lang="ru-RU" dirty="0" err="1"/>
              <a:t>letters</a:t>
            </a:r>
            <a:r>
              <a:rPr lang="ru-RU" dirty="0"/>
              <a:t>. </a:t>
            </a:r>
            <a:r>
              <a:rPr lang="ru-RU" dirty="0" err="1"/>
              <a:t>It</a:t>
            </a:r>
            <a:r>
              <a:rPr lang="ru-RU" dirty="0"/>
              <a:t> </a:t>
            </a:r>
            <a:r>
              <a:rPr lang="ru-RU" dirty="0" err="1"/>
              <a:t>is</a:t>
            </a:r>
            <a:r>
              <a:rPr lang="ru-RU" dirty="0"/>
              <a:t> </a:t>
            </a:r>
            <a:r>
              <a:rPr lang="ru-RU" dirty="0" err="1"/>
              <a:t>still</a:t>
            </a:r>
            <a:r>
              <a:rPr lang="ru-RU" dirty="0"/>
              <a:t> </a:t>
            </a:r>
            <a:r>
              <a:rPr lang="ru-RU" dirty="0" err="1"/>
              <a:t>vividly</a:t>
            </a:r>
            <a:r>
              <a:rPr lang="ru-RU" dirty="0"/>
              <a:t> </a:t>
            </a:r>
            <a:r>
              <a:rPr lang="ru-RU" dirty="0" err="1"/>
              <a:t>alive</a:t>
            </a:r>
            <a:r>
              <a:rPr lang="ru-RU" dirty="0"/>
              <a:t> </a:t>
            </a:r>
            <a:r>
              <a:rPr lang="ru-RU" dirty="0" err="1"/>
              <a:t>in</a:t>
            </a:r>
            <a:r>
              <a:rPr lang="ru-RU" dirty="0"/>
              <a:t> </a:t>
            </a:r>
            <a:r>
              <a:rPr lang="ru-RU" dirty="0" err="1"/>
              <a:t>the</a:t>
            </a:r>
            <a:r>
              <a:rPr lang="ru-RU" dirty="0"/>
              <a:t> </a:t>
            </a:r>
            <a:r>
              <a:rPr lang="ru-RU" dirty="0" err="1"/>
              <a:t>world’s</a:t>
            </a:r>
            <a:r>
              <a:rPr lang="ru-RU" dirty="0"/>
              <a:t> </a:t>
            </a:r>
            <a:r>
              <a:rPr lang="ru-RU" dirty="0" err="1"/>
              <a:t>cultural</a:t>
            </a:r>
            <a:r>
              <a:rPr lang="ru-RU" dirty="0"/>
              <a:t> </a:t>
            </a:r>
            <a:r>
              <a:rPr lang="ru-RU" dirty="0" err="1"/>
              <a:t>paradigm</a:t>
            </a:r>
            <a:r>
              <a:rPr lang="ru-RU" dirty="0"/>
              <a:t>. </a:t>
            </a:r>
            <a:r>
              <a:rPr lang="ru-RU" dirty="0" err="1"/>
              <a:t>At</a:t>
            </a:r>
            <a:r>
              <a:rPr lang="ru-RU" dirty="0"/>
              <a:t> </a:t>
            </a:r>
            <a:r>
              <a:rPr lang="ru-RU" dirty="0" err="1"/>
              <a:t>first</a:t>
            </a:r>
            <a:r>
              <a:rPr lang="ru-RU" dirty="0"/>
              <a:t> </a:t>
            </a:r>
            <a:r>
              <a:rPr lang="ru-RU" dirty="0" err="1"/>
              <a:t>Columbus</a:t>
            </a:r>
            <a:r>
              <a:rPr lang="ru-RU" dirty="0"/>
              <a:t> </a:t>
            </a:r>
            <a:r>
              <a:rPr lang="ru-RU" dirty="0" err="1"/>
              <a:t>addressed</a:t>
            </a:r>
            <a:r>
              <a:rPr lang="ru-RU" dirty="0"/>
              <a:t> </a:t>
            </a:r>
            <a:r>
              <a:rPr lang="ru-RU" dirty="0" err="1"/>
              <a:t>to</a:t>
            </a:r>
            <a:r>
              <a:rPr lang="ru-RU" dirty="0"/>
              <a:t> </a:t>
            </a:r>
            <a:r>
              <a:rPr lang="ru-RU" dirty="0" err="1"/>
              <a:t>the</a:t>
            </a:r>
            <a:r>
              <a:rPr lang="ru-RU" dirty="0"/>
              <a:t> </a:t>
            </a:r>
            <a:r>
              <a:rPr lang="ru-RU" dirty="0" err="1"/>
              <a:t>natives</a:t>
            </a:r>
            <a:r>
              <a:rPr lang="ru-RU" dirty="0"/>
              <a:t> </a:t>
            </a:r>
            <a:r>
              <a:rPr lang="ru-RU" dirty="0" err="1"/>
              <a:t>as</a:t>
            </a:r>
            <a:r>
              <a:rPr lang="ru-RU" dirty="0"/>
              <a:t> </a:t>
            </a:r>
            <a:r>
              <a:rPr lang="ru-RU" dirty="0" err="1"/>
              <a:t>to</a:t>
            </a:r>
            <a:r>
              <a:rPr lang="ru-RU" dirty="0"/>
              <a:t> </a:t>
            </a:r>
            <a:r>
              <a:rPr lang="ru-RU" dirty="0" err="1"/>
              <a:t>noble</a:t>
            </a:r>
            <a:r>
              <a:rPr lang="ru-RU" dirty="0"/>
              <a:t> </a:t>
            </a:r>
            <a:r>
              <a:rPr lang="ru-RU" dirty="0" err="1"/>
              <a:t>savages</a:t>
            </a:r>
            <a:r>
              <a:rPr lang="ru-RU" dirty="0"/>
              <a:t>, </a:t>
            </a:r>
            <a:r>
              <a:rPr lang="ru-RU" dirty="0" err="1"/>
              <a:t>children</a:t>
            </a:r>
            <a:r>
              <a:rPr lang="ru-RU" dirty="0"/>
              <a:t> </a:t>
            </a:r>
            <a:r>
              <a:rPr lang="ru-RU" dirty="0" err="1"/>
              <a:t>of</a:t>
            </a:r>
            <a:r>
              <a:rPr lang="ru-RU" dirty="0"/>
              <a:t> </a:t>
            </a:r>
            <a:r>
              <a:rPr lang="ru-RU" dirty="0" err="1"/>
              <a:t>nature</a:t>
            </a:r>
            <a:r>
              <a:rPr lang="ru-RU" dirty="0"/>
              <a:t>, </a:t>
            </a:r>
            <a:r>
              <a:rPr lang="ru-RU" dirty="0" err="1"/>
              <a:t>based</a:t>
            </a:r>
            <a:r>
              <a:rPr lang="ru-RU" dirty="0"/>
              <a:t> </a:t>
            </a:r>
            <a:r>
              <a:rPr lang="ru-RU" dirty="0" err="1"/>
              <a:t>on</a:t>
            </a:r>
            <a:r>
              <a:rPr lang="ru-RU" dirty="0"/>
              <a:t> </a:t>
            </a:r>
            <a:r>
              <a:rPr lang="ru-RU" dirty="0" err="1"/>
              <a:t>their</a:t>
            </a:r>
            <a:r>
              <a:rPr lang="ru-RU" dirty="0"/>
              <a:t> </a:t>
            </a:r>
            <a:r>
              <a:rPr lang="ru-RU" dirty="0" err="1"/>
              <a:t>nakedness</a:t>
            </a:r>
            <a:r>
              <a:rPr lang="ru-RU" dirty="0"/>
              <a:t>, </a:t>
            </a:r>
            <a:r>
              <a:rPr lang="ru-RU" dirty="0" err="1"/>
              <a:t>but</a:t>
            </a:r>
            <a:r>
              <a:rPr lang="ru-RU" dirty="0"/>
              <a:t> </a:t>
            </a:r>
            <a:r>
              <a:rPr lang="ru-RU" dirty="0" err="1"/>
              <a:t>as</a:t>
            </a:r>
            <a:r>
              <a:rPr lang="ru-RU" dirty="0"/>
              <a:t> </a:t>
            </a:r>
            <a:r>
              <a:rPr lang="ru-RU" dirty="0" err="1"/>
              <a:t>soon</a:t>
            </a:r>
            <a:r>
              <a:rPr lang="ru-RU" dirty="0"/>
              <a:t> </a:t>
            </a:r>
            <a:r>
              <a:rPr lang="ru-RU" dirty="0" err="1"/>
              <a:t>as</a:t>
            </a:r>
            <a:r>
              <a:rPr lang="ru-RU" dirty="0"/>
              <a:t> </a:t>
            </a:r>
            <a:r>
              <a:rPr lang="ru-RU" dirty="0" err="1"/>
              <a:t>they</a:t>
            </a:r>
            <a:r>
              <a:rPr lang="ru-RU" dirty="0"/>
              <a:t> </a:t>
            </a:r>
            <a:r>
              <a:rPr lang="ru-RU" dirty="0" err="1"/>
              <a:t>began</a:t>
            </a:r>
            <a:r>
              <a:rPr lang="ru-RU" dirty="0"/>
              <a:t> </a:t>
            </a:r>
            <a:r>
              <a:rPr lang="ru-RU" dirty="0" err="1"/>
              <a:t>to</a:t>
            </a:r>
            <a:r>
              <a:rPr lang="ru-RU" dirty="0"/>
              <a:t> </a:t>
            </a:r>
            <a:r>
              <a:rPr lang="ru-RU" dirty="0" err="1"/>
              <a:t>resist</a:t>
            </a:r>
            <a:r>
              <a:rPr lang="ru-RU" dirty="0"/>
              <a:t> </a:t>
            </a:r>
            <a:r>
              <a:rPr lang="ru-RU" dirty="0" err="1"/>
              <a:t>European</a:t>
            </a:r>
            <a:r>
              <a:rPr lang="ru-RU" dirty="0"/>
              <a:t> </a:t>
            </a:r>
            <a:r>
              <a:rPr lang="ru-RU" dirty="0" err="1"/>
              <a:t>attempts</a:t>
            </a:r>
            <a:r>
              <a:rPr lang="ru-RU" dirty="0"/>
              <a:t> </a:t>
            </a:r>
            <a:r>
              <a:rPr lang="ru-RU" dirty="0" err="1"/>
              <a:t>of</a:t>
            </a:r>
            <a:r>
              <a:rPr lang="ru-RU" dirty="0"/>
              <a:t> </a:t>
            </a:r>
            <a:r>
              <a:rPr lang="ru-RU" dirty="0" err="1"/>
              <a:t>colonization</a:t>
            </a:r>
            <a:r>
              <a:rPr lang="ru-RU" dirty="0"/>
              <a:t>, </a:t>
            </a:r>
            <a:r>
              <a:rPr lang="ru-RU" dirty="0" err="1"/>
              <a:t>they</a:t>
            </a:r>
            <a:r>
              <a:rPr lang="ru-RU" dirty="0"/>
              <a:t> </a:t>
            </a:r>
            <a:r>
              <a:rPr lang="ru-RU" dirty="0" err="1"/>
              <a:t>became</a:t>
            </a:r>
            <a:r>
              <a:rPr lang="ru-RU" dirty="0"/>
              <a:t> </a:t>
            </a:r>
            <a:r>
              <a:rPr lang="ru-RU" dirty="0" err="1"/>
              <a:t>cannibals</a:t>
            </a:r>
            <a:r>
              <a:rPr lang="ru-RU" dirty="0"/>
              <a:t> </a:t>
            </a:r>
            <a:r>
              <a:rPr lang="ru-RU" dirty="0" err="1"/>
              <a:t>which</a:t>
            </a:r>
            <a:r>
              <a:rPr lang="ru-RU" dirty="0"/>
              <a:t> </a:t>
            </a:r>
            <a:r>
              <a:rPr lang="ru-RU" dirty="0" err="1"/>
              <a:t>were</a:t>
            </a:r>
            <a:r>
              <a:rPr lang="ru-RU" dirty="0"/>
              <a:t> </a:t>
            </a:r>
            <a:r>
              <a:rPr lang="ru-RU" dirty="0" err="1"/>
              <a:t>divinely</a:t>
            </a:r>
            <a:r>
              <a:rPr lang="ru-RU" dirty="0"/>
              <a:t> </a:t>
            </a:r>
            <a:r>
              <a:rPr lang="ru-RU" dirty="0" err="1"/>
              <a:t>predestined</a:t>
            </a:r>
            <a:r>
              <a:rPr lang="ru-RU" dirty="0"/>
              <a:t> </a:t>
            </a:r>
            <a:r>
              <a:rPr lang="ru-RU" dirty="0" err="1"/>
              <a:t>to</a:t>
            </a:r>
            <a:r>
              <a:rPr lang="ru-RU" dirty="0"/>
              <a:t> </a:t>
            </a:r>
            <a:r>
              <a:rPr lang="ru-RU" dirty="0" err="1"/>
              <a:t>be</a:t>
            </a:r>
            <a:r>
              <a:rPr lang="ru-RU" dirty="0"/>
              <a:t> </a:t>
            </a:r>
            <a:r>
              <a:rPr lang="ru-RU" dirty="0" err="1"/>
              <a:t>destroyed</a:t>
            </a:r>
            <a:r>
              <a:rPr lang="ru-RU" dirty="0"/>
              <a:t> </a:t>
            </a:r>
            <a:r>
              <a:rPr lang="ru-RU" dirty="0" err="1"/>
              <a:t>or</a:t>
            </a:r>
            <a:r>
              <a:rPr lang="ru-RU" dirty="0"/>
              <a:t> </a:t>
            </a:r>
            <a:r>
              <a:rPr lang="ru-RU" dirty="0" err="1"/>
              <a:t>enslaved</a:t>
            </a:r>
            <a:r>
              <a:rPr lang="ru-RU" dirty="0"/>
              <a:t> </a:t>
            </a:r>
          </a:p>
        </p:txBody>
      </p:sp>
      <p:sp>
        <p:nvSpPr>
          <p:cNvPr id="3" name="Заголовок 2"/>
          <p:cNvSpPr>
            <a:spLocks noGrp="1"/>
          </p:cNvSpPr>
          <p:nvPr>
            <p:ph type="title"/>
          </p:nvPr>
        </p:nvSpPr>
        <p:spPr/>
        <p:txBody>
          <a:bodyPr/>
          <a:lstStyle/>
          <a:p>
            <a:r>
              <a:rPr lang="en-US" dirty="0" smtClean="0"/>
              <a:t>Who discover America?</a:t>
            </a:r>
            <a:endParaRPr lang="ru-RU" dirty="0"/>
          </a:p>
        </p:txBody>
      </p:sp>
    </p:spTree>
    <p:extLst>
      <p:ext uri="{BB962C8B-B14F-4D97-AF65-F5344CB8AC3E}">
        <p14:creationId xmlns:p14="http://schemas.microsoft.com/office/powerpoint/2010/main" val="3495472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99592" y="1700808"/>
            <a:ext cx="7408333" cy="4530816"/>
          </a:xfrm>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3074" name="Picture 2" descr="C:\Users\Оксана\Documents\ImageNA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862" y="928687"/>
            <a:ext cx="3724275" cy="500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576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lnSpcReduction="10000"/>
          </a:bodyPr>
          <a:lstStyle/>
          <a:p>
            <a:r>
              <a:rPr lang="ru-RU" dirty="0" err="1"/>
              <a:t>Since</a:t>
            </a:r>
            <a:r>
              <a:rPr lang="ru-RU" dirty="0"/>
              <a:t> </a:t>
            </a:r>
            <a:r>
              <a:rPr lang="ru-RU" dirty="0" err="1"/>
              <a:t>ancient</a:t>
            </a:r>
            <a:r>
              <a:rPr lang="ru-RU" dirty="0"/>
              <a:t> </a:t>
            </a:r>
            <a:r>
              <a:rPr lang="ru-RU" dirty="0" err="1"/>
              <a:t>times</a:t>
            </a:r>
            <a:r>
              <a:rPr lang="ru-RU" dirty="0"/>
              <a:t> </a:t>
            </a:r>
            <a:r>
              <a:rPr lang="ru-RU" dirty="0" err="1"/>
              <a:t>the</a:t>
            </a:r>
            <a:r>
              <a:rPr lang="ru-RU" dirty="0"/>
              <a:t> </a:t>
            </a:r>
            <a:r>
              <a:rPr lang="ru-RU" dirty="0" err="1"/>
              <a:t>option</a:t>
            </a:r>
            <a:r>
              <a:rPr lang="ru-RU" dirty="0"/>
              <a:t> </a:t>
            </a:r>
            <a:r>
              <a:rPr lang="ru-RU" dirty="0" err="1"/>
              <a:t>of</a:t>
            </a:r>
            <a:r>
              <a:rPr lang="ru-RU" dirty="0"/>
              <a:t> "</a:t>
            </a:r>
            <a:r>
              <a:rPr lang="ru-RU" dirty="0" err="1"/>
              <a:t>Self</a:t>
            </a:r>
            <a:r>
              <a:rPr lang="ru-RU" dirty="0"/>
              <a:t>" </a:t>
            </a:r>
            <a:r>
              <a:rPr lang="ru-RU" dirty="0" err="1"/>
              <a:t>is</a:t>
            </a:r>
            <a:r>
              <a:rPr lang="ru-RU" dirty="0"/>
              <a:t> </a:t>
            </a:r>
            <a:r>
              <a:rPr lang="ru-RU" dirty="0" err="1"/>
              <a:t>issued</a:t>
            </a:r>
            <a:r>
              <a:rPr lang="ru-RU" dirty="0"/>
              <a:t> </a:t>
            </a:r>
            <a:r>
              <a:rPr lang="ru-RU" dirty="0" err="1"/>
              <a:t>the</a:t>
            </a:r>
            <a:r>
              <a:rPr lang="ru-RU" dirty="0"/>
              <a:t> </a:t>
            </a:r>
            <a:r>
              <a:rPr lang="ru-RU" dirty="0" err="1"/>
              <a:t>notion</a:t>
            </a:r>
            <a:r>
              <a:rPr lang="ru-RU" dirty="0"/>
              <a:t> </a:t>
            </a:r>
            <a:r>
              <a:rPr lang="ru-RU" dirty="0" err="1"/>
              <a:t>of</a:t>
            </a:r>
            <a:r>
              <a:rPr lang="ru-RU" dirty="0"/>
              <a:t> </a:t>
            </a:r>
            <a:r>
              <a:rPr lang="ru-RU" dirty="0" err="1"/>
              <a:t>being</a:t>
            </a:r>
            <a:r>
              <a:rPr lang="ru-RU" dirty="0"/>
              <a:t> "</a:t>
            </a:r>
            <a:r>
              <a:rPr lang="ru-RU" dirty="0" err="1"/>
              <a:t>universal</a:t>
            </a:r>
            <a:r>
              <a:rPr lang="ru-RU" dirty="0"/>
              <a:t>" </a:t>
            </a:r>
            <a:r>
              <a:rPr lang="ru-RU" dirty="0" err="1"/>
              <a:t>while</a:t>
            </a:r>
            <a:r>
              <a:rPr lang="ru-RU" dirty="0"/>
              <a:t> </a:t>
            </a:r>
            <a:r>
              <a:rPr lang="ru-RU" dirty="0" err="1"/>
              <a:t>the</a:t>
            </a:r>
            <a:r>
              <a:rPr lang="ru-RU" dirty="0"/>
              <a:t> </a:t>
            </a:r>
            <a:r>
              <a:rPr lang="ru-RU" dirty="0" err="1"/>
              <a:t>barbarians</a:t>
            </a:r>
            <a:r>
              <a:rPr lang="ru-RU" dirty="0"/>
              <a:t> </a:t>
            </a:r>
            <a:r>
              <a:rPr lang="ru-RU" dirty="0" err="1"/>
              <a:t>were</a:t>
            </a:r>
            <a:r>
              <a:rPr lang="ru-RU" dirty="0"/>
              <a:t> </a:t>
            </a:r>
            <a:r>
              <a:rPr lang="ru-RU" dirty="0" err="1"/>
              <a:t>perceived</a:t>
            </a:r>
            <a:r>
              <a:rPr lang="ru-RU" dirty="0"/>
              <a:t> </a:t>
            </a:r>
            <a:r>
              <a:rPr lang="ru-RU" dirty="0" err="1"/>
              <a:t>not</a:t>
            </a:r>
            <a:r>
              <a:rPr lang="ru-RU" dirty="0"/>
              <a:t> </a:t>
            </a:r>
            <a:r>
              <a:rPr lang="ru-RU" dirty="0" err="1"/>
              <a:t>just</a:t>
            </a:r>
            <a:r>
              <a:rPr lang="ru-RU" dirty="0"/>
              <a:t> </a:t>
            </a:r>
            <a:r>
              <a:rPr lang="ru-RU" dirty="0" err="1"/>
              <a:t>as</a:t>
            </a:r>
            <a:r>
              <a:rPr lang="ru-RU" dirty="0"/>
              <a:t> </a:t>
            </a:r>
            <a:r>
              <a:rPr lang="ru-RU" dirty="0" err="1"/>
              <a:t>different</a:t>
            </a:r>
            <a:r>
              <a:rPr lang="ru-RU" dirty="0"/>
              <a:t>, </a:t>
            </a:r>
            <a:r>
              <a:rPr lang="ru-RU" dirty="0" err="1"/>
              <a:t>but</a:t>
            </a:r>
            <a:r>
              <a:rPr lang="ru-RU" dirty="0"/>
              <a:t> </a:t>
            </a:r>
            <a:r>
              <a:rPr lang="ru-RU" dirty="0" err="1"/>
              <a:t>as</a:t>
            </a:r>
            <a:r>
              <a:rPr lang="ru-RU" dirty="0"/>
              <a:t> a </a:t>
            </a:r>
            <a:r>
              <a:rPr lang="ru-RU" dirty="0" err="1"/>
              <a:t>violation</a:t>
            </a:r>
            <a:r>
              <a:rPr lang="ru-RU" dirty="0"/>
              <a:t> </a:t>
            </a:r>
            <a:r>
              <a:rPr lang="ru-RU" dirty="0" err="1"/>
              <a:t>of</a:t>
            </a:r>
            <a:r>
              <a:rPr lang="ru-RU" dirty="0"/>
              <a:t> </a:t>
            </a:r>
            <a:r>
              <a:rPr lang="ru-RU" dirty="0" err="1"/>
              <a:t>the</a:t>
            </a:r>
            <a:r>
              <a:rPr lang="ru-RU" dirty="0"/>
              <a:t> "</a:t>
            </a:r>
            <a:r>
              <a:rPr lang="ru-RU" dirty="0" err="1"/>
              <a:t>universal</a:t>
            </a:r>
            <a:r>
              <a:rPr lang="ru-RU" dirty="0"/>
              <a:t>", </a:t>
            </a:r>
            <a:r>
              <a:rPr lang="ru-RU" dirty="0" err="1"/>
              <a:t>which</a:t>
            </a:r>
            <a:r>
              <a:rPr lang="ru-RU" dirty="0"/>
              <a:t> </a:t>
            </a:r>
            <a:r>
              <a:rPr lang="ru-RU" dirty="0" err="1"/>
              <a:t>did</a:t>
            </a:r>
            <a:r>
              <a:rPr lang="ru-RU" dirty="0"/>
              <a:t> </a:t>
            </a:r>
            <a:r>
              <a:rPr lang="ru-RU" dirty="0" err="1"/>
              <a:t>not</a:t>
            </a:r>
            <a:r>
              <a:rPr lang="ru-RU" dirty="0"/>
              <a:t> </a:t>
            </a:r>
            <a:r>
              <a:rPr lang="ru-RU" dirty="0" err="1"/>
              <a:t>reach</a:t>
            </a:r>
            <a:r>
              <a:rPr lang="ru-RU" dirty="0"/>
              <a:t> </a:t>
            </a:r>
            <a:r>
              <a:rPr lang="ru-RU" dirty="0" err="1"/>
              <a:t>the</a:t>
            </a:r>
            <a:r>
              <a:rPr lang="ru-RU" dirty="0"/>
              <a:t> </a:t>
            </a:r>
            <a:r>
              <a:rPr lang="ru-RU" dirty="0" err="1"/>
              <a:t>desired</a:t>
            </a:r>
            <a:r>
              <a:rPr lang="ru-RU" dirty="0"/>
              <a:t> </a:t>
            </a:r>
            <a:r>
              <a:rPr lang="ru-RU" dirty="0" err="1"/>
              <a:t>development</a:t>
            </a:r>
            <a:r>
              <a:rPr lang="ru-RU" dirty="0"/>
              <a:t>. </a:t>
            </a:r>
            <a:r>
              <a:rPr lang="ru-RU" dirty="0" err="1"/>
              <a:t>Hence</a:t>
            </a:r>
            <a:r>
              <a:rPr lang="ru-RU" dirty="0"/>
              <a:t> </a:t>
            </a:r>
            <a:r>
              <a:rPr lang="ru-RU" dirty="0" err="1"/>
              <a:t>the</a:t>
            </a:r>
            <a:r>
              <a:rPr lang="ru-RU" dirty="0"/>
              <a:t> </a:t>
            </a:r>
            <a:r>
              <a:rPr lang="ru-RU" dirty="0" err="1"/>
              <a:t>concept</a:t>
            </a:r>
            <a:r>
              <a:rPr lang="ru-RU" dirty="0"/>
              <a:t> </a:t>
            </a:r>
            <a:r>
              <a:rPr lang="ru-RU" dirty="0" err="1"/>
              <a:t>of</a:t>
            </a:r>
            <a:r>
              <a:rPr lang="ru-RU" dirty="0"/>
              <a:t> </a:t>
            </a:r>
            <a:r>
              <a:rPr lang="ru-RU" dirty="0" err="1"/>
              <a:t>Eurocentric</a:t>
            </a:r>
            <a:r>
              <a:rPr lang="ru-RU" dirty="0"/>
              <a:t> </a:t>
            </a:r>
            <a:r>
              <a:rPr lang="ru-RU" dirty="0" err="1"/>
              <a:t>values</a:t>
            </a:r>
            <a:r>
              <a:rPr lang="ru-RU" dirty="0"/>
              <a:t> </a:t>
            </a:r>
            <a:r>
              <a:rPr lang="ru-RU" dirty="0" err="1"/>
              <a:t>were</a:t>
            </a:r>
            <a:r>
              <a:rPr lang="ru-RU" dirty="0"/>
              <a:t> </a:t>
            </a:r>
            <a:r>
              <a:rPr lang="ru-RU" dirty="0" err="1"/>
              <a:t>born</a:t>
            </a:r>
            <a:r>
              <a:rPr lang="ru-RU" dirty="0"/>
              <a:t>, </a:t>
            </a:r>
            <a:r>
              <a:rPr lang="ru-RU" dirty="0" err="1"/>
              <a:t>from</a:t>
            </a:r>
            <a:r>
              <a:rPr lang="ru-RU" dirty="0"/>
              <a:t> </a:t>
            </a:r>
            <a:r>
              <a:rPr lang="ru-RU" dirty="0" err="1"/>
              <a:t>this</a:t>
            </a:r>
            <a:r>
              <a:rPr lang="ru-RU" dirty="0"/>
              <a:t> </a:t>
            </a:r>
            <a:r>
              <a:rPr lang="ru-RU" dirty="0" err="1"/>
              <a:t>position</a:t>
            </a:r>
            <a:r>
              <a:rPr lang="ru-RU" dirty="0"/>
              <a:t> </a:t>
            </a:r>
            <a:r>
              <a:rPr lang="ru-RU" dirty="0" err="1"/>
              <a:t>the</a:t>
            </a:r>
            <a:r>
              <a:rPr lang="ru-RU" dirty="0"/>
              <a:t> </a:t>
            </a:r>
            <a:r>
              <a:rPr lang="ru-RU" dirty="0" err="1"/>
              <a:t>rest</a:t>
            </a:r>
            <a:r>
              <a:rPr lang="ru-RU" dirty="0"/>
              <a:t> </a:t>
            </a:r>
            <a:r>
              <a:rPr lang="ru-RU" dirty="0" err="1"/>
              <a:t>of</a:t>
            </a:r>
            <a:r>
              <a:rPr lang="ru-RU" dirty="0"/>
              <a:t> </a:t>
            </a:r>
            <a:r>
              <a:rPr lang="ru-RU" dirty="0" err="1"/>
              <a:t>the</a:t>
            </a:r>
            <a:r>
              <a:rPr lang="ru-RU" dirty="0"/>
              <a:t> </a:t>
            </a:r>
            <a:r>
              <a:rPr lang="ru-RU" dirty="0" err="1"/>
              <a:t>countries</a:t>
            </a:r>
            <a:r>
              <a:rPr lang="ru-RU" dirty="0"/>
              <a:t>, </a:t>
            </a:r>
            <a:r>
              <a:rPr lang="ru-RU" dirty="0" err="1"/>
              <a:t>peoples</a:t>
            </a:r>
            <a:r>
              <a:rPr lang="ru-RU" dirty="0"/>
              <a:t> </a:t>
            </a:r>
            <a:r>
              <a:rPr lang="ru-RU" dirty="0" err="1"/>
              <a:t>and</a:t>
            </a:r>
            <a:r>
              <a:rPr lang="ru-RU" dirty="0"/>
              <a:t> </a:t>
            </a:r>
            <a:r>
              <a:rPr lang="ru-RU" dirty="0" err="1"/>
              <a:t>cultures</a:t>
            </a:r>
            <a:r>
              <a:rPr lang="ru-RU" dirty="0"/>
              <a:t> </a:t>
            </a:r>
            <a:r>
              <a:rPr lang="ru-RU" dirty="0" err="1"/>
              <a:t>were</a:t>
            </a:r>
            <a:r>
              <a:rPr lang="ru-RU" dirty="0"/>
              <a:t> </a:t>
            </a:r>
            <a:r>
              <a:rPr lang="ru-RU" dirty="0" err="1"/>
              <a:t>perceived</a:t>
            </a:r>
            <a:r>
              <a:rPr lang="ru-RU" dirty="0"/>
              <a:t> </a:t>
            </a:r>
            <a:r>
              <a:rPr lang="ru-RU" dirty="0" err="1"/>
              <a:t>as</a:t>
            </a:r>
            <a:r>
              <a:rPr lang="ru-RU" dirty="0"/>
              <a:t> </a:t>
            </a:r>
            <a:r>
              <a:rPr lang="ru-RU" dirty="0" err="1"/>
              <a:t>immature</a:t>
            </a:r>
            <a:r>
              <a:rPr lang="ru-RU" dirty="0"/>
              <a:t>, </a:t>
            </a:r>
            <a:r>
              <a:rPr lang="ru-RU" dirty="0" err="1"/>
              <a:t>their</a:t>
            </a:r>
            <a:r>
              <a:rPr lang="ru-RU" dirty="0"/>
              <a:t> </a:t>
            </a:r>
            <a:r>
              <a:rPr lang="ru-RU" dirty="0" err="1"/>
              <a:t>development</a:t>
            </a:r>
            <a:r>
              <a:rPr lang="ru-RU" dirty="0"/>
              <a:t> </a:t>
            </a:r>
            <a:r>
              <a:rPr lang="ru-RU" dirty="0" err="1"/>
              <a:t>and</a:t>
            </a:r>
            <a:r>
              <a:rPr lang="ru-RU" dirty="0"/>
              <a:t> </a:t>
            </a:r>
            <a:r>
              <a:rPr lang="ru-RU" dirty="0" err="1"/>
              <a:t>progress</a:t>
            </a:r>
            <a:r>
              <a:rPr lang="ru-RU" dirty="0"/>
              <a:t> </a:t>
            </a:r>
            <a:r>
              <a:rPr lang="ru-RU" dirty="0" err="1"/>
              <a:t>had</a:t>
            </a:r>
            <a:r>
              <a:rPr lang="ru-RU" dirty="0"/>
              <a:t> </a:t>
            </a:r>
            <a:r>
              <a:rPr lang="ru-RU" dirty="0" err="1"/>
              <a:t>to</a:t>
            </a:r>
            <a:r>
              <a:rPr lang="ru-RU" dirty="0"/>
              <a:t> </a:t>
            </a:r>
            <a:r>
              <a:rPr lang="ru-RU" dirty="0" err="1"/>
              <a:t>implement</a:t>
            </a:r>
            <a:r>
              <a:rPr lang="ru-RU" dirty="0"/>
              <a:t> </a:t>
            </a:r>
            <a:r>
              <a:rPr lang="ru-RU" dirty="0" err="1"/>
              <a:t>the</a:t>
            </a:r>
            <a:r>
              <a:rPr lang="ru-RU" dirty="0"/>
              <a:t> </a:t>
            </a:r>
            <a:r>
              <a:rPr lang="ru-RU" dirty="0" err="1"/>
              <a:t>same</a:t>
            </a:r>
            <a:r>
              <a:rPr lang="ru-RU" dirty="0"/>
              <a:t> </a:t>
            </a:r>
            <a:r>
              <a:rPr lang="ru-RU" dirty="0" err="1"/>
              <a:t>principles</a:t>
            </a:r>
            <a:r>
              <a:rPr lang="ru-RU" dirty="0"/>
              <a:t> </a:t>
            </a:r>
            <a:r>
              <a:rPr lang="ru-RU" dirty="0" err="1"/>
              <a:t>and</a:t>
            </a:r>
            <a:r>
              <a:rPr lang="ru-RU" dirty="0"/>
              <a:t> </a:t>
            </a:r>
            <a:r>
              <a:rPr lang="ru-RU" dirty="0" err="1"/>
              <a:t>schemes</a:t>
            </a:r>
            <a:r>
              <a:rPr lang="ru-RU" dirty="0"/>
              <a:t> </a:t>
            </a:r>
            <a:r>
              <a:rPr lang="ru-RU" dirty="0" err="1"/>
              <a:t>that</a:t>
            </a:r>
            <a:r>
              <a:rPr lang="ru-RU" dirty="0"/>
              <a:t> </a:t>
            </a:r>
            <a:r>
              <a:rPr lang="ru-RU" dirty="0" err="1"/>
              <a:t>already</a:t>
            </a:r>
            <a:r>
              <a:rPr lang="ru-RU" dirty="0"/>
              <a:t> </a:t>
            </a:r>
            <a:r>
              <a:rPr lang="ru-RU" dirty="0" err="1"/>
              <a:t>were</a:t>
            </a:r>
            <a:r>
              <a:rPr lang="ru-RU" dirty="0"/>
              <a:t> </a:t>
            </a:r>
            <a:r>
              <a:rPr lang="ru-RU" dirty="0" err="1"/>
              <a:t>in</a:t>
            </a:r>
            <a:r>
              <a:rPr lang="ru-RU" dirty="0"/>
              <a:t> </a:t>
            </a:r>
            <a:r>
              <a:rPr lang="ru-RU" dirty="0" err="1"/>
              <a:t>existence</a:t>
            </a:r>
            <a:r>
              <a:rPr lang="ru-RU" dirty="0"/>
              <a:t> </a:t>
            </a:r>
            <a:r>
              <a:rPr lang="ru-RU" dirty="0" err="1"/>
              <a:t>in</a:t>
            </a:r>
            <a:r>
              <a:rPr lang="ru-RU" dirty="0"/>
              <a:t> </a:t>
            </a:r>
            <a:r>
              <a:rPr lang="ru-RU" dirty="0" err="1"/>
              <a:t>Europe</a:t>
            </a:r>
            <a:r>
              <a:rPr lang="ru-RU" dirty="0"/>
              <a:t>.</a:t>
            </a:r>
          </a:p>
        </p:txBody>
      </p:sp>
      <p:sp>
        <p:nvSpPr>
          <p:cNvPr id="3" name="Заголовок 2"/>
          <p:cNvSpPr>
            <a:spLocks noGrp="1"/>
          </p:cNvSpPr>
          <p:nvPr>
            <p:ph type="title"/>
          </p:nvPr>
        </p:nvSpPr>
        <p:spPr/>
        <p:txBody>
          <a:bodyPr/>
          <a:lstStyle/>
          <a:p>
            <a:r>
              <a:rPr lang="en-US" dirty="0" smtClean="0"/>
              <a:t>Is </a:t>
            </a:r>
            <a:r>
              <a:rPr lang="en-US" dirty="0" err="1" smtClean="0"/>
              <a:t>Eurocentrism</a:t>
            </a:r>
            <a:r>
              <a:rPr lang="en-US" dirty="0" smtClean="0"/>
              <a:t> Universal? </a:t>
            </a:r>
            <a:endParaRPr lang="ru-RU" dirty="0"/>
          </a:p>
        </p:txBody>
      </p:sp>
    </p:spTree>
    <p:extLst>
      <p:ext uri="{BB962C8B-B14F-4D97-AF65-F5344CB8AC3E}">
        <p14:creationId xmlns:p14="http://schemas.microsoft.com/office/powerpoint/2010/main" val="2822180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115616" y="1340768"/>
            <a:ext cx="7408333" cy="5112568"/>
          </a:xfrm>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4098" name="Picture 2" descr="C:\Users\Оксана\Documents\инд.женщины-фот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548680"/>
            <a:ext cx="5334000" cy="6214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422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a:bodyPr>
          <a:lstStyle/>
          <a:p>
            <a:pPr algn="just"/>
            <a:r>
              <a:rPr lang="en-US" dirty="0"/>
              <a:t>Of course all of us read James Fennimore Cooper’s novels and grieved Uncas’ death as a symbol of decline of great nation. But is it really so? Mohicans are part of Algonquian nation still exists on the territory of Wisconsin where it was forced by European colonialists. Another classical literary reference to the indigenous people of the US land is found in </a:t>
            </a:r>
            <a:r>
              <a:rPr lang="en-US" i="1" dirty="0" err="1"/>
              <a:t>Mobi</a:t>
            </a:r>
            <a:r>
              <a:rPr lang="en-US" i="1" dirty="0"/>
              <a:t> Dick. </a:t>
            </a:r>
            <a:r>
              <a:rPr lang="en-US" dirty="0"/>
              <a:t>Melville’s use of “Pequot” as the name of the ship anticipated the commercialization of Native names for vehicles, such as Jeep Cherokee and Dodge Dakota. </a:t>
            </a:r>
            <a:endParaRPr lang="ru-RU" dirty="0"/>
          </a:p>
        </p:txBody>
      </p:sp>
      <p:sp>
        <p:nvSpPr>
          <p:cNvPr id="3" name="Заголовок 2"/>
          <p:cNvSpPr>
            <a:spLocks noGrp="1"/>
          </p:cNvSpPr>
          <p:nvPr>
            <p:ph type="title"/>
          </p:nvPr>
        </p:nvSpPr>
        <p:spPr/>
        <p:txBody>
          <a:bodyPr/>
          <a:lstStyle/>
          <a:p>
            <a:r>
              <a:rPr lang="en-US" dirty="0" smtClean="0"/>
              <a:t>Literary Basis of Racism</a:t>
            </a:r>
            <a:endParaRPr lang="ru-RU" dirty="0"/>
          </a:p>
        </p:txBody>
      </p:sp>
    </p:spTree>
    <p:extLst>
      <p:ext uri="{BB962C8B-B14F-4D97-AF65-F5344CB8AC3E}">
        <p14:creationId xmlns:p14="http://schemas.microsoft.com/office/powerpoint/2010/main" val="3399765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1196752"/>
            <a:ext cx="7408333" cy="4929411"/>
          </a:xfrm>
        </p:spPr>
        <p:txBody>
          <a:bodyPr>
            <a:normAutofit/>
          </a:bodyPr>
          <a:lstStyle/>
          <a:p>
            <a:pPr algn="just"/>
            <a:r>
              <a:rPr lang="en-US" dirty="0">
                <a:solidFill>
                  <a:schemeClr val="tx1"/>
                </a:solidFill>
              </a:rPr>
              <a:t>. Pequot is the name of virtual eliminated indigenous nation, as the result of the Pequot war of 1636-1637 and Treaty of Hartford, the major feature of this treaty was to outlaw the Pequot language and name. Any survivors would be referred in the future as </a:t>
            </a:r>
            <a:r>
              <a:rPr lang="en-US" dirty="0" err="1">
                <a:solidFill>
                  <a:schemeClr val="tx1"/>
                </a:solidFill>
              </a:rPr>
              <a:t>Mohegans</a:t>
            </a:r>
            <a:r>
              <a:rPr lang="en-US" dirty="0">
                <a:solidFill>
                  <a:schemeClr val="tx1"/>
                </a:solidFill>
              </a:rPr>
              <a:t> or Narragansett, </a:t>
            </a:r>
            <a:r>
              <a:rPr lang="en-US" dirty="0" smtClean="0">
                <a:solidFill>
                  <a:schemeClr val="tx1"/>
                </a:solidFill>
              </a:rPr>
              <a:t>forbidding </a:t>
            </a:r>
            <a:r>
              <a:rPr lang="en-US" dirty="0">
                <a:solidFill>
                  <a:schemeClr val="tx1"/>
                </a:solidFill>
              </a:rPr>
              <a:t>the Pequot from regrouping as a tribe, and required that other tribes in the region submit all their inter-tribal grievance to the English and abide by their decisions. No Pequot town or settlement would be allowed.</a:t>
            </a:r>
            <a:r>
              <a:rPr lang="en-US" dirty="0"/>
              <a:t> </a:t>
            </a:r>
            <a:endParaRPr lang="ru-RU" dirty="0"/>
          </a:p>
        </p:txBody>
      </p:sp>
      <p:sp>
        <p:nvSpPr>
          <p:cNvPr id="3" name="Заголовок 2"/>
          <p:cNvSpPr>
            <a:spLocks noGrp="1"/>
          </p:cNvSpPr>
          <p:nvPr>
            <p:ph type="title"/>
          </p:nvPr>
        </p:nvSpPr>
        <p:spPr/>
        <p:txBody>
          <a:bodyPr/>
          <a:lstStyle/>
          <a:p>
            <a:endParaRPr lang="ru-RU" dirty="0"/>
          </a:p>
        </p:txBody>
      </p:sp>
    </p:spTree>
    <p:extLst>
      <p:ext uri="{BB962C8B-B14F-4D97-AF65-F5344CB8AC3E}">
        <p14:creationId xmlns:p14="http://schemas.microsoft.com/office/powerpoint/2010/main" val="963194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187624" y="404664"/>
            <a:ext cx="7408333" cy="6225555"/>
          </a:xfrm>
        </p:spPr>
        <p:txBody>
          <a:bodyPr>
            <a:normAutofit fontScale="92500" lnSpcReduction="10000"/>
          </a:bodyPr>
          <a:lstStyle/>
          <a:p>
            <a:r>
              <a:rPr lang="en-US" dirty="0">
                <a:solidFill>
                  <a:schemeClr val="tx1"/>
                </a:solidFill>
              </a:rPr>
              <a:t>It is interesting to mention that Cooper’s heroic Uncas was at the Pequot Massacre helping to slaughter them, as </a:t>
            </a:r>
            <a:r>
              <a:rPr lang="en-US" dirty="0" err="1">
                <a:solidFill>
                  <a:schemeClr val="tx1"/>
                </a:solidFill>
              </a:rPr>
              <a:t>Mohegans</a:t>
            </a:r>
            <a:r>
              <a:rPr lang="en-US" dirty="0">
                <a:solidFill>
                  <a:schemeClr val="tx1"/>
                </a:solidFill>
              </a:rPr>
              <a:t> and </a:t>
            </a:r>
            <a:r>
              <a:rPr lang="en-US" dirty="0" err="1">
                <a:solidFill>
                  <a:schemeClr val="tx1"/>
                </a:solidFill>
              </a:rPr>
              <a:t>Narragansetts</a:t>
            </a:r>
            <a:r>
              <a:rPr lang="en-US" dirty="0">
                <a:solidFill>
                  <a:schemeClr val="tx1"/>
                </a:solidFill>
              </a:rPr>
              <a:t> joined Masons and Puritans against the </a:t>
            </a:r>
            <a:r>
              <a:rPr lang="en-US" dirty="0" err="1">
                <a:solidFill>
                  <a:schemeClr val="tx1"/>
                </a:solidFill>
              </a:rPr>
              <a:t>Pequots</a:t>
            </a:r>
            <a:r>
              <a:rPr lang="en-US" dirty="0">
                <a:solidFill>
                  <a:schemeClr val="tx1"/>
                </a:solidFill>
              </a:rPr>
              <a:t>. Gradually the Pequot were able to reestablish their identity, but as separate tribes in separate </a:t>
            </a:r>
            <a:r>
              <a:rPr lang="en-US" dirty="0" smtClean="0">
                <a:solidFill>
                  <a:schemeClr val="tx1"/>
                </a:solidFill>
              </a:rPr>
              <a:t>communities.</a:t>
            </a:r>
          </a:p>
          <a:p>
            <a:r>
              <a:rPr lang="en-US" dirty="0">
                <a:solidFill>
                  <a:schemeClr val="tx1"/>
                </a:solidFill>
              </a:rPr>
              <a:t>A question might be raised: Is genocide a necessary precursor of branding American vessels and automobiles with the names of Indian nations? It is quite possible that Melville deliberately named Ahab’s doomed ship after the persecuted tribe; it was his way of warning to compatriots, his attempt to highlight and to excoriate colonialists’ and mid-19</a:t>
            </a:r>
            <a:r>
              <a:rPr lang="en-US" baseline="30000" dirty="0">
                <a:solidFill>
                  <a:schemeClr val="tx1"/>
                </a:solidFill>
              </a:rPr>
              <a:t>th</a:t>
            </a:r>
            <a:r>
              <a:rPr lang="en-US" dirty="0">
                <a:solidFill>
                  <a:schemeClr val="tx1"/>
                </a:solidFill>
              </a:rPr>
              <a:t> century massacres of Native Americans and oppressions of other native people. This vessel symbol can be read as a state carrying diverse people and it is doomed under unwise leadership: Ahab refuses to end his pursuit of </a:t>
            </a:r>
            <a:r>
              <a:rPr lang="en-US" dirty="0" err="1">
                <a:solidFill>
                  <a:schemeClr val="tx1"/>
                </a:solidFill>
              </a:rPr>
              <a:t>Mobi</a:t>
            </a:r>
            <a:r>
              <a:rPr lang="en-US" dirty="0">
                <a:solidFill>
                  <a:schemeClr val="tx1"/>
                </a:solidFill>
              </a:rPr>
              <a:t> Dick no matter the cost of human lives including his own. This book might be interpreted as a jeremiad, prevention of the future failure of the country should it be so rigid, hating and self-righteous.</a:t>
            </a:r>
            <a:endParaRPr lang="ru-RU" dirty="0">
              <a:solidFill>
                <a:schemeClr val="tx1"/>
              </a:solidFill>
            </a:endParaRPr>
          </a:p>
          <a:p>
            <a:endParaRPr lang="ru-RU" dirty="0"/>
          </a:p>
        </p:txBody>
      </p:sp>
      <p:sp>
        <p:nvSpPr>
          <p:cNvPr id="3" name="Заголовок 2"/>
          <p:cNvSpPr>
            <a:spLocks noGrp="1"/>
          </p:cNvSpPr>
          <p:nvPr>
            <p:ph type="title"/>
          </p:nvPr>
        </p:nvSpPr>
        <p:spPr/>
        <p:txBody>
          <a:bodyPr/>
          <a:lstStyle/>
          <a:p>
            <a:endParaRPr lang="ru-RU" dirty="0"/>
          </a:p>
        </p:txBody>
      </p:sp>
    </p:spTree>
    <p:extLst>
      <p:ext uri="{BB962C8B-B14F-4D97-AF65-F5344CB8AC3E}">
        <p14:creationId xmlns:p14="http://schemas.microsoft.com/office/powerpoint/2010/main" val="4233190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404664"/>
            <a:ext cx="8496943" cy="6264696"/>
          </a:xfrm>
        </p:spPr>
        <p:txBody>
          <a:bodyPr>
            <a:normAutofit fontScale="92500"/>
          </a:bodyPr>
          <a:lstStyle/>
          <a:p>
            <a:pPr algn="just"/>
            <a:r>
              <a:rPr lang="en-US" dirty="0">
                <a:solidFill>
                  <a:schemeClr val="tx1"/>
                </a:solidFill>
              </a:rPr>
              <a:t>Modern-day American society in a way heeded that request, the end of 60-s was marked by the Native American Renaissance with such prominent Native American writers such as </a:t>
            </a:r>
            <a:r>
              <a:rPr lang="en-US" dirty="0" err="1">
                <a:solidFill>
                  <a:schemeClr val="tx1"/>
                </a:solidFill>
              </a:rPr>
              <a:t>N.Scott</a:t>
            </a:r>
            <a:r>
              <a:rPr lang="en-US" dirty="0">
                <a:solidFill>
                  <a:schemeClr val="tx1"/>
                </a:solidFill>
              </a:rPr>
              <a:t> </a:t>
            </a:r>
            <a:r>
              <a:rPr lang="en-US" dirty="0" err="1">
                <a:solidFill>
                  <a:schemeClr val="tx1"/>
                </a:solidFill>
              </a:rPr>
              <a:t>Momaday</a:t>
            </a:r>
            <a:r>
              <a:rPr lang="en-US" dirty="0">
                <a:solidFill>
                  <a:schemeClr val="tx1"/>
                </a:solidFill>
              </a:rPr>
              <a:t>, Leslie Marmon </a:t>
            </a:r>
            <a:r>
              <a:rPr lang="en-US" dirty="0" err="1">
                <a:solidFill>
                  <a:schemeClr val="tx1"/>
                </a:solidFill>
              </a:rPr>
              <a:t>Silko</a:t>
            </a:r>
            <a:r>
              <a:rPr lang="en-US" dirty="0">
                <a:solidFill>
                  <a:schemeClr val="tx1"/>
                </a:solidFill>
              </a:rPr>
              <a:t>, Louise </a:t>
            </a:r>
            <a:r>
              <a:rPr lang="en-US" dirty="0" err="1">
                <a:solidFill>
                  <a:schemeClr val="tx1"/>
                </a:solidFill>
              </a:rPr>
              <a:t>Erdrich</a:t>
            </a:r>
            <a:r>
              <a:rPr lang="en-US" dirty="0">
                <a:solidFill>
                  <a:schemeClr val="tx1"/>
                </a:solidFill>
              </a:rPr>
              <a:t>, Paula Gunn Allen, Gerald </a:t>
            </a:r>
            <a:r>
              <a:rPr lang="en-US" dirty="0" err="1">
                <a:solidFill>
                  <a:schemeClr val="tx1"/>
                </a:solidFill>
              </a:rPr>
              <a:t>Vizenor</a:t>
            </a:r>
            <a:r>
              <a:rPr lang="en-US" dirty="0">
                <a:solidFill>
                  <a:schemeClr val="tx1"/>
                </a:solidFill>
              </a:rPr>
              <a:t>, James Welch, Louis Owens, Linda Hogan, Simon Ortiz, Linda Boyden and many others. Their books are devoted to recovering indigenous identity. These labors are really necessary; they bear fruits to the whole society, they invite their readers into necessary discussion of the role natives played in the shaping of the modern world. Native American literary works illuminate the issues of nationhood, relationship and memory, citizenship and self-determination through particular native landscape, pretty often it is done through an ironic transnational framework. Writers, representatives of different indigenous nations reveal the peculiarities and determine the locales and ideas of nations, despite discourses of dominance that would preordain and reduce Native American experience to an urban/reservation dichotomy and normalize colonial conquest.</a:t>
            </a:r>
            <a:endParaRPr lang="ru-RU" dirty="0">
              <a:solidFill>
                <a:schemeClr val="tx1"/>
              </a:solidFill>
            </a:endParaRPr>
          </a:p>
          <a:p>
            <a:endParaRPr lang="ru-RU" dirty="0"/>
          </a:p>
        </p:txBody>
      </p:sp>
      <p:sp>
        <p:nvSpPr>
          <p:cNvPr id="3" name="Заголовок 2"/>
          <p:cNvSpPr>
            <a:spLocks noGrp="1"/>
          </p:cNvSpPr>
          <p:nvPr>
            <p:ph type="title"/>
          </p:nvPr>
        </p:nvSpPr>
        <p:spPr/>
        <p:txBody>
          <a:bodyPr/>
          <a:lstStyle/>
          <a:p>
            <a:pPr algn="just"/>
            <a:endParaRPr lang="ru-RU" dirty="0"/>
          </a:p>
        </p:txBody>
      </p:sp>
    </p:spTree>
    <p:extLst>
      <p:ext uri="{BB962C8B-B14F-4D97-AF65-F5344CB8AC3E}">
        <p14:creationId xmlns:p14="http://schemas.microsoft.com/office/powerpoint/2010/main" val="3632806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a:xfrm>
            <a:off x="827584" y="692696"/>
            <a:ext cx="3822192" cy="639762"/>
          </a:xfrm>
        </p:spPr>
        <p:txBody>
          <a:bodyPr/>
          <a:lstStyle/>
          <a:p>
            <a:endParaRPr lang="ru-RU"/>
          </a:p>
        </p:txBody>
      </p:sp>
      <p:sp>
        <p:nvSpPr>
          <p:cNvPr id="4" name="Объект 3"/>
          <p:cNvSpPr>
            <a:spLocks noGrp="1"/>
          </p:cNvSpPr>
          <p:nvPr>
            <p:ph sz="half" idx="2"/>
          </p:nvPr>
        </p:nvSpPr>
        <p:spPr>
          <a:xfrm>
            <a:off x="741109" y="1772816"/>
            <a:ext cx="3820055" cy="4713387"/>
          </a:xfrm>
        </p:spPr>
        <p:txBody>
          <a:bodyPr/>
          <a:lstStyle/>
          <a:p>
            <a:endParaRPr lang="ru-RU"/>
          </a:p>
        </p:txBody>
      </p:sp>
      <p:sp>
        <p:nvSpPr>
          <p:cNvPr id="5" name="Текст 4"/>
          <p:cNvSpPr>
            <a:spLocks noGrp="1"/>
          </p:cNvSpPr>
          <p:nvPr>
            <p:ph type="body" sz="quarter" idx="3"/>
          </p:nvPr>
        </p:nvSpPr>
        <p:spPr>
          <a:xfrm>
            <a:off x="4644008" y="764704"/>
            <a:ext cx="3822192" cy="639762"/>
          </a:xfrm>
        </p:spPr>
        <p:txBody>
          <a:bodyPr/>
          <a:lstStyle/>
          <a:p>
            <a:endParaRPr lang="ru-RU"/>
          </a:p>
        </p:txBody>
      </p:sp>
      <p:sp>
        <p:nvSpPr>
          <p:cNvPr id="6" name="Объект 5"/>
          <p:cNvSpPr>
            <a:spLocks noGrp="1"/>
          </p:cNvSpPr>
          <p:nvPr>
            <p:ph sz="quarter" idx="4"/>
          </p:nvPr>
        </p:nvSpPr>
        <p:spPr>
          <a:xfrm>
            <a:off x="4932040" y="1700808"/>
            <a:ext cx="3822192" cy="2697163"/>
          </a:xfrm>
        </p:spPr>
        <p:txBody>
          <a:bodyPr/>
          <a:lstStyle/>
          <a:p>
            <a:endParaRPr lang="ru-RU" dirty="0"/>
          </a:p>
        </p:txBody>
      </p:sp>
      <p:pic>
        <p:nvPicPr>
          <p:cNvPr id="5122" name="Picture 2" descr="C:\Users\Оксана\Documents\imagesN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772816"/>
            <a:ext cx="3744416" cy="2522959"/>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Оксана\Documents\susanpower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772816"/>
            <a:ext cx="4334206" cy="4471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4275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Nowadays Famous Native Americans</a:t>
            </a:r>
            <a:endParaRPr lang="ru-RU" dirty="0"/>
          </a:p>
        </p:txBody>
      </p:sp>
      <p:sp>
        <p:nvSpPr>
          <p:cNvPr id="4" name="Объект 3"/>
          <p:cNvSpPr>
            <a:spLocks noGrp="1"/>
          </p:cNvSpPr>
          <p:nvPr>
            <p:ph sz="quarter" idx="14"/>
          </p:nvPr>
        </p:nvSpPr>
        <p:spPr>
          <a:xfrm>
            <a:off x="4645152" y="2276872"/>
            <a:ext cx="3822192" cy="3849608"/>
          </a:xfrm>
        </p:spPr>
        <p:txBody>
          <a:bodyPr/>
          <a:lstStyle/>
          <a:p>
            <a:pPr marL="0" indent="0" algn="ctr">
              <a:buNone/>
            </a:pPr>
            <a:endParaRPr lang="en-US" sz="3200" dirty="0" smtClean="0">
              <a:latin typeface="Times New Roman" panose="02020603050405020304" pitchFamily="18" charset="0"/>
              <a:cs typeface="Times New Roman" panose="02020603050405020304" pitchFamily="18" charset="0"/>
            </a:endParaRPr>
          </a:p>
          <a:p>
            <a:pPr marL="0" indent="0" algn="ctr">
              <a:buNone/>
            </a:pPr>
            <a:r>
              <a:rPr lang="en-US" sz="3200" dirty="0" smtClean="0">
                <a:latin typeface="Times New Roman" panose="02020603050405020304" pitchFamily="18" charset="0"/>
                <a:cs typeface="Times New Roman" panose="02020603050405020304" pitchFamily="18" charset="0"/>
              </a:rPr>
              <a:t>Demi Moore</a:t>
            </a:r>
          </a:p>
          <a:p>
            <a:pPr marL="0" indent="0" algn="ctr">
              <a:buNone/>
            </a:pPr>
            <a:endParaRPr lang="en-US" sz="3200" dirty="0" smtClean="0">
              <a:latin typeface="Times New Roman" panose="02020603050405020304" pitchFamily="18" charset="0"/>
              <a:cs typeface="Times New Roman" panose="02020603050405020304" pitchFamily="18" charset="0"/>
            </a:endParaRPr>
          </a:p>
          <a:p>
            <a:pPr marL="0" indent="0" algn="ctr">
              <a:buNone/>
            </a:pPr>
            <a:r>
              <a:rPr lang="en-US" dirty="0">
                <a:latin typeface="Times New Roman" panose="02020603050405020304" pitchFamily="18" charset="0"/>
                <a:cs typeface="Times New Roman" panose="02020603050405020304" pitchFamily="18" charset="0"/>
              </a:rPr>
              <a:t>is an American actress, filmmaker, former songwriter, and model. </a:t>
            </a:r>
            <a:endParaRPr lang="ru-RU" dirty="0">
              <a:latin typeface="Times New Roman" panose="02020603050405020304" pitchFamily="18" charset="0"/>
              <a:cs typeface="Times New Roman" panose="02020603050405020304" pitchFamily="18" charset="0"/>
            </a:endParaRPr>
          </a:p>
        </p:txBody>
      </p:sp>
      <p:pic>
        <p:nvPicPr>
          <p:cNvPr id="4098"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611560" y="2204864"/>
            <a:ext cx="3528391"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5091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en-US" dirty="0">
                <a:solidFill>
                  <a:schemeClr val="tx1"/>
                </a:solidFill>
              </a:rPr>
              <a:t>Increased attention to national identity, the need for the consolidation of ethnic communities, the attempt to create a national ideal and national idea in the new social conditions, along with the desire to isolate from mass national mythology, culture, history and customs - all this components are a protective reaction to the increased unification of spiritual and material culture in the conditions of the 20th century globalization.</a:t>
            </a:r>
            <a:endParaRPr lang="ru-RU" dirty="0">
              <a:solidFill>
                <a:schemeClr val="tx1"/>
              </a:solidFill>
            </a:endParaRPr>
          </a:p>
          <a:p>
            <a:endParaRPr lang="ru-RU" dirty="0"/>
          </a:p>
        </p:txBody>
      </p:sp>
      <p:sp>
        <p:nvSpPr>
          <p:cNvPr id="3" name="Заголовок 2"/>
          <p:cNvSpPr>
            <a:spLocks noGrp="1"/>
          </p:cNvSpPr>
          <p:nvPr>
            <p:ph type="title"/>
          </p:nvPr>
        </p:nvSpPr>
        <p:spPr/>
        <p:txBody>
          <a:bodyPr/>
          <a:lstStyle/>
          <a:p>
            <a:r>
              <a:rPr lang="en-US" dirty="0" smtClean="0"/>
              <a:t>The Need for National </a:t>
            </a:r>
            <a:r>
              <a:rPr lang="en-US" dirty="0"/>
              <a:t>I</a:t>
            </a:r>
            <a:r>
              <a:rPr lang="en-US" dirty="0" smtClean="0"/>
              <a:t>dentity</a:t>
            </a:r>
            <a:endParaRPr lang="ru-RU" dirty="0"/>
          </a:p>
        </p:txBody>
      </p:sp>
    </p:spTree>
    <p:extLst>
      <p:ext uri="{BB962C8B-B14F-4D97-AF65-F5344CB8AC3E}">
        <p14:creationId xmlns:p14="http://schemas.microsoft.com/office/powerpoint/2010/main" val="37674061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220072" y="1484784"/>
            <a:ext cx="3357761"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Объект 2"/>
          <p:cNvSpPr>
            <a:spLocks noGrp="1"/>
          </p:cNvSpPr>
          <p:nvPr>
            <p:ph sz="quarter" idx="13"/>
          </p:nvPr>
        </p:nvSpPr>
        <p:spPr>
          <a:xfrm>
            <a:off x="395536" y="1268760"/>
            <a:ext cx="4103311" cy="4857720"/>
          </a:xfrm>
        </p:spPr>
        <p:txBody>
          <a:bodyPr>
            <a:normAutofit fontScale="85000" lnSpcReduction="20000"/>
          </a:bodyPr>
          <a:lstStyle/>
          <a:p>
            <a:pPr marL="0" indent="0" algn="ctr">
              <a:buNone/>
            </a:pPr>
            <a:r>
              <a:rPr lang="en-US" sz="3800" dirty="0">
                <a:latin typeface="Times New Roman" panose="02020603050405020304" pitchFamily="18" charset="0"/>
                <a:cs typeface="Times New Roman" panose="02020603050405020304" pitchFamily="18" charset="0"/>
              </a:rPr>
              <a:t>Navarre Scott </a:t>
            </a:r>
            <a:r>
              <a:rPr lang="en-US" sz="3800" dirty="0" err="1">
                <a:latin typeface="Times New Roman" panose="02020603050405020304" pitchFamily="18" charset="0"/>
                <a:cs typeface="Times New Roman" panose="02020603050405020304" pitchFamily="18" charset="0"/>
              </a:rPr>
              <a:t>Momaday</a:t>
            </a:r>
            <a:r>
              <a:rPr lang="en-US" sz="3800" dirty="0">
                <a:latin typeface="Times New Roman" panose="02020603050405020304" pitchFamily="18" charset="0"/>
                <a:cs typeface="Times New Roman" panose="02020603050405020304" pitchFamily="18" charset="0"/>
              </a:rPr>
              <a:t> </a:t>
            </a:r>
            <a:endParaRPr lang="en-US" sz="3800" dirty="0" smtClean="0">
              <a:latin typeface="Times New Roman" panose="02020603050405020304" pitchFamily="18" charset="0"/>
              <a:cs typeface="Times New Roman" panose="02020603050405020304" pitchFamily="18" charset="0"/>
            </a:endParaRPr>
          </a:p>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born February 27, 1934) — known as N. Scott </a:t>
            </a:r>
            <a:r>
              <a:rPr lang="en-US" dirty="0" err="1">
                <a:latin typeface="Times New Roman" panose="02020603050405020304" pitchFamily="18" charset="0"/>
                <a:cs typeface="Times New Roman" panose="02020603050405020304" pitchFamily="18" charset="0"/>
              </a:rPr>
              <a:t>Momaday</a:t>
            </a:r>
            <a:r>
              <a:rPr lang="en-US" dirty="0">
                <a:latin typeface="Times New Roman" panose="02020603050405020304" pitchFamily="18" charset="0"/>
                <a:cs typeface="Times New Roman" panose="02020603050405020304" pitchFamily="18" charset="0"/>
              </a:rPr>
              <a:t> — is a Native American author of Kiowa descent. His work House Made of Dawn was awarded the Pulitzer Prize for Fiction in 1969. </a:t>
            </a:r>
            <a:r>
              <a:rPr lang="en-US" dirty="0" err="1">
                <a:latin typeface="Times New Roman" panose="02020603050405020304" pitchFamily="18" charset="0"/>
                <a:cs typeface="Times New Roman" panose="02020603050405020304" pitchFamily="18" charset="0"/>
              </a:rPr>
              <a:t>Momaday</a:t>
            </a:r>
            <a:r>
              <a:rPr lang="en-US" dirty="0">
                <a:latin typeface="Times New Roman" panose="02020603050405020304" pitchFamily="18" charset="0"/>
                <a:cs typeface="Times New Roman" panose="02020603050405020304" pitchFamily="18" charset="0"/>
              </a:rPr>
              <a:t> received the National Medal of Arts in 2007 for his work that celebrated and preserved Native American oral and art tradition. He holds 20 honorary degrees from colleges and universities, and is a fellow of the American Academy of Arts and Sciences</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73257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4"/>
          </p:nvPr>
        </p:nvSpPr>
        <p:spPr>
          <a:xfrm>
            <a:off x="4644008" y="1268760"/>
            <a:ext cx="3822192" cy="4497680"/>
          </a:xfrm>
        </p:spPr>
        <p:txBody>
          <a:bodyPr>
            <a:normAutofit fontScale="92500" lnSpcReduction="10000"/>
          </a:bodyPr>
          <a:lstStyle/>
          <a:p>
            <a:pPr marL="0" indent="0" algn="ctr">
              <a:buNone/>
            </a:pPr>
            <a:r>
              <a:rPr lang="en-US" sz="3200" dirty="0">
                <a:latin typeface="Times New Roman" panose="02020603050405020304" pitchFamily="18" charset="0"/>
                <a:cs typeface="Times New Roman" panose="02020603050405020304" pitchFamily="18" charset="0"/>
              </a:rPr>
              <a:t>Louise </a:t>
            </a:r>
            <a:r>
              <a:rPr lang="en-US" sz="3200" dirty="0" err="1" smtClean="0">
                <a:latin typeface="Times New Roman" panose="02020603050405020304" pitchFamily="18" charset="0"/>
                <a:cs typeface="Times New Roman" panose="02020603050405020304" pitchFamily="18" charset="0"/>
              </a:rPr>
              <a:t>Erdrich</a:t>
            </a:r>
            <a:endParaRPr lang="en-US" sz="3200" dirty="0" smtClean="0">
              <a:latin typeface="Times New Roman" panose="02020603050405020304" pitchFamily="18" charset="0"/>
              <a:cs typeface="Times New Roman" panose="02020603050405020304" pitchFamily="18" charset="0"/>
            </a:endParaRPr>
          </a:p>
          <a:p>
            <a:pPr marL="0" indent="0" algn="ctr">
              <a:buNone/>
            </a:pPr>
            <a:r>
              <a:rPr lang="en-US" sz="3200" dirty="0" smtClean="0">
                <a:latin typeface="Times New Roman" panose="02020603050405020304" pitchFamily="18" charset="0"/>
                <a:cs typeface="Times New Roman" panose="02020603050405020304" pitchFamily="18" charset="0"/>
              </a:rPr>
              <a:t> </a:t>
            </a:r>
          </a:p>
          <a:p>
            <a:pPr marL="0" indent="0" algn="just">
              <a:buNone/>
            </a:pP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born Karen Louise </a:t>
            </a:r>
            <a:r>
              <a:rPr lang="en-US" dirty="0" err="1">
                <a:latin typeface="Times New Roman" panose="02020603050405020304" pitchFamily="18" charset="0"/>
                <a:cs typeface="Times New Roman" panose="02020603050405020304" pitchFamily="18" charset="0"/>
              </a:rPr>
              <a:t>Erdrich</a:t>
            </a:r>
            <a:r>
              <a:rPr lang="en-US" dirty="0">
                <a:latin typeface="Times New Roman" panose="02020603050405020304" pitchFamily="18" charset="0"/>
                <a:cs typeface="Times New Roman" panose="02020603050405020304" pitchFamily="18" charset="0"/>
              </a:rPr>
              <a:t>, June 7, 1954</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an </a:t>
            </a:r>
            <a:r>
              <a:rPr lang="en-US" dirty="0" err="1">
                <a:latin typeface="Times New Roman" panose="02020603050405020304" pitchFamily="18" charset="0"/>
                <a:cs typeface="Times New Roman" panose="02020603050405020304" pitchFamily="18" charset="0"/>
              </a:rPr>
              <a:t>Ojibwe</a:t>
            </a:r>
            <a:r>
              <a:rPr lang="en-US" dirty="0">
                <a:latin typeface="Times New Roman" panose="02020603050405020304" pitchFamily="18" charset="0"/>
                <a:cs typeface="Times New Roman" panose="02020603050405020304" pitchFamily="18" charset="0"/>
              </a:rPr>
              <a:t> writer of novels, poetry, and children's books featuring Native American characters and settings. She is an enrolled member of the Turtle Mountain Band of Chippewa Indians, a band of the </a:t>
            </a:r>
            <a:r>
              <a:rPr lang="en-US" dirty="0" err="1">
                <a:latin typeface="Times New Roman" panose="02020603050405020304" pitchFamily="18" charset="0"/>
                <a:cs typeface="Times New Roman" panose="02020603050405020304" pitchFamily="18" charset="0"/>
              </a:rPr>
              <a:t>Anishinaabe</a:t>
            </a:r>
            <a:r>
              <a:rPr lang="en-US" dirty="0">
                <a:latin typeface="Times New Roman" panose="02020603050405020304" pitchFamily="18" charset="0"/>
                <a:cs typeface="Times New Roman" panose="02020603050405020304" pitchFamily="18" charset="0"/>
              </a:rPr>
              <a:t> (also known as </a:t>
            </a:r>
            <a:r>
              <a:rPr lang="en-US" dirty="0" err="1">
                <a:latin typeface="Times New Roman" panose="02020603050405020304" pitchFamily="18" charset="0"/>
                <a:cs typeface="Times New Roman" panose="02020603050405020304" pitchFamily="18" charset="0"/>
              </a:rPr>
              <a:t>Ojibwe</a:t>
            </a:r>
            <a:r>
              <a:rPr lang="en-US" dirty="0">
                <a:latin typeface="Times New Roman" panose="02020603050405020304" pitchFamily="18" charset="0"/>
                <a:cs typeface="Times New Roman" panose="02020603050405020304" pitchFamily="18" charset="0"/>
              </a:rPr>
              <a:t> and Chippewa)</a:t>
            </a:r>
            <a:endParaRPr lang="ru-RU" dirty="0">
              <a:latin typeface="Times New Roman" panose="02020603050405020304" pitchFamily="18" charset="0"/>
              <a:cs typeface="Times New Roman" panose="02020603050405020304" pitchFamily="18" charset="0"/>
            </a:endParaRPr>
          </a:p>
        </p:txBody>
      </p:sp>
      <p:pic>
        <p:nvPicPr>
          <p:cNvPr id="614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827584" y="1412776"/>
            <a:ext cx="3312368"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30992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76655" y="1628800"/>
            <a:ext cx="3822192" cy="4497680"/>
          </a:xfrm>
        </p:spPr>
        <p:txBody>
          <a:bodyPr>
            <a:normAutofit fontScale="92500"/>
          </a:bodyPr>
          <a:lstStyle/>
          <a:p>
            <a:pPr marL="0" indent="0" algn="ctr">
              <a:buNone/>
            </a:pPr>
            <a:r>
              <a:rPr lang="en-US" sz="3200" dirty="0">
                <a:latin typeface="Times New Roman" panose="02020603050405020304" pitchFamily="18" charset="0"/>
                <a:cs typeface="Times New Roman" panose="02020603050405020304" pitchFamily="18" charset="0"/>
              </a:rPr>
              <a:t>Sherman Joseph </a:t>
            </a:r>
            <a:r>
              <a:rPr lang="en-US" sz="3200" dirty="0" err="1">
                <a:latin typeface="Times New Roman" panose="02020603050405020304" pitchFamily="18" charset="0"/>
                <a:cs typeface="Times New Roman" panose="02020603050405020304" pitchFamily="18" charset="0"/>
              </a:rPr>
              <a:t>Alexie</a:t>
            </a:r>
            <a:r>
              <a:rPr lang="en-US" sz="3200" dirty="0">
                <a:latin typeface="Times New Roman" panose="02020603050405020304" pitchFamily="18" charset="0"/>
                <a:cs typeface="Times New Roman" panose="02020603050405020304" pitchFamily="18" charset="0"/>
              </a:rPr>
              <a:t>, Jr</a:t>
            </a:r>
            <a:r>
              <a:rPr lang="en-US" sz="3200" dirty="0" smtClean="0">
                <a:latin typeface="Times New Roman" panose="02020603050405020304" pitchFamily="18" charset="0"/>
                <a:cs typeface="Times New Roman" panose="02020603050405020304" pitchFamily="18" charset="0"/>
              </a:rPr>
              <a:t>.</a:t>
            </a:r>
          </a:p>
          <a:p>
            <a:pPr marL="0" indent="0" algn="just">
              <a:buNone/>
            </a:pPr>
            <a:r>
              <a:rPr lang="en-US" sz="3200" dirty="0" smtClean="0">
                <a:latin typeface="Times New Roman" panose="02020603050405020304" pitchFamily="18" charset="0"/>
                <a:cs typeface="Times New Roman" panose="02020603050405020304" pitchFamily="18" charset="0"/>
              </a:rPr>
              <a:t> </a:t>
            </a:r>
          </a:p>
          <a:p>
            <a:pPr marL="0" indent="0" algn="just">
              <a:buNone/>
            </a:pPr>
            <a:r>
              <a:rPr lang="en-US" dirty="0" smtClean="0">
                <a:latin typeface="Times New Roman" panose="02020603050405020304" pitchFamily="18" charset="0"/>
                <a:cs typeface="Times New Roman" panose="02020603050405020304" pitchFamily="18" charset="0"/>
              </a:rPr>
              <a:t>(born </a:t>
            </a:r>
            <a:r>
              <a:rPr lang="en-US" dirty="0">
                <a:latin typeface="Times New Roman" panose="02020603050405020304" pitchFamily="18" charset="0"/>
                <a:cs typeface="Times New Roman" panose="02020603050405020304" pitchFamily="18" charset="0"/>
              </a:rPr>
              <a:t>October 7, 1966) is an American poet, writer, and filmmaker. Much of his writing draws on his experiences as a Native American with ancestry of several tribes, growing up on the Spokane Indian Reservation. He lives in Seattle, Washington.</a:t>
            </a:r>
            <a:endParaRPr lang="ru-RU" dirty="0">
              <a:latin typeface="Times New Roman" panose="02020603050405020304" pitchFamily="18" charset="0"/>
              <a:cs typeface="Times New Roman" panose="02020603050405020304" pitchFamily="18" charset="0"/>
            </a:endParaRPr>
          </a:p>
        </p:txBody>
      </p:sp>
      <p:pic>
        <p:nvPicPr>
          <p:cNvPr id="7171" name="Picture 3"/>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220072" y="1196752"/>
            <a:ext cx="3344851"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9009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4"/>
          </p:nvPr>
        </p:nvSpPr>
        <p:spPr>
          <a:xfrm>
            <a:off x="4645152" y="1268760"/>
            <a:ext cx="3822192" cy="4857720"/>
          </a:xfrm>
        </p:spPr>
        <p:txBody>
          <a:bodyPr/>
          <a:lstStyle/>
          <a:p>
            <a:pPr marL="0" indent="0" algn="ctr">
              <a:buNone/>
            </a:pPr>
            <a:r>
              <a:rPr lang="en-US" sz="3200" dirty="0">
                <a:latin typeface="Times New Roman" panose="02020603050405020304" pitchFamily="18" charset="0"/>
                <a:cs typeface="Times New Roman" panose="02020603050405020304" pitchFamily="18" charset="0"/>
              </a:rPr>
              <a:t>Rose Marie "</a:t>
            </a:r>
            <a:r>
              <a:rPr lang="en-US" sz="3200" dirty="0" err="1">
                <a:latin typeface="Times New Roman" panose="02020603050405020304" pitchFamily="18" charset="0"/>
                <a:cs typeface="Times New Roman" panose="02020603050405020304" pitchFamily="18" charset="0"/>
              </a:rPr>
              <a:t>Tantoo</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Cardinal</a:t>
            </a: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CM </a:t>
            </a:r>
            <a:r>
              <a:rPr lang="en-US" dirty="0">
                <a:latin typeface="Times New Roman" panose="02020603050405020304" pitchFamily="18" charset="0"/>
                <a:cs typeface="Times New Roman" panose="02020603050405020304" pitchFamily="18" charset="0"/>
              </a:rPr>
              <a:t>(born July 20, 1950) is a Canadian film and television actress.</a:t>
            </a:r>
            <a:endParaRPr lang="ru-RU" dirty="0">
              <a:latin typeface="Times New Roman" panose="02020603050405020304" pitchFamily="18" charset="0"/>
              <a:cs typeface="Times New Roman" panose="02020603050405020304" pitchFamily="18" charset="0"/>
            </a:endParaRPr>
          </a:p>
        </p:txBody>
      </p:sp>
      <p:pic>
        <p:nvPicPr>
          <p:cNvPr id="819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951604" y="2204864"/>
            <a:ext cx="3476380"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65576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76654" y="836712"/>
            <a:ext cx="4255385" cy="5289768"/>
          </a:xfrm>
        </p:spPr>
        <p:txBody>
          <a:bodyPr>
            <a:normAutofit fontScale="92500"/>
          </a:bodyPr>
          <a:lstStyle/>
          <a:p>
            <a:pPr marL="0" indent="0" algn="just">
              <a:buNone/>
            </a:pPr>
            <a:r>
              <a:rPr lang="en-US" sz="3500" dirty="0">
                <a:latin typeface="Times New Roman" panose="02020603050405020304" pitchFamily="18" charset="0"/>
                <a:cs typeface="Times New Roman" panose="02020603050405020304" pitchFamily="18" charset="0"/>
              </a:rPr>
              <a:t>John Bennett Herrington </a:t>
            </a:r>
            <a:endParaRPr lang="en-US" sz="3500" dirty="0" smtClean="0">
              <a:latin typeface="Times New Roman" panose="02020603050405020304" pitchFamily="18" charset="0"/>
              <a:cs typeface="Times New Roman" panose="02020603050405020304" pitchFamily="18" charset="0"/>
            </a:endParaRPr>
          </a:p>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born September 14, 1958 in Chickasaw Nation) is a retired United States Naval Aviator and former NASA astronaut. In 2002, Herrington became the first enrolled member of a Native American tribe to fly in space. (William R. Pogue was of Choctaw ancestry and was a crewman aboard Skylab 4 in 1973–1974, but he was not an enrolled member of the Choctaw.)</a:t>
            </a:r>
            <a:endParaRPr lang="ru-RU" dirty="0">
              <a:latin typeface="Times New Roman" panose="02020603050405020304" pitchFamily="18" charset="0"/>
              <a:cs typeface="Times New Roman" panose="02020603050405020304" pitchFamily="18" charset="0"/>
            </a:endParaRPr>
          </a:p>
        </p:txBody>
      </p:sp>
      <p:pic>
        <p:nvPicPr>
          <p:cNvPr id="9218"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436096" y="1124744"/>
            <a:ext cx="3312368" cy="4552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29419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4"/>
          </p:nvPr>
        </p:nvSpPr>
        <p:spPr>
          <a:xfrm>
            <a:off x="4645152" y="908720"/>
            <a:ext cx="3822192" cy="5217760"/>
          </a:xfrm>
        </p:spPr>
        <p:txBody>
          <a:bodyPr>
            <a:normAutofit/>
          </a:bodyPr>
          <a:lstStyle/>
          <a:p>
            <a:pPr marL="0" indent="0" algn="ctr">
              <a:buNone/>
            </a:pPr>
            <a:r>
              <a:rPr lang="en-US" sz="3200" dirty="0">
                <a:latin typeface="Times New Roman" panose="02020603050405020304" pitchFamily="18" charset="0"/>
                <a:cs typeface="Times New Roman" panose="02020603050405020304" pitchFamily="18" charset="0"/>
              </a:rPr>
              <a:t>Gary Paul </a:t>
            </a:r>
            <a:r>
              <a:rPr lang="en-US" sz="3200" dirty="0" smtClean="0">
                <a:latin typeface="Times New Roman" panose="02020603050405020304" pitchFamily="18" charset="0"/>
                <a:cs typeface="Times New Roman" panose="02020603050405020304" pitchFamily="18" charset="0"/>
              </a:rPr>
              <a:t>Davis</a:t>
            </a:r>
          </a:p>
          <a:p>
            <a:pPr marL="0" indent="0" algn="ctr">
              <a:buNone/>
            </a:pP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(born March 1, 1969), better known by his stage name </a:t>
            </a:r>
            <a:r>
              <a:rPr lang="en-US" dirty="0" err="1">
                <a:latin typeface="Times New Roman" panose="02020603050405020304" pitchFamily="18" charset="0"/>
                <a:cs typeface="Times New Roman" panose="02020603050405020304" pitchFamily="18" charset="0"/>
              </a:rPr>
              <a:t>Litefoot</a:t>
            </a:r>
            <a:r>
              <a:rPr lang="en-US" dirty="0">
                <a:latin typeface="Times New Roman" panose="02020603050405020304" pitchFamily="18" charset="0"/>
                <a:cs typeface="Times New Roman" panose="02020603050405020304" pitchFamily="18" charset="0"/>
              </a:rPr>
              <a:t>, is a Native American rapper, actor, and the founder of the Red Vinyl record label. He also portrayed Little Bear in the movie The Indian in the Cupboard, and </a:t>
            </a:r>
            <a:r>
              <a:rPr lang="en-US" dirty="0" err="1">
                <a:latin typeface="Times New Roman" panose="02020603050405020304" pitchFamily="18" charset="0"/>
                <a:cs typeface="Times New Roman" panose="02020603050405020304" pitchFamily="18" charset="0"/>
              </a:rPr>
              <a:t>Nightwolf</a:t>
            </a:r>
            <a:r>
              <a:rPr lang="en-US" dirty="0">
                <a:latin typeface="Times New Roman" panose="02020603050405020304" pitchFamily="18" charset="0"/>
                <a:cs typeface="Times New Roman" panose="02020603050405020304" pitchFamily="18" charset="0"/>
              </a:rPr>
              <a:t> in Mortal </a:t>
            </a:r>
            <a:r>
              <a:rPr lang="en-US" dirty="0" err="1">
                <a:latin typeface="Times New Roman" panose="02020603050405020304" pitchFamily="18" charset="0"/>
                <a:cs typeface="Times New Roman" panose="02020603050405020304" pitchFamily="18" charset="0"/>
              </a:rPr>
              <a:t>Kombat</a:t>
            </a:r>
            <a:r>
              <a:rPr lang="en-US" dirty="0">
                <a:latin typeface="Times New Roman" panose="02020603050405020304" pitchFamily="18" charset="0"/>
                <a:cs typeface="Times New Roman" panose="02020603050405020304" pitchFamily="18" charset="0"/>
              </a:rPr>
              <a:t> Annihilation.</a:t>
            </a:r>
            <a:endParaRPr lang="ru-RU" dirty="0">
              <a:latin typeface="Times New Roman" panose="02020603050405020304" pitchFamily="18" charset="0"/>
              <a:cs typeface="Times New Roman" panose="02020603050405020304" pitchFamily="18" charset="0"/>
            </a:endParaRPr>
          </a:p>
        </p:txBody>
      </p:sp>
      <p:pic>
        <p:nvPicPr>
          <p:cNvPr id="10242"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827584" y="1772816"/>
            <a:ext cx="3168352"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81291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1643050"/>
            <a:ext cx="8229600" cy="3500462"/>
          </a:xfrm>
        </p:spPr>
        <p:txBody>
          <a:bodyPr/>
          <a:lstStyle/>
          <a:p>
            <a:r>
              <a:rPr lang="en-US" sz="4800" b="1" dirty="0" smtClean="0">
                <a:latin typeface="Times New Roman" pitchFamily="18" charset="0"/>
                <a:cs typeface="Times New Roman" pitchFamily="18" charset="0"/>
              </a:rPr>
              <a:t>TN</a:t>
            </a:r>
            <a:r>
              <a:rPr lang="en-US" sz="4800" b="1" dirty="0" smtClean="0">
                <a:solidFill>
                  <a:schemeClr val="tx1"/>
                </a:solidFill>
                <a:latin typeface="Times New Roman" pitchFamily="18" charset="0"/>
                <a:cs typeface="Times New Roman" pitchFamily="18" charset="0"/>
              </a:rPr>
              <a:t>THANK YOU FOR YOUR ATTENTION! </a:t>
            </a:r>
            <a:endParaRPr lang="ru-RU" sz="4800" b="1"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1772816"/>
            <a:ext cx="7408333" cy="4752528"/>
          </a:xfrm>
        </p:spPr>
        <p:txBody>
          <a:bodyPr>
            <a:normAutofit fontScale="92500" lnSpcReduction="20000"/>
          </a:bodyPr>
          <a:lstStyle/>
          <a:p>
            <a:r>
              <a:rPr lang="en-US" dirty="0"/>
              <a:t>The movement toward national identity at the beginning of the 21st century acquired the character of a world trend that affected societies of many countries, regardless of their level of development. The concept of identity originates from the Latin word "</a:t>
            </a:r>
            <a:r>
              <a:rPr lang="en-US" dirty="0" err="1"/>
              <a:t>identifico</a:t>
            </a:r>
            <a:r>
              <a:rPr lang="en-US" dirty="0"/>
              <a:t>", which means "I identify". The concept of the identity of the indigenous peoples of North America is an extremely controversial phenomenon from a philosophical point of view, but it acquires even greater multi-</a:t>
            </a:r>
            <a:r>
              <a:rPr lang="en-US" dirty="0" err="1"/>
              <a:t>vectority</a:t>
            </a:r>
            <a:r>
              <a:rPr lang="en-US" dirty="0"/>
              <a:t> in the political context. In the modern world, the question of which people should be considered an indigenous people, and what are the criteria that outline the national identity, are extremely acute. An important component of the national individual awareness is the ability to create human relations between representatives of different ethnic communities.</a:t>
            </a:r>
            <a:endParaRPr lang="ru-RU" dirty="0"/>
          </a:p>
          <a:p>
            <a:endParaRPr lang="ru-RU" dirty="0"/>
          </a:p>
        </p:txBody>
      </p:sp>
      <p:sp>
        <p:nvSpPr>
          <p:cNvPr id="3" name="Заголовок 2"/>
          <p:cNvSpPr>
            <a:spLocks noGrp="1"/>
          </p:cNvSpPr>
          <p:nvPr>
            <p:ph type="title"/>
          </p:nvPr>
        </p:nvSpPr>
        <p:spPr/>
        <p:txBody>
          <a:bodyPr/>
          <a:lstStyle/>
          <a:p>
            <a:r>
              <a:rPr lang="en-US" dirty="0" smtClean="0"/>
              <a:t>Native American Identity</a:t>
            </a:r>
            <a:endParaRPr lang="ru-RU" dirty="0"/>
          </a:p>
        </p:txBody>
      </p:sp>
    </p:spTree>
    <p:extLst>
      <p:ext uri="{BB962C8B-B14F-4D97-AF65-F5344CB8AC3E}">
        <p14:creationId xmlns:p14="http://schemas.microsoft.com/office/powerpoint/2010/main" val="1489493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en-US" dirty="0">
                <a:solidFill>
                  <a:schemeClr val="tx1"/>
                </a:solidFill>
              </a:rPr>
              <a:t>The debate around a clear definition of the standards of concept "Indigenous" versus self-identification adds an even greater urgency to the dilemma of constructing a Native American identity. Present time is marked by researches in the field of the so-called "anticolonial identity", which are caused by the danger of conflicts of </a:t>
            </a:r>
            <a:r>
              <a:rPr lang="en-US" dirty="0" err="1">
                <a:solidFill>
                  <a:schemeClr val="tx1"/>
                </a:solidFill>
              </a:rPr>
              <a:t>ethnocultural</a:t>
            </a:r>
            <a:r>
              <a:rPr lang="en-US" dirty="0">
                <a:solidFill>
                  <a:schemeClr val="tx1"/>
                </a:solidFill>
              </a:rPr>
              <a:t> worlds.</a:t>
            </a:r>
            <a:endParaRPr lang="ru-RU" dirty="0">
              <a:solidFill>
                <a:schemeClr val="tx1"/>
              </a:solidFill>
            </a:endParaRPr>
          </a:p>
          <a:p>
            <a:endParaRPr lang="ru-RU" dirty="0"/>
          </a:p>
        </p:txBody>
      </p:sp>
      <p:sp>
        <p:nvSpPr>
          <p:cNvPr id="3" name="Заголовок 2"/>
          <p:cNvSpPr>
            <a:spLocks noGrp="1"/>
          </p:cNvSpPr>
          <p:nvPr>
            <p:ph type="title"/>
          </p:nvPr>
        </p:nvSpPr>
        <p:spPr/>
        <p:txBody>
          <a:bodyPr/>
          <a:lstStyle/>
          <a:p>
            <a:r>
              <a:rPr lang="en-US" dirty="0" smtClean="0"/>
              <a:t>Who is Indigenous?</a:t>
            </a:r>
            <a:endParaRPr lang="ru-RU" dirty="0"/>
          </a:p>
        </p:txBody>
      </p:sp>
    </p:spTree>
    <p:extLst>
      <p:ext uri="{BB962C8B-B14F-4D97-AF65-F5344CB8AC3E}">
        <p14:creationId xmlns:p14="http://schemas.microsoft.com/office/powerpoint/2010/main" val="248498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714408"/>
          </a:xfrm>
        </p:spPr>
        <p:txBody>
          <a:bodyPr>
            <a:normAutofit fontScale="90000"/>
          </a:bodyPr>
          <a:lstStyle/>
          <a:p>
            <a:r>
              <a:rPr lang="en-US" dirty="0">
                <a:latin typeface="Times New Roman" panose="02020603050405020304" pitchFamily="18" charset="0"/>
                <a:cs typeface="Times New Roman" panose="02020603050405020304" pitchFamily="18" charset="0"/>
              </a:rPr>
              <a:t>Simon Ortiz (Acoma Pueblo)</a:t>
            </a:r>
            <a:endParaRPr lang="ru-RU"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quarter" idx="14"/>
          </p:nvPr>
        </p:nvSpPr>
        <p:spPr>
          <a:xfrm>
            <a:off x="4427984" y="1124744"/>
            <a:ext cx="4320480" cy="5112568"/>
          </a:xfrm>
        </p:spPr>
        <p:txBody>
          <a:bodyPr>
            <a:normAutofit fontScale="25000" lnSpcReduction="20000"/>
          </a:bodyPr>
          <a:lstStyle/>
          <a:p>
            <a:pPr algn="ctr">
              <a:lnSpc>
                <a:spcPct val="120000"/>
              </a:lnSpc>
            </a:pPr>
            <a:r>
              <a:rPr lang="en-US" sz="5600" dirty="0">
                <a:solidFill>
                  <a:schemeClr val="tx1"/>
                </a:solidFill>
                <a:latin typeface="Times New Roman" panose="02020603050405020304" pitchFamily="18" charset="0"/>
                <a:cs typeface="Times New Roman" panose="02020603050405020304" pitchFamily="18" charset="0"/>
              </a:rPr>
              <a:t>GREATEST BELIEVERS GREATEST </a:t>
            </a:r>
            <a:r>
              <a:rPr lang="en-US" sz="5600" dirty="0" smtClean="0">
                <a:solidFill>
                  <a:schemeClr val="tx1"/>
                </a:solidFill>
                <a:latin typeface="Times New Roman" panose="02020603050405020304" pitchFamily="18" charset="0"/>
                <a:cs typeface="Times New Roman" panose="02020603050405020304" pitchFamily="18" charset="0"/>
              </a:rPr>
              <a:t>DISBELIEVERS</a:t>
            </a:r>
            <a:endParaRPr lang="uk-UA" sz="5600" dirty="0" smtClean="0">
              <a:solidFill>
                <a:schemeClr val="tx1"/>
              </a:solidFill>
              <a:latin typeface="Times New Roman" panose="02020603050405020304" pitchFamily="18" charset="0"/>
              <a:cs typeface="Times New Roman" panose="02020603050405020304" pitchFamily="18" charset="0"/>
            </a:endParaRPr>
          </a:p>
          <a:p>
            <a:pPr marL="0" indent="0" algn="r">
              <a:lnSpc>
                <a:spcPct val="120000"/>
              </a:lnSpc>
              <a:buNone/>
            </a:pPr>
            <a:r>
              <a:rPr lang="en-US" sz="5600" dirty="0" smtClean="0">
                <a:solidFill>
                  <a:schemeClr val="tx1"/>
                </a:solidFill>
                <a:latin typeface="Times New Roman" panose="02020603050405020304" pitchFamily="18" charset="0"/>
                <a:cs typeface="Times New Roman" panose="02020603050405020304" pitchFamily="18" charset="0"/>
              </a:rPr>
              <a:t>To </a:t>
            </a:r>
            <a:r>
              <a:rPr lang="en-US" sz="5600" dirty="0">
                <a:solidFill>
                  <a:schemeClr val="tx1"/>
                </a:solidFill>
                <a:latin typeface="Times New Roman" panose="02020603050405020304" pitchFamily="18" charset="0"/>
                <a:cs typeface="Times New Roman" panose="02020603050405020304" pitchFamily="18" charset="0"/>
              </a:rPr>
              <a:t>believe or not to believe</a:t>
            </a:r>
            <a:r>
              <a:rPr lang="en-US" sz="5600" dirty="0" smtClean="0">
                <a:solidFill>
                  <a:schemeClr val="tx1"/>
                </a:solidFill>
                <a:latin typeface="Times New Roman" panose="02020603050405020304" pitchFamily="18" charset="0"/>
                <a:cs typeface="Times New Roman" panose="02020603050405020304" pitchFamily="18" charset="0"/>
              </a:rPr>
              <a:t>,</a:t>
            </a:r>
            <a:endParaRPr lang="en-US" sz="5600" dirty="0">
              <a:solidFill>
                <a:schemeClr val="tx1"/>
              </a:solidFill>
              <a:latin typeface="Times New Roman" panose="02020603050405020304" pitchFamily="18" charset="0"/>
              <a:cs typeface="Times New Roman" panose="02020603050405020304" pitchFamily="18" charset="0"/>
            </a:endParaRPr>
          </a:p>
          <a:p>
            <a:pPr marL="0" indent="0">
              <a:lnSpc>
                <a:spcPct val="120000"/>
              </a:lnSpc>
              <a:buNone/>
            </a:pPr>
            <a:r>
              <a:rPr lang="en-US" sz="5600" dirty="0">
                <a:solidFill>
                  <a:schemeClr val="tx1"/>
                </a:solidFill>
                <a:latin typeface="Times New Roman" panose="02020603050405020304" pitchFamily="18" charset="0"/>
                <a:cs typeface="Times New Roman" panose="02020603050405020304" pitchFamily="18" charset="0"/>
              </a:rPr>
              <a:t>this was the question.</a:t>
            </a:r>
          </a:p>
          <a:p>
            <a:pPr marL="0" indent="0">
              <a:lnSpc>
                <a:spcPct val="120000"/>
              </a:lnSpc>
              <a:buNone/>
            </a:pPr>
            <a:r>
              <a:rPr lang="en-US" sz="5600" dirty="0">
                <a:solidFill>
                  <a:schemeClr val="tx1"/>
                </a:solidFill>
                <a:latin typeface="Times New Roman" panose="02020603050405020304" pitchFamily="18" charset="0"/>
                <a:cs typeface="Times New Roman" panose="02020603050405020304" pitchFamily="18" charset="0"/>
              </a:rPr>
              <a:t>And THE </a:t>
            </a:r>
            <a:r>
              <a:rPr lang="en-US" sz="5600" dirty="0" smtClean="0">
                <a:solidFill>
                  <a:schemeClr val="tx1"/>
                </a:solidFill>
                <a:latin typeface="Times New Roman" panose="02020603050405020304" pitchFamily="18" charset="0"/>
                <a:cs typeface="Times New Roman" panose="02020603050405020304" pitchFamily="18" charset="0"/>
              </a:rPr>
              <a:t>ANSWER.</a:t>
            </a:r>
            <a:endParaRPr lang="uk-UA" sz="5600" dirty="0" smtClean="0">
              <a:solidFill>
                <a:schemeClr val="tx1"/>
              </a:solidFill>
              <a:latin typeface="Times New Roman" panose="02020603050405020304" pitchFamily="18" charset="0"/>
              <a:cs typeface="Times New Roman" panose="02020603050405020304" pitchFamily="18" charset="0"/>
            </a:endParaRPr>
          </a:p>
          <a:p>
            <a:pPr marL="0" indent="0" algn="r">
              <a:lnSpc>
                <a:spcPct val="120000"/>
              </a:lnSpc>
              <a:buNone/>
            </a:pPr>
            <a:r>
              <a:rPr lang="en-US" sz="5600" dirty="0" smtClean="0">
                <a:solidFill>
                  <a:schemeClr val="tx1"/>
                </a:solidFill>
                <a:latin typeface="Times New Roman" panose="02020603050405020304" pitchFamily="18" charset="0"/>
                <a:cs typeface="Times New Roman" panose="02020603050405020304" pitchFamily="18" charset="0"/>
              </a:rPr>
              <a:t>Asked </a:t>
            </a:r>
            <a:r>
              <a:rPr lang="en-US" sz="5600" dirty="0">
                <a:solidFill>
                  <a:schemeClr val="tx1"/>
                </a:solidFill>
                <a:latin typeface="Times New Roman" panose="02020603050405020304" pitchFamily="18" charset="0"/>
                <a:cs typeface="Times New Roman" panose="02020603050405020304" pitchFamily="18" charset="0"/>
              </a:rPr>
              <a:t>and answered and </a:t>
            </a:r>
            <a:r>
              <a:rPr lang="en-US" sz="5600" dirty="0" smtClean="0">
                <a:solidFill>
                  <a:schemeClr val="tx1"/>
                </a:solidFill>
                <a:latin typeface="Times New Roman" panose="02020603050405020304" pitchFamily="18" charset="0"/>
                <a:cs typeface="Times New Roman" panose="02020603050405020304" pitchFamily="18" charset="0"/>
              </a:rPr>
              <a:t>believed</a:t>
            </a:r>
            <a:endParaRPr lang="uk-UA" sz="5600" dirty="0" smtClean="0">
              <a:solidFill>
                <a:schemeClr val="tx1"/>
              </a:solidFill>
              <a:latin typeface="Times New Roman" panose="02020603050405020304" pitchFamily="18" charset="0"/>
              <a:cs typeface="Times New Roman" panose="02020603050405020304" pitchFamily="18" charset="0"/>
            </a:endParaRPr>
          </a:p>
          <a:p>
            <a:pPr marL="0" indent="0" algn="r">
              <a:lnSpc>
                <a:spcPct val="120000"/>
              </a:lnSpc>
              <a:buNone/>
            </a:pPr>
            <a:r>
              <a:rPr lang="en-US" sz="5600" dirty="0" smtClean="0">
                <a:solidFill>
                  <a:schemeClr val="tx1"/>
                </a:solidFill>
                <a:latin typeface="Times New Roman" panose="02020603050405020304" pitchFamily="18" charset="0"/>
                <a:cs typeface="Times New Roman" panose="02020603050405020304" pitchFamily="18" charset="0"/>
              </a:rPr>
              <a:t>by </a:t>
            </a:r>
            <a:r>
              <a:rPr lang="en-US" sz="5600" dirty="0">
                <a:solidFill>
                  <a:schemeClr val="tx1"/>
                </a:solidFill>
                <a:latin typeface="Times New Roman" panose="02020603050405020304" pitchFamily="18" charset="0"/>
                <a:cs typeface="Times New Roman" panose="02020603050405020304" pitchFamily="18" charset="0"/>
              </a:rPr>
              <a:t>the greatest </a:t>
            </a:r>
            <a:r>
              <a:rPr lang="en-US" sz="5600" dirty="0" smtClean="0">
                <a:solidFill>
                  <a:schemeClr val="tx1"/>
                </a:solidFill>
                <a:latin typeface="Times New Roman" panose="02020603050405020304" pitchFamily="18" charset="0"/>
                <a:cs typeface="Times New Roman" panose="02020603050405020304" pitchFamily="18" charset="0"/>
              </a:rPr>
              <a:t>believers</a:t>
            </a:r>
            <a:r>
              <a:rPr lang="uk-UA" sz="5600" dirty="0" smtClean="0">
                <a:solidFill>
                  <a:schemeClr val="tx1"/>
                </a:solidFill>
                <a:latin typeface="Times New Roman" panose="02020603050405020304" pitchFamily="18" charset="0"/>
                <a:cs typeface="Times New Roman" panose="02020603050405020304" pitchFamily="18" charset="0"/>
              </a:rPr>
              <a:t> </a:t>
            </a:r>
          </a:p>
          <a:p>
            <a:pPr marL="0" indent="0" algn="r">
              <a:lnSpc>
                <a:spcPct val="120000"/>
              </a:lnSpc>
              <a:buNone/>
            </a:pPr>
            <a:r>
              <a:rPr lang="en-US" sz="5600" dirty="0" smtClean="0">
                <a:solidFill>
                  <a:schemeClr val="tx1"/>
                </a:solidFill>
                <a:latin typeface="Times New Roman" panose="02020603050405020304" pitchFamily="18" charset="0"/>
                <a:cs typeface="Times New Roman" panose="02020603050405020304" pitchFamily="18" charset="0"/>
              </a:rPr>
              <a:t>and </a:t>
            </a:r>
            <a:r>
              <a:rPr lang="en-US" sz="5600" dirty="0">
                <a:solidFill>
                  <a:schemeClr val="tx1"/>
                </a:solidFill>
                <a:latin typeface="Times New Roman" panose="02020603050405020304" pitchFamily="18" charset="0"/>
                <a:cs typeface="Times New Roman" panose="02020603050405020304" pitchFamily="18" charset="0"/>
              </a:rPr>
              <a:t>disbelievers the world </a:t>
            </a:r>
            <a:endParaRPr lang="uk-UA" sz="5600" dirty="0" smtClean="0">
              <a:solidFill>
                <a:schemeClr val="tx1"/>
              </a:solidFill>
              <a:latin typeface="Times New Roman" panose="02020603050405020304" pitchFamily="18" charset="0"/>
              <a:cs typeface="Times New Roman" panose="02020603050405020304" pitchFamily="18" charset="0"/>
            </a:endParaRPr>
          </a:p>
          <a:p>
            <a:pPr marL="0" indent="0" algn="r">
              <a:lnSpc>
                <a:spcPct val="120000"/>
              </a:lnSpc>
              <a:buNone/>
            </a:pPr>
            <a:r>
              <a:rPr lang="en-US" sz="5600" dirty="0" smtClean="0">
                <a:solidFill>
                  <a:schemeClr val="tx1"/>
                </a:solidFill>
                <a:latin typeface="Times New Roman" panose="02020603050405020304" pitchFamily="18" charset="0"/>
                <a:cs typeface="Times New Roman" panose="02020603050405020304" pitchFamily="18" charset="0"/>
              </a:rPr>
              <a:t>has </a:t>
            </a:r>
            <a:r>
              <a:rPr lang="en-US" sz="5600" dirty="0">
                <a:solidFill>
                  <a:schemeClr val="tx1"/>
                </a:solidFill>
                <a:latin typeface="Times New Roman" panose="02020603050405020304" pitchFamily="18" charset="0"/>
                <a:cs typeface="Times New Roman" panose="02020603050405020304" pitchFamily="18" charset="0"/>
              </a:rPr>
              <a:t>ever known.</a:t>
            </a:r>
          </a:p>
          <a:p>
            <a:pPr marL="0" indent="0">
              <a:lnSpc>
                <a:spcPct val="120000"/>
              </a:lnSpc>
              <a:buNone/>
            </a:pPr>
            <a:r>
              <a:rPr lang="en-US" sz="5600" dirty="0">
                <a:solidFill>
                  <a:schemeClr val="tx1"/>
                </a:solidFill>
                <a:latin typeface="Times New Roman" panose="02020603050405020304" pitchFamily="18" charset="0"/>
                <a:cs typeface="Times New Roman" panose="02020603050405020304" pitchFamily="18" charset="0"/>
              </a:rPr>
              <a:t>Where are the Indians?</a:t>
            </a:r>
          </a:p>
          <a:p>
            <a:pPr marL="0" indent="0">
              <a:lnSpc>
                <a:spcPct val="120000"/>
              </a:lnSpc>
              <a:buNone/>
            </a:pPr>
            <a:r>
              <a:rPr lang="en-US" sz="5600" dirty="0" smtClean="0">
                <a:solidFill>
                  <a:schemeClr val="tx1"/>
                </a:solidFill>
                <a:latin typeface="Times New Roman" panose="02020603050405020304" pitchFamily="18" charset="0"/>
                <a:cs typeface="Times New Roman" panose="02020603050405020304" pitchFamily="18" charset="0"/>
              </a:rPr>
              <a:t>Where </a:t>
            </a:r>
            <a:r>
              <a:rPr lang="en-US" sz="5600" dirty="0">
                <a:solidFill>
                  <a:schemeClr val="tx1"/>
                </a:solidFill>
                <a:latin typeface="Times New Roman" panose="02020603050405020304" pitchFamily="18" charset="0"/>
                <a:cs typeface="Times New Roman" panose="02020603050405020304" pitchFamily="18" charset="0"/>
              </a:rPr>
              <a:t>are the real </a:t>
            </a:r>
            <a:endParaRPr lang="uk-UA" sz="5600" dirty="0" smtClean="0">
              <a:solidFill>
                <a:schemeClr val="tx1"/>
              </a:solidFill>
              <a:latin typeface="Times New Roman" panose="02020603050405020304" pitchFamily="18" charset="0"/>
              <a:cs typeface="Times New Roman" panose="02020603050405020304" pitchFamily="18" charset="0"/>
            </a:endParaRPr>
          </a:p>
          <a:p>
            <a:pPr marL="0" indent="0">
              <a:lnSpc>
                <a:spcPct val="120000"/>
              </a:lnSpc>
              <a:buNone/>
            </a:pPr>
            <a:r>
              <a:rPr lang="en-US" sz="5600" dirty="0" smtClean="0">
                <a:solidFill>
                  <a:schemeClr val="tx1"/>
                </a:solidFill>
                <a:latin typeface="Times New Roman" panose="02020603050405020304" pitchFamily="18" charset="0"/>
                <a:cs typeface="Times New Roman" panose="02020603050405020304" pitchFamily="18" charset="0"/>
              </a:rPr>
              <a:t>Indians</a:t>
            </a:r>
            <a:r>
              <a:rPr lang="en-US" sz="5600" dirty="0">
                <a:solidFill>
                  <a:schemeClr val="tx1"/>
                </a:solidFill>
                <a:latin typeface="Times New Roman" panose="02020603050405020304" pitchFamily="18" charset="0"/>
                <a:cs typeface="Times New Roman" panose="02020603050405020304" pitchFamily="18" charset="0"/>
              </a:rPr>
              <a:t>?</a:t>
            </a:r>
          </a:p>
          <a:p>
            <a:pPr marL="0" indent="0" algn="r">
              <a:lnSpc>
                <a:spcPct val="120000"/>
              </a:lnSpc>
              <a:buNone/>
            </a:pPr>
            <a:r>
              <a:rPr lang="en-US" sz="5600" dirty="0" smtClean="0">
                <a:solidFill>
                  <a:schemeClr val="tx1"/>
                </a:solidFill>
                <a:latin typeface="Times New Roman" panose="02020603050405020304" pitchFamily="18" charset="0"/>
                <a:cs typeface="Times New Roman" panose="02020603050405020304" pitchFamily="18" charset="0"/>
              </a:rPr>
              <a:t>There </a:t>
            </a:r>
            <a:r>
              <a:rPr lang="en-US" sz="5600" dirty="0">
                <a:solidFill>
                  <a:schemeClr val="tx1"/>
                </a:solidFill>
                <a:latin typeface="Times New Roman" panose="02020603050405020304" pitchFamily="18" charset="0"/>
                <a:cs typeface="Times New Roman" panose="02020603050405020304" pitchFamily="18" charset="0"/>
              </a:rPr>
              <a:t>are no </a:t>
            </a:r>
            <a:r>
              <a:rPr lang="en-US" sz="5600" dirty="0" smtClean="0">
                <a:solidFill>
                  <a:schemeClr val="tx1"/>
                </a:solidFill>
                <a:latin typeface="Times New Roman" panose="02020603050405020304" pitchFamily="18" charset="0"/>
                <a:cs typeface="Times New Roman" panose="02020603050405020304" pitchFamily="18" charset="0"/>
              </a:rPr>
              <a:t>Indians.</a:t>
            </a:r>
            <a:endParaRPr lang="uk-UA" sz="5600" dirty="0" smtClean="0">
              <a:solidFill>
                <a:schemeClr val="tx1"/>
              </a:solidFill>
              <a:latin typeface="Times New Roman" panose="02020603050405020304" pitchFamily="18" charset="0"/>
              <a:cs typeface="Times New Roman" panose="02020603050405020304" pitchFamily="18" charset="0"/>
            </a:endParaRPr>
          </a:p>
          <a:p>
            <a:pPr marL="0" indent="0" algn="r">
              <a:lnSpc>
                <a:spcPct val="120000"/>
              </a:lnSpc>
              <a:buNone/>
            </a:pPr>
            <a:r>
              <a:rPr lang="en-US" sz="5600" dirty="0" smtClean="0">
                <a:solidFill>
                  <a:schemeClr val="tx1"/>
                </a:solidFill>
                <a:latin typeface="Times New Roman" panose="02020603050405020304" pitchFamily="18" charset="0"/>
                <a:cs typeface="Times New Roman" panose="02020603050405020304" pitchFamily="18" charset="0"/>
              </a:rPr>
              <a:t>There </a:t>
            </a:r>
            <a:r>
              <a:rPr lang="en-US" sz="5600" dirty="0">
                <a:solidFill>
                  <a:schemeClr val="tx1"/>
                </a:solidFill>
                <a:latin typeface="Times New Roman" panose="02020603050405020304" pitchFamily="18" charset="0"/>
                <a:cs typeface="Times New Roman" panose="02020603050405020304" pitchFamily="18" charset="0"/>
              </a:rPr>
              <a:t>are no real Indians.</a:t>
            </a:r>
          </a:p>
          <a:p>
            <a:pPr marL="0" indent="0">
              <a:lnSpc>
                <a:spcPct val="120000"/>
              </a:lnSpc>
              <a:buNone/>
            </a:pPr>
            <a:r>
              <a:rPr lang="en-US" sz="5600" dirty="0" smtClean="0">
                <a:solidFill>
                  <a:schemeClr val="tx1"/>
                </a:solidFill>
                <a:latin typeface="Times New Roman" panose="02020603050405020304" pitchFamily="18" charset="0"/>
                <a:cs typeface="Times New Roman" panose="02020603050405020304" pitchFamily="18" charset="0"/>
              </a:rPr>
              <a:t>There </a:t>
            </a:r>
            <a:r>
              <a:rPr lang="en-US" sz="5600" dirty="0">
                <a:solidFill>
                  <a:schemeClr val="tx1"/>
                </a:solidFill>
                <a:latin typeface="Times New Roman" panose="02020603050405020304" pitchFamily="18" charset="0"/>
                <a:cs typeface="Times New Roman" panose="02020603050405020304" pitchFamily="18" charset="0"/>
              </a:rPr>
              <a:t>were never any Indians.</a:t>
            </a:r>
          </a:p>
          <a:p>
            <a:pPr marL="0" indent="0">
              <a:lnSpc>
                <a:spcPct val="120000"/>
              </a:lnSpc>
              <a:buNone/>
            </a:pPr>
            <a:r>
              <a:rPr lang="en-US" sz="5600" dirty="0" smtClean="0">
                <a:solidFill>
                  <a:schemeClr val="tx1"/>
                </a:solidFill>
                <a:latin typeface="Times New Roman" panose="02020603050405020304" pitchFamily="18" charset="0"/>
                <a:cs typeface="Times New Roman" panose="02020603050405020304" pitchFamily="18" charset="0"/>
              </a:rPr>
              <a:t>There </a:t>
            </a:r>
            <a:r>
              <a:rPr lang="en-US" sz="5600" dirty="0">
                <a:solidFill>
                  <a:schemeClr val="tx1"/>
                </a:solidFill>
                <a:latin typeface="Times New Roman" panose="02020603050405020304" pitchFamily="18" charset="0"/>
                <a:cs typeface="Times New Roman" panose="02020603050405020304" pitchFamily="18" charset="0"/>
              </a:rPr>
              <a:t>were never any Indians.</a:t>
            </a:r>
          </a:p>
          <a:p>
            <a:pPr marL="0" indent="0">
              <a:lnSpc>
                <a:spcPct val="120000"/>
              </a:lnSpc>
              <a:buNone/>
            </a:pPr>
            <a:r>
              <a:rPr lang="en-US" sz="5600" dirty="0" smtClean="0">
                <a:solidFill>
                  <a:schemeClr val="tx1"/>
                </a:solidFill>
                <a:latin typeface="Times New Roman" panose="02020603050405020304" pitchFamily="18" charset="0"/>
                <a:cs typeface="Times New Roman" panose="02020603050405020304" pitchFamily="18" charset="0"/>
              </a:rPr>
              <a:t>There </a:t>
            </a:r>
            <a:r>
              <a:rPr lang="en-US" sz="5600" dirty="0">
                <a:solidFill>
                  <a:schemeClr val="tx1"/>
                </a:solidFill>
                <a:latin typeface="Times New Roman" panose="02020603050405020304" pitchFamily="18" charset="0"/>
                <a:cs typeface="Times New Roman" panose="02020603050405020304" pitchFamily="18" charset="0"/>
              </a:rPr>
              <a:t>were never any real Indians.</a:t>
            </a:r>
          </a:p>
          <a:p>
            <a:pPr marL="0" indent="0">
              <a:lnSpc>
                <a:spcPct val="120000"/>
              </a:lnSpc>
              <a:buNone/>
            </a:pPr>
            <a:r>
              <a:rPr lang="en-US" sz="5600" dirty="0" smtClean="0">
                <a:solidFill>
                  <a:schemeClr val="tx1"/>
                </a:solidFill>
                <a:latin typeface="Times New Roman" panose="02020603050405020304" pitchFamily="18" charset="0"/>
                <a:cs typeface="Times New Roman" panose="02020603050405020304" pitchFamily="18" charset="0"/>
              </a:rPr>
              <a:t>You </a:t>
            </a:r>
            <a:r>
              <a:rPr lang="en-US" sz="5600" dirty="0">
                <a:solidFill>
                  <a:schemeClr val="tx1"/>
                </a:solidFill>
                <a:latin typeface="Times New Roman" panose="02020603050405020304" pitchFamily="18" charset="0"/>
                <a:cs typeface="Times New Roman" panose="02020603050405020304" pitchFamily="18" charset="0"/>
              </a:rPr>
              <a:t>mean... you mean, there were never any Indians? </a:t>
            </a:r>
            <a:endParaRPr lang="uk-UA" sz="5600" dirty="0" smtClean="0">
              <a:solidFill>
                <a:schemeClr val="tx1"/>
              </a:solidFill>
              <a:latin typeface="Times New Roman" panose="02020603050405020304" pitchFamily="18" charset="0"/>
              <a:cs typeface="Times New Roman" panose="02020603050405020304" pitchFamily="18" charset="0"/>
            </a:endParaRPr>
          </a:p>
          <a:p>
            <a:pPr marL="0" indent="0">
              <a:lnSpc>
                <a:spcPct val="120000"/>
              </a:lnSpc>
              <a:buNone/>
            </a:pPr>
            <a:r>
              <a:rPr lang="en-US" sz="5600" dirty="0" smtClean="0">
                <a:solidFill>
                  <a:schemeClr val="tx1"/>
                </a:solidFill>
                <a:latin typeface="Times New Roman" panose="02020603050405020304" pitchFamily="18" charset="0"/>
                <a:cs typeface="Times New Roman" panose="02020603050405020304" pitchFamily="18" charset="0"/>
              </a:rPr>
              <a:t>No </a:t>
            </a:r>
            <a:r>
              <a:rPr lang="en-US" sz="5600" dirty="0">
                <a:solidFill>
                  <a:schemeClr val="tx1"/>
                </a:solidFill>
                <a:latin typeface="Times New Roman" panose="02020603050405020304" pitchFamily="18" charset="0"/>
                <a:cs typeface="Times New Roman" panose="02020603050405020304" pitchFamily="18" charset="0"/>
              </a:rPr>
              <a:t>real Indians?</a:t>
            </a:r>
          </a:p>
          <a:p>
            <a:pPr marL="0" indent="0">
              <a:lnSpc>
                <a:spcPct val="120000"/>
              </a:lnSpc>
              <a:buNone/>
            </a:pPr>
            <a:r>
              <a:rPr lang="en-US" sz="5600" dirty="0" smtClean="0">
                <a:solidFill>
                  <a:schemeClr val="tx1"/>
                </a:solidFill>
                <a:latin typeface="Times New Roman" panose="02020603050405020304" pitchFamily="18" charset="0"/>
                <a:cs typeface="Times New Roman" panose="02020603050405020304" pitchFamily="18" charset="0"/>
              </a:rPr>
              <a:t>None.</a:t>
            </a:r>
            <a:endParaRPr lang="uk-UA" sz="5600" dirty="0" smtClean="0">
              <a:solidFill>
                <a:schemeClr val="tx1"/>
              </a:solidFill>
              <a:latin typeface="Times New Roman" panose="02020603050405020304" pitchFamily="18" charset="0"/>
              <a:cs typeface="Times New Roman" panose="02020603050405020304" pitchFamily="18" charset="0"/>
            </a:endParaRPr>
          </a:p>
          <a:p>
            <a:pPr marL="0" indent="0">
              <a:lnSpc>
                <a:spcPct val="120000"/>
              </a:lnSpc>
              <a:buNone/>
            </a:pPr>
            <a:r>
              <a:rPr lang="en-US" sz="5600" dirty="0" smtClean="0">
                <a:solidFill>
                  <a:schemeClr val="tx1"/>
                </a:solidFill>
                <a:latin typeface="Times New Roman" panose="02020603050405020304" pitchFamily="18" charset="0"/>
                <a:cs typeface="Times New Roman" panose="02020603050405020304" pitchFamily="18" charset="0"/>
              </a:rPr>
              <a:t>Never</a:t>
            </a:r>
            <a:r>
              <a:rPr lang="en-US" sz="5600" dirty="0">
                <a:solidFill>
                  <a:schemeClr val="tx1"/>
                </a:solidFill>
                <a:latin typeface="Times New Roman" panose="02020603050405020304" pitchFamily="18" charset="0"/>
                <a:cs typeface="Times New Roman" panose="02020603050405020304" pitchFamily="18" charset="0"/>
              </a:rPr>
              <a:t>.</a:t>
            </a:r>
          </a:p>
          <a:p>
            <a:endParaRPr lang="ru-RU" dirty="0"/>
          </a:p>
        </p:txBody>
      </p:sp>
      <p:pic>
        <p:nvPicPr>
          <p:cNvPr id="5" name="Объект 4"/>
          <p:cNvPicPr>
            <a:picLocks noGrp="1"/>
          </p:cNvPicPr>
          <p:nvPr>
            <p:ph sz="quarter" idx="13"/>
          </p:nvPr>
        </p:nvPicPr>
        <p:blipFill>
          <a:blip r:embed="rId2"/>
          <a:stretch>
            <a:fillRect/>
          </a:stretch>
        </p:blipFill>
        <p:spPr>
          <a:xfrm>
            <a:off x="683568" y="1844824"/>
            <a:ext cx="3191321" cy="3795409"/>
          </a:xfrm>
          <a:prstGeom prst="rect">
            <a:avLst/>
          </a:prstGeom>
        </p:spPr>
      </p:pic>
    </p:spTree>
    <p:extLst>
      <p:ext uri="{BB962C8B-B14F-4D97-AF65-F5344CB8AC3E}">
        <p14:creationId xmlns:p14="http://schemas.microsoft.com/office/powerpoint/2010/main" val="40128506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Who is Indigenous?</a:t>
            </a:r>
            <a:endParaRPr lang="ru-RU" dirty="0"/>
          </a:p>
        </p:txBody>
      </p:sp>
      <p:sp>
        <p:nvSpPr>
          <p:cNvPr id="3" name="Объект 2"/>
          <p:cNvSpPr>
            <a:spLocks noGrp="1"/>
          </p:cNvSpPr>
          <p:nvPr>
            <p:ph sz="quarter" idx="13"/>
          </p:nvPr>
        </p:nvSpPr>
        <p:spPr/>
        <p:txBody>
          <a:bodyPr/>
          <a:lstStyle/>
          <a:p>
            <a:endParaRPr lang="ru-RU" dirty="0"/>
          </a:p>
        </p:txBody>
      </p:sp>
      <p:sp>
        <p:nvSpPr>
          <p:cNvPr id="4" name="Объект 3"/>
          <p:cNvSpPr>
            <a:spLocks noGrp="1"/>
          </p:cNvSpPr>
          <p:nvPr>
            <p:ph sz="quarter" idx="14"/>
          </p:nvPr>
        </p:nvSpPr>
        <p:spPr/>
        <p:txBody>
          <a:bodyPr/>
          <a:lstStyle/>
          <a:p>
            <a:endParaRPr lang="ru-RU" dirty="0"/>
          </a:p>
        </p:txBody>
      </p:sp>
      <p:pic>
        <p:nvPicPr>
          <p:cNvPr id="1027" name="Picture 3" descr="C:\Users\Оксана\Documents\ImageN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708920"/>
            <a:ext cx="3168352" cy="31683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Оксана\Documents\imagesN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7" y="2708920"/>
            <a:ext cx="3816424"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249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Is White Culture Mainstream?</a:t>
            </a:r>
            <a:endParaRPr lang="ru-RU" dirty="0"/>
          </a:p>
        </p:txBody>
      </p:sp>
      <p:sp>
        <p:nvSpPr>
          <p:cNvPr id="3" name="Объект 2"/>
          <p:cNvSpPr>
            <a:spLocks noGrp="1"/>
          </p:cNvSpPr>
          <p:nvPr>
            <p:ph sz="quarter" idx="13"/>
          </p:nvPr>
        </p:nvSpPr>
        <p:spPr/>
        <p:txBody>
          <a:bodyPr>
            <a:normAutofit lnSpcReduction="10000"/>
          </a:bodyPr>
          <a:lstStyle/>
          <a:p>
            <a:r>
              <a:rPr lang="en-US" dirty="0"/>
              <a:t>American society often deliberately registers opposition between white and black identity margining this way Hispanics, Native Americans and Asian Americans, so everybody is compared only to the mainstream white group.</a:t>
            </a:r>
            <a:endParaRPr lang="ru-RU" dirty="0"/>
          </a:p>
          <a:p>
            <a:endParaRPr lang="ru-RU" dirty="0"/>
          </a:p>
        </p:txBody>
      </p:sp>
      <p:sp>
        <p:nvSpPr>
          <p:cNvPr id="4" name="Объект 3"/>
          <p:cNvSpPr>
            <a:spLocks noGrp="1"/>
          </p:cNvSpPr>
          <p:nvPr>
            <p:ph sz="quarter" idx="14"/>
          </p:nvPr>
        </p:nvSpPr>
        <p:spPr/>
        <p:txBody>
          <a:bodyPr/>
          <a:lstStyle/>
          <a:p>
            <a:endParaRPr lang="ru-RU" dirty="0"/>
          </a:p>
        </p:txBody>
      </p:sp>
      <p:pic>
        <p:nvPicPr>
          <p:cNvPr id="3074" name="Picture 2" descr="C:\Users\Оксана\Documents\ImageNA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772816"/>
            <a:ext cx="4608512"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420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Whose Land is This?</a:t>
            </a:r>
            <a:endParaRPr lang="ru-RU" dirty="0"/>
          </a:p>
        </p:txBody>
      </p:sp>
      <p:sp>
        <p:nvSpPr>
          <p:cNvPr id="3" name="Объект 2"/>
          <p:cNvSpPr>
            <a:spLocks noGrp="1"/>
          </p:cNvSpPr>
          <p:nvPr>
            <p:ph sz="quarter" idx="13"/>
          </p:nvPr>
        </p:nvSpPr>
        <p:spPr/>
        <p:txBody>
          <a:bodyPr/>
          <a:lstStyle/>
          <a:p>
            <a:endParaRPr lang="ru-RU" dirty="0"/>
          </a:p>
        </p:txBody>
      </p:sp>
      <p:sp>
        <p:nvSpPr>
          <p:cNvPr id="4" name="Объект 3"/>
          <p:cNvSpPr>
            <a:spLocks noGrp="1"/>
          </p:cNvSpPr>
          <p:nvPr>
            <p:ph sz="quarter" idx="14"/>
          </p:nvPr>
        </p:nvSpPr>
        <p:spPr/>
        <p:txBody>
          <a:bodyPr/>
          <a:lstStyle/>
          <a:p>
            <a:endParaRPr lang="ru-RU" dirty="0"/>
          </a:p>
        </p:txBody>
      </p:sp>
      <p:pic>
        <p:nvPicPr>
          <p:cNvPr id="2050" name="Picture 2" descr="C:\Users\Оксана\Documents\ImageNA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556792"/>
            <a:ext cx="6552728" cy="530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5083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463</TotalTime>
  <Words>2427</Words>
  <Application>Microsoft Office PowerPoint</Application>
  <PresentationFormat>Экран (4:3)</PresentationFormat>
  <Paragraphs>85</Paragraphs>
  <Slides>36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Волна</vt:lpstr>
      <vt:lpstr>FORMATION OF NATIVE AMERICAN IDENTITY IN THE 20-TH CENTURY </vt:lpstr>
      <vt:lpstr>Why National Identity?</vt:lpstr>
      <vt:lpstr>The Need for National Identity</vt:lpstr>
      <vt:lpstr>Native American Identity</vt:lpstr>
      <vt:lpstr>Who is Indigenous?</vt:lpstr>
      <vt:lpstr>Simon Ortiz (Acoma Pueblo)</vt:lpstr>
      <vt:lpstr>Who is Indigenous?</vt:lpstr>
      <vt:lpstr>Is White Culture Mainstream?</vt:lpstr>
      <vt:lpstr>Whose Land is This?</vt:lpstr>
      <vt:lpstr>Презентация PowerPoint</vt:lpstr>
      <vt:lpstr>“Hostile Otherness”</vt:lpstr>
      <vt:lpstr>Native American Stereotypes</vt:lpstr>
      <vt:lpstr>Native American Stereotypes</vt:lpstr>
      <vt:lpstr>Indian Mascots</vt:lpstr>
      <vt:lpstr>Native American Stereotypes</vt:lpstr>
      <vt:lpstr>Cultural consumption</vt:lpstr>
      <vt:lpstr>Презентация PowerPoint</vt:lpstr>
      <vt:lpstr>Racism</vt:lpstr>
      <vt:lpstr>Презентация PowerPoint</vt:lpstr>
      <vt:lpstr>Who discover America?</vt:lpstr>
      <vt:lpstr>Презентация PowerPoint</vt:lpstr>
      <vt:lpstr>Is Eurocentrism Universal? </vt:lpstr>
      <vt:lpstr>Презентация PowerPoint</vt:lpstr>
      <vt:lpstr>Literary Basis of Racism</vt:lpstr>
      <vt:lpstr>Презентация PowerPoint</vt:lpstr>
      <vt:lpstr>Презентация PowerPoint</vt:lpstr>
      <vt:lpstr>Презентация PowerPoint</vt:lpstr>
      <vt:lpstr>Презентация PowerPoint</vt:lpstr>
      <vt:lpstr>Nowadays Famous Native Americans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TNTHANK YOU FOR YOUR ATTENTION!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MUCH   DO UKRAINIANS   KNOW ABOUT   NATIVE   AMERICANS?</dc:title>
  <dc:creator>Оксана</dc:creator>
  <cp:lastModifiedBy>Оксана</cp:lastModifiedBy>
  <cp:revision>201</cp:revision>
  <dcterms:modified xsi:type="dcterms:W3CDTF">2018-10-19T20:14:15Z</dcterms:modified>
</cp:coreProperties>
</file>