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1" r:id="rId2"/>
    <p:sldId id="262" r:id="rId3"/>
    <p:sldId id="1119" r:id="rId4"/>
    <p:sldId id="1120" r:id="rId5"/>
    <p:sldId id="1121" r:id="rId6"/>
    <p:sldId id="1123" r:id="rId7"/>
    <p:sldId id="1153" r:id="rId8"/>
    <p:sldId id="1154" r:id="rId9"/>
    <p:sldId id="1155" r:id="rId10"/>
    <p:sldId id="1156" r:id="rId11"/>
    <p:sldId id="1157" r:id="rId12"/>
    <p:sldId id="1207" r:id="rId13"/>
    <p:sldId id="1158" r:id="rId14"/>
    <p:sldId id="1202" r:id="rId15"/>
    <p:sldId id="1203" r:id="rId16"/>
    <p:sldId id="1205" r:id="rId17"/>
    <p:sldId id="1215" r:id="rId18"/>
    <p:sldId id="1219" r:id="rId19"/>
    <p:sldId id="1110" r:id="rId20"/>
    <p:sldId id="1183" r:id="rId21"/>
    <p:sldId id="1184" r:id="rId22"/>
    <p:sldId id="1111" r:id="rId23"/>
    <p:sldId id="1188" r:id="rId24"/>
    <p:sldId id="1112" r:id="rId25"/>
    <p:sldId id="1138" r:id="rId26"/>
    <p:sldId id="1115" r:id="rId27"/>
    <p:sldId id="1116" r:id="rId28"/>
    <p:sldId id="1117" r:id="rId29"/>
    <p:sldId id="1208" r:id="rId30"/>
    <p:sldId id="1196" r:id="rId31"/>
    <p:sldId id="1194" r:id="rId32"/>
    <p:sldId id="1195" r:id="rId33"/>
    <p:sldId id="1199" r:id="rId34"/>
    <p:sldId id="1213" r:id="rId35"/>
    <p:sldId id="1214" r:id="rId36"/>
    <p:sldId id="1220" r:id="rId37"/>
    <p:sldId id="1222" r:id="rId38"/>
    <p:sldId id="1128" r:id="rId39"/>
    <p:sldId id="1223" r:id="rId40"/>
    <p:sldId id="1224" r:id="rId41"/>
    <p:sldId id="1225" r:id="rId42"/>
    <p:sldId id="1226" r:id="rId43"/>
    <p:sldId id="1227" r:id="rId44"/>
    <p:sldId id="1228" r:id="rId45"/>
    <p:sldId id="1216" r:id="rId46"/>
    <p:sldId id="1000" r:id="rId47"/>
    <p:sldId id="974" r:id="rId48"/>
    <p:sldId id="1151" r:id="rId49"/>
    <p:sldId id="1218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BFBF"/>
    <a:srgbClr val="007398"/>
    <a:srgbClr val="DCDCDC"/>
    <a:srgbClr val="CACB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FEA419B-BCDB-4C27-8AB2-1E94C2BD932B}">
  <a:tblStyle styleId="{BFEA419B-BCDB-4C27-8AB2-1E94C2BD932B}" styleName="Elsevier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102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224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Country 1</c:v>
                </c:pt>
              </c:strCache>
            </c:strRef>
          </c:tx>
          <c:spPr>
            <a:solidFill>
              <a:schemeClr val="tx2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32</c:v>
                </c:pt>
                <c:pt idx="2">
                  <c:v>25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B3-45F6-A19A-832CAB29F1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  <c:pt idx="1">
                  <c:v>29</c:v>
                </c:pt>
                <c:pt idx="2">
                  <c:v>31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B3-45F6-A19A-832CAB29F1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Country 2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295</c:v>
                </c:pt>
                <c:pt idx="3">
                  <c:v>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B3-45F6-A19A-832CAB29F1B9}"/>
            </c:ext>
          </c:extLst>
        </c:ser>
        <c:overlap val="100"/>
        <c:axId val="35442048"/>
        <c:axId val="35452032"/>
      </c:barChart>
      <c:catAx>
        <c:axId val="35442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uk-UA"/>
          </a:p>
        </c:txPr>
        <c:crossAx val="35452032"/>
        <c:crosses val="autoZero"/>
        <c:auto val="1"/>
        <c:lblAlgn val="ctr"/>
        <c:lblOffset val="100"/>
      </c:catAx>
      <c:valAx>
        <c:axId val="35452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uk-UA"/>
          </a:p>
        </c:txPr>
        <c:crossAx val="35442048"/>
        <c:crosses val="autoZero"/>
        <c:crossBetween val="between"/>
      </c:valAx>
      <c:spPr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plotArea>
    <c:legend>
      <c:legendPos val="r"/>
      <c:layout/>
      <c:spPr>
        <a:ln>
          <a:solidFill>
            <a:schemeClr val="tx1"/>
          </a:solidFill>
        </a:ln>
      </c:spPr>
      <c:txPr>
        <a:bodyPr/>
        <a:lstStyle/>
        <a:p>
          <a:pPr>
            <a:defRPr sz="1400" b="0">
              <a:solidFill>
                <a:schemeClr val="tx1"/>
              </a:solidFill>
            </a:defRPr>
          </a:pPr>
          <a:endParaRPr lang="uk-UA"/>
        </a:p>
      </c:txPr>
    </c:legend>
    <c:plotVisOnly val="1"/>
    <c:dispBlanksAs val="gap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uk-UA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8BAE6-F1B9-414A-AE9D-9EC2A19D9E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4A0BF-6087-438B-97D7-A49E9514FEC7}">
      <dgm:prSet phldrT="[Text]" custT="1"/>
      <dgm:spPr>
        <a:solidFill>
          <a:srgbClr val="007398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sz="1400" noProof="0" dirty="0"/>
            <a:t>Пошук інформації, яка вже існує у глобальному науковому  просторі</a:t>
          </a:r>
        </a:p>
      </dgm:t>
    </dgm:pt>
    <dgm:pt modelId="{42BFB869-726D-436E-8869-331E7BE14E5B}" type="parTrans" cxnId="{773A5815-1A57-41C3-9920-CAF34365887B}">
      <dgm:prSet/>
      <dgm:spPr/>
      <dgm:t>
        <a:bodyPr/>
        <a:lstStyle/>
        <a:p>
          <a:endParaRPr lang="en-US"/>
        </a:p>
      </dgm:t>
    </dgm:pt>
    <dgm:pt modelId="{5C91D5C8-B4BC-438B-8727-48A5F009AF66}" type="sibTrans" cxnId="{773A5815-1A57-41C3-9920-CAF34365887B}">
      <dgm:prSet/>
      <dgm:spPr>
        <a:ln>
          <a:solidFill>
            <a:srgbClr val="007398"/>
          </a:solidFill>
        </a:ln>
      </dgm:spPr>
      <dgm:t>
        <a:bodyPr/>
        <a:lstStyle/>
        <a:p>
          <a:endParaRPr lang="en-US"/>
        </a:p>
      </dgm:t>
    </dgm:pt>
    <dgm:pt modelId="{272B00E6-59BB-4A38-A450-6129D81F703C}">
      <dgm:prSet phldrT="[Text]" custT="1"/>
      <dgm:spPr>
        <a:solidFill>
          <a:srgbClr val="007398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err="1"/>
            <a:t>Аналітика</a:t>
          </a:r>
          <a:r>
            <a:rPr lang="ru-RU" sz="1400" dirty="0"/>
            <a:t> </a:t>
          </a:r>
          <a:r>
            <a:rPr lang="ru-RU" sz="1400" dirty="0" err="1"/>
            <a:t>наукових</a:t>
          </a:r>
          <a:r>
            <a:rPr lang="ru-RU" sz="1400" dirty="0"/>
            <a:t> тем, </a:t>
          </a:r>
          <a:r>
            <a:rPr lang="ru-RU" sz="1400" dirty="0" err="1"/>
            <a:t>пошук</a:t>
          </a:r>
          <a:r>
            <a:rPr lang="ru-RU" sz="1400" dirty="0"/>
            <a:t> </a:t>
          </a:r>
          <a:r>
            <a:rPr lang="ru-RU" sz="1400" dirty="0" err="1"/>
            <a:t>ідей</a:t>
          </a:r>
          <a:endParaRPr lang="en-US" sz="1400" dirty="0"/>
        </a:p>
      </dgm:t>
    </dgm:pt>
    <dgm:pt modelId="{EE2EFCBC-1263-4F26-9000-4F2A77FC7ED3}" type="parTrans" cxnId="{E48FAC8D-0AE0-4766-B8AD-E33077F4D3AD}">
      <dgm:prSet/>
      <dgm:spPr/>
      <dgm:t>
        <a:bodyPr/>
        <a:lstStyle/>
        <a:p>
          <a:endParaRPr lang="en-US"/>
        </a:p>
      </dgm:t>
    </dgm:pt>
    <dgm:pt modelId="{E8E51BBE-57DD-4AC5-AFC3-8D4341A7A009}" type="sibTrans" cxnId="{E48FAC8D-0AE0-4766-B8AD-E33077F4D3AD}">
      <dgm:prSet/>
      <dgm:spPr/>
      <dgm:t>
        <a:bodyPr/>
        <a:lstStyle/>
        <a:p>
          <a:endParaRPr lang="en-US"/>
        </a:p>
      </dgm:t>
    </dgm:pt>
    <dgm:pt modelId="{2157CE57-782D-4ACD-B7EE-63FFB4522D63}">
      <dgm:prSet phldrT="[Text]" custT="1"/>
      <dgm:spPr>
        <a:solidFill>
          <a:srgbClr val="007398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err="1"/>
            <a:t>Пошук</a:t>
          </a:r>
          <a:r>
            <a:rPr lang="ru-RU" sz="1400"/>
            <a:t> </a:t>
          </a:r>
          <a:r>
            <a:rPr lang="ru-RU" sz="1400" err="1"/>
            <a:t>партнерів</a:t>
          </a:r>
          <a:r>
            <a:rPr lang="ru-RU" sz="1400"/>
            <a:t> для </a:t>
          </a:r>
          <a:r>
            <a:rPr lang="ru-RU" sz="1400" err="1"/>
            <a:t>дослідження</a:t>
          </a:r>
          <a:endParaRPr lang="en-US" sz="1400"/>
        </a:p>
      </dgm:t>
    </dgm:pt>
    <dgm:pt modelId="{4E4D04C4-011A-43A7-9CF2-8740FB311692}" type="parTrans" cxnId="{75F4CBF2-30F0-4114-8A5C-00E5960C50F9}">
      <dgm:prSet/>
      <dgm:spPr/>
      <dgm:t>
        <a:bodyPr/>
        <a:lstStyle/>
        <a:p>
          <a:endParaRPr lang="en-US"/>
        </a:p>
      </dgm:t>
    </dgm:pt>
    <dgm:pt modelId="{A4B798A7-89AE-40F6-A48C-C8B5D33A480E}" type="sibTrans" cxnId="{75F4CBF2-30F0-4114-8A5C-00E5960C50F9}">
      <dgm:prSet/>
      <dgm:spPr/>
      <dgm:t>
        <a:bodyPr/>
        <a:lstStyle/>
        <a:p>
          <a:endParaRPr lang="en-US"/>
        </a:p>
      </dgm:t>
    </dgm:pt>
    <dgm:pt modelId="{A7367F62-A568-4AEA-8FB8-79A8A54EEEEC}">
      <dgm:prSet phldrT="[Text]" custT="1"/>
      <dgm:spPr>
        <a:solidFill>
          <a:srgbClr val="007398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err="1"/>
            <a:t>Відстеження</a:t>
          </a:r>
          <a:r>
            <a:rPr lang="ru-RU" sz="1400" dirty="0"/>
            <a:t> </a:t>
          </a:r>
          <a:r>
            <a:rPr lang="ru-RU" sz="1400" dirty="0" err="1"/>
            <a:t>значимості</a:t>
          </a:r>
          <a:r>
            <a:rPr lang="ru-RU" sz="1400" dirty="0"/>
            <a:t> </a:t>
          </a:r>
          <a:r>
            <a:rPr lang="ru-RU" sz="1400" dirty="0" err="1"/>
            <a:t>дослідження</a:t>
          </a:r>
          <a:r>
            <a:rPr lang="en-US" sz="1400" dirty="0"/>
            <a:t>; </a:t>
          </a:r>
          <a:r>
            <a:rPr lang="ru-RU" sz="1400" dirty="0" err="1"/>
            <a:t>моніторинг</a:t>
          </a:r>
          <a:r>
            <a:rPr lang="ru-RU" sz="1400" dirty="0"/>
            <a:t> </a:t>
          </a:r>
          <a:r>
            <a:rPr lang="ru-RU" sz="1400" dirty="0" err="1"/>
            <a:t>глобальних</a:t>
          </a:r>
          <a:r>
            <a:rPr lang="ru-RU" sz="1400" dirty="0"/>
            <a:t> </a:t>
          </a:r>
          <a:r>
            <a:rPr lang="ru-RU" sz="1400" dirty="0" err="1"/>
            <a:t>наукових</a:t>
          </a:r>
          <a:r>
            <a:rPr lang="ru-RU" sz="1400" dirty="0"/>
            <a:t> </a:t>
          </a:r>
          <a:r>
            <a:rPr lang="ru-RU" sz="1400" dirty="0" err="1"/>
            <a:t>трендів</a:t>
          </a:r>
          <a:endParaRPr lang="en-US" sz="1400" dirty="0"/>
        </a:p>
      </dgm:t>
    </dgm:pt>
    <dgm:pt modelId="{756D2CDF-9840-4AA7-B435-3B73C39CC876}" type="parTrans" cxnId="{DA68DF74-6429-4061-A179-B4E652180F9F}">
      <dgm:prSet/>
      <dgm:spPr/>
      <dgm:t>
        <a:bodyPr/>
        <a:lstStyle/>
        <a:p>
          <a:endParaRPr lang="en-US"/>
        </a:p>
      </dgm:t>
    </dgm:pt>
    <dgm:pt modelId="{58687401-AFAF-4EE0-B2BD-67268E5E7B28}" type="sibTrans" cxnId="{DA68DF74-6429-4061-A179-B4E652180F9F}">
      <dgm:prSet/>
      <dgm:spPr/>
      <dgm:t>
        <a:bodyPr/>
        <a:lstStyle/>
        <a:p>
          <a:endParaRPr lang="en-US"/>
        </a:p>
      </dgm:t>
    </dgm:pt>
    <dgm:pt modelId="{02616D85-F9ED-4158-A2EF-73F2497EE0FA}">
      <dgm:prSet phldrT="[Text]" custT="1"/>
      <dgm:spPr>
        <a:solidFill>
          <a:srgbClr val="007398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err="1"/>
            <a:t>Пошук</a:t>
          </a:r>
          <a:r>
            <a:rPr lang="ru-RU" sz="1400"/>
            <a:t> та </a:t>
          </a:r>
          <a:r>
            <a:rPr lang="ru-RU" sz="1400" err="1"/>
            <a:t>аналітика</a:t>
          </a:r>
          <a:r>
            <a:rPr lang="ru-RU" sz="1400"/>
            <a:t> </a:t>
          </a:r>
          <a:r>
            <a:rPr lang="ru-RU" sz="1400" err="1"/>
            <a:t>журналів</a:t>
          </a:r>
          <a:r>
            <a:rPr lang="ru-RU" sz="1400"/>
            <a:t> для </a:t>
          </a:r>
          <a:r>
            <a:rPr lang="ru-RU" sz="1400" err="1"/>
            <a:t>читання</a:t>
          </a:r>
          <a:r>
            <a:rPr lang="ru-RU" sz="1400"/>
            <a:t>/</a:t>
          </a:r>
          <a:r>
            <a:rPr lang="ru-RU" sz="1400" err="1"/>
            <a:t>публікації</a:t>
          </a:r>
          <a:r>
            <a:rPr lang="ru-RU" sz="1400"/>
            <a:t> </a:t>
          </a:r>
          <a:r>
            <a:rPr lang="ru-RU" sz="1400" err="1"/>
            <a:t>своїх</a:t>
          </a:r>
          <a:r>
            <a:rPr lang="ru-RU" sz="1400"/>
            <a:t> статей</a:t>
          </a:r>
          <a:endParaRPr lang="en-US" sz="1400"/>
        </a:p>
      </dgm:t>
    </dgm:pt>
    <dgm:pt modelId="{C3B5A198-43F5-40FE-914D-48531BC2CD8F}" type="parTrans" cxnId="{CCDEEF53-5D17-4494-82E9-2AC55120E8F0}">
      <dgm:prSet/>
      <dgm:spPr/>
      <dgm:t>
        <a:bodyPr/>
        <a:lstStyle/>
        <a:p>
          <a:endParaRPr lang="en-US"/>
        </a:p>
      </dgm:t>
    </dgm:pt>
    <dgm:pt modelId="{93ABECA2-8E95-4DE5-B37C-511A9A65C218}" type="sibTrans" cxnId="{CCDEEF53-5D17-4494-82E9-2AC55120E8F0}">
      <dgm:prSet/>
      <dgm:spPr/>
      <dgm:t>
        <a:bodyPr/>
        <a:lstStyle/>
        <a:p>
          <a:endParaRPr lang="en-US"/>
        </a:p>
      </dgm:t>
    </dgm:pt>
    <dgm:pt modelId="{EAA4BB56-EC36-4C8E-B982-2878459CE599}">
      <dgm:prSet phldrT="[Text]" custT="1"/>
      <dgm:spPr>
        <a:solidFill>
          <a:srgbClr val="007398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err="1"/>
            <a:t>Управління</a:t>
          </a:r>
          <a:r>
            <a:rPr lang="ru-RU" sz="1400"/>
            <a:t> </a:t>
          </a:r>
          <a:r>
            <a:rPr lang="ru-RU" sz="1400" err="1"/>
            <a:t>своєю</a:t>
          </a:r>
          <a:r>
            <a:rPr lang="ru-RU" sz="1400"/>
            <a:t> </a:t>
          </a:r>
          <a:r>
            <a:rPr lang="ru-RU" sz="1400" err="1"/>
            <a:t>науковою</a:t>
          </a:r>
          <a:r>
            <a:rPr lang="ru-RU" sz="1400"/>
            <a:t> </a:t>
          </a:r>
          <a:r>
            <a:rPr lang="ru-RU" sz="1400" err="1"/>
            <a:t>кар'єрою</a:t>
          </a:r>
          <a:r>
            <a:rPr lang="en-US" sz="1400"/>
            <a:t> –</a:t>
          </a:r>
          <a:r>
            <a:rPr lang="uk-UA" sz="1400"/>
            <a:t> </a:t>
          </a:r>
          <a:r>
            <a:rPr lang="ru-RU" sz="1400" err="1"/>
            <a:t>відстеження</a:t>
          </a:r>
          <a:r>
            <a:rPr lang="ru-RU" sz="1400"/>
            <a:t> </a:t>
          </a:r>
          <a:r>
            <a:rPr lang="ru-RU" sz="1400" err="1"/>
            <a:t>цитувань</a:t>
          </a:r>
          <a:r>
            <a:rPr lang="ru-RU" sz="1400"/>
            <a:t>, </a:t>
          </a:r>
          <a:r>
            <a:rPr lang="en-US" sz="1400" i="1"/>
            <a:t>h</a:t>
          </a:r>
          <a:r>
            <a:rPr lang="en-US" sz="1400"/>
            <a:t>-index</a:t>
          </a:r>
        </a:p>
      </dgm:t>
    </dgm:pt>
    <dgm:pt modelId="{2420BAB0-3B84-4BD1-93A5-6FC8EE5774EE}" type="parTrans" cxnId="{C8A073AA-317A-4ABB-8977-2FD52DD5CF4C}">
      <dgm:prSet/>
      <dgm:spPr/>
      <dgm:t>
        <a:bodyPr/>
        <a:lstStyle/>
        <a:p>
          <a:endParaRPr lang="en-US"/>
        </a:p>
      </dgm:t>
    </dgm:pt>
    <dgm:pt modelId="{6BAD8F9F-E49A-4B52-8253-D95937ABADCF}" type="sibTrans" cxnId="{C8A073AA-317A-4ABB-8977-2FD52DD5CF4C}">
      <dgm:prSet/>
      <dgm:spPr/>
      <dgm:t>
        <a:bodyPr/>
        <a:lstStyle/>
        <a:p>
          <a:endParaRPr lang="en-US"/>
        </a:p>
      </dgm:t>
    </dgm:pt>
    <dgm:pt modelId="{EA847812-6B2B-4A3A-842F-BB1A903DB0B9}" type="pres">
      <dgm:prSet presAssocID="{F878BAE6-F1B9-414A-AE9D-9EC2A19D9E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B52E10AF-8A6A-4E40-88D1-8B0874BCAD3C}" type="pres">
      <dgm:prSet presAssocID="{F878BAE6-F1B9-414A-AE9D-9EC2A19D9E00}" presName="Name1" presStyleCnt="0"/>
      <dgm:spPr/>
    </dgm:pt>
    <dgm:pt modelId="{A604B681-D005-40D0-8271-C03019E23CE1}" type="pres">
      <dgm:prSet presAssocID="{F878BAE6-F1B9-414A-AE9D-9EC2A19D9E00}" presName="cycle" presStyleCnt="0"/>
      <dgm:spPr/>
    </dgm:pt>
    <dgm:pt modelId="{6232AE0F-CA8A-423D-852D-557EAD7ECD45}" type="pres">
      <dgm:prSet presAssocID="{F878BAE6-F1B9-414A-AE9D-9EC2A19D9E00}" presName="srcNode" presStyleLbl="node1" presStyleIdx="0" presStyleCnt="6"/>
      <dgm:spPr/>
    </dgm:pt>
    <dgm:pt modelId="{35F54952-EE74-4EF1-9A3A-6AB20FC9B84B}" type="pres">
      <dgm:prSet presAssocID="{F878BAE6-F1B9-414A-AE9D-9EC2A19D9E00}" presName="conn" presStyleLbl="parChTrans1D2" presStyleIdx="0" presStyleCnt="1"/>
      <dgm:spPr/>
      <dgm:t>
        <a:bodyPr/>
        <a:lstStyle/>
        <a:p>
          <a:endParaRPr lang="uk-UA"/>
        </a:p>
      </dgm:t>
    </dgm:pt>
    <dgm:pt modelId="{B9077FCD-91C4-471B-81AE-B2665AE14939}" type="pres">
      <dgm:prSet presAssocID="{F878BAE6-F1B9-414A-AE9D-9EC2A19D9E00}" presName="extraNode" presStyleLbl="node1" presStyleIdx="0" presStyleCnt="6"/>
      <dgm:spPr/>
    </dgm:pt>
    <dgm:pt modelId="{4689255F-1187-4EC8-823F-8A6E6F0C271D}" type="pres">
      <dgm:prSet presAssocID="{F878BAE6-F1B9-414A-AE9D-9EC2A19D9E00}" presName="dstNode" presStyleLbl="node1" presStyleIdx="0" presStyleCnt="6"/>
      <dgm:spPr/>
    </dgm:pt>
    <dgm:pt modelId="{A95F8042-BB15-43C3-9128-879CD4FC52F4}" type="pres">
      <dgm:prSet presAssocID="{CF04A0BF-6087-438B-97D7-A49E9514FEC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17F52A-3733-4F65-92E3-3763F97792D8}" type="pres">
      <dgm:prSet presAssocID="{CF04A0BF-6087-438B-97D7-A49E9514FEC7}" presName="accent_1" presStyleCnt="0"/>
      <dgm:spPr/>
    </dgm:pt>
    <dgm:pt modelId="{DFF2DB1D-C89B-4A8C-AE51-9A40609FB0EF}" type="pres">
      <dgm:prSet presAssocID="{CF04A0BF-6087-438B-97D7-A49E9514FEC7}" presName="accentRepeatNode" presStyleLbl="solidFgAcc1" presStyleIdx="0" presStyleCnt="6"/>
      <dgm:spPr>
        <a:ln>
          <a:solidFill>
            <a:srgbClr val="007398"/>
          </a:solidFill>
        </a:ln>
      </dgm:spPr>
    </dgm:pt>
    <dgm:pt modelId="{CF076515-0AC2-4869-A857-7259B6BC1442}" type="pres">
      <dgm:prSet presAssocID="{272B00E6-59BB-4A38-A450-6129D81F703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544A13-1502-4727-A784-2EDDE69F80E5}" type="pres">
      <dgm:prSet presAssocID="{272B00E6-59BB-4A38-A450-6129D81F703C}" presName="accent_2" presStyleCnt="0"/>
      <dgm:spPr/>
    </dgm:pt>
    <dgm:pt modelId="{406CBE6E-19C2-4BA8-9C29-C75781973BAE}" type="pres">
      <dgm:prSet presAssocID="{272B00E6-59BB-4A38-A450-6129D81F703C}" presName="accentRepeatNode" presStyleLbl="solidFgAcc1" presStyleIdx="1" presStyleCnt="6"/>
      <dgm:spPr>
        <a:ln>
          <a:solidFill>
            <a:srgbClr val="007398"/>
          </a:solidFill>
        </a:ln>
      </dgm:spPr>
    </dgm:pt>
    <dgm:pt modelId="{F8526E07-6E12-4070-B136-B9BF56C012AA}" type="pres">
      <dgm:prSet presAssocID="{2157CE57-782D-4ACD-B7EE-63FFB4522D63}" presName="text_3" presStyleLbl="node1" presStyleIdx="2" presStyleCnt="6" custLinFactNeighborX="562" custLinFactNeighborY="104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3767EC-6719-4286-BDA3-EEC9C95527EF}" type="pres">
      <dgm:prSet presAssocID="{2157CE57-782D-4ACD-B7EE-63FFB4522D63}" presName="accent_3" presStyleCnt="0"/>
      <dgm:spPr/>
    </dgm:pt>
    <dgm:pt modelId="{42B54A40-03BF-4ABC-9D78-9056DD742789}" type="pres">
      <dgm:prSet presAssocID="{2157CE57-782D-4ACD-B7EE-63FFB4522D63}" presName="accentRepeatNode" presStyleLbl="solidFgAcc1" presStyleIdx="2" presStyleCnt="6"/>
      <dgm:spPr>
        <a:ln>
          <a:solidFill>
            <a:srgbClr val="007398"/>
          </a:solidFill>
        </a:ln>
      </dgm:spPr>
    </dgm:pt>
    <dgm:pt modelId="{2C42C782-2635-4A16-911B-6A56896C2E85}" type="pres">
      <dgm:prSet presAssocID="{02616D85-F9ED-4158-A2EF-73F2497EE0F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DF07E7-4C0C-41D7-AE1D-9C22A64F9AB3}" type="pres">
      <dgm:prSet presAssocID="{02616D85-F9ED-4158-A2EF-73F2497EE0FA}" presName="accent_4" presStyleCnt="0"/>
      <dgm:spPr/>
    </dgm:pt>
    <dgm:pt modelId="{A295559B-1780-4EE8-9DB4-6F66D8F310DA}" type="pres">
      <dgm:prSet presAssocID="{02616D85-F9ED-4158-A2EF-73F2497EE0FA}" presName="accentRepeatNode" presStyleLbl="solidFgAcc1" presStyleIdx="3" presStyleCnt="6"/>
      <dgm:spPr>
        <a:ln>
          <a:solidFill>
            <a:srgbClr val="007398"/>
          </a:solidFill>
        </a:ln>
      </dgm:spPr>
    </dgm:pt>
    <dgm:pt modelId="{1738D9BE-5EB1-48D5-B96F-3083378048A1}" type="pres">
      <dgm:prSet presAssocID="{A7367F62-A568-4AEA-8FB8-79A8A54EEEE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48EBEE-273A-44A2-BEAD-5413A2F5C026}" type="pres">
      <dgm:prSet presAssocID="{A7367F62-A568-4AEA-8FB8-79A8A54EEEEC}" presName="accent_5" presStyleCnt="0"/>
      <dgm:spPr/>
    </dgm:pt>
    <dgm:pt modelId="{082DA661-B573-41B4-B0AA-D5E77F9A7109}" type="pres">
      <dgm:prSet presAssocID="{A7367F62-A568-4AEA-8FB8-79A8A54EEEEC}" presName="accentRepeatNode" presStyleLbl="solidFgAcc1" presStyleIdx="4" presStyleCnt="6"/>
      <dgm:spPr>
        <a:ln>
          <a:solidFill>
            <a:srgbClr val="007398"/>
          </a:solidFill>
        </a:ln>
      </dgm:spPr>
    </dgm:pt>
    <dgm:pt modelId="{D93F754E-D7F0-470E-A3AC-1C51B8964DD3}" type="pres">
      <dgm:prSet presAssocID="{EAA4BB56-EC36-4C8E-B982-2878459CE59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B6B2B7-ED14-42D2-870F-1932C3C89F0B}" type="pres">
      <dgm:prSet presAssocID="{EAA4BB56-EC36-4C8E-B982-2878459CE599}" presName="accent_6" presStyleCnt="0"/>
      <dgm:spPr/>
    </dgm:pt>
    <dgm:pt modelId="{AE6EECC3-586F-412D-93F2-38E721AB1B07}" type="pres">
      <dgm:prSet presAssocID="{EAA4BB56-EC36-4C8E-B982-2878459CE599}" presName="accentRepeatNode" presStyleLbl="solidFgAcc1" presStyleIdx="5" presStyleCnt="6"/>
      <dgm:spPr>
        <a:ln>
          <a:solidFill>
            <a:srgbClr val="007398"/>
          </a:solidFill>
        </a:ln>
      </dgm:spPr>
    </dgm:pt>
  </dgm:ptLst>
  <dgm:cxnLst>
    <dgm:cxn modelId="{352C6870-2743-44D8-AF04-7034AAB57080}" type="presOf" srcId="{CF04A0BF-6087-438B-97D7-A49E9514FEC7}" destId="{A95F8042-BB15-43C3-9128-879CD4FC52F4}" srcOrd="0" destOrd="0" presId="urn:microsoft.com/office/officeart/2008/layout/VerticalCurvedList"/>
    <dgm:cxn modelId="{ED5FDA1F-EDD0-48A5-A3EA-AEC74D94C916}" type="presOf" srcId="{F878BAE6-F1B9-414A-AE9D-9EC2A19D9E00}" destId="{EA847812-6B2B-4A3A-842F-BB1A903DB0B9}" srcOrd="0" destOrd="0" presId="urn:microsoft.com/office/officeart/2008/layout/VerticalCurvedList"/>
    <dgm:cxn modelId="{66F7F461-DDDC-4B67-AE2C-21B3C1B7CAEC}" type="presOf" srcId="{A7367F62-A568-4AEA-8FB8-79A8A54EEEEC}" destId="{1738D9BE-5EB1-48D5-B96F-3083378048A1}" srcOrd="0" destOrd="0" presId="urn:microsoft.com/office/officeart/2008/layout/VerticalCurvedList"/>
    <dgm:cxn modelId="{E48FAC8D-0AE0-4766-B8AD-E33077F4D3AD}" srcId="{F878BAE6-F1B9-414A-AE9D-9EC2A19D9E00}" destId="{272B00E6-59BB-4A38-A450-6129D81F703C}" srcOrd="1" destOrd="0" parTransId="{EE2EFCBC-1263-4F26-9000-4F2A77FC7ED3}" sibTransId="{E8E51BBE-57DD-4AC5-AFC3-8D4341A7A009}"/>
    <dgm:cxn modelId="{75F4CBF2-30F0-4114-8A5C-00E5960C50F9}" srcId="{F878BAE6-F1B9-414A-AE9D-9EC2A19D9E00}" destId="{2157CE57-782D-4ACD-B7EE-63FFB4522D63}" srcOrd="2" destOrd="0" parTransId="{4E4D04C4-011A-43A7-9CF2-8740FB311692}" sibTransId="{A4B798A7-89AE-40F6-A48C-C8B5D33A480E}"/>
    <dgm:cxn modelId="{D1CC9618-254F-4A5C-9533-475C328951CF}" type="presOf" srcId="{2157CE57-782D-4ACD-B7EE-63FFB4522D63}" destId="{F8526E07-6E12-4070-B136-B9BF56C012AA}" srcOrd="0" destOrd="0" presId="urn:microsoft.com/office/officeart/2008/layout/VerticalCurvedList"/>
    <dgm:cxn modelId="{CCDEEF53-5D17-4494-82E9-2AC55120E8F0}" srcId="{F878BAE6-F1B9-414A-AE9D-9EC2A19D9E00}" destId="{02616D85-F9ED-4158-A2EF-73F2497EE0FA}" srcOrd="3" destOrd="0" parTransId="{C3B5A198-43F5-40FE-914D-48531BC2CD8F}" sibTransId="{93ABECA2-8E95-4DE5-B37C-511A9A65C218}"/>
    <dgm:cxn modelId="{76F544AE-370E-46E8-BC70-9FCA1448E95F}" type="presOf" srcId="{02616D85-F9ED-4158-A2EF-73F2497EE0FA}" destId="{2C42C782-2635-4A16-911B-6A56896C2E85}" srcOrd="0" destOrd="0" presId="urn:microsoft.com/office/officeart/2008/layout/VerticalCurvedList"/>
    <dgm:cxn modelId="{C8A073AA-317A-4ABB-8977-2FD52DD5CF4C}" srcId="{F878BAE6-F1B9-414A-AE9D-9EC2A19D9E00}" destId="{EAA4BB56-EC36-4C8E-B982-2878459CE599}" srcOrd="5" destOrd="0" parTransId="{2420BAB0-3B84-4BD1-93A5-6FC8EE5774EE}" sibTransId="{6BAD8F9F-E49A-4B52-8253-D95937ABADCF}"/>
    <dgm:cxn modelId="{81A377E6-705F-410D-997D-38E278B7481C}" type="presOf" srcId="{272B00E6-59BB-4A38-A450-6129D81F703C}" destId="{CF076515-0AC2-4869-A857-7259B6BC1442}" srcOrd="0" destOrd="0" presId="urn:microsoft.com/office/officeart/2008/layout/VerticalCurvedList"/>
    <dgm:cxn modelId="{3E9A77A1-1B3F-459C-91D8-B38CBB53A103}" type="presOf" srcId="{EAA4BB56-EC36-4C8E-B982-2878459CE599}" destId="{D93F754E-D7F0-470E-A3AC-1C51B8964DD3}" srcOrd="0" destOrd="0" presId="urn:microsoft.com/office/officeart/2008/layout/VerticalCurvedList"/>
    <dgm:cxn modelId="{773A5815-1A57-41C3-9920-CAF34365887B}" srcId="{F878BAE6-F1B9-414A-AE9D-9EC2A19D9E00}" destId="{CF04A0BF-6087-438B-97D7-A49E9514FEC7}" srcOrd="0" destOrd="0" parTransId="{42BFB869-726D-436E-8869-331E7BE14E5B}" sibTransId="{5C91D5C8-B4BC-438B-8727-48A5F009AF66}"/>
    <dgm:cxn modelId="{DA68DF74-6429-4061-A179-B4E652180F9F}" srcId="{F878BAE6-F1B9-414A-AE9D-9EC2A19D9E00}" destId="{A7367F62-A568-4AEA-8FB8-79A8A54EEEEC}" srcOrd="4" destOrd="0" parTransId="{756D2CDF-9840-4AA7-B435-3B73C39CC876}" sibTransId="{58687401-AFAF-4EE0-B2BD-67268E5E7B28}"/>
    <dgm:cxn modelId="{1874EEBD-114B-497E-8BC5-F7896D7982F2}" type="presOf" srcId="{5C91D5C8-B4BC-438B-8727-48A5F009AF66}" destId="{35F54952-EE74-4EF1-9A3A-6AB20FC9B84B}" srcOrd="0" destOrd="0" presId="urn:microsoft.com/office/officeart/2008/layout/VerticalCurvedList"/>
    <dgm:cxn modelId="{88894F8C-6F5C-4CC8-A6C5-ED36E75412B3}" type="presParOf" srcId="{EA847812-6B2B-4A3A-842F-BB1A903DB0B9}" destId="{B52E10AF-8A6A-4E40-88D1-8B0874BCAD3C}" srcOrd="0" destOrd="0" presId="urn:microsoft.com/office/officeart/2008/layout/VerticalCurvedList"/>
    <dgm:cxn modelId="{26CAAF3C-9011-4940-BB93-BD196C55CCB8}" type="presParOf" srcId="{B52E10AF-8A6A-4E40-88D1-8B0874BCAD3C}" destId="{A604B681-D005-40D0-8271-C03019E23CE1}" srcOrd="0" destOrd="0" presId="urn:microsoft.com/office/officeart/2008/layout/VerticalCurvedList"/>
    <dgm:cxn modelId="{FDA15AE0-3061-4FD1-B2FB-C1BF97D085DE}" type="presParOf" srcId="{A604B681-D005-40D0-8271-C03019E23CE1}" destId="{6232AE0F-CA8A-423D-852D-557EAD7ECD45}" srcOrd="0" destOrd="0" presId="urn:microsoft.com/office/officeart/2008/layout/VerticalCurvedList"/>
    <dgm:cxn modelId="{5DEDD612-7529-4EA4-BA03-0DAFC6FC77E7}" type="presParOf" srcId="{A604B681-D005-40D0-8271-C03019E23CE1}" destId="{35F54952-EE74-4EF1-9A3A-6AB20FC9B84B}" srcOrd="1" destOrd="0" presId="urn:microsoft.com/office/officeart/2008/layout/VerticalCurvedList"/>
    <dgm:cxn modelId="{DC4ACF5A-187E-4581-827A-73024153234C}" type="presParOf" srcId="{A604B681-D005-40D0-8271-C03019E23CE1}" destId="{B9077FCD-91C4-471B-81AE-B2665AE14939}" srcOrd="2" destOrd="0" presId="urn:microsoft.com/office/officeart/2008/layout/VerticalCurvedList"/>
    <dgm:cxn modelId="{6105E474-5B3B-4255-9E90-BE24784D1666}" type="presParOf" srcId="{A604B681-D005-40D0-8271-C03019E23CE1}" destId="{4689255F-1187-4EC8-823F-8A6E6F0C271D}" srcOrd="3" destOrd="0" presId="urn:microsoft.com/office/officeart/2008/layout/VerticalCurvedList"/>
    <dgm:cxn modelId="{EA5D21EA-B3E2-45CB-8B72-9E236AE78FF4}" type="presParOf" srcId="{B52E10AF-8A6A-4E40-88D1-8B0874BCAD3C}" destId="{A95F8042-BB15-43C3-9128-879CD4FC52F4}" srcOrd="1" destOrd="0" presId="urn:microsoft.com/office/officeart/2008/layout/VerticalCurvedList"/>
    <dgm:cxn modelId="{474E5DC6-F00B-4F74-B7CA-36CEBCF2289D}" type="presParOf" srcId="{B52E10AF-8A6A-4E40-88D1-8B0874BCAD3C}" destId="{0517F52A-3733-4F65-92E3-3763F97792D8}" srcOrd="2" destOrd="0" presId="urn:microsoft.com/office/officeart/2008/layout/VerticalCurvedList"/>
    <dgm:cxn modelId="{ADE97645-3D76-4D70-A055-C93F66ECA25A}" type="presParOf" srcId="{0517F52A-3733-4F65-92E3-3763F97792D8}" destId="{DFF2DB1D-C89B-4A8C-AE51-9A40609FB0EF}" srcOrd="0" destOrd="0" presId="urn:microsoft.com/office/officeart/2008/layout/VerticalCurvedList"/>
    <dgm:cxn modelId="{074F17BF-EBFD-44BA-9243-19C22A8FC383}" type="presParOf" srcId="{B52E10AF-8A6A-4E40-88D1-8B0874BCAD3C}" destId="{CF076515-0AC2-4869-A857-7259B6BC1442}" srcOrd="3" destOrd="0" presId="urn:microsoft.com/office/officeart/2008/layout/VerticalCurvedList"/>
    <dgm:cxn modelId="{350E18AF-DB6B-4726-AB9B-3C152D4A6659}" type="presParOf" srcId="{B52E10AF-8A6A-4E40-88D1-8B0874BCAD3C}" destId="{40544A13-1502-4727-A784-2EDDE69F80E5}" srcOrd="4" destOrd="0" presId="urn:microsoft.com/office/officeart/2008/layout/VerticalCurvedList"/>
    <dgm:cxn modelId="{C34A993B-B6E6-4659-85D3-882F9990506D}" type="presParOf" srcId="{40544A13-1502-4727-A784-2EDDE69F80E5}" destId="{406CBE6E-19C2-4BA8-9C29-C75781973BAE}" srcOrd="0" destOrd="0" presId="urn:microsoft.com/office/officeart/2008/layout/VerticalCurvedList"/>
    <dgm:cxn modelId="{28D5A8D6-BCBA-4B73-9942-2C947B126CA3}" type="presParOf" srcId="{B52E10AF-8A6A-4E40-88D1-8B0874BCAD3C}" destId="{F8526E07-6E12-4070-B136-B9BF56C012AA}" srcOrd="5" destOrd="0" presId="urn:microsoft.com/office/officeart/2008/layout/VerticalCurvedList"/>
    <dgm:cxn modelId="{5D48017F-B3C3-4916-B2F1-BFB06BC99FC1}" type="presParOf" srcId="{B52E10AF-8A6A-4E40-88D1-8B0874BCAD3C}" destId="{F03767EC-6719-4286-BDA3-EEC9C95527EF}" srcOrd="6" destOrd="0" presId="urn:microsoft.com/office/officeart/2008/layout/VerticalCurvedList"/>
    <dgm:cxn modelId="{C7347795-BF0E-4ED4-9A0D-10821F81CD19}" type="presParOf" srcId="{F03767EC-6719-4286-BDA3-EEC9C95527EF}" destId="{42B54A40-03BF-4ABC-9D78-9056DD742789}" srcOrd="0" destOrd="0" presId="urn:microsoft.com/office/officeart/2008/layout/VerticalCurvedList"/>
    <dgm:cxn modelId="{159D054B-4B1C-463D-9CCE-2A36113E47CA}" type="presParOf" srcId="{B52E10AF-8A6A-4E40-88D1-8B0874BCAD3C}" destId="{2C42C782-2635-4A16-911B-6A56896C2E85}" srcOrd="7" destOrd="0" presId="urn:microsoft.com/office/officeart/2008/layout/VerticalCurvedList"/>
    <dgm:cxn modelId="{80986BDC-369A-4A07-A88A-70865D9314C8}" type="presParOf" srcId="{B52E10AF-8A6A-4E40-88D1-8B0874BCAD3C}" destId="{E1DF07E7-4C0C-41D7-AE1D-9C22A64F9AB3}" srcOrd="8" destOrd="0" presId="urn:microsoft.com/office/officeart/2008/layout/VerticalCurvedList"/>
    <dgm:cxn modelId="{8814D7D3-B375-4761-9B54-DD9753E1B34A}" type="presParOf" srcId="{E1DF07E7-4C0C-41D7-AE1D-9C22A64F9AB3}" destId="{A295559B-1780-4EE8-9DB4-6F66D8F310DA}" srcOrd="0" destOrd="0" presId="urn:microsoft.com/office/officeart/2008/layout/VerticalCurvedList"/>
    <dgm:cxn modelId="{5168B3EC-FECE-4204-9AF7-35D617B1FDC6}" type="presParOf" srcId="{B52E10AF-8A6A-4E40-88D1-8B0874BCAD3C}" destId="{1738D9BE-5EB1-48D5-B96F-3083378048A1}" srcOrd="9" destOrd="0" presId="urn:microsoft.com/office/officeart/2008/layout/VerticalCurvedList"/>
    <dgm:cxn modelId="{88164D9F-2977-4CCB-A8E2-23B0A182103E}" type="presParOf" srcId="{B52E10AF-8A6A-4E40-88D1-8B0874BCAD3C}" destId="{F848EBEE-273A-44A2-BEAD-5413A2F5C026}" srcOrd="10" destOrd="0" presId="urn:microsoft.com/office/officeart/2008/layout/VerticalCurvedList"/>
    <dgm:cxn modelId="{AEA8BDAF-CD2C-44E4-8D1A-1AF13DC96834}" type="presParOf" srcId="{F848EBEE-273A-44A2-BEAD-5413A2F5C026}" destId="{082DA661-B573-41B4-B0AA-D5E77F9A7109}" srcOrd="0" destOrd="0" presId="urn:microsoft.com/office/officeart/2008/layout/VerticalCurvedList"/>
    <dgm:cxn modelId="{E85E9D27-2ECB-4EFC-A88E-F57B88863668}" type="presParOf" srcId="{B52E10AF-8A6A-4E40-88D1-8B0874BCAD3C}" destId="{D93F754E-D7F0-470E-A3AC-1C51B8964DD3}" srcOrd="11" destOrd="0" presId="urn:microsoft.com/office/officeart/2008/layout/VerticalCurvedList"/>
    <dgm:cxn modelId="{58FB1C04-CA28-4EB8-A65C-D4F2B8816312}" type="presParOf" srcId="{B52E10AF-8A6A-4E40-88D1-8B0874BCAD3C}" destId="{CDB6B2B7-ED14-42D2-870F-1932C3C89F0B}" srcOrd="12" destOrd="0" presId="urn:microsoft.com/office/officeart/2008/layout/VerticalCurvedList"/>
    <dgm:cxn modelId="{FB0014F7-3A6C-45B7-9A1B-BAEA24801203}" type="presParOf" srcId="{CDB6B2B7-ED14-42D2-870F-1932C3C89F0B}" destId="{AE6EECC3-586F-412D-93F2-38E721AB1B07}" srcOrd="0" destOrd="0" presId="urn:microsoft.com/office/officeart/2008/layout/VerticalCurvedList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F54952-EE74-4EF1-9A3A-6AB20FC9B84B}">
      <dsp:nvSpPr>
        <dsp:cNvPr id="0" name=""/>
        <dsp:cNvSpPr/>
      </dsp:nvSpPr>
      <dsp:spPr>
        <a:xfrm>
          <a:off x="-4542053" y="-696459"/>
          <a:ext cx="5410708" cy="5410708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2700" cap="flat" cmpd="sng" algn="ctr">
          <a:solidFill>
            <a:srgbClr val="0073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F8042-BB15-43C3-9128-879CD4FC52F4}">
      <dsp:nvSpPr>
        <dsp:cNvPr id="0" name=""/>
        <dsp:cNvSpPr/>
      </dsp:nvSpPr>
      <dsp:spPr>
        <a:xfrm>
          <a:off x="324420" y="211576"/>
          <a:ext cx="4991951" cy="422992"/>
        </a:xfrm>
        <a:prstGeom prst="rect">
          <a:avLst/>
        </a:prstGeom>
        <a:solidFill>
          <a:srgbClr val="0073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75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/>
            <a:t>Пошук інформації, яка вже існує у глобальному науковому  просторі</a:t>
          </a:r>
        </a:p>
      </dsp:txBody>
      <dsp:txXfrm>
        <a:off x="324420" y="211576"/>
        <a:ext cx="4991951" cy="422992"/>
      </dsp:txXfrm>
    </dsp:sp>
    <dsp:sp modelId="{DFF2DB1D-C89B-4A8C-AE51-9A40609FB0EF}">
      <dsp:nvSpPr>
        <dsp:cNvPr id="0" name=""/>
        <dsp:cNvSpPr/>
      </dsp:nvSpPr>
      <dsp:spPr>
        <a:xfrm>
          <a:off x="60050" y="158702"/>
          <a:ext cx="528741" cy="528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3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76515-0AC2-4869-A857-7259B6BC1442}">
      <dsp:nvSpPr>
        <dsp:cNvPr id="0" name=""/>
        <dsp:cNvSpPr/>
      </dsp:nvSpPr>
      <dsp:spPr>
        <a:xfrm>
          <a:off x="672361" y="845985"/>
          <a:ext cx="4644010" cy="422992"/>
        </a:xfrm>
        <a:prstGeom prst="rect">
          <a:avLst/>
        </a:prstGeom>
        <a:solidFill>
          <a:srgbClr val="0073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75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Аналітика</a:t>
          </a:r>
          <a:r>
            <a:rPr lang="ru-RU" sz="1400" kern="1200" dirty="0"/>
            <a:t> </a:t>
          </a:r>
          <a:r>
            <a:rPr lang="ru-RU" sz="1400" kern="1200" dirty="0" err="1"/>
            <a:t>наукових</a:t>
          </a:r>
          <a:r>
            <a:rPr lang="ru-RU" sz="1400" kern="1200" dirty="0"/>
            <a:t> тем, </a:t>
          </a:r>
          <a:r>
            <a:rPr lang="ru-RU" sz="1400" kern="1200" dirty="0" err="1"/>
            <a:t>пошук</a:t>
          </a:r>
          <a:r>
            <a:rPr lang="ru-RU" sz="1400" kern="1200" dirty="0"/>
            <a:t> </a:t>
          </a:r>
          <a:r>
            <a:rPr lang="ru-RU" sz="1400" kern="1200" dirty="0" err="1"/>
            <a:t>ідей</a:t>
          </a:r>
          <a:endParaRPr lang="en-US" sz="1400" kern="1200" dirty="0"/>
        </a:p>
      </dsp:txBody>
      <dsp:txXfrm>
        <a:off x="672361" y="845985"/>
        <a:ext cx="4644010" cy="422992"/>
      </dsp:txXfrm>
    </dsp:sp>
    <dsp:sp modelId="{406CBE6E-19C2-4BA8-9C29-C75781973BAE}">
      <dsp:nvSpPr>
        <dsp:cNvPr id="0" name=""/>
        <dsp:cNvSpPr/>
      </dsp:nvSpPr>
      <dsp:spPr>
        <a:xfrm>
          <a:off x="407990" y="793111"/>
          <a:ext cx="528741" cy="528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3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26E07-6E12-4070-B136-B9BF56C012AA}">
      <dsp:nvSpPr>
        <dsp:cNvPr id="0" name=""/>
        <dsp:cNvSpPr/>
      </dsp:nvSpPr>
      <dsp:spPr>
        <a:xfrm>
          <a:off x="856670" y="1524525"/>
          <a:ext cx="4484906" cy="422992"/>
        </a:xfrm>
        <a:prstGeom prst="rect">
          <a:avLst/>
        </a:prstGeom>
        <a:solidFill>
          <a:srgbClr val="0073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75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err="1"/>
            <a:t>Пошук</a:t>
          </a:r>
          <a:r>
            <a:rPr lang="ru-RU" sz="1400" kern="1200"/>
            <a:t> </a:t>
          </a:r>
          <a:r>
            <a:rPr lang="ru-RU" sz="1400" kern="1200" err="1"/>
            <a:t>партнерів</a:t>
          </a:r>
          <a:r>
            <a:rPr lang="ru-RU" sz="1400" kern="1200"/>
            <a:t> для </a:t>
          </a:r>
          <a:r>
            <a:rPr lang="ru-RU" sz="1400" kern="1200" err="1"/>
            <a:t>дослідження</a:t>
          </a:r>
          <a:endParaRPr lang="en-US" sz="1400" kern="1200"/>
        </a:p>
      </dsp:txBody>
      <dsp:txXfrm>
        <a:off x="856670" y="1524525"/>
        <a:ext cx="4484906" cy="422992"/>
      </dsp:txXfrm>
    </dsp:sp>
    <dsp:sp modelId="{42B54A40-03BF-4ABC-9D78-9056DD742789}">
      <dsp:nvSpPr>
        <dsp:cNvPr id="0" name=""/>
        <dsp:cNvSpPr/>
      </dsp:nvSpPr>
      <dsp:spPr>
        <a:xfrm>
          <a:off x="567095" y="1427520"/>
          <a:ext cx="528741" cy="528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3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2C782-2635-4A16-911B-6A56896C2E85}">
      <dsp:nvSpPr>
        <dsp:cNvPr id="0" name=""/>
        <dsp:cNvSpPr/>
      </dsp:nvSpPr>
      <dsp:spPr>
        <a:xfrm>
          <a:off x="831465" y="2114401"/>
          <a:ext cx="4484906" cy="422992"/>
        </a:xfrm>
        <a:prstGeom prst="rect">
          <a:avLst/>
        </a:prstGeom>
        <a:solidFill>
          <a:srgbClr val="0073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75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err="1"/>
            <a:t>Пошук</a:t>
          </a:r>
          <a:r>
            <a:rPr lang="ru-RU" sz="1400" kern="1200"/>
            <a:t> та </a:t>
          </a:r>
          <a:r>
            <a:rPr lang="ru-RU" sz="1400" kern="1200" err="1"/>
            <a:t>аналітика</a:t>
          </a:r>
          <a:r>
            <a:rPr lang="ru-RU" sz="1400" kern="1200"/>
            <a:t> </a:t>
          </a:r>
          <a:r>
            <a:rPr lang="ru-RU" sz="1400" kern="1200" err="1"/>
            <a:t>журналів</a:t>
          </a:r>
          <a:r>
            <a:rPr lang="ru-RU" sz="1400" kern="1200"/>
            <a:t> для </a:t>
          </a:r>
          <a:r>
            <a:rPr lang="ru-RU" sz="1400" kern="1200" err="1"/>
            <a:t>читання</a:t>
          </a:r>
          <a:r>
            <a:rPr lang="ru-RU" sz="1400" kern="1200"/>
            <a:t>/</a:t>
          </a:r>
          <a:r>
            <a:rPr lang="ru-RU" sz="1400" kern="1200" err="1"/>
            <a:t>публікації</a:t>
          </a:r>
          <a:r>
            <a:rPr lang="ru-RU" sz="1400" kern="1200"/>
            <a:t> </a:t>
          </a:r>
          <a:r>
            <a:rPr lang="ru-RU" sz="1400" kern="1200" err="1"/>
            <a:t>своїх</a:t>
          </a:r>
          <a:r>
            <a:rPr lang="ru-RU" sz="1400" kern="1200"/>
            <a:t> статей</a:t>
          </a:r>
          <a:endParaRPr lang="en-US" sz="1400" kern="1200"/>
        </a:p>
      </dsp:txBody>
      <dsp:txXfrm>
        <a:off x="831465" y="2114401"/>
        <a:ext cx="4484906" cy="422992"/>
      </dsp:txXfrm>
    </dsp:sp>
    <dsp:sp modelId="{A295559B-1780-4EE8-9DB4-6F66D8F310DA}">
      <dsp:nvSpPr>
        <dsp:cNvPr id="0" name=""/>
        <dsp:cNvSpPr/>
      </dsp:nvSpPr>
      <dsp:spPr>
        <a:xfrm>
          <a:off x="567095" y="2061527"/>
          <a:ext cx="528741" cy="528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3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8D9BE-5EB1-48D5-B96F-3083378048A1}">
      <dsp:nvSpPr>
        <dsp:cNvPr id="0" name=""/>
        <dsp:cNvSpPr/>
      </dsp:nvSpPr>
      <dsp:spPr>
        <a:xfrm>
          <a:off x="672361" y="2748810"/>
          <a:ext cx="4644010" cy="422992"/>
        </a:xfrm>
        <a:prstGeom prst="rect">
          <a:avLst/>
        </a:prstGeom>
        <a:solidFill>
          <a:srgbClr val="0073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75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Відстеження</a:t>
          </a:r>
          <a:r>
            <a:rPr lang="ru-RU" sz="1400" kern="1200" dirty="0"/>
            <a:t> </a:t>
          </a:r>
          <a:r>
            <a:rPr lang="ru-RU" sz="1400" kern="1200" dirty="0" err="1"/>
            <a:t>значимості</a:t>
          </a:r>
          <a:r>
            <a:rPr lang="ru-RU" sz="1400" kern="1200" dirty="0"/>
            <a:t> </a:t>
          </a:r>
          <a:r>
            <a:rPr lang="ru-RU" sz="1400" kern="1200" dirty="0" err="1"/>
            <a:t>дослідження</a:t>
          </a:r>
          <a:r>
            <a:rPr lang="en-US" sz="1400" kern="1200" dirty="0"/>
            <a:t>; </a:t>
          </a:r>
          <a:r>
            <a:rPr lang="ru-RU" sz="1400" kern="1200" dirty="0" err="1"/>
            <a:t>моніторинг</a:t>
          </a:r>
          <a:r>
            <a:rPr lang="ru-RU" sz="1400" kern="1200" dirty="0"/>
            <a:t> </a:t>
          </a:r>
          <a:r>
            <a:rPr lang="ru-RU" sz="1400" kern="1200" dirty="0" err="1"/>
            <a:t>глобальних</a:t>
          </a:r>
          <a:r>
            <a:rPr lang="ru-RU" sz="1400" kern="1200" dirty="0"/>
            <a:t> </a:t>
          </a:r>
          <a:r>
            <a:rPr lang="ru-RU" sz="1400" kern="1200" dirty="0" err="1"/>
            <a:t>наукових</a:t>
          </a:r>
          <a:r>
            <a:rPr lang="ru-RU" sz="1400" kern="1200" dirty="0"/>
            <a:t> </a:t>
          </a:r>
          <a:r>
            <a:rPr lang="ru-RU" sz="1400" kern="1200" dirty="0" err="1"/>
            <a:t>трендів</a:t>
          </a:r>
          <a:endParaRPr lang="en-US" sz="1400" kern="1200" dirty="0"/>
        </a:p>
      </dsp:txBody>
      <dsp:txXfrm>
        <a:off x="672361" y="2748810"/>
        <a:ext cx="4644010" cy="422992"/>
      </dsp:txXfrm>
    </dsp:sp>
    <dsp:sp modelId="{082DA661-B573-41B4-B0AA-D5E77F9A7109}">
      <dsp:nvSpPr>
        <dsp:cNvPr id="0" name=""/>
        <dsp:cNvSpPr/>
      </dsp:nvSpPr>
      <dsp:spPr>
        <a:xfrm>
          <a:off x="407990" y="2695936"/>
          <a:ext cx="528741" cy="528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3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F754E-D7F0-470E-A3AC-1C51B8964DD3}">
      <dsp:nvSpPr>
        <dsp:cNvPr id="0" name=""/>
        <dsp:cNvSpPr/>
      </dsp:nvSpPr>
      <dsp:spPr>
        <a:xfrm>
          <a:off x="324420" y="3383219"/>
          <a:ext cx="4991951" cy="422992"/>
        </a:xfrm>
        <a:prstGeom prst="rect">
          <a:avLst/>
        </a:prstGeom>
        <a:solidFill>
          <a:srgbClr val="0073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75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err="1"/>
            <a:t>Управління</a:t>
          </a:r>
          <a:r>
            <a:rPr lang="ru-RU" sz="1400" kern="1200"/>
            <a:t> </a:t>
          </a:r>
          <a:r>
            <a:rPr lang="ru-RU" sz="1400" kern="1200" err="1"/>
            <a:t>своєю</a:t>
          </a:r>
          <a:r>
            <a:rPr lang="ru-RU" sz="1400" kern="1200"/>
            <a:t> </a:t>
          </a:r>
          <a:r>
            <a:rPr lang="ru-RU" sz="1400" kern="1200" err="1"/>
            <a:t>науковою</a:t>
          </a:r>
          <a:r>
            <a:rPr lang="ru-RU" sz="1400" kern="1200"/>
            <a:t> </a:t>
          </a:r>
          <a:r>
            <a:rPr lang="ru-RU" sz="1400" kern="1200" err="1"/>
            <a:t>кар'єрою</a:t>
          </a:r>
          <a:r>
            <a:rPr lang="en-US" sz="1400" kern="1200"/>
            <a:t> –</a:t>
          </a:r>
          <a:r>
            <a:rPr lang="uk-UA" sz="1400" kern="1200"/>
            <a:t> </a:t>
          </a:r>
          <a:r>
            <a:rPr lang="ru-RU" sz="1400" kern="1200" err="1"/>
            <a:t>відстеження</a:t>
          </a:r>
          <a:r>
            <a:rPr lang="ru-RU" sz="1400" kern="1200"/>
            <a:t> </a:t>
          </a:r>
          <a:r>
            <a:rPr lang="ru-RU" sz="1400" kern="1200" err="1"/>
            <a:t>цитувань</a:t>
          </a:r>
          <a:r>
            <a:rPr lang="ru-RU" sz="1400" kern="1200"/>
            <a:t>, </a:t>
          </a:r>
          <a:r>
            <a:rPr lang="en-US" sz="1400" i="1" kern="1200"/>
            <a:t>h</a:t>
          </a:r>
          <a:r>
            <a:rPr lang="en-US" sz="1400" kern="1200"/>
            <a:t>-index</a:t>
          </a:r>
        </a:p>
      </dsp:txBody>
      <dsp:txXfrm>
        <a:off x="324420" y="3383219"/>
        <a:ext cx="4991951" cy="422992"/>
      </dsp:txXfrm>
    </dsp:sp>
    <dsp:sp modelId="{AE6EECC3-586F-412D-93F2-38E721AB1B07}">
      <dsp:nvSpPr>
        <dsp:cNvPr id="0" name=""/>
        <dsp:cNvSpPr/>
      </dsp:nvSpPr>
      <dsp:spPr>
        <a:xfrm>
          <a:off x="60050" y="3330345"/>
          <a:ext cx="528741" cy="528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3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DD4CF-C917-4D69-9374-6EFF2E9F78C3}" type="datetimeFigureOut">
              <a:rPr lang="de-DE" smtClean="0"/>
              <a:pPr/>
              <a:t>12.06.2019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3C7B-F938-4CE9-A268-32817172635B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687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D2BB4-4617-4FB7-B1E5-13E0295B07D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99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5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9C2D-4E92-48DD-9BA7-C6CD82BE9A9E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81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6C3F6-FDBC-4912-9F0B-2AE32BDEBD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31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206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21396-139B-437C-8100-3E69B609B08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55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9277-5E28-4911-A166-DF0379628664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09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or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5086333" cy="201059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2714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47825" y="0"/>
            <a:ext cx="150495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IMPORTANT!!  </a:t>
            </a:r>
          </a:p>
          <a:p>
            <a:pPr defTabSz="914400"/>
            <a:endParaRPr lang="en-US" sz="1200" dirty="0">
              <a:solidFill>
                <a:srgbClr val="333333"/>
              </a:solidFill>
              <a:latin typeface="Arial"/>
              <a:cs typeface="Arial"/>
            </a:endParaRPr>
          </a:p>
          <a:p>
            <a:pPr defTabSz="914400"/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If you insert or change the picture, select it, click right and choose </a:t>
            </a: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Send to back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from the right click menu to make the logo and text visible.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rgbClr val="F2F2F2">
              <a:alpha val="7059"/>
            </a:srgbClr>
          </a:solidFill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r>
              <a:rPr lang="de-DE" dirty="0"/>
              <a:t>Click on icon to select picture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592" y="483241"/>
            <a:ext cx="787296" cy="864000"/>
          </a:xfr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="" xmlns:p14="http://schemas.microsoft.com/office/powerpoint/2010/main" val="36310537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580" y="767870"/>
            <a:ext cx="4231218" cy="3561746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50" indent="-27305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75" indent="-171450">
              <a:lnSpc>
                <a:spcPts val="2600"/>
              </a:lnSpc>
              <a:spcBef>
                <a:spcPts val="0"/>
              </a:spcBef>
              <a:defRPr sz="1800"/>
            </a:lvl3pPr>
            <a:lvl4pPr marL="720725" indent="-171450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38" indent="-171450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de-D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448301" y="1021557"/>
            <a:ext cx="3227387" cy="27503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/>
              <a:t>Вставлення діаграми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de-DE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627209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4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863600" y="687571"/>
            <a:ext cx="7821082" cy="36478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/>
              <a:t>Вставлення діаграми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137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863600" y="733425"/>
            <a:ext cx="7821613" cy="35723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/>
              <a:t>Вставлення таблиці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de-DE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201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89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Date</a:t>
            </a:r>
            <a:endParaRPr lang="de-D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6838" y="1902364"/>
            <a:ext cx="3905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459941"/>
            <a:ext cx="793751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09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92097" y="372978"/>
            <a:ext cx="8514274" cy="445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92097" y="953886"/>
            <a:ext cx="8514274" cy="3547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26541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28903"/>
            <a:ext cx="8238319" cy="313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729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28903"/>
            <a:ext cx="8238319" cy="31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9" y="1125082"/>
            <a:ext cx="8238319" cy="3673610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2184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28903"/>
            <a:ext cx="8238319" cy="31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3031" y="1125082"/>
            <a:ext cx="8238319" cy="36736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20010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125082"/>
            <a:ext cx="4012006" cy="3673610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8" y="1125082"/>
            <a:ext cx="4028595" cy="3673610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528903"/>
            <a:ext cx="8269613" cy="31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4883585"/>
            <a:ext cx="6672263" cy="170260"/>
          </a:xfrm>
        </p:spPr>
        <p:txBody>
          <a:bodyPr>
            <a:noAutofit/>
          </a:bodyPr>
          <a:lstStyle>
            <a:lvl1pPr>
              <a:buNone/>
              <a:defRPr sz="675"/>
            </a:lvl1pPr>
            <a:lvl2pPr>
              <a:buNone/>
              <a:defRPr sz="825"/>
            </a:lvl2pPr>
            <a:lvl3pPr>
              <a:buNone/>
              <a:defRPr sz="825"/>
            </a:lvl3pPr>
            <a:lvl4pPr>
              <a:buNone/>
              <a:defRPr sz="825"/>
            </a:lvl4pPr>
            <a:lvl5pPr>
              <a:buNone/>
              <a:defRPr sz="825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="" xmlns:p14="http://schemas.microsoft.com/office/powerpoint/2010/main" val="1782315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903"/>
            <a:ext cx="8238319" cy="313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35467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or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r>
              <a:rPr lang="de-DE" dirty="0"/>
              <a:t>Click on icon to select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5086333" cy="201059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9064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47825" y="0"/>
            <a:ext cx="150495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IMPORTANT!!  </a:t>
            </a:r>
          </a:p>
          <a:p>
            <a:pPr defTabSz="914400"/>
            <a:endParaRPr lang="en-US" sz="1200" dirty="0">
              <a:solidFill>
                <a:srgbClr val="333333"/>
              </a:solidFill>
              <a:latin typeface="Arial"/>
              <a:cs typeface="Arial"/>
            </a:endParaRPr>
          </a:p>
          <a:p>
            <a:pPr defTabSz="914400"/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If you insert or change the picture, select it, click right and choose </a:t>
            </a: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Send to back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from the right click menu to make the logo and text visible.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0" y="457199"/>
            <a:ext cx="788400" cy="864000"/>
          </a:xfr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="" xmlns:p14="http://schemas.microsoft.com/office/powerpoint/2010/main" val="89929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5086333" cy="1186319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6364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14" y="3323035"/>
            <a:ext cx="5086333" cy="937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459941"/>
            <a:ext cx="793751" cy="8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71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de-D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260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360363" indent="-360363">
              <a:buFont typeface="+mj-lt"/>
              <a:buAutoNum type="arabicPeriod"/>
              <a:defRPr/>
            </a:lvl2pPr>
            <a:lvl3pPr marL="536575" indent="-171450">
              <a:defRPr/>
            </a:lvl3pPr>
            <a:lvl4pPr marL="720725" indent="-171450">
              <a:tabLst/>
              <a:defRPr/>
            </a:lvl4pPr>
            <a:lvl5pPr marL="896938" indent="-171450"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443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C794-9836-4BB8-B517-A3E588757FD1}" type="slidenum">
              <a:rPr lang="de-DE" smtClean="0"/>
              <a:pPr/>
              <a:t>‹№›</a:t>
            </a:fld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580" y="766554"/>
            <a:ext cx="4231218" cy="3568909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50" indent="-27305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75" indent="-171450">
              <a:lnSpc>
                <a:spcPts val="2600"/>
              </a:lnSpc>
              <a:spcBef>
                <a:spcPts val="0"/>
              </a:spcBef>
              <a:defRPr sz="1800"/>
            </a:lvl3pPr>
            <a:lvl4pPr marL="720725" indent="-171450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38" indent="-171450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36576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uk-UA"/>
              <a:t>Клацніть піктограму, щоб додати зображення</a:t>
            </a:r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2580" y="64291"/>
            <a:ext cx="4713820" cy="46275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de-DE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3478" y="4442222"/>
            <a:ext cx="4536000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183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/>
              <a:t>Клацніть піктограму, щоб додати зображення</a:t>
            </a:r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1" y="689867"/>
            <a:ext cx="4528233" cy="2830088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“Quote”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950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689452"/>
            <a:ext cx="6248399" cy="2830088"/>
          </a:xfrm>
        </p:spPr>
        <p:txBody>
          <a:bodyPr lIns="0" tIns="0" rIns="0"/>
          <a:lstStyle>
            <a:lvl1pPr>
              <a:defRPr>
                <a:solidFill>
                  <a:srgbClr val="FF6C00"/>
                </a:solidFill>
              </a:defRPr>
            </a:lvl1pPr>
          </a:lstStyle>
          <a:p>
            <a:r>
              <a:rPr lang="en-US" dirty="0"/>
              <a:t>“Quote”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781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580" y="763220"/>
            <a:ext cx="4231218" cy="357116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50" indent="-27305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75" indent="-171450">
              <a:lnSpc>
                <a:spcPts val="2600"/>
              </a:lnSpc>
              <a:spcBef>
                <a:spcPts val="0"/>
              </a:spcBef>
              <a:defRPr sz="1800"/>
            </a:lvl3pPr>
            <a:lvl4pPr marL="720725" indent="-171450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38" indent="-171450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486400" y="1035844"/>
            <a:ext cx="3198282" cy="27360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uk-UA"/>
              <a:t>Клацніть піктограму, щоб додати зображення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de-DE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318202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4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580" y="700088"/>
            <a:ext cx="7928508" cy="363537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5887" y="4727023"/>
            <a:ext cx="3086100" cy="13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CACBCC"/>
                </a:solidFill>
              </a:defRPr>
            </a:lvl1pPr>
          </a:lstStyle>
          <a:p>
            <a:r>
              <a:rPr lang="uk-UA"/>
              <a:t>12-06-2019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887" y="4550066"/>
            <a:ext cx="4500000" cy="13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CACBCC"/>
                </a:solidFill>
              </a:defRPr>
            </a:lvl1pPr>
          </a:lstStyle>
          <a:p>
            <a:r>
              <a:rPr lang="ru-RU"/>
              <a:t>Як пробитися в Scopus: від ідеї до публікації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46460"/>
            <a:ext cx="2057400" cy="1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C794-9836-4BB8-B517-A3E588757FD1}" type="slidenum">
              <a:rPr lang="de-DE" smtClean="0"/>
              <a:pPr/>
              <a:t>‹№›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4928590-4084-6B40-8DED-B4F8C98BED1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557156"/>
            <a:ext cx="401839" cy="44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75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6" r:id="rId18"/>
    <p:sldLayoutId id="2147483677" r:id="rId19"/>
  </p:sldLayoutIdLst>
  <p:hf sldNum="0" hdr="0"/>
  <p:txStyles>
    <p:titleStyle>
      <a:lvl1pPr algn="l" defTabSz="685800" rtl="0" eaLnBrk="1" latinLnBrk="0" hangingPunct="1">
        <a:lnSpc>
          <a:spcPts val="48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lnSpc>
          <a:spcPts val="3400"/>
        </a:lnSpc>
        <a:spcBef>
          <a:spcPts val="0"/>
        </a:spcBef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465" userDrawn="1">
          <p15:clr>
            <a:srgbClr val="F26B43"/>
          </p15:clr>
        </p15:guide>
        <p15:guide id="2" pos="544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  <p15:guide id="4" orient="horz" pos="531" userDrawn="1">
          <p15:clr>
            <a:srgbClr val="F26B43"/>
          </p15:clr>
        </p15:guide>
        <p15:guide id="5" orient="horz" pos="2731" userDrawn="1">
          <p15:clr>
            <a:srgbClr val="F26B43"/>
          </p15:clr>
        </p15:guide>
        <p15:guide id="6" pos="793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elsevier.com/solutions/scopus/conten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mendeley.com/" TargetMode="Externa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endeley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enseaboutscience.org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solutions/scopus/how-scopus-works/content/scopus-content-selection-and-advisory-boar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n.org/" TargetMode="Externa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titlesuggestion@scopus.com" TargetMode="External"/><Relationship Id="rId2" Type="http://schemas.openxmlformats.org/officeDocument/2006/relationships/hyperlink" Target="https://www.elsevier.com/solutions/scopus/content/content-policy-and-selection" TargetMode="Externa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talk.com/webcast/10439/331554" TargetMode="External"/><Relationship Id="rId7" Type="http://schemas.openxmlformats.org/officeDocument/2006/relationships/image" Target="../media/image55.png"/><Relationship Id="rId2" Type="http://schemas.openxmlformats.org/officeDocument/2006/relationships/hyperlink" Target="https://www.brighttalk.com/webcast/10439/329904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brighttalk.com/webcast/10439/340928" TargetMode="External"/><Relationship Id="rId5" Type="http://schemas.openxmlformats.org/officeDocument/2006/relationships/hyperlink" Target="https://www.brighttalk.com/webcast/10439/336708" TargetMode="External"/><Relationship Id="rId4" Type="http://schemas.openxmlformats.org/officeDocument/2006/relationships/hyperlink" Target="https://www.brighttalk.com/webcast/10439/334133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47314" y="1905802"/>
            <a:ext cx="5086333" cy="1751798"/>
          </a:xfrm>
        </p:spPr>
        <p:txBody>
          <a:bodyPr/>
          <a:lstStyle/>
          <a:p>
            <a:r>
              <a:rPr lang="ru-RU" sz="3600" dirty="0"/>
              <a:t>Як </a:t>
            </a:r>
            <a:r>
              <a:rPr lang="ru-RU" sz="3600" dirty="0" err="1"/>
              <a:t>пробитися</a:t>
            </a:r>
            <a:r>
              <a:rPr lang="ru-RU" sz="3600" dirty="0"/>
              <a:t> в </a:t>
            </a:r>
            <a:r>
              <a:rPr lang="ru-RU" sz="3600" dirty="0" err="1"/>
              <a:t>Scopus</a:t>
            </a:r>
            <a:r>
              <a:rPr lang="ru-RU" sz="3600" dirty="0"/>
              <a:t>: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ідеї</a:t>
            </a:r>
            <a:r>
              <a:rPr lang="ru-RU" sz="3600" dirty="0"/>
              <a:t> до </a:t>
            </a:r>
            <a:r>
              <a:rPr lang="ru-RU" sz="3600" dirty="0" err="1"/>
              <a:t>публікації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uk-UA" dirty="0"/>
              <a:t>Червень 2019</a:t>
            </a:r>
          </a:p>
          <a:p>
            <a:r>
              <a:rPr lang="uk-UA" dirty="0"/>
              <a:t>Марина Назаровець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120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kshonakg\Desktop\08-08-2017 19-18-2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93658" y="984121"/>
            <a:ext cx="6156684" cy="39638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750771" y="77937"/>
            <a:ext cx="7924916" cy="51883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b="0" kern="1200" dirty="0" err="1">
                <a:cs typeface="Arial Bold" pitchFamily="34" charset="0"/>
              </a:rPr>
              <a:t>Розширений</a:t>
            </a:r>
            <a:r>
              <a:rPr lang="ru-RU" b="0" kern="1200" dirty="0">
                <a:cs typeface="Arial Bold" pitchFamily="34" charset="0"/>
              </a:rPr>
              <a:t> </a:t>
            </a:r>
            <a:r>
              <a:rPr lang="ru-RU" b="0" kern="1200" dirty="0" err="1">
                <a:cs typeface="Arial Bold" pitchFamily="34" charset="0"/>
              </a:rPr>
              <a:t>пошук</a:t>
            </a:r>
            <a:endParaRPr lang="en-US" b="0" kern="1200" dirty="0">
              <a:cs typeface="Arial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303" y="1658904"/>
            <a:ext cx="571500" cy="226537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8174" y="1491630"/>
            <a:ext cx="1512168" cy="3456384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83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kshonakg\Desktop\08-08-2017 19-28-2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741" y="842963"/>
            <a:ext cx="5962517" cy="39669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96" y="134754"/>
            <a:ext cx="7946236" cy="384359"/>
          </a:xfrm>
        </p:spPr>
        <p:txBody>
          <a:bodyPr/>
          <a:lstStyle/>
          <a:p>
            <a:r>
              <a:rPr lang="ru-RU" b="0" dirty="0" err="1">
                <a:cs typeface="Arial Bold" pitchFamily="34" charset="0"/>
              </a:rPr>
              <a:t>Результати</a:t>
            </a:r>
            <a:r>
              <a:rPr lang="ru-RU" b="0" dirty="0">
                <a:cs typeface="Arial Bold" pitchFamily="34" charset="0"/>
              </a:rPr>
              <a:t> </a:t>
            </a:r>
            <a:r>
              <a:rPr lang="ru-RU" b="0" dirty="0" err="1">
                <a:cs typeface="Arial Bold" pitchFamily="34" charset="0"/>
              </a:rPr>
              <a:t>пошуку</a:t>
            </a:r>
            <a:endParaRPr lang="en-US" b="0" dirty="0">
              <a:cs typeface="Arial Bold" pitchFamily="34" charset="0"/>
            </a:endParaRPr>
          </a:p>
        </p:txBody>
      </p:sp>
      <p:cxnSp>
        <p:nvCxnSpPr>
          <p:cNvPr id="11" name="Straight Connector 3"/>
          <p:cNvCxnSpPr>
            <a:cxnSpLocks/>
          </p:cNvCxnSpPr>
          <p:nvPr/>
        </p:nvCxnSpPr>
        <p:spPr>
          <a:xfrm>
            <a:off x="1715269" y="1198345"/>
            <a:ext cx="1966361" cy="0"/>
          </a:xfrm>
          <a:prstGeom prst="line">
            <a:avLst/>
          </a:prstGeom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95C9D1-A0FA-447C-9AE4-A69E38AF3775}"/>
              </a:ext>
            </a:extLst>
          </p:cNvPr>
          <p:cNvSpPr/>
          <p:nvPr/>
        </p:nvSpPr>
        <p:spPr>
          <a:xfrm>
            <a:off x="1464409" y="1803614"/>
            <a:ext cx="1708361" cy="3124517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000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176587"/>
            <a:ext cx="7921138" cy="313984"/>
          </a:xfrm>
        </p:spPr>
        <p:txBody>
          <a:bodyPr/>
          <a:lstStyle/>
          <a:p>
            <a:r>
              <a:rPr lang="ru-RU" b="0" dirty="0" err="1">
                <a:cs typeface="Arial Bold" pitchFamily="34" charset="0"/>
              </a:rPr>
              <a:t>Результати</a:t>
            </a:r>
            <a:r>
              <a:rPr lang="ru-RU" b="0" dirty="0">
                <a:cs typeface="Arial Bold" pitchFamily="34" charset="0"/>
              </a:rPr>
              <a:t> </a:t>
            </a:r>
            <a:r>
              <a:rPr lang="ru-RU" b="0" dirty="0" err="1">
                <a:cs typeface="Arial Bold" pitchFamily="34" charset="0"/>
              </a:rPr>
              <a:t>пошуку</a:t>
            </a:r>
            <a:endParaRPr lang="en-US" b="0" dirty="0">
              <a:cs typeface="Arial Bold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="" xmlns:a16="http://schemas.microsoft.com/office/drawing/2014/main" id="{83DD4398-14D4-4985-8609-72A54B897675}"/>
              </a:ext>
            </a:extLst>
          </p:cNvPr>
          <p:cNvGrpSpPr/>
          <p:nvPr/>
        </p:nvGrpSpPr>
        <p:grpSpPr>
          <a:xfrm>
            <a:off x="1448602" y="715258"/>
            <a:ext cx="6246795" cy="4165028"/>
            <a:chOff x="1597794" y="972155"/>
            <a:chExt cx="5891262" cy="3837766"/>
          </a:xfrm>
        </p:grpSpPr>
        <p:pic>
          <p:nvPicPr>
            <p:cNvPr id="5122" name="Picture 2" descr="C:\Users\yakshonakg\Desktop\08-08-2017 19-28-23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714500" y="1045663"/>
              <a:ext cx="5657850" cy="376425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="" xmlns:a16="http://schemas.microsoft.com/office/drawing/2014/main" id="{EA64973B-9C4C-4062-8AFE-B7644E1B56C5}"/>
                </a:ext>
              </a:extLst>
            </p:cNvPr>
            <p:cNvSpPr/>
            <p:nvPr/>
          </p:nvSpPr>
          <p:spPr>
            <a:xfrm>
              <a:off x="1597794" y="1591858"/>
              <a:ext cx="1825067" cy="429447"/>
            </a:xfrm>
            <a:prstGeom prst="rect">
              <a:avLst/>
            </a:prstGeom>
            <a:noFill/>
            <a:ln w="38100">
              <a:solidFill>
                <a:srgbClr val="FF6C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050">
                <a:solidFill>
                  <a:srgbClr val="53565A"/>
                </a:solidFill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B0A15481-C3FB-4D11-BA08-8DE921E502A4}"/>
                </a:ext>
              </a:extLst>
            </p:cNvPr>
            <p:cNvSpPr/>
            <p:nvPr/>
          </p:nvSpPr>
          <p:spPr>
            <a:xfrm>
              <a:off x="4543425" y="972155"/>
              <a:ext cx="2945631" cy="619700"/>
            </a:xfrm>
            <a:prstGeom prst="rect">
              <a:avLst/>
            </a:prstGeom>
            <a:noFill/>
            <a:ln w="38100">
              <a:solidFill>
                <a:srgbClr val="FF6C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050">
                <a:solidFill>
                  <a:srgbClr val="53565A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74789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171450"/>
            <a:ext cx="7921138" cy="313984"/>
          </a:xfrm>
        </p:spPr>
        <p:txBody>
          <a:bodyPr/>
          <a:lstStyle/>
          <a:p>
            <a:r>
              <a:rPr lang="uk-UA" b="0" dirty="0">
                <a:cs typeface="Arial Bold" pitchFamily="34" charset="0"/>
              </a:rPr>
              <a:t>Документ</a:t>
            </a:r>
            <a:r>
              <a:rPr lang="ru-RU" b="0" dirty="0">
                <a:cs typeface="Arial Bold" pitchFamily="34" charset="0"/>
              </a:rPr>
              <a:t> в </a:t>
            </a:r>
            <a:r>
              <a:rPr lang="en-GB" b="0" dirty="0">
                <a:cs typeface="Arial Bold" pitchFamily="34" charset="0"/>
              </a:rPr>
              <a:t>Scopus</a:t>
            </a:r>
            <a:endParaRPr lang="en-US" b="0" dirty="0">
              <a:cs typeface="Arial Bold" pitchFamily="34" charset="0"/>
            </a:endParaRPr>
          </a:p>
        </p:txBody>
      </p:sp>
      <p:grpSp>
        <p:nvGrpSpPr>
          <p:cNvPr id="4" name="Групувати 3">
            <a:extLst>
              <a:ext uri="{FF2B5EF4-FFF2-40B4-BE49-F238E27FC236}">
                <a16:creationId xmlns="" xmlns:a16="http://schemas.microsoft.com/office/drawing/2014/main" id="{BEF482B2-50EC-4900-BFE6-A5658EABC2DA}"/>
              </a:ext>
            </a:extLst>
          </p:cNvPr>
          <p:cNvGrpSpPr/>
          <p:nvPr/>
        </p:nvGrpSpPr>
        <p:grpSpPr>
          <a:xfrm>
            <a:off x="1698893" y="754400"/>
            <a:ext cx="5914088" cy="4217650"/>
            <a:chOff x="1781820" y="971550"/>
            <a:chExt cx="5558792" cy="3969904"/>
          </a:xfrm>
        </p:grpSpPr>
        <p:pic>
          <p:nvPicPr>
            <p:cNvPr id="12290" name="Picture 2" descr="C:\Users\yakshonakg\Desktop\08-08-2017 22-04-24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781820" y="971550"/>
              <a:ext cx="5558792" cy="396990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3"/>
            <p:cNvCxnSpPr/>
            <p:nvPr/>
          </p:nvCxnSpPr>
          <p:spPr>
            <a:xfrm>
              <a:off x="1934052" y="2093641"/>
              <a:ext cx="594066" cy="0"/>
            </a:xfrm>
            <a:prstGeom prst="line">
              <a:avLst/>
            </a:prstGeom>
            <a:ln w="38100">
              <a:solidFill>
                <a:srgbClr val="FF6C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12438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646" y="19251"/>
            <a:ext cx="7896042" cy="11302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0" dirty="0" err="1">
                <a:cs typeface="Arial Bold" pitchFamily="34" charset="0"/>
              </a:rPr>
              <a:t>Якщо</a:t>
            </a:r>
            <a:r>
              <a:rPr lang="ru-RU" b="0" dirty="0">
                <a:cs typeface="Arial Bold" pitchFamily="34" charset="0"/>
              </a:rPr>
              <a:t> в </a:t>
            </a:r>
            <a:r>
              <a:rPr lang="ru-RU" b="0" dirty="0" err="1">
                <a:cs typeface="Arial Bold" pitchFamily="34" charset="0"/>
              </a:rPr>
              <a:t>статті</a:t>
            </a:r>
            <a:r>
              <a:rPr lang="ru-RU" b="0" dirty="0">
                <a:cs typeface="Arial Bold" pitchFamily="34" charset="0"/>
              </a:rPr>
              <a:t> є </a:t>
            </a:r>
            <a:r>
              <a:rPr lang="ru-RU" b="0" dirty="0" err="1">
                <a:cs typeface="Arial Bold" pitchFamily="34" charset="0"/>
              </a:rPr>
              <a:t>прізвище</a:t>
            </a:r>
            <a:r>
              <a:rPr lang="ru-RU" b="0" dirty="0">
                <a:cs typeface="Arial Bold" pitchFamily="34" charset="0"/>
              </a:rPr>
              <a:t> автора – </a:t>
            </a:r>
            <a:r>
              <a:rPr lang="ru-RU" b="0" dirty="0" err="1">
                <a:cs typeface="Arial Bold" pitchFamily="34" charset="0"/>
              </a:rPr>
              <a:t>стаття</a:t>
            </a:r>
            <a:r>
              <a:rPr lang="ru-RU" b="0" dirty="0">
                <a:cs typeface="Arial Bold" pitchFamily="34" charset="0"/>
              </a:rPr>
              <a:t> </a:t>
            </a:r>
            <a:r>
              <a:rPr lang="ru-RU" b="0" dirty="0" err="1">
                <a:cs typeface="Arial Bold" pitchFamily="34" charset="0"/>
              </a:rPr>
              <a:t>потрапляє</a:t>
            </a:r>
            <a:r>
              <a:rPr lang="ru-RU" b="0" dirty="0">
                <a:cs typeface="Arial Bold" pitchFamily="34" charset="0"/>
              </a:rPr>
              <a:t> в </a:t>
            </a:r>
            <a:r>
              <a:rPr lang="ru-RU" b="0" dirty="0" err="1">
                <a:cs typeface="Arial Bold" pitchFamily="34" charset="0"/>
              </a:rPr>
              <a:t>профіль</a:t>
            </a:r>
            <a:r>
              <a:rPr lang="ru-RU" b="0" dirty="0">
                <a:cs typeface="Arial Bold" pitchFamily="34" charset="0"/>
              </a:rPr>
              <a:t> автора</a:t>
            </a:r>
            <a:endParaRPr lang="en-US" sz="135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1601670" y="1967239"/>
            <a:ext cx="5940660" cy="3097305"/>
            <a:chOff x="285874" y="2102439"/>
            <a:chExt cx="3953066" cy="1960348"/>
          </a:xfrm>
        </p:grpSpPr>
        <p:sp>
          <p:nvSpPr>
            <p:cNvPr id="9" name="TextBox 8"/>
            <p:cNvSpPr txBox="1"/>
            <p:nvPr/>
          </p:nvSpPr>
          <p:spPr>
            <a:xfrm>
              <a:off x="345585" y="3240000"/>
              <a:ext cx="1741686" cy="67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>
                  <a:solidFill>
                    <a:srgbClr val="53565A"/>
                  </a:solidFill>
                </a:rPr>
                <a:t>Найпотужніша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алгоритмічна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обробка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даних</a:t>
              </a:r>
              <a:r>
                <a:rPr lang="ru-RU" sz="1050" dirty="0">
                  <a:solidFill>
                    <a:srgbClr val="53565A"/>
                  </a:solidFill>
                </a:rPr>
                <a:t> для </a:t>
              </a:r>
              <a:r>
                <a:rPr lang="ru-RU" sz="1050" dirty="0" err="1">
                  <a:solidFill>
                    <a:srgbClr val="53565A"/>
                  </a:solidFill>
                </a:rPr>
                <a:t>створення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профілю</a:t>
              </a:r>
              <a:r>
                <a:rPr lang="ru-RU" sz="1050" dirty="0">
                  <a:solidFill>
                    <a:srgbClr val="53565A"/>
                  </a:solidFill>
                </a:rPr>
                <a:t> автора з </a:t>
              </a:r>
              <a:r>
                <a:rPr lang="ru-RU" sz="1050" dirty="0" err="1">
                  <a:solidFill>
                    <a:srgbClr val="53565A"/>
                  </a:solidFill>
                </a:rPr>
                <a:t>високим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ступенем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точності</a:t>
              </a:r>
              <a:r>
                <a:rPr lang="ru-RU" sz="1050" dirty="0">
                  <a:solidFill>
                    <a:srgbClr val="53565A"/>
                  </a:solidFill>
                </a:rPr>
                <a:t> на </a:t>
              </a:r>
              <a:r>
                <a:rPr lang="ru-RU" sz="1050" dirty="0" err="1">
                  <a:solidFill>
                    <a:srgbClr val="53565A"/>
                  </a:solidFill>
                </a:rPr>
                <a:t>основі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відповідності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імені</a:t>
              </a:r>
              <a:r>
                <a:rPr lang="ru-RU" sz="1050" dirty="0">
                  <a:solidFill>
                    <a:srgbClr val="53565A"/>
                  </a:solidFill>
                </a:rPr>
                <a:t>, </a:t>
              </a:r>
              <a:r>
                <a:rPr lang="ru-RU" sz="1050" dirty="0" err="1">
                  <a:solidFill>
                    <a:srgbClr val="53565A"/>
                  </a:solidFill>
                </a:rPr>
                <a:t>електронної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адреси</a:t>
              </a:r>
              <a:r>
                <a:rPr lang="ru-RU" sz="1050" dirty="0">
                  <a:solidFill>
                    <a:srgbClr val="53565A"/>
                  </a:solidFill>
                </a:rPr>
                <a:t>, </a:t>
              </a:r>
              <a:r>
                <a:rPr lang="ru-RU" sz="1050" dirty="0" err="1">
                  <a:solidFill>
                    <a:srgbClr val="53565A"/>
                  </a:solidFill>
                </a:rPr>
                <a:t>приналежності</a:t>
              </a:r>
              <a:r>
                <a:rPr lang="ru-RU" sz="1050" dirty="0">
                  <a:solidFill>
                    <a:srgbClr val="53565A"/>
                  </a:solidFill>
                </a:rPr>
                <a:t>, </a:t>
              </a:r>
              <a:r>
                <a:rPr lang="ru-RU" sz="1050" dirty="0" err="1">
                  <a:solidFill>
                    <a:srgbClr val="53565A"/>
                  </a:solidFill>
                </a:rPr>
                <a:t>предметної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області</a:t>
              </a:r>
              <a:r>
                <a:rPr lang="ru-RU" sz="1050" dirty="0">
                  <a:solidFill>
                    <a:srgbClr val="53565A"/>
                  </a:solidFill>
                </a:rPr>
                <a:t>, цитат, </a:t>
              </a:r>
              <a:r>
                <a:rPr lang="ru-RU" sz="1050" dirty="0" err="1">
                  <a:solidFill>
                    <a:srgbClr val="53565A"/>
                  </a:solidFill>
                </a:rPr>
                <a:t>співавторів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тощо</a:t>
              </a:r>
              <a:r>
                <a:rPr lang="ru-RU" sz="1050" dirty="0">
                  <a:solidFill>
                    <a:srgbClr val="53565A"/>
                  </a:solidFill>
                </a:rPr>
                <a:t>.</a:t>
              </a:r>
              <a:endParaRPr lang="en-US" sz="1050" dirty="0">
                <a:solidFill>
                  <a:srgbClr val="53565A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9582" y="3222720"/>
              <a:ext cx="1759358" cy="840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50" dirty="0">
                  <a:solidFill>
                    <a:srgbClr val="53565A"/>
                  </a:solidFill>
                </a:rPr>
                <a:t>The Author Feedback Wizard </a:t>
              </a:r>
              <a:r>
                <a:rPr lang="uk-UA" sz="1050" dirty="0">
                  <a:solidFill>
                    <a:srgbClr val="53565A"/>
                  </a:solidFill>
                </a:rPr>
                <a:t>доступний для змін </a:t>
              </a:r>
              <a:r>
                <a:rPr lang="uk-UA" sz="1050" dirty="0" err="1">
                  <a:solidFill>
                    <a:srgbClr val="53565A"/>
                  </a:solidFill>
                </a:rPr>
                <a:t>неточностей</a:t>
              </a:r>
              <a:r>
                <a:rPr lang="uk-UA" sz="1050" dirty="0">
                  <a:solidFill>
                    <a:srgbClr val="53565A"/>
                  </a:solidFill>
                </a:rPr>
                <a:t> в авторському профілі, які виникають через культурні особливості, зміни імен, неповні метадані від видавців тощо</a:t>
              </a:r>
              <a:r>
                <a:rPr lang="en-CA" sz="1050" dirty="0">
                  <a:solidFill>
                    <a:srgbClr val="53565A"/>
                  </a:solidFill>
                </a:rPr>
                <a:t>. </a:t>
              </a:r>
              <a:r>
                <a:rPr lang="en-CA" sz="1050" b="1" dirty="0">
                  <a:solidFill>
                    <a:srgbClr val="53565A"/>
                  </a:solidFill>
                </a:rPr>
                <a:t>Scopus </a:t>
              </a:r>
              <a:r>
                <a:rPr lang="ru-RU" sz="1050" dirty="0" err="1">
                  <a:solidFill>
                    <a:srgbClr val="53565A"/>
                  </a:solidFill>
                </a:rPr>
                <a:t>докладає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всіх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зусиль</a:t>
              </a:r>
              <a:r>
                <a:rPr lang="ru-RU" sz="1050" dirty="0">
                  <a:solidFill>
                    <a:srgbClr val="53565A"/>
                  </a:solidFill>
                </a:rPr>
                <a:t>, </a:t>
              </a:r>
              <a:r>
                <a:rPr lang="ru-RU" sz="1050" dirty="0" err="1">
                  <a:solidFill>
                    <a:srgbClr val="53565A"/>
                  </a:solidFill>
                </a:rPr>
                <a:t>щоб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оновлювати</a:t>
              </a:r>
              <a:r>
                <a:rPr lang="ru-RU" sz="1050" dirty="0">
                  <a:solidFill>
                    <a:srgbClr val="53565A"/>
                  </a:solidFill>
                </a:rPr>
                <a:t> та </a:t>
              </a:r>
              <a:r>
                <a:rPr lang="ru-RU" sz="1050" dirty="0" err="1">
                  <a:solidFill>
                    <a:srgbClr val="53565A"/>
                  </a:solidFill>
                </a:rPr>
                <a:t>підтримувати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точні</a:t>
              </a:r>
              <a:r>
                <a:rPr lang="ru-RU" sz="1050" dirty="0">
                  <a:solidFill>
                    <a:srgbClr val="53565A"/>
                  </a:solidFill>
                </a:rPr>
                <a:t> та </a:t>
              </a:r>
              <a:r>
                <a:rPr lang="ru-RU" sz="1050" dirty="0" err="1">
                  <a:solidFill>
                    <a:srgbClr val="53565A"/>
                  </a:solidFill>
                </a:rPr>
                <a:t>повні</a:t>
              </a:r>
              <a:r>
                <a:rPr lang="ru-RU" sz="1050" dirty="0">
                  <a:solidFill>
                    <a:srgbClr val="53565A"/>
                  </a:solidFill>
                </a:rPr>
                <a:t> </a:t>
              </a:r>
              <a:r>
                <a:rPr lang="ru-RU" sz="1050" dirty="0" err="1">
                  <a:solidFill>
                    <a:srgbClr val="53565A"/>
                  </a:solidFill>
                </a:rPr>
                <a:t>профілі</a:t>
              </a:r>
              <a:r>
                <a:rPr lang="en-CA" sz="1050" dirty="0">
                  <a:solidFill>
                    <a:srgbClr val="53565A"/>
                  </a:solidFill>
                </a:rPr>
                <a:t>. </a:t>
              </a:r>
            </a:p>
            <a:p>
              <a:endParaRPr lang="en-US" sz="675" dirty="0"/>
            </a:p>
          </p:txBody>
        </p:sp>
        <p:pic>
          <p:nvPicPr>
            <p:cNvPr id="11" name="Picture 16" descr="Elsevier_Scopus_Slides-50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74" y="2102439"/>
              <a:ext cx="1148309" cy="1194241"/>
            </a:xfrm>
            <a:prstGeom prst="rect">
              <a:avLst/>
            </a:prstGeom>
          </p:spPr>
        </p:pic>
        <p:pic>
          <p:nvPicPr>
            <p:cNvPr id="1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037" y="2136999"/>
              <a:ext cx="1102376" cy="1194241"/>
            </a:xfrm>
            <a:prstGeom prst="rect">
              <a:avLst/>
            </a:prstGeom>
          </p:spPr>
        </p:pic>
        <p:sp>
          <p:nvSpPr>
            <p:cNvPr id="13" name="Plus 22"/>
            <p:cNvSpPr/>
            <p:nvPr/>
          </p:nvSpPr>
          <p:spPr>
            <a:xfrm>
              <a:off x="2087271" y="3355104"/>
              <a:ext cx="354226" cy="354226"/>
            </a:xfrm>
            <a:prstGeom prst="mathPlus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2"/>
                </a:solidFill>
              </a:endParaRPr>
            </a:p>
          </p:txBody>
        </p:sp>
      </p:grp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6FA18707-C939-4CDE-8125-F65D0BF36BF3}"/>
              </a:ext>
            </a:extLst>
          </p:cNvPr>
          <p:cNvSpPr/>
          <p:nvPr/>
        </p:nvSpPr>
        <p:spPr>
          <a:xfrm>
            <a:off x="1258888" y="1271483"/>
            <a:ext cx="7416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Профілі </a:t>
            </a:r>
            <a:r>
              <a:rPr lang="ru-RU" dirty="0" err="1"/>
              <a:t>авторів</a:t>
            </a:r>
            <a:r>
              <a:rPr lang="ru-RU" dirty="0"/>
              <a:t> в </a:t>
            </a:r>
            <a:r>
              <a:rPr lang="en-US" dirty="0"/>
              <a:t>Scopus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b="1" dirty="0"/>
              <a:t>АВТОМАТИЧНО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ru-RU" sz="1400" dirty="0" err="1">
                <a:solidFill>
                  <a:srgbClr val="53565A"/>
                </a:solidFill>
              </a:rPr>
              <a:t>Близько</a:t>
            </a:r>
            <a:r>
              <a:rPr lang="ru-RU" sz="1400" dirty="0">
                <a:solidFill>
                  <a:srgbClr val="53565A"/>
                </a:solidFill>
              </a:rPr>
              <a:t> 18 млн </a:t>
            </a:r>
            <a:r>
              <a:rPr lang="ru-RU" sz="1400" dirty="0" err="1">
                <a:solidFill>
                  <a:srgbClr val="53565A"/>
                </a:solidFill>
              </a:rPr>
              <a:t>профілів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956012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1"/>
          <p:cNvSpPr>
            <a:spLocks noGrp="1"/>
          </p:cNvSpPr>
          <p:nvPr>
            <p:ph type="title"/>
          </p:nvPr>
        </p:nvSpPr>
        <p:spPr>
          <a:xfrm>
            <a:off x="1145406" y="194853"/>
            <a:ext cx="7530282" cy="313984"/>
          </a:xfrm>
        </p:spPr>
        <p:txBody>
          <a:bodyPr/>
          <a:lstStyle/>
          <a:p>
            <a:r>
              <a:rPr lang="ru-RU" altLang="en-US" b="0" dirty="0" err="1">
                <a:cs typeface="Arial Bold" pitchFamily="34" charset="0"/>
              </a:rPr>
              <a:t>Пошук</a:t>
            </a:r>
            <a:r>
              <a:rPr lang="ru-RU" altLang="en-US" b="0" dirty="0">
                <a:cs typeface="Arial Bold" pitchFamily="34" charset="0"/>
              </a:rPr>
              <a:t> </a:t>
            </a:r>
            <a:r>
              <a:rPr lang="ru-RU" altLang="en-US" b="0" dirty="0" err="1">
                <a:cs typeface="Arial Bold" pitchFamily="34" charset="0"/>
              </a:rPr>
              <a:t>профілю</a:t>
            </a:r>
            <a:r>
              <a:rPr lang="ru-RU" altLang="en-US" b="0" dirty="0">
                <a:cs typeface="Arial Bold" pitchFamily="34" charset="0"/>
              </a:rPr>
              <a:t> автора</a:t>
            </a:r>
            <a:endParaRPr lang="en-US" altLang="en-US" b="0" dirty="0">
              <a:cs typeface="Arial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406" y="906816"/>
            <a:ext cx="6834017" cy="33298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038FEBF5-A518-49EB-B64A-34F3D515445D}"/>
              </a:ext>
            </a:extLst>
          </p:cNvPr>
          <p:cNvSpPr/>
          <p:nvPr/>
        </p:nvSpPr>
        <p:spPr>
          <a:xfrm>
            <a:off x="1944303" y="1619091"/>
            <a:ext cx="616017" cy="319002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1BF125E3-86EA-47D1-8B9F-4033BB773D6B}"/>
              </a:ext>
            </a:extLst>
          </p:cNvPr>
          <p:cNvSpPr/>
          <p:nvPr/>
        </p:nvSpPr>
        <p:spPr>
          <a:xfrm>
            <a:off x="1357162" y="3465095"/>
            <a:ext cx="4167739" cy="548640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08493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title"/>
          </p:nvPr>
        </p:nvSpPr>
        <p:spPr>
          <a:xfrm>
            <a:off x="468313" y="20781"/>
            <a:ext cx="8207375" cy="497681"/>
          </a:xfrm>
        </p:spPr>
        <p:txBody>
          <a:bodyPr/>
          <a:lstStyle/>
          <a:p>
            <a:r>
              <a:rPr lang="ru-RU" altLang="en-US" dirty="0">
                <a:cs typeface="Arial Bold" pitchFamily="34" charset="0"/>
              </a:rPr>
              <a:t>Профіль автора в </a:t>
            </a:r>
            <a:r>
              <a:rPr lang="en-GB" altLang="en-US" dirty="0">
                <a:cs typeface="Arial Bold" pitchFamily="34" charset="0"/>
              </a:rPr>
              <a:t>Scopus</a:t>
            </a:r>
            <a:endParaRPr lang="en-US" altLang="en-US" dirty="0">
              <a:cs typeface="Arial Bold" pitchFamily="34" charset="0"/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="" xmlns:a16="http://schemas.microsoft.com/office/drawing/2014/main" id="{CD292415-F437-4C6B-AA7C-B40B22C580AB}"/>
              </a:ext>
            </a:extLst>
          </p:cNvPr>
          <p:cNvGrpSpPr/>
          <p:nvPr/>
        </p:nvGrpSpPr>
        <p:grpSpPr>
          <a:xfrm>
            <a:off x="1677972" y="692134"/>
            <a:ext cx="5872898" cy="4186669"/>
            <a:chOff x="1806610" y="861044"/>
            <a:chExt cx="5717655" cy="40118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610" y="861044"/>
              <a:ext cx="5717655" cy="401187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5">
              <a:extLst>
                <a:ext uri="{FF2B5EF4-FFF2-40B4-BE49-F238E27FC236}">
                  <a16:creationId xmlns="" xmlns:a16="http://schemas.microsoft.com/office/drawing/2014/main" id="{41E9A104-F874-4DFE-B15D-4E11CF438368}"/>
                </a:ext>
              </a:extLst>
            </p:cNvPr>
            <p:cNvSpPr/>
            <p:nvPr/>
          </p:nvSpPr>
          <p:spPr>
            <a:xfrm>
              <a:off x="1808801" y="2920343"/>
              <a:ext cx="4329643" cy="574593"/>
            </a:xfrm>
            <a:prstGeom prst="rect">
              <a:avLst/>
            </a:prstGeom>
            <a:noFill/>
            <a:ln w="38100">
              <a:solidFill>
                <a:srgbClr val="FF6C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050">
                <a:solidFill>
                  <a:srgbClr val="53565A"/>
                </a:solidFill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="" xmlns:a16="http://schemas.microsoft.com/office/drawing/2014/main" id="{F6AE1332-AEA7-407D-812D-8CF2312A6562}"/>
                </a:ext>
              </a:extLst>
            </p:cNvPr>
            <p:cNvSpPr/>
            <p:nvPr/>
          </p:nvSpPr>
          <p:spPr>
            <a:xfrm>
              <a:off x="6132453" y="1512623"/>
              <a:ext cx="1336747" cy="1151255"/>
            </a:xfrm>
            <a:prstGeom prst="rect">
              <a:avLst/>
            </a:prstGeom>
            <a:noFill/>
            <a:ln w="38100">
              <a:solidFill>
                <a:srgbClr val="FF6C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050">
                <a:solidFill>
                  <a:srgbClr val="53565A"/>
                </a:solidFill>
              </a:endParaRPr>
            </a:p>
          </p:txBody>
        </p:sp>
        <p:cxnSp>
          <p:nvCxnSpPr>
            <p:cNvPr id="12" name="Straight Connector 3">
              <a:extLst>
                <a:ext uri="{FF2B5EF4-FFF2-40B4-BE49-F238E27FC236}">
                  <a16:creationId xmlns="" xmlns:a16="http://schemas.microsoft.com/office/drawing/2014/main" id="{277D84BF-AC29-44AF-95B3-6156F74D0553}"/>
                </a:ext>
              </a:extLst>
            </p:cNvPr>
            <p:cNvCxnSpPr>
              <a:cxnSpLocks/>
            </p:cNvCxnSpPr>
            <p:nvPr/>
          </p:nvCxnSpPr>
          <p:spPr>
            <a:xfrm>
              <a:off x="1874464" y="2040247"/>
              <a:ext cx="847024" cy="0"/>
            </a:xfrm>
            <a:prstGeom prst="line">
              <a:avLst/>
            </a:prstGeom>
            <a:ln w="38100">
              <a:solidFill>
                <a:srgbClr val="FF6C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F6AE1332-AEA7-407D-812D-8CF2312A6562}"/>
              </a:ext>
            </a:extLst>
          </p:cNvPr>
          <p:cNvSpPr/>
          <p:nvPr/>
        </p:nvSpPr>
        <p:spPr>
          <a:xfrm>
            <a:off x="1626253" y="4619134"/>
            <a:ext cx="3850720" cy="386499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265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8313" y="2310064"/>
            <a:ext cx="4965334" cy="1176086"/>
          </a:xfrm>
        </p:spPr>
        <p:txBody>
          <a:bodyPr/>
          <a:lstStyle/>
          <a:p>
            <a:r>
              <a:rPr lang="uk-UA" sz="3600" dirty="0"/>
              <a:t>Пошук журналу для публікації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95524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F8CBEEE9-50F2-42EF-BC0C-701F711C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80" y="115503"/>
            <a:ext cx="7928508" cy="4115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Як </a:t>
            </a:r>
            <a:r>
              <a:rPr lang="ru-RU" dirty="0" err="1"/>
              <a:t>відібрати</a:t>
            </a:r>
            <a:r>
              <a:rPr lang="ru-RU" dirty="0"/>
              <a:t> </a:t>
            </a:r>
            <a:r>
              <a:rPr lang="ru-RU" dirty="0" err="1"/>
              <a:t>журнали</a:t>
            </a:r>
            <a:r>
              <a:rPr lang="ru-RU" dirty="0"/>
              <a:t> для </a:t>
            </a:r>
            <a:r>
              <a:rPr lang="ru-RU" dirty="0" err="1"/>
              <a:t>читання</a:t>
            </a:r>
            <a:r>
              <a:rPr lang="ru-RU" dirty="0"/>
              <a:t> та </a:t>
            </a:r>
            <a:r>
              <a:rPr lang="ru-RU" dirty="0" err="1"/>
              <a:t>публікації</a:t>
            </a:r>
            <a:r>
              <a:rPr lang="ru-RU" dirty="0"/>
              <a:t> з</a:t>
            </a:r>
            <a:r>
              <a:rPr lang="uk-UA" dirty="0"/>
              <a:t>а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Scopus</a:t>
            </a:r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="" xmlns:a16="http://schemas.microsoft.com/office/drawing/2014/main" id="{D51999BD-5EC2-4B57-8F5F-41CA0A611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580" y="1655545"/>
            <a:ext cx="7928508" cy="26799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/>
              <a:t>1) </a:t>
            </a:r>
            <a:r>
              <a:rPr lang="uk-UA" b="0" dirty="0"/>
              <a:t>Знайти журнал за назвою та здійснити аналіз журналів, які входять у цю предметну підгалузь;</a:t>
            </a:r>
            <a:endParaRPr lang="en-US" b="0" dirty="0"/>
          </a:p>
          <a:p>
            <a:pPr marL="342900" indent="-342900">
              <a:lnSpc>
                <a:spcPct val="100000"/>
              </a:lnSpc>
              <a:buAutoNum type="arabicParenR"/>
            </a:pPr>
            <a:endParaRPr lang="uk-UA" b="0" dirty="0"/>
          </a:p>
          <a:p>
            <a:pPr>
              <a:lnSpc>
                <a:spcPct val="100000"/>
              </a:lnSpc>
            </a:pPr>
            <a:r>
              <a:rPr lang="uk-UA" b="0" dirty="0"/>
              <a:t>2) Провести пошук за темою дослідження і проаналізувати знайдені джерела публікацій;</a:t>
            </a:r>
            <a:endParaRPr lang="en-US" b="0" dirty="0"/>
          </a:p>
          <a:p>
            <a:pPr>
              <a:lnSpc>
                <a:spcPct val="100000"/>
              </a:lnSpc>
            </a:pPr>
            <a:endParaRPr lang="uk-UA" b="0" dirty="0"/>
          </a:p>
          <a:p>
            <a:pPr>
              <a:lnSpc>
                <a:spcPct val="100000"/>
              </a:lnSpc>
            </a:pPr>
            <a:r>
              <a:rPr lang="uk-UA" b="0" dirty="0"/>
              <a:t>3) Проаналізувати джерела публікацій конкретних авторів та проаналізувати джерела цитувань їх документів.</a:t>
            </a:r>
          </a:p>
        </p:txBody>
      </p:sp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567F691B-F0D8-4B95-8608-4CD2276F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74A4CF0A-71DB-4FAA-8A0F-B78EC566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7414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0396" y="1"/>
            <a:ext cx="7915292" cy="664142"/>
          </a:xfrm>
        </p:spPr>
        <p:txBody>
          <a:bodyPr/>
          <a:lstStyle/>
          <a:p>
            <a:r>
              <a:rPr lang="uk-UA" b="0" dirty="0"/>
              <a:t>Пошук журналу</a:t>
            </a:r>
            <a:endParaRPr lang="ru-RU" b="0" dirty="0"/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20091"/>
          <a:stretch/>
        </p:blipFill>
        <p:spPr>
          <a:xfrm>
            <a:off x="1366829" y="842963"/>
            <a:ext cx="6410341" cy="37457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/>
          <p:cNvSpPr/>
          <p:nvPr/>
        </p:nvSpPr>
        <p:spPr>
          <a:xfrm>
            <a:off x="1366829" y="1783080"/>
            <a:ext cx="3771900" cy="857250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705725" y="3840405"/>
            <a:ext cx="569553" cy="285750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316DA655-153C-4013-AD6B-E8F632606D69}"/>
              </a:ext>
            </a:extLst>
          </p:cNvPr>
          <p:cNvSpPr/>
          <p:nvPr/>
        </p:nvSpPr>
        <p:spPr>
          <a:xfrm>
            <a:off x="4275279" y="825063"/>
            <a:ext cx="442763" cy="425093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Пошук та аналіз інформації у </a:t>
            </a:r>
            <a:r>
              <a:rPr lang="en-US" dirty="0"/>
              <a:t>Scopus</a:t>
            </a:r>
          </a:p>
          <a:p>
            <a:r>
              <a:rPr lang="uk-UA" dirty="0"/>
              <a:t>Профіль автора у </a:t>
            </a:r>
            <a:r>
              <a:rPr lang="en-US" dirty="0"/>
              <a:t>Scopus</a:t>
            </a:r>
          </a:p>
          <a:p>
            <a:r>
              <a:rPr lang="uk-UA" dirty="0"/>
              <a:t>Пошук журналу для публікації</a:t>
            </a:r>
          </a:p>
          <a:p>
            <a:r>
              <a:rPr lang="uk-UA" dirty="0"/>
              <a:t>Підготовка рукопису для публікації в авторитетному журналі</a:t>
            </a:r>
          </a:p>
          <a:p>
            <a:r>
              <a:rPr lang="uk-UA" dirty="0"/>
              <a:t>Процес відбору та переоцінки журналів у </a:t>
            </a:r>
            <a:r>
              <a:rPr lang="en-US" dirty="0"/>
              <a:t>Scopus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8895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C1C0083-21D7-1440-932E-54B27879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138362"/>
            <a:ext cx="7905667" cy="3552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статтей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видавничими</a:t>
            </a:r>
            <a:r>
              <a:rPr lang="ru-RU" dirty="0"/>
              <a:t> моделями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31ADBAD-67B8-7D4C-BC68-155C24DCDC69}"/>
              </a:ext>
            </a:extLst>
          </p:cNvPr>
          <p:cNvSpPr txBox="1">
            <a:spLocks/>
          </p:cNvSpPr>
          <p:nvPr/>
        </p:nvSpPr>
        <p:spPr>
          <a:xfrm>
            <a:off x="863601" y="1366787"/>
            <a:ext cx="4115835" cy="2877954"/>
          </a:xfrm>
          <a:prstGeom prst="rect">
            <a:avLst/>
          </a:prstGeom>
        </p:spPr>
        <p:txBody>
          <a:bodyPr vert="horz" lIns="68580" tIns="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b="1" dirty="0"/>
              <a:t>2018 </a:t>
            </a:r>
            <a:r>
              <a:rPr lang="ru-RU" sz="1600" b="1" dirty="0" err="1"/>
              <a:t>рік</a:t>
            </a:r>
            <a:r>
              <a:rPr lang="ru-RU" sz="1600" b="1" dirty="0"/>
              <a:t>:</a:t>
            </a:r>
          </a:p>
          <a:p>
            <a:pPr>
              <a:lnSpc>
                <a:spcPct val="100000"/>
              </a:lnSpc>
            </a:pPr>
            <a:endParaRPr lang="ru-RU" sz="1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У </a:t>
            </a:r>
            <a:r>
              <a:rPr lang="ru-RU" sz="1600" dirty="0" err="1"/>
              <a:t>світі</a:t>
            </a:r>
            <a:r>
              <a:rPr lang="ru-RU" sz="1600" dirty="0"/>
              <a:t> </a:t>
            </a:r>
            <a:r>
              <a:rPr lang="ru-RU" sz="1600" dirty="0" err="1"/>
              <a:t>опубліковано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FF6C00"/>
                </a:solidFill>
              </a:rPr>
              <a:t>2.1 млн </a:t>
            </a:r>
            <a:r>
              <a:rPr lang="ru-RU" sz="1600" dirty="0" err="1"/>
              <a:t>передплатних</a:t>
            </a:r>
            <a:r>
              <a:rPr lang="ru-RU" sz="1600" dirty="0"/>
              <a:t> статей та </a:t>
            </a:r>
            <a:r>
              <a:rPr lang="ru-RU" sz="1600" dirty="0">
                <a:solidFill>
                  <a:srgbClr val="FF6C00"/>
                </a:solidFill>
              </a:rPr>
              <a:t>0,5 млн </a:t>
            </a:r>
            <a:r>
              <a:rPr lang="ru-RU" sz="1600" dirty="0"/>
              <a:t>статей у </a:t>
            </a:r>
            <a:r>
              <a:rPr lang="ru-RU" sz="1600" dirty="0" err="1"/>
              <a:t>відкритому</a:t>
            </a:r>
            <a:r>
              <a:rPr lang="ru-RU" sz="1600" dirty="0"/>
              <a:t> </a:t>
            </a:r>
            <a:r>
              <a:rPr lang="ru-RU" sz="1600" dirty="0" err="1"/>
              <a:t>доступі</a:t>
            </a:r>
            <a:r>
              <a:rPr lang="en-US" sz="1600" dirty="0">
                <a:solidFill>
                  <a:srgbClr val="53565A"/>
                </a:solidFill>
                <a:cs typeface="NexusSansPro-Italic" panose="020B0504030101020102" pitchFamily="34" charset="0"/>
              </a:rPr>
              <a:t>.</a:t>
            </a:r>
            <a:endParaRPr lang="uk-UA" sz="1600" dirty="0">
              <a:solidFill>
                <a:srgbClr val="53565A"/>
              </a:solidFill>
              <a:cs typeface="NexusSansPro-Italic" panose="020B0504030101020102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uk-UA" sz="1200" dirty="0">
              <a:solidFill>
                <a:srgbClr val="53565A"/>
              </a:solidFill>
              <a:cs typeface="NexusSansPro-Italic" panose="020B0504030101020102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3565A"/>
                </a:solidFill>
                <a:cs typeface="NexusSansPro-Italic" panose="020B0504030101020102" pitchFamily="34" charset="0"/>
              </a:rPr>
              <a:t>Весь контент </a:t>
            </a:r>
            <a:r>
              <a:rPr lang="ru-RU" sz="1600" dirty="0" err="1">
                <a:solidFill>
                  <a:srgbClr val="53565A"/>
                </a:solidFill>
                <a:cs typeface="NexusSansPro-Italic" panose="020B0504030101020102" pitchFamily="34" charset="0"/>
              </a:rPr>
              <a:t>відкритого</a:t>
            </a:r>
            <a:r>
              <a:rPr lang="ru-RU" sz="1600" dirty="0">
                <a:solidFill>
                  <a:srgbClr val="53565A"/>
                </a:solidFill>
                <a:cs typeface="NexusSansPro-Italic" panose="020B0504030101020102" pitchFamily="34" charset="0"/>
              </a:rPr>
              <a:t> доступу становить </a:t>
            </a:r>
            <a:r>
              <a:rPr lang="ru-RU" sz="1600" dirty="0">
                <a:solidFill>
                  <a:srgbClr val="FF6C00"/>
                </a:solidFill>
                <a:cs typeface="NexusSansPro-Italic" panose="020B0504030101020102" pitchFamily="34" charset="0"/>
              </a:rPr>
              <a:t>20%</a:t>
            </a:r>
            <a:r>
              <a:rPr lang="ru-RU" sz="1600" dirty="0">
                <a:solidFill>
                  <a:srgbClr val="53565A"/>
                </a:solidFill>
                <a:cs typeface="NexusSansPro-Italic" panose="020B0504030101020102" pitchFamily="34" charset="0"/>
              </a:rPr>
              <a:t> </a:t>
            </a:r>
            <a:r>
              <a:rPr lang="ru-RU" sz="1600" dirty="0" err="1">
                <a:solidFill>
                  <a:srgbClr val="53565A"/>
                </a:solidFill>
                <a:cs typeface="NexusSansPro-Italic" panose="020B0504030101020102" pitchFamily="34" charset="0"/>
              </a:rPr>
              <a:t>загального</a:t>
            </a:r>
            <a:r>
              <a:rPr lang="ru-RU" sz="1600" dirty="0">
                <a:solidFill>
                  <a:srgbClr val="53565A"/>
                </a:solidFill>
                <a:cs typeface="NexusSansPro-Italic" panose="020B0504030101020102" pitchFamily="34" charset="0"/>
              </a:rPr>
              <a:t> </a:t>
            </a:r>
            <a:r>
              <a:rPr lang="ru-RU" sz="1600" dirty="0" err="1">
                <a:solidFill>
                  <a:srgbClr val="53565A"/>
                </a:solidFill>
                <a:cs typeface="NexusSansPro-Italic" panose="020B0504030101020102" pitchFamily="34" charset="0"/>
              </a:rPr>
              <a:t>обсягу</a:t>
            </a:r>
            <a:endParaRPr lang="ru-RU" sz="1600" dirty="0">
              <a:solidFill>
                <a:srgbClr val="53565A"/>
              </a:solidFill>
              <a:cs typeface="NexusSansPro-Italic" panose="020B0504030101020102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3565A"/>
              </a:solidFill>
              <a:ea typeface="Kozuka Gothic Pr6N L" panose="020B0200000000000000" pitchFamily="34" charset="-128"/>
              <a:cs typeface="Nexus Sans Offc Pro" panose="020B0504030101020102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3565A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Elsevier </a:t>
            </a:r>
            <a:r>
              <a:rPr lang="uk-UA" sz="1600" dirty="0">
                <a:solidFill>
                  <a:srgbClr val="53565A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опублікував </a:t>
            </a:r>
            <a:r>
              <a:rPr lang="en-US" sz="1600" dirty="0">
                <a:solidFill>
                  <a:srgbClr val="FF6C00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4</a:t>
            </a:r>
            <a:r>
              <a:rPr lang="uk-UA" sz="1600" dirty="0">
                <a:solidFill>
                  <a:srgbClr val="FF6C00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7</a:t>
            </a:r>
            <a:r>
              <a:rPr lang="en-US" sz="1600" dirty="0">
                <a:solidFill>
                  <a:srgbClr val="FF6C00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0</a:t>
            </a:r>
            <a:r>
              <a:rPr lang="uk-UA" sz="1600" dirty="0">
                <a:solidFill>
                  <a:srgbClr val="FF6C00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 </a:t>
            </a:r>
            <a:r>
              <a:rPr lang="en-US" sz="1600" dirty="0">
                <a:solidFill>
                  <a:srgbClr val="FF6C00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000 </a:t>
            </a:r>
            <a:r>
              <a:rPr lang="uk-UA" sz="1600" dirty="0">
                <a:solidFill>
                  <a:srgbClr val="53565A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статей, включно з понад </a:t>
            </a:r>
            <a:r>
              <a:rPr lang="uk-UA" sz="1600" dirty="0">
                <a:solidFill>
                  <a:srgbClr val="FF6C00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34 </a:t>
            </a:r>
            <a:r>
              <a:rPr lang="en-US" sz="1600" dirty="0">
                <a:solidFill>
                  <a:srgbClr val="FF6C00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000 </a:t>
            </a:r>
            <a:r>
              <a:rPr lang="uk-UA" sz="1600" dirty="0">
                <a:solidFill>
                  <a:srgbClr val="53565A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статей у Відкритому Доступі</a:t>
            </a:r>
            <a:endParaRPr lang="en-GB" sz="1600" dirty="0">
              <a:solidFill>
                <a:srgbClr val="53565A"/>
              </a:solidFill>
              <a:ea typeface="Kozuka Gothic Pr6N L" panose="020B0200000000000000" pitchFamily="34" charset="-128"/>
              <a:cs typeface="Nexus Sans Offc Pro" panose="020B0504030101020102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53565A"/>
              </a:solidFill>
              <a:cs typeface="NexusSansPro-Italic" panose="020B0504030101020102" pitchFamily="34" charset="0"/>
            </a:endParaRPr>
          </a:p>
          <a:p>
            <a:pPr>
              <a:lnSpc>
                <a:spcPts val="1650"/>
              </a:lnSpc>
            </a:pPr>
            <a:endParaRPr lang="en-US" sz="825" dirty="0"/>
          </a:p>
        </p:txBody>
      </p:sp>
      <p:pic>
        <p:nvPicPr>
          <p:cNvPr id="4" name="Рисунок 3" descr="0952-Elsevier-5-facts-Infographic-2-v3.jpg (1203×1156) - Google Chrome">
            <a:extLst>
              <a:ext uri="{FF2B5EF4-FFF2-40B4-BE49-F238E27FC236}">
                <a16:creationId xmlns="" xmlns:a16="http://schemas.microsoft.com/office/drawing/2014/main" id="{D04040C4-1C05-4163-84CB-22491C2D2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36" t="13474" r="13324" b="2689"/>
          <a:stretch/>
        </p:blipFill>
        <p:spPr>
          <a:xfrm>
            <a:off x="5188443" y="1256306"/>
            <a:ext cx="3596066" cy="3051209"/>
          </a:xfrm>
          <a:prstGeom prst="rect">
            <a:avLst/>
          </a:prstGeom>
        </p:spPr>
      </p:pic>
      <p:pic>
        <p:nvPicPr>
          <p:cNvPr id="6" name="Рисунок 5" descr="0952-Elsevier-5-facts-Infographic-2-v3.jpg (1203×1156) - Google Chrome">
            <a:extLst>
              <a:ext uri="{FF2B5EF4-FFF2-40B4-BE49-F238E27FC236}">
                <a16:creationId xmlns="" xmlns:a16="http://schemas.microsoft.com/office/drawing/2014/main" id="{661802CD-B977-431F-BADD-ACDA1C525C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93" t="82000" r="18522" b="4917"/>
          <a:stretch/>
        </p:blipFill>
        <p:spPr>
          <a:xfrm>
            <a:off x="5448300" y="4307515"/>
            <a:ext cx="3517172" cy="489804"/>
          </a:xfrm>
          <a:prstGeom prst="rect">
            <a:avLst/>
          </a:prstGeom>
        </p:spPr>
      </p:pic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841818FD-C25A-4000-A868-FB5F0BFE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47674A18-5E3F-4EBE-AA96-344163ED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8812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1145" y="40271"/>
            <a:ext cx="7934543" cy="478842"/>
          </a:xfrm>
        </p:spPr>
        <p:txBody>
          <a:bodyPr/>
          <a:lstStyle/>
          <a:p>
            <a:r>
              <a:rPr lang="uk-UA" b="0" dirty="0"/>
              <a:t>Пошук журналу</a:t>
            </a:r>
            <a:endParaRPr lang="ru-RU" b="0" dirty="0"/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7265" y="857250"/>
            <a:ext cx="5389470" cy="39409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4"/>
          <p:cNvSpPr/>
          <p:nvPr/>
        </p:nvSpPr>
        <p:spPr>
          <a:xfrm>
            <a:off x="1713297" y="3429000"/>
            <a:ext cx="1658553" cy="1037122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8192" y="833338"/>
            <a:ext cx="5507615" cy="40266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145" y="57149"/>
            <a:ext cx="7950014" cy="529991"/>
          </a:xfrm>
        </p:spPr>
        <p:txBody>
          <a:bodyPr/>
          <a:lstStyle/>
          <a:p>
            <a:r>
              <a:rPr lang="uk-UA" b="0" dirty="0"/>
              <a:t>Інформація про журнал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2364E2A7-DBF0-46DA-A94F-6D0964506863}"/>
              </a:ext>
            </a:extLst>
          </p:cNvPr>
          <p:cNvSpPr/>
          <p:nvPr/>
        </p:nvSpPr>
        <p:spPr>
          <a:xfrm>
            <a:off x="1818192" y="1674795"/>
            <a:ext cx="3918465" cy="308009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34C517FA-2564-4D54-825D-0BBE97007C7D}"/>
              </a:ext>
            </a:extLst>
          </p:cNvPr>
          <p:cNvSpPr/>
          <p:nvPr/>
        </p:nvSpPr>
        <p:spPr>
          <a:xfrm>
            <a:off x="3371851" y="2504608"/>
            <a:ext cx="767012" cy="228601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402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51" y="971550"/>
            <a:ext cx="5331737" cy="389810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E1C9077-9A17-4171-9EA3-5525D350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2" y="57149"/>
            <a:ext cx="7940388" cy="529991"/>
          </a:xfrm>
        </p:spPr>
        <p:txBody>
          <a:bodyPr/>
          <a:lstStyle/>
          <a:p>
            <a:r>
              <a:rPr lang="uk-UA" b="0" dirty="0"/>
              <a:t>Інформація про журнал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254E61D3-5405-484B-8B3D-66A15F59EA04}"/>
              </a:ext>
            </a:extLst>
          </p:cNvPr>
          <p:cNvSpPr/>
          <p:nvPr/>
        </p:nvSpPr>
        <p:spPr>
          <a:xfrm>
            <a:off x="1790298" y="3282213"/>
            <a:ext cx="3686477" cy="1732549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06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646" y="80311"/>
            <a:ext cx="7926986" cy="438801"/>
          </a:xfrm>
        </p:spPr>
        <p:txBody>
          <a:bodyPr/>
          <a:lstStyle/>
          <a:p>
            <a:r>
              <a:rPr lang="uk-UA" b="0" dirty="0"/>
              <a:t>Журнали, які припинили індексуватись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68" y="842963"/>
            <a:ext cx="6691664" cy="36775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82F2C240-4570-4356-999C-7F9A738343D6}"/>
              </a:ext>
            </a:extLst>
          </p:cNvPr>
          <p:cNvSpPr/>
          <p:nvPr/>
        </p:nvSpPr>
        <p:spPr>
          <a:xfrm>
            <a:off x="1116531" y="1761424"/>
            <a:ext cx="2425565" cy="404260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161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64918" y="1326747"/>
            <a:ext cx="5814164" cy="24900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96" y="91646"/>
            <a:ext cx="7915292" cy="444655"/>
          </a:xfrm>
        </p:spPr>
        <p:txBody>
          <a:bodyPr/>
          <a:lstStyle/>
          <a:p>
            <a:r>
              <a:rPr lang="uk-UA" b="0" dirty="0"/>
              <a:t>Перелік журналів виключених зі </a:t>
            </a:r>
            <a:r>
              <a:rPr lang="en-US" b="0" dirty="0"/>
              <a:t>Scopus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888" y="4330199"/>
            <a:ext cx="6192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3565A"/>
                </a:solidFill>
                <a:hlinkClick r:id="rId4"/>
              </a:rPr>
              <a:t>https://www.elsevier.com/solutions/scopus/content</a:t>
            </a:r>
            <a:r>
              <a:rPr lang="en-US" sz="1200" dirty="0">
                <a:solidFill>
                  <a:srgbClr val="53565A"/>
                </a:solidFill>
              </a:rPr>
              <a:t>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D6F0183-FC1A-4CD0-9076-27F165216FF4}"/>
              </a:ext>
            </a:extLst>
          </p:cNvPr>
          <p:cNvSpPr/>
          <p:nvPr/>
        </p:nvSpPr>
        <p:spPr>
          <a:xfrm>
            <a:off x="1578543" y="3311092"/>
            <a:ext cx="3821230" cy="404260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218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771" y="127306"/>
            <a:ext cx="7944748" cy="989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b="0" dirty="0"/>
              <a:t>Пошук журналу певної тематики по документах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828800"/>
            <a:ext cx="5251221" cy="319404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8888" y="1182469"/>
            <a:ext cx="739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AutoNum type="arabicPeriod"/>
            </a:pPr>
            <a:r>
              <a:rPr lang="uk-UA" sz="1200" dirty="0">
                <a:solidFill>
                  <a:srgbClr val="53565A"/>
                </a:solidFill>
              </a:rPr>
              <a:t>Задаємо пошуковий запит у полі </a:t>
            </a:r>
            <a:r>
              <a:rPr lang="en-GB" sz="1200" dirty="0">
                <a:solidFill>
                  <a:srgbClr val="53565A"/>
                </a:solidFill>
              </a:rPr>
              <a:t>TITLE-ABS-KEY</a:t>
            </a:r>
            <a:endParaRPr lang="uk-UA" sz="1200" dirty="0">
              <a:solidFill>
                <a:srgbClr val="53565A"/>
              </a:solidFill>
            </a:endParaRPr>
          </a:p>
          <a:p>
            <a:pPr marL="257175" indent="-257175">
              <a:buFontTx/>
              <a:buAutoNum type="arabicPeriod"/>
            </a:pPr>
            <a:r>
              <a:rPr lang="uk-UA" sz="1200" dirty="0">
                <a:solidFill>
                  <a:srgbClr val="53565A"/>
                </a:solidFill>
              </a:rPr>
              <a:t>Обмежуємо за роками та типом джерела (</a:t>
            </a:r>
            <a:r>
              <a:rPr lang="en-GB" sz="1200" dirty="0">
                <a:solidFill>
                  <a:srgbClr val="53565A"/>
                </a:solidFill>
              </a:rPr>
              <a:t>Journals</a:t>
            </a:r>
            <a:r>
              <a:rPr lang="uk-UA" sz="1200" dirty="0">
                <a:solidFill>
                  <a:srgbClr val="53565A"/>
                </a:solidFill>
              </a:rPr>
              <a:t>)</a:t>
            </a:r>
          </a:p>
          <a:p>
            <a:pPr marL="257175" indent="-257175">
              <a:buFontTx/>
              <a:buAutoNum type="arabicPeriod"/>
            </a:pPr>
            <a:r>
              <a:rPr lang="uk-UA" sz="1200" dirty="0">
                <a:solidFill>
                  <a:srgbClr val="53565A"/>
                </a:solidFill>
              </a:rPr>
              <a:t>Натискаємо на </a:t>
            </a:r>
            <a:r>
              <a:rPr lang="en-GB" sz="1200" dirty="0" err="1">
                <a:solidFill>
                  <a:srgbClr val="53565A"/>
                </a:solidFill>
              </a:rPr>
              <a:t>Analyze</a:t>
            </a:r>
            <a:r>
              <a:rPr lang="en-GB" sz="1200" dirty="0">
                <a:solidFill>
                  <a:srgbClr val="53565A"/>
                </a:solidFill>
              </a:rPr>
              <a:t> search results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F4BCADAC-514E-448E-98E4-A525A676F868}"/>
              </a:ext>
            </a:extLst>
          </p:cNvPr>
          <p:cNvSpPr/>
          <p:nvPr/>
        </p:nvSpPr>
        <p:spPr>
          <a:xfrm>
            <a:off x="1799924" y="2683944"/>
            <a:ext cx="1561114" cy="2459555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  <p:cxnSp>
        <p:nvCxnSpPr>
          <p:cNvPr id="10" name="Straight Connector 3">
            <a:extLst>
              <a:ext uri="{FF2B5EF4-FFF2-40B4-BE49-F238E27FC236}">
                <a16:creationId xmlns="" xmlns:a16="http://schemas.microsoft.com/office/drawing/2014/main" id="{BCC79EBF-1F28-4AD3-AC53-CE986536F1C4}"/>
              </a:ext>
            </a:extLst>
          </p:cNvPr>
          <p:cNvCxnSpPr>
            <a:cxnSpLocks/>
          </p:cNvCxnSpPr>
          <p:nvPr/>
        </p:nvCxnSpPr>
        <p:spPr>
          <a:xfrm>
            <a:off x="3487525" y="3005295"/>
            <a:ext cx="834218" cy="0"/>
          </a:xfrm>
          <a:prstGeom prst="line">
            <a:avLst/>
          </a:prstGeom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2758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145" y="365987"/>
            <a:ext cx="7954374" cy="476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0" dirty="0" err="1"/>
              <a:t>Пошук</a:t>
            </a:r>
            <a:r>
              <a:rPr lang="ru-RU" b="0" dirty="0"/>
              <a:t> журналу </a:t>
            </a:r>
            <a:r>
              <a:rPr lang="ru-RU" b="0" dirty="0" err="1"/>
              <a:t>певної</a:t>
            </a:r>
            <a:r>
              <a:rPr lang="ru-RU" b="0" dirty="0"/>
              <a:t> тематики по документах</a:t>
            </a:r>
            <a:endParaRPr lang="uk-UA" b="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24" y="1858738"/>
            <a:ext cx="6178154" cy="29187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90859" y="1120902"/>
            <a:ext cx="7484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3565A"/>
                </a:solidFill>
              </a:rPr>
              <a:t>4</a:t>
            </a:r>
            <a:r>
              <a:rPr lang="uk-UA" sz="1200" dirty="0">
                <a:solidFill>
                  <a:srgbClr val="53565A"/>
                </a:solidFill>
              </a:rPr>
              <a:t>. Переходимо на вкладку </a:t>
            </a:r>
            <a:r>
              <a:rPr lang="en-US" sz="1200" dirty="0">
                <a:solidFill>
                  <a:srgbClr val="53565A"/>
                </a:solidFill>
              </a:rPr>
              <a:t>Documents per year by source</a:t>
            </a:r>
            <a:endParaRPr lang="uk-UA" sz="1200" dirty="0">
              <a:solidFill>
                <a:srgbClr val="53565A"/>
              </a:solidFill>
            </a:endParaRPr>
          </a:p>
          <a:p>
            <a:r>
              <a:rPr lang="uk-UA" sz="1200" dirty="0">
                <a:solidFill>
                  <a:srgbClr val="53565A"/>
                </a:solidFill>
              </a:rPr>
              <a:t>5. Обираємо журнали</a:t>
            </a:r>
          </a:p>
          <a:p>
            <a:r>
              <a:rPr lang="uk-UA" sz="1200" dirty="0">
                <a:solidFill>
                  <a:srgbClr val="53565A"/>
                </a:solidFill>
              </a:rPr>
              <a:t>6. Натискаємо на </a:t>
            </a:r>
            <a:r>
              <a:rPr lang="en-GB" sz="1200" dirty="0">
                <a:solidFill>
                  <a:srgbClr val="53565A"/>
                </a:solidFill>
              </a:rPr>
              <a:t>Compare sources</a:t>
            </a:r>
            <a:r>
              <a:rPr lang="uk-UA" sz="1200" dirty="0">
                <a:solidFill>
                  <a:srgbClr val="53565A"/>
                </a:solidFill>
              </a:rPr>
              <a:t>… для порівняння журналів за метриками </a:t>
            </a:r>
            <a:r>
              <a:rPr lang="en-US" sz="1200" dirty="0">
                <a:solidFill>
                  <a:srgbClr val="53565A"/>
                </a:solidFill>
              </a:rPr>
              <a:t>Scopus</a:t>
            </a:r>
            <a:endParaRPr lang="en-GB" sz="1200" dirty="0">
              <a:solidFill>
                <a:srgbClr val="53565A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ED2860AE-33AE-4042-8575-0F22B879B673}"/>
              </a:ext>
            </a:extLst>
          </p:cNvPr>
          <p:cNvSpPr/>
          <p:nvPr/>
        </p:nvSpPr>
        <p:spPr>
          <a:xfrm>
            <a:off x="1357161" y="3012707"/>
            <a:ext cx="2281187" cy="1856311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BCF5B76B-0A1C-44D7-AF34-A74590EEDCEE}"/>
              </a:ext>
            </a:extLst>
          </p:cNvPr>
          <p:cNvSpPr/>
          <p:nvPr/>
        </p:nvSpPr>
        <p:spPr>
          <a:xfrm>
            <a:off x="5938788" y="3089710"/>
            <a:ext cx="1626670" cy="288758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89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396" y="336884"/>
            <a:ext cx="7935123" cy="5060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0" dirty="0" err="1"/>
              <a:t>Пошук</a:t>
            </a:r>
            <a:r>
              <a:rPr lang="ru-RU" b="0" dirty="0"/>
              <a:t> журналу </a:t>
            </a:r>
            <a:r>
              <a:rPr lang="ru-RU" b="0" dirty="0" err="1"/>
              <a:t>певної</a:t>
            </a:r>
            <a:r>
              <a:rPr lang="ru-RU" b="0" dirty="0"/>
              <a:t> тематики по документах</a:t>
            </a:r>
            <a:endParaRPr lang="uk-UA" b="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29591" y="1191630"/>
            <a:ext cx="5884817" cy="36149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50853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8313" y="2310064"/>
            <a:ext cx="4965334" cy="1176086"/>
          </a:xfrm>
        </p:spPr>
        <p:txBody>
          <a:bodyPr/>
          <a:lstStyle/>
          <a:p>
            <a:r>
              <a:rPr lang="uk-UA" sz="3600" dirty="0"/>
              <a:t>Підготовка рукопису для публікації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60990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186DD4-9A6A-4E19-A2F9-B2BD9DF80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5" y="280117"/>
            <a:ext cx="6816750" cy="5112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EEFDA1-46DA-448C-ABDE-FA258B45AE95}"/>
              </a:ext>
            </a:extLst>
          </p:cNvPr>
          <p:cNvSpPr txBox="1"/>
          <p:nvPr/>
        </p:nvSpPr>
        <p:spPr>
          <a:xfrm>
            <a:off x="789272" y="274791"/>
            <a:ext cx="788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spcBef>
                <a:spcPts val="450"/>
              </a:spcBef>
            </a:pPr>
            <a:r>
              <a:rPr lang="en-US" sz="1600" b="1" dirty="0">
                <a:solidFill>
                  <a:srgbClr val="FF8200"/>
                </a:solidFill>
                <a:latin typeface="Arial" pitchFamily="34" charset="0"/>
                <a:cs typeface="Arial" pitchFamily="34" charset="0"/>
              </a:rPr>
              <a:t>Scopus</a:t>
            </a:r>
            <a:r>
              <a:rPr lang="en-US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є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найбільшою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базою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анотацій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цитувань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рецензованої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літератури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з набором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інтелектуальних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інструментів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дозволяють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відслідковувати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аналізувати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візуалізувати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наукові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600" dirty="0">
                <a:solidFill>
                  <a:srgbClr val="53565A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53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587854-D891-4161-9346-07B93D1A14A3}"/>
              </a:ext>
            </a:extLst>
          </p:cNvPr>
          <p:cNvSpPr txBox="1"/>
          <p:nvPr/>
        </p:nvSpPr>
        <p:spPr>
          <a:xfrm>
            <a:off x="1193345" y="4457701"/>
            <a:ext cx="662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25"/>
              </a:spcBef>
            </a:pPr>
            <a:r>
              <a:rPr lang="uk-UA" sz="1200" i="1" dirty="0">
                <a:solidFill>
                  <a:srgbClr val="53565A"/>
                </a:solidFill>
                <a:latin typeface="Arial"/>
              </a:rPr>
              <a:t>Без пакетів, без додатків</a:t>
            </a:r>
            <a:r>
              <a:rPr lang="en-US" sz="1200" i="1" dirty="0">
                <a:solidFill>
                  <a:srgbClr val="53565A"/>
                </a:solidFill>
                <a:latin typeface="Arial"/>
              </a:rPr>
              <a:t>. </a:t>
            </a:r>
            <a:r>
              <a:rPr lang="uk-UA" sz="1200" i="1" dirty="0">
                <a:solidFill>
                  <a:srgbClr val="53565A"/>
                </a:solidFill>
                <a:latin typeface="Arial"/>
              </a:rPr>
              <a:t>Єдина передплата, яка надає доступ до всього</a:t>
            </a:r>
            <a:r>
              <a:rPr lang="en-US" sz="1200" i="1" dirty="0">
                <a:solidFill>
                  <a:srgbClr val="53565A"/>
                </a:solidFill>
                <a:latin typeface="Arial"/>
              </a:rPr>
              <a:t> </a:t>
            </a:r>
            <a:r>
              <a:rPr lang="uk-UA" sz="1200" i="1" dirty="0">
                <a:solidFill>
                  <a:srgbClr val="53565A"/>
                </a:solidFill>
                <a:latin typeface="Arial"/>
              </a:rPr>
              <a:t>вмісту</a:t>
            </a:r>
            <a:r>
              <a:rPr lang="en-US" sz="1200" dirty="0">
                <a:solidFill>
                  <a:srgbClr val="53565A"/>
                </a:solidFill>
                <a:latin typeface="Arial"/>
              </a:rPr>
              <a:t>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80DB96-BFBC-4D4A-B10B-16715171D5B6}"/>
              </a:ext>
            </a:extLst>
          </p:cNvPr>
          <p:cNvSpPr txBox="1"/>
          <p:nvPr/>
        </p:nvSpPr>
        <p:spPr>
          <a:xfrm>
            <a:off x="1466306" y="3171519"/>
            <a:ext cx="73478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5000+</a:t>
            </a:r>
            <a:r>
              <a:rPr lang="en-US" sz="1350">
                <a:solidFill>
                  <a:srgbClr val="53565A"/>
                </a:solidFill>
                <a:latin typeface="Arial"/>
              </a:rPr>
              <a:t/>
            </a:r>
            <a:br>
              <a:rPr lang="en-US" sz="1350">
                <a:solidFill>
                  <a:srgbClr val="53565A"/>
                </a:solidFill>
                <a:latin typeface="Arial"/>
              </a:rPr>
            </a:br>
            <a:r>
              <a:rPr lang="uk-UA" sz="750">
                <a:solidFill>
                  <a:srgbClr val="53565A"/>
                </a:solidFill>
                <a:latin typeface="Arial"/>
              </a:rPr>
              <a:t>видавців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02E438-13FA-854B-9529-51B035ABF348}"/>
              </a:ext>
            </a:extLst>
          </p:cNvPr>
          <p:cNvSpPr txBox="1"/>
          <p:nvPr/>
        </p:nvSpPr>
        <p:spPr>
          <a:xfrm>
            <a:off x="2465766" y="2193708"/>
            <a:ext cx="734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7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назви періодичних видань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3FE44B-79C3-FF4F-B719-967AC2FCA25D}"/>
              </a:ext>
            </a:extLst>
          </p:cNvPr>
          <p:cNvSpPr txBox="1"/>
          <p:nvPr/>
        </p:nvSpPr>
        <p:spPr>
          <a:xfrm>
            <a:off x="2533493" y="2960880"/>
            <a:ext cx="7347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160,000</a:t>
            </a:r>
            <a:r>
              <a:rPr lang="en-US" sz="7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0A0D69-50C7-A24C-ACD0-0208BA892180}"/>
              </a:ext>
            </a:extLst>
          </p:cNvPr>
          <p:cNvSpPr txBox="1"/>
          <p:nvPr/>
        </p:nvSpPr>
        <p:spPr>
          <a:xfrm>
            <a:off x="3954780" y="1687942"/>
            <a:ext cx="87684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uk-UA" sz="1200" b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350">
                <a:solidFill>
                  <a:srgbClr val="53565A"/>
                </a:solidFill>
                <a:latin typeface="Arial"/>
              </a:rPr>
              <a:t/>
            </a:r>
            <a:br>
              <a:rPr lang="en-US" sz="1350">
                <a:solidFill>
                  <a:srgbClr val="53565A"/>
                </a:solidFill>
                <a:latin typeface="Arial"/>
              </a:rPr>
            </a:br>
            <a:r>
              <a:rPr lang="uk-UA" sz="750">
                <a:solidFill>
                  <a:srgbClr val="53565A"/>
                </a:solidFill>
                <a:latin typeface="Arial"/>
              </a:rPr>
              <a:t>записів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373A8A-ABF3-344D-8BD2-619D123014B2}"/>
              </a:ext>
            </a:extLst>
          </p:cNvPr>
          <p:cNvSpPr txBox="1"/>
          <p:nvPr/>
        </p:nvSpPr>
        <p:spPr>
          <a:xfrm>
            <a:off x="4738551" y="3431833"/>
            <a:ext cx="8768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b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b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r>
              <a:rPr lang="en-US" sz="1350">
                <a:solidFill>
                  <a:srgbClr val="53565A"/>
                </a:solidFill>
                <a:latin typeface="Arial"/>
              </a:rPr>
              <a:t/>
            </a:r>
            <a:br>
              <a:rPr lang="en-US" sz="1350">
                <a:solidFill>
                  <a:srgbClr val="53565A"/>
                </a:solidFill>
                <a:latin typeface="Arial"/>
              </a:rPr>
            </a:br>
            <a:r>
              <a:rPr lang="uk-UA" sz="750">
                <a:solidFill>
                  <a:srgbClr val="53565A"/>
                </a:solidFill>
                <a:latin typeface="Arial"/>
              </a:rPr>
              <a:t>профілів авторів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38670E7-F907-3544-A5B4-6D7FC738DEB3}"/>
              </a:ext>
            </a:extLst>
          </p:cNvPr>
          <p:cNvSpPr txBox="1"/>
          <p:nvPr/>
        </p:nvSpPr>
        <p:spPr>
          <a:xfrm>
            <a:off x="3200400" y="3431833"/>
            <a:ext cx="8768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~70,000</a:t>
            </a:r>
            <a:r>
              <a:rPr lang="en-US" sz="1350">
                <a:solidFill>
                  <a:srgbClr val="53565A"/>
                </a:solidFill>
                <a:latin typeface="Arial"/>
              </a:rPr>
              <a:t/>
            </a:r>
            <a:br>
              <a:rPr lang="en-US" sz="1350">
                <a:solidFill>
                  <a:srgbClr val="53565A"/>
                </a:solidFill>
                <a:latin typeface="Arial"/>
              </a:rPr>
            </a:br>
            <a:r>
              <a:rPr lang="uk-UA" sz="750">
                <a:solidFill>
                  <a:srgbClr val="53565A"/>
                </a:solidFill>
                <a:latin typeface="Arial"/>
              </a:rPr>
              <a:t>інституційних профілів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53D5A93-EE53-784E-B100-BDB0E4AAD007}"/>
              </a:ext>
            </a:extLst>
          </p:cNvPr>
          <p:cNvSpPr txBox="1"/>
          <p:nvPr/>
        </p:nvSpPr>
        <p:spPr>
          <a:xfrm>
            <a:off x="3597185" y="2496206"/>
            <a:ext cx="16312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>
                <a:solidFill>
                  <a:prstClr val="white"/>
                </a:solidFill>
                <a:latin typeface="Arial"/>
              </a:rPr>
              <a:t>1.4 </a:t>
            </a:r>
            <a:r>
              <a:rPr lang="uk-UA" sz="750">
                <a:solidFill>
                  <a:prstClr val="white"/>
                </a:solidFill>
                <a:latin typeface="Arial"/>
              </a:rPr>
              <a:t>млрд</a:t>
            </a:r>
            <a:r>
              <a:rPr lang="en-US" sz="750">
                <a:solidFill>
                  <a:prstClr val="white"/>
                </a:solidFill>
                <a:latin typeface="Arial"/>
              </a:rPr>
              <a:t> </a:t>
            </a:r>
            <a:r>
              <a:rPr lang="uk-UA" sz="750">
                <a:solidFill>
                  <a:prstClr val="white"/>
                </a:solidFill>
                <a:latin typeface="Arial"/>
              </a:rPr>
              <a:t>цитувань</a:t>
            </a:r>
            <a:r>
              <a:rPr lang="en-US" sz="750">
                <a:solidFill>
                  <a:prstClr val="white"/>
                </a:solidFill>
                <a:latin typeface="Arial"/>
              </a:rPr>
              <a:t/>
            </a:r>
            <a:br>
              <a:rPr lang="en-US" sz="750">
                <a:solidFill>
                  <a:prstClr val="white"/>
                </a:solidFill>
                <a:latin typeface="Arial"/>
              </a:rPr>
            </a:br>
            <a:r>
              <a:rPr lang="uk-UA" sz="750">
                <a:solidFill>
                  <a:prstClr val="white"/>
                </a:solidFill>
                <a:latin typeface="Arial"/>
              </a:rPr>
              <a:t>від </a:t>
            </a:r>
            <a:r>
              <a:rPr lang="en-US" sz="750">
                <a:solidFill>
                  <a:prstClr val="white"/>
                </a:solidFill>
                <a:latin typeface="Arial"/>
              </a:rPr>
              <a:t>1970</a:t>
            </a:r>
            <a:endParaRPr lang="en-US" sz="7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A467A15-C128-A64B-81E4-A111B3CF0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15" y="2707103"/>
            <a:ext cx="1566563" cy="5310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6CC4C1A-EC3F-9C4E-98B1-1D3D9411D6C6}"/>
              </a:ext>
            </a:extLst>
          </p:cNvPr>
          <p:cNvSpPr txBox="1"/>
          <p:nvPr/>
        </p:nvSpPr>
        <p:spPr>
          <a:xfrm>
            <a:off x="6211933" y="1853803"/>
            <a:ext cx="144056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Знайти та проаналізувати журнал для читання/подання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8A00460-3A82-D64F-B30D-EFCA542A2A5F}"/>
              </a:ext>
            </a:extLst>
          </p:cNvPr>
          <p:cNvSpPr txBox="1"/>
          <p:nvPr/>
        </p:nvSpPr>
        <p:spPr>
          <a:xfrm>
            <a:off x="6211933" y="2189083"/>
            <a:ext cx="160618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Допомогти в управлінні кар</a:t>
            </a:r>
            <a: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єрою </a:t>
            </a:r>
            <a: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кількість цитат та</a:t>
            </a:r>
            <a:r>
              <a:rPr lang="en-US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h-</a:t>
            </a:r>
            <a:r>
              <a:rPr lang="uk-UA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індекс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0BC2AEB-3DF8-904A-8806-A164F679BB61}"/>
              </a:ext>
            </a:extLst>
          </p:cNvPr>
          <p:cNvSpPr txBox="1"/>
          <p:nvPr/>
        </p:nvSpPr>
        <p:spPr>
          <a:xfrm>
            <a:off x="6211933" y="2509123"/>
            <a:ext cx="16061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Вирішити, як, де і з ким співпрацювати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EC36D5-5FE6-AB49-8FE9-48616869ABB1}"/>
              </a:ext>
            </a:extLst>
          </p:cNvPr>
          <p:cNvSpPr txBox="1"/>
          <p:nvPr/>
        </p:nvSpPr>
        <p:spPr>
          <a:xfrm>
            <a:off x="6211933" y="2844403"/>
            <a:ext cx="16544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Відслідковувати вплив досліджень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ABAADE9-B3EF-DB44-80E2-AC50B2B76350}"/>
              </a:ext>
            </a:extLst>
          </p:cNvPr>
          <p:cNvSpPr txBox="1"/>
          <p:nvPr/>
        </p:nvSpPr>
        <p:spPr>
          <a:xfrm>
            <a:off x="6211933" y="3173411"/>
            <a:ext cx="16061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Дізнатеся</a:t>
            </a:r>
            <a:r>
              <a:rPr lang="ru-RU" sz="7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5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7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7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endParaRPr lang="ru-RU" sz="75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глобальному </a:t>
            </a:r>
            <a:r>
              <a:rPr lang="ru-RU" sz="75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7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досліджень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A13E29-216F-B44F-BFC9-B657FF1F5901}"/>
              </a:ext>
            </a:extLst>
          </p:cNvPr>
          <p:cNvSpPr txBox="1"/>
          <p:nvPr/>
        </p:nvSpPr>
        <p:spPr>
          <a:xfrm>
            <a:off x="6211933" y="3484483"/>
            <a:ext cx="160618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Визначити різноманітність тематики досліджень, знайти ідеї</a:t>
            </a:r>
            <a:endParaRPr lang="en-US" sz="750" dirty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0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96" y="125128"/>
            <a:ext cx="7946236" cy="9607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err="1"/>
              <a:t>Рекомендації</a:t>
            </a:r>
            <a:r>
              <a:rPr lang="ru-RU" dirty="0"/>
              <a:t> з </a:t>
            </a:r>
            <a:r>
              <a:rPr lang="ru-RU" dirty="0" err="1"/>
              <a:t>підготовки</a:t>
            </a:r>
            <a:r>
              <a:rPr lang="ru-RU" dirty="0"/>
              <a:t> і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endParaRPr lang="en-US" dirty="0"/>
          </a:p>
        </p:txBody>
      </p:sp>
      <p:pic>
        <p:nvPicPr>
          <p:cNvPr id="1026" name="Picture 2" descr="C:\Users\yakshonakg\Desktop\20-03-2017 21-03-21.jpg"/>
          <p:cNvPicPr>
            <a:picLocks noChangeAspect="1" noChangeArrowheads="1"/>
          </p:cNvPicPr>
          <p:nvPr/>
        </p:nvPicPr>
        <p:blipFill>
          <a:blip r:embed="rId2" cstate="print"/>
          <a:srcRect t="5000"/>
          <a:stretch>
            <a:fillRect/>
          </a:stretch>
        </p:blipFill>
        <p:spPr bwMode="auto">
          <a:xfrm>
            <a:off x="1853784" y="1526206"/>
            <a:ext cx="5436431" cy="3257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4516" y="1266653"/>
            <a:ext cx="2686050" cy="276999"/>
          </a:xfrm>
          <a:prstGeom prst="rect">
            <a:avLst/>
          </a:prstGeom>
          <a:solidFill>
            <a:srgbClr val="007398"/>
          </a:solidFill>
          <a:ln>
            <a:solidFill>
              <a:srgbClr val="0073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researcheracademy.elsevier.com</a:t>
            </a:r>
          </a:p>
        </p:txBody>
      </p:sp>
    </p:spTree>
    <p:extLst>
      <p:ext uri="{BB962C8B-B14F-4D97-AF65-F5344CB8AC3E}">
        <p14:creationId xmlns="" xmlns:p14="http://schemas.microsoft.com/office/powerpoint/2010/main" val="14239407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145" y="125128"/>
            <a:ext cx="7965487" cy="12608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dirty="0">
                <a:solidFill>
                  <a:schemeClr val="tx2"/>
                </a:solidFill>
              </a:rPr>
              <a:t>Використовуйте Керівництво для авторів (</a:t>
            </a:r>
            <a:r>
              <a:rPr lang="en-US" dirty="0">
                <a:solidFill>
                  <a:schemeClr val="tx2"/>
                </a:solidFill>
              </a:rPr>
              <a:t>Guide for Authors</a:t>
            </a:r>
            <a:r>
              <a:rPr lang="uk-UA" dirty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629" y="1234235"/>
            <a:ext cx="4444741" cy="356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F1E1BAD-66A9-4E08-93D0-BF40A5D0B93E}"/>
              </a:ext>
            </a:extLst>
          </p:cNvPr>
          <p:cNvSpPr/>
          <p:nvPr/>
        </p:nvSpPr>
        <p:spPr>
          <a:xfrm>
            <a:off x="2810577" y="3500733"/>
            <a:ext cx="1424539" cy="1398525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1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646" y="128631"/>
            <a:ext cx="7926986" cy="5140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0" dirty="0"/>
              <a:t>Структура </a:t>
            </a:r>
            <a:r>
              <a:rPr lang="ru-RU" b="0" dirty="0" err="1"/>
              <a:t>статті</a:t>
            </a:r>
            <a:endParaRPr lang="ru-RU" dirty="0"/>
          </a:p>
        </p:txBody>
      </p:sp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350" y="1085850"/>
            <a:ext cx="3637360" cy="35290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71850" y="2571750"/>
            <a:ext cx="1943100" cy="514350"/>
          </a:xfrm>
          <a:prstGeom prst="rect">
            <a:avLst/>
          </a:prstGeom>
          <a:solidFill>
            <a:srgbClr val="00739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/>
              <a:t>Зробіть свою статтю якомога коротшою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257300"/>
            <a:ext cx="13478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dirty="0"/>
              <a:t>Назва</a:t>
            </a:r>
          </a:p>
          <a:p>
            <a:r>
              <a:rPr lang="uk-UA" sz="1350" dirty="0"/>
              <a:t>Анотація</a:t>
            </a:r>
          </a:p>
          <a:p>
            <a:r>
              <a:rPr lang="uk-UA" sz="1350" dirty="0"/>
              <a:t>Ключові слова</a:t>
            </a:r>
            <a:endParaRPr lang="ru-RU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50" y="2114550"/>
            <a:ext cx="123694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IMRAD</a:t>
            </a:r>
          </a:p>
          <a:p>
            <a:r>
              <a:rPr lang="uk-UA" sz="1350" dirty="0"/>
              <a:t>Вступ</a:t>
            </a:r>
          </a:p>
          <a:p>
            <a:r>
              <a:rPr lang="uk-UA" sz="1350" dirty="0"/>
              <a:t>Методи</a:t>
            </a:r>
          </a:p>
          <a:p>
            <a:r>
              <a:rPr lang="uk-UA" sz="1350" dirty="0"/>
              <a:t>Результати</a:t>
            </a:r>
          </a:p>
          <a:p>
            <a:r>
              <a:rPr lang="uk-UA" sz="1350" dirty="0"/>
              <a:t>Та</a:t>
            </a:r>
          </a:p>
          <a:p>
            <a:r>
              <a:rPr lang="uk-UA" sz="1350" dirty="0"/>
              <a:t>Обговорення</a:t>
            </a:r>
            <a:endParaRPr lang="ru-RU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4629150" y="3600450"/>
            <a:ext cx="1831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/>
              <a:t>Висновки</a:t>
            </a:r>
          </a:p>
          <a:p>
            <a:r>
              <a:rPr lang="uk-UA" sz="1350"/>
              <a:t>Подяки</a:t>
            </a:r>
          </a:p>
          <a:p>
            <a:r>
              <a:rPr lang="uk-UA" sz="1350"/>
              <a:t>Список літератури</a:t>
            </a:r>
          </a:p>
          <a:p>
            <a:r>
              <a:rPr lang="uk-UA" sz="1350"/>
              <a:t>Додаткові матеріали</a:t>
            </a:r>
            <a:endParaRPr lang="ru-RU" sz="1350"/>
          </a:p>
        </p:txBody>
      </p:sp>
    </p:spTree>
    <p:extLst>
      <p:ext uri="{BB962C8B-B14F-4D97-AF65-F5344CB8AC3E}">
        <p14:creationId xmlns="" xmlns:p14="http://schemas.microsoft.com/office/powerpoint/2010/main" val="95066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105878"/>
            <a:ext cx="7936611" cy="1059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dirty="0"/>
              <a:t>Організовуйте свої документи та посилання за допомогою </a:t>
            </a:r>
            <a:r>
              <a:rPr lang="en-US" dirty="0"/>
              <a:t>Mendeley</a:t>
            </a:r>
            <a:endParaRPr lang="ru-RU" dirty="0"/>
          </a:p>
        </p:txBody>
      </p:sp>
      <p:pic>
        <p:nvPicPr>
          <p:cNvPr id="3" name="image3.png">
            <a:extLst>
              <a:ext uri="{FF2B5EF4-FFF2-40B4-BE49-F238E27FC236}">
                <a16:creationId xmlns="" xmlns:a16="http://schemas.microsoft.com/office/drawing/2014/main" id="{43DA6326-72D1-4CAF-A66F-C5BAEEAF8946}"/>
              </a:ext>
            </a:extLst>
          </p:cNvPr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662703" y="3020110"/>
            <a:ext cx="2108515" cy="12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4.png">
            <a:extLst>
              <a:ext uri="{FF2B5EF4-FFF2-40B4-BE49-F238E27FC236}">
                <a16:creationId xmlns="" xmlns:a16="http://schemas.microsoft.com/office/drawing/2014/main" id="{A9D39656-3CC6-4C1B-97CF-152CF3AA7F61}"/>
              </a:ext>
            </a:extLst>
          </p:cNvPr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60230" y="2784871"/>
            <a:ext cx="2268341" cy="142274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5" name="image5.png" descr="MDLib.tiff">
            <a:extLst>
              <a:ext uri="{FF2B5EF4-FFF2-40B4-BE49-F238E27FC236}">
                <a16:creationId xmlns="" xmlns:a16="http://schemas.microsoft.com/office/drawing/2014/main" id="{C8940749-DA1C-4CBC-B3CD-C9E10008996A}"/>
              </a:ext>
            </a:extLst>
          </p:cNvPr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94223" y="2689622"/>
            <a:ext cx="2296715" cy="142279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6" name="Shape 62">
            <a:extLst>
              <a:ext uri="{FF2B5EF4-FFF2-40B4-BE49-F238E27FC236}">
                <a16:creationId xmlns="" xmlns:a16="http://schemas.microsoft.com/office/drawing/2014/main" id="{13F6F1E3-76F0-40D3-B279-A1B574C4B560}"/>
              </a:ext>
            </a:extLst>
          </p:cNvPr>
          <p:cNvSpPr/>
          <p:nvPr/>
        </p:nvSpPr>
        <p:spPr>
          <a:xfrm>
            <a:off x="2165005" y="4224172"/>
            <a:ext cx="755152" cy="242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/>
              <a:t>Desktop </a:t>
            </a: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70DA5EB-8F66-4BD9-A52D-FB1E6E0F9D32}"/>
              </a:ext>
            </a:extLst>
          </p:cNvPr>
          <p:cNvSpPr/>
          <p:nvPr/>
        </p:nvSpPr>
        <p:spPr>
          <a:xfrm>
            <a:off x="4265824" y="4300372"/>
            <a:ext cx="857252" cy="242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/>
              <a:t>Web </a:t>
            </a:r>
          </a:p>
        </p:txBody>
      </p:sp>
      <p:sp>
        <p:nvSpPr>
          <p:cNvPr id="8" name="Shape 64">
            <a:extLst>
              <a:ext uri="{FF2B5EF4-FFF2-40B4-BE49-F238E27FC236}">
                <a16:creationId xmlns="" xmlns:a16="http://schemas.microsoft.com/office/drawing/2014/main" id="{46F258F6-019C-4419-8122-26B906AD7B40}"/>
              </a:ext>
            </a:extLst>
          </p:cNvPr>
          <p:cNvSpPr/>
          <p:nvPr/>
        </p:nvSpPr>
        <p:spPr>
          <a:xfrm>
            <a:off x="6288334" y="4444314"/>
            <a:ext cx="857252" cy="242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/>
              <a:t>Mobile </a:t>
            </a:r>
          </a:p>
        </p:txBody>
      </p:sp>
      <p:sp>
        <p:nvSpPr>
          <p:cNvPr id="9" name="Shape 65">
            <a:extLst>
              <a:ext uri="{FF2B5EF4-FFF2-40B4-BE49-F238E27FC236}">
                <a16:creationId xmlns="" xmlns:a16="http://schemas.microsoft.com/office/drawing/2014/main" id="{0B5F6892-B97E-485D-9E3D-B1573D556617}"/>
              </a:ext>
            </a:extLst>
          </p:cNvPr>
          <p:cNvSpPr/>
          <p:nvPr/>
        </p:nvSpPr>
        <p:spPr>
          <a:xfrm>
            <a:off x="1258888" y="1193623"/>
            <a:ext cx="5507672" cy="1131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ru-RU" sz="1600" dirty="0" err="1">
                <a:solidFill>
                  <a:srgbClr val="53565A"/>
                </a:solidFill>
              </a:rPr>
              <a:t>Безкоштовне</a:t>
            </a:r>
            <a:r>
              <a:rPr lang="ru-RU" sz="1600" dirty="0">
                <a:solidFill>
                  <a:srgbClr val="53565A"/>
                </a:solidFill>
              </a:rPr>
              <a:t> </a:t>
            </a:r>
            <a:r>
              <a:rPr lang="ru-RU" sz="1600" dirty="0" err="1">
                <a:solidFill>
                  <a:srgbClr val="53565A"/>
                </a:solidFill>
              </a:rPr>
              <a:t>академічне</a:t>
            </a:r>
            <a:r>
              <a:rPr lang="ru-RU" sz="1600" dirty="0">
                <a:solidFill>
                  <a:srgbClr val="53565A"/>
                </a:solidFill>
              </a:rPr>
              <a:t> </a:t>
            </a:r>
            <a:r>
              <a:rPr lang="ru-RU" sz="1600" dirty="0" err="1">
                <a:solidFill>
                  <a:srgbClr val="53565A"/>
                </a:solidFill>
              </a:rPr>
              <a:t>програмне</a:t>
            </a:r>
            <a:r>
              <a:rPr lang="ru-RU" sz="1600" dirty="0">
                <a:solidFill>
                  <a:srgbClr val="53565A"/>
                </a:solidFill>
              </a:rPr>
              <a:t> </a:t>
            </a:r>
            <a:r>
              <a:rPr lang="ru-RU" sz="1600" dirty="0" err="1">
                <a:solidFill>
                  <a:srgbClr val="53565A"/>
                </a:solidFill>
              </a:rPr>
              <a:t>забезпечення</a:t>
            </a:r>
            <a:endParaRPr lang="ru-RU" sz="1600" dirty="0">
              <a:solidFill>
                <a:srgbClr val="53565A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uk-UA" sz="1600" dirty="0" err="1">
                <a:solidFill>
                  <a:srgbClr val="53565A"/>
                </a:solidFill>
                <a:sym typeface="Helvetica Neue"/>
              </a:rPr>
              <a:t>Багатоплатформність</a:t>
            </a:r>
            <a:r>
              <a:rPr lang="uk-UA" sz="1600" dirty="0">
                <a:solidFill>
                  <a:srgbClr val="53565A"/>
                </a:solidFill>
                <a:sym typeface="Helvetica Neue"/>
              </a:rPr>
              <a:t> (</a:t>
            </a:r>
            <a:r>
              <a:rPr lang="en-US" sz="1600" dirty="0">
                <a:solidFill>
                  <a:srgbClr val="53565A"/>
                </a:solidFill>
                <a:sym typeface="Helvetica Neue"/>
              </a:rPr>
              <a:t>Win/Mac/Linux/Mobile)</a:t>
            </a:r>
            <a:endParaRPr lang="en-US" sz="1600" dirty="0">
              <a:solidFill>
                <a:srgbClr val="53565A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uk-UA" sz="1600" dirty="0">
                <a:solidFill>
                  <a:srgbClr val="53565A"/>
                </a:solidFill>
                <a:sym typeface="Helvetica Neue"/>
              </a:rPr>
              <a:t>Всі основні браузери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5538B526-F893-43F0-B0CF-6398E330CC3E}"/>
              </a:ext>
            </a:extLst>
          </p:cNvPr>
          <p:cNvSpPr/>
          <p:nvPr/>
        </p:nvSpPr>
        <p:spPr>
          <a:xfrm>
            <a:off x="1241599" y="4572079"/>
            <a:ext cx="1595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hlinkClick r:id="rId5"/>
              </a:rPr>
              <a:t>https://www.mendeley.com/</a:t>
            </a:r>
            <a:endParaRPr lang="uk-UA" sz="900" dirty="0"/>
          </a:p>
        </p:txBody>
      </p:sp>
    </p:spTree>
    <p:extLst>
      <p:ext uri="{BB962C8B-B14F-4D97-AF65-F5344CB8AC3E}">
        <p14:creationId xmlns="" xmlns:p14="http://schemas.microsoft.com/office/powerpoint/2010/main" val="2849437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127475"/>
            <a:ext cx="7936611" cy="391637"/>
          </a:xfrm>
        </p:spPr>
        <p:txBody>
          <a:bodyPr/>
          <a:lstStyle/>
          <a:p>
            <a:r>
              <a:rPr lang="pl-PL" b="0" dirty="0"/>
              <a:t>Mendeley Data</a:t>
            </a:r>
            <a:r>
              <a:rPr lang="uk-UA" b="0" dirty="0"/>
              <a:t>: діліться своїми даними</a:t>
            </a: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842963"/>
            <a:ext cx="6582511" cy="3651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D43F8DF5-52AE-41C4-8EFD-F3F948555D43}"/>
              </a:ext>
            </a:extLst>
          </p:cNvPr>
          <p:cNvSpPr/>
          <p:nvPr/>
        </p:nvSpPr>
        <p:spPr>
          <a:xfrm>
            <a:off x="1258888" y="4633809"/>
            <a:ext cx="15696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hlinkClick r:id="rId3"/>
              </a:rPr>
              <a:t>https://data.mendeley.com/</a:t>
            </a:r>
            <a:endParaRPr lang="uk-UA" sz="900" dirty="0"/>
          </a:p>
        </p:txBody>
      </p:sp>
    </p:spTree>
    <p:extLst>
      <p:ext uri="{BB962C8B-B14F-4D97-AF65-F5344CB8AC3E}">
        <p14:creationId xmlns="" xmlns:p14="http://schemas.microsoft.com/office/powerpoint/2010/main" val="758246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0021" y="67377"/>
            <a:ext cx="7667726" cy="539015"/>
          </a:xfrm>
        </p:spPr>
        <p:txBody>
          <a:bodyPr/>
          <a:lstStyle/>
          <a:p>
            <a:r>
              <a:rPr lang="uk-UA" dirty="0"/>
              <a:t>«Типовий» </a:t>
            </a:r>
            <a:r>
              <a:rPr lang="en-US" dirty="0"/>
              <a:t>peer review process</a:t>
            </a:r>
            <a:endParaRPr lang="uk-UA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752185"/>
            <a:ext cx="3499768" cy="41952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75247" y="3489028"/>
            <a:ext cx="3515706" cy="1531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350" dirty="0"/>
              <a:t> </a:t>
            </a:r>
          </a:p>
          <a:p>
            <a:r>
              <a:rPr lang="uk-UA" sz="1600" b="1" dirty="0"/>
              <a:t>«</a:t>
            </a:r>
            <a:r>
              <a:rPr lang="en-US" sz="1600" b="1" dirty="0"/>
              <a:t>Peer Review: the nuts and bolts</a:t>
            </a:r>
            <a:r>
              <a:rPr lang="uk-UA" sz="1600" b="1" dirty="0"/>
              <a:t>»</a:t>
            </a:r>
          </a:p>
          <a:p>
            <a:r>
              <a:rPr lang="en-US" sz="1600" i="1" dirty="0"/>
              <a:t>A guide to peer review written </a:t>
            </a:r>
            <a:endParaRPr lang="uk-UA" sz="1600" i="1" dirty="0"/>
          </a:p>
          <a:p>
            <a:r>
              <a:rPr lang="en-US" sz="1600" i="1" dirty="0"/>
              <a:t>by early career researchers for </a:t>
            </a:r>
            <a:endParaRPr lang="uk-UA" sz="1600" i="1" dirty="0"/>
          </a:p>
          <a:p>
            <a:r>
              <a:rPr lang="en-US" sz="1600" i="1" dirty="0"/>
              <a:t>early career researchers</a:t>
            </a:r>
            <a:endParaRPr lang="uk-UA" sz="1600" i="1" dirty="0"/>
          </a:p>
          <a:p>
            <a:r>
              <a:rPr lang="pl-PL" sz="1600" dirty="0">
                <a:hlinkClick r:id="rId3"/>
              </a:rPr>
              <a:t>http://senseaboutscience.org</a:t>
            </a:r>
            <a:endParaRPr lang="uk-UA" sz="1600" dirty="0"/>
          </a:p>
        </p:txBody>
      </p:sp>
    </p:spTree>
    <p:extLst>
      <p:ext uri="{BB962C8B-B14F-4D97-AF65-F5344CB8AC3E}">
        <p14:creationId xmlns="" xmlns:p14="http://schemas.microsoft.com/office/powerpoint/2010/main" val="4256903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CD48956-C89B-42A7-9D13-CD8B7043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4291"/>
            <a:ext cx="8232775" cy="462759"/>
          </a:xfrm>
        </p:spPr>
        <p:txBody>
          <a:bodyPr/>
          <a:lstStyle/>
          <a:p>
            <a:r>
              <a:rPr lang="en-US" dirty="0"/>
              <a:t>Elsevier Journal Finder</a:t>
            </a:r>
            <a:endParaRPr lang="uk-UA" dirty="0"/>
          </a:p>
        </p:txBody>
      </p:sp>
      <p:pic>
        <p:nvPicPr>
          <p:cNvPr id="12" name="Рисунок 11" descr="Elsevier Journal Finder - Google Chrome">
            <a:extLst>
              <a:ext uri="{FF2B5EF4-FFF2-40B4-BE49-F238E27FC236}">
                <a16:creationId xmlns="" xmlns:a16="http://schemas.microsoft.com/office/drawing/2014/main" id="{4AE432D5-C24E-4A69-AD77-F8F321BD8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82" t="16389" r="11590" b="37684"/>
          <a:stretch/>
        </p:blipFill>
        <p:spPr>
          <a:xfrm>
            <a:off x="952901" y="1301905"/>
            <a:ext cx="6987942" cy="3141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E27B96-6920-4FE6-9224-94B8F4D72111}"/>
              </a:ext>
            </a:extLst>
          </p:cNvPr>
          <p:cNvSpPr txBox="1"/>
          <p:nvPr/>
        </p:nvSpPr>
        <p:spPr>
          <a:xfrm>
            <a:off x="6527769" y="1163405"/>
            <a:ext cx="2457450" cy="276999"/>
          </a:xfrm>
          <a:prstGeom prst="rect">
            <a:avLst/>
          </a:prstGeom>
          <a:solidFill>
            <a:srgbClr val="007398"/>
          </a:solidFill>
          <a:ln>
            <a:solidFill>
              <a:srgbClr val="0073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journalfinder.elsevier.com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4711DBDC-0EFD-4927-950B-38BC39BC6442}"/>
              </a:ext>
            </a:extLst>
          </p:cNvPr>
          <p:cNvSpPr/>
          <p:nvPr/>
        </p:nvSpPr>
        <p:spPr>
          <a:xfrm>
            <a:off x="2598821" y="1872487"/>
            <a:ext cx="1973179" cy="2570925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95BA9F35-BF3D-44AB-838A-2CC209A8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12-06-2019</a:t>
            </a:r>
            <a:endParaRPr lang="de-DE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C7C35B25-0D32-4E5C-A36C-FDF63473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Як пробитися в Scopus: від ідеї до публікації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353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8313" y="2011680"/>
            <a:ext cx="4965334" cy="1474470"/>
          </a:xfrm>
        </p:spPr>
        <p:txBody>
          <a:bodyPr/>
          <a:lstStyle/>
          <a:p>
            <a:r>
              <a:rPr lang="ru-RU" sz="3600" dirty="0" err="1"/>
              <a:t>Процес</a:t>
            </a:r>
            <a:r>
              <a:rPr lang="ru-RU" sz="3600" dirty="0"/>
              <a:t> </a:t>
            </a:r>
            <a:r>
              <a:rPr lang="ru-RU" sz="3600" dirty="0" err="1"/>
              <a:t>відбору</a:t>
            </a:r>
            <a:r>
              <a:rPr lang="ru-RU" sz="3600" dirty="0"/>
              <a:t> та </a:t>
            </a:r>
            <a:r>
              <a:rPr lang="ru-RU" sz="3600" dirty="0" err="1"/>
              <a:t>переоцінки</a:t>
            </a:r>
            <a:r>
              <a:rPr lang="ru-RU" sz="3600" dirty="0"/>
              <a:t> </a:t>
            </a:r>
            <a:r>
              <a:rPr lang="ru-RU" sz="3600" dirty="0" err="1"/>
              <a:t>журналів</a:t>
            </a:r>
            <a:r>
              <a:rPr lang="ru-RU" sz="3600" dirty="0"/>
              <a:t> у </a:t>
            </a:r>
            <a:r>
              <a:rPr lang="ru-RU" sz="3600" dirty="0" err="1"/>
              <a:t>Scopus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377349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79646" y="126672"/>
            <a:ext cx="7896040" cy="4110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+mn-lt"/>
                <a:cs typeface="Arial" panose="020B0604020202020204" pitchFamily="34" charset="0"/>
              </a:rPr>
              <a:t>Content Selection &amp; Advisory Board</a:t>
            </a:r>
            <a:r>
              <a:rPr lang="uk-UA" dirty="0">
                <a:latin typeface="+mn-lt"/>
                <a:cs typeface="Arial" panose="020B0604020202020204" pitchFamily="34" charset="0"/>
              </a:rPr>
              <a:t/>
            </a:r>
            <a:br>
              <a:rPr lang="uk-UA" dirty="0">
                <a:latin typeface="+mn-lt"/>
                <a:cs typeface="Arial" panose="020B0604020202020204" pitchFamily="34" charset="0"/>
              </a:rPr>
            </a:br>
            <a:r>
              <a:rPr lang="ru-RU" sz="1600" b="0" dirty="0" err="1">
                <a:latin typeface="+mn-lt"/>
              </a:rPr>
              <a:t>Експертна</a:t>
            </a:r>
            <a:r>
              <a:rPr lang="ru-RU" sz="1600" b="0" dirty="0">
                <a:latin typeface="+mn-lt"/>
              </a:rPr>
              <a:t> рада з </a:t>
            </a:r>
            <a:r>
              <a:rPr lang="ru-RU" sz="1600" b="0" dirty="0" err="1">
                <a:latin typeface="+mn-lt"/>
              </a:rPr>
              <a:t>відбору</a:t>
            </a:r>
            <a:r>
              <a:rPr lang="ru-RU" sz="1600" b="0" dirty="0">
                <a:latin typeface="+mn-lt"/>
              </a:rPr>
              <a:t> контенту в </a:t>
            </a:r>
            <a:r>
              <a:rPr lang="ru-RU" sz="1600" b="0" dirty="0" err="1">
                <a:latin typeface="+mn-lt"/>
              </a:rPr>
              <a:t>Scopus</a:t>
            </a:r>
            <a:endParaRPr lang="ru-RU" sz="16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4785996"/>
            <a:ext cx="6048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Arial"/>
                <a:hlinkClick r:id="rId3"/>
              </a:rPr>
              <a:t>https://www.elsevier.com/solutions/scopus/how-scopus-works/content/scopus-content-selection-and-advisory-board</a:t>
            </a:r>
            <a:endParaRPr lang="ru-RU" sz="9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1258888" y="3699063"/>
            <a:ext cx="7416798" cy="1077218"/>
          </a:xfrm>
          <a:prstGeom prst="rect">
            <a:avLst/>
          </a:prstGeom>
          <a:solidFill>
            <a:srgbClr val="007398"/>
          </a:solidFill>
          <a:ln w="0">
            <a:solidFill>
              <a:srgbClr val="007398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altLang="ja-JP" sz="1600" b="1" kern="0" dirty="0">
                <a:solidFill>
                  <a:srgbClr val="FFFFFF"/>
                </a:solidFill>
              </a:rPr>
              <a:t>CSAB</a:t>
            </a:r>
            <a:r>
              <a:rPr lang="en-GB" altLang="ja-JP" sz="1600" kern="0" dirty="0">
                <a:solidFill>
                  <a:srgbClr val="FFFFFF"/>
                </a:solidFill>
              </a:rPr>
              <a:t> </a:t>
            </a:r>
            <a:r>
              <a:rPr lang="uk-UA" altLang="ja-JP" sz="1600" kern="0" dirty="0">
                <a:solidFill>
                  <a:srgbClr val="FFFFFF"/>
                </a:solidFill>
              </a:rPr>
              <a:t>є незалежною радою дослідників з різних країн світу.</a:t>
            </a:r>
            <a:r>
              <a:rPr lang="en-GB" altLang="ja-JP" sz="1600" kern="0" dirty="0">
                <a:solidFill>
                  <a:srgbClr val="FFFFFF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uk-UA" altLang="ja-JP" sz="1600" kern="0" dirty="0">
                <a:solidFill>
                  <a:srgbClr val="FFFFFF"/>
                </a:solidFill>
              </a:rPr>
              <a:t>Складається</a:t>
            </a:r>
            <a:r>
              <a:rPr lang="en-GB" altLang="ja-JP" sz="1600" kern="0" dirty="0">
                <a:solidFill>
                  <a:srgbClr val="FFFFFF"/>
                </a:solidFill>
              </a:rPr>
              <a:t> </a:t>
            </a:r>
            <a:r>
              <a:rPr lang="uk-UA" altLang="ja-JP" sz="1600" kern="0" dirty="0">
                <a:solidFill>
                  <a:srgbClr val="FFFFFF"/>
                </a:solidFill>
              </a:rPr>
              <a:t>з</a:t>
            </a:r>
            <a:r>
              <a:rPr lang="en-GB" altLang="ja-JP" sz="1600" kern="0" dirty="0">
                <a:solidFill>
                  <a:srgbClr val="FFFFFF"/>
                </a:solidFill>
              </a:rPr>
              <a:t> 17 </a:t>
            </a:r>
            <a:r>
              <a:rPr lang="uk-UA" altLang="ja-JP" sz="1600" kern="0" dirty="0">
                <a:solidFill>
                  <a:srgbClr val="FFFFFF"/>
                </a:solidFill>
              </a:rPr>
              <a:t>членів, які представляють різні галузі</a:t>
            </a:r>
            <a:r>
              <a:rPr lang="en-US" altLang="ja-JP" sz="1600" kern="0" dirty="0">
                <a:solidFill>
                  <a:srgbClr val="FFFFFF"/>
                </a:solidFill>
              </a:rPr>
              <a:t> </a:t>
            </a:r>
            <a:r>
              <a:rPr lang="uk-UA" altLang="ja-JP" sz="1600" kern="0" dirty="0">
                <a:solidFill>
                  <a:srgbClr val="FFFFFF"/>
                </a:solidFill>
              </a:rPr>
              <a:t>наук</a:t>
            </a:r>
            <a:r>
              <a:rPr lang="en-GB" altLang="ja-JP" sz="1600" kern="0" dirty="0">
                <a:solidFill>
                  <a:srgbClr val="FFFFFF"/>
                </a:solidFill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altLang="ja-JP" sz="1600" kern="0" dirty="0">
                <a:solidFill>
                  <a:srgbClr val="FFFFFF"/>
                </a:solidFill>
              </a:rPr>
              <a:t>Члени ради </a:t>
            </a:r>
            <a:r>
              <a:rPr lang="ru-RU" altLang="ja-JP" sz="1600" kern="0" dirty="0" err="1">
                <a:solidFill>
                  <a:srgbClr val="FFFFFF"/>
                </a:solidFill>
              </a:rPr>
              <a:t>обираються</a:t>
            </a:r>
            <a:r>
              <a:rPr lang="ru-RU" altLang="ja-JP" sz="1600" kern="0" dirty="0">
                <a:solidFill>
                  <a:srgbClr val="FFFFFF"/>
                </a:solidFill>
              </a:rPr>
              <a:t> за </a:t>
            </a:r>
            <a:r>
              <a:rPr lang="ru-RU" altLang="ja-JP" sz="1600" kern="0" dirty="0" err="1">
                <a:solidFill>
                  <a:srgbClr val="FFFFFF"/>
                </a:solidFill>
              </a:rPr>
              <a:t>їх</a:t>
            </a:r>
            <a:r>
              <a:rPr lang="ru-RU" altLang="ja-JP" sz="1600" kern="0" dirty="0">
                <a:solidFill>
                  <a:srgbClr val="FFFFFF"/>
                </a:solidFill>
              </a:rPr>
              <a:t> </a:t>
            </a:r>
            <a:r>
              <a:rPr lang="ru-RU" altLang="ja-JP" sz="1600" kern="0" dirty="0" err="1">
                <a:solidFill>
                  <a:srgbClr val="FFFFFF"/>
                </a:solidFill>
              </a:rPr>
              <a:t>досвідом</a:t>
            </a:r>
            <a:r>
              <a:rPr lang="ru-RU" altLang="ja-JP" sz="1600" kern="0" dirty="0">
                <a:solidFill>
                  <a:srgbClr val="FFFFFF"/>
                </a:solidFill>
              </a:rPr>
              <a:t> у </a:t>
            </a:r>
            <a:r>
              <a:rPr lang="ru-RU" altLang="ja-JP" sz="1600" kern="0" dirty="0" err="1">
                <a:solidFill>
                  <a:srgbClr val="FFFFFF"/>
                </a:solidFill>
              </a:rPr>
              <a:t>конкретних</a:t>
            </a:r>
            <a:r>
              <a:rPr lang="ru-RU" altLang="ja-JP" sz="1600" kern="0" dirty="0">
                <a:solidFill>
                  <a:srgbClr val="FFFFFF"/>
                </a:solidFill>
              </a:rPr>
              <a:t> </a:t>
            </a:r>
            <a:r>
              <a:rPr lang="ru-RU" altLang="ja-JP" sz="1600" kern="0" dirty="0" err="1">
                <a:solidFill>
                  <a:srgbClr val="FFFFFF"/>
                </a:solidFill>
              </a:rPr>
              <a:t>тематичних</a:t>
            </a:r>
            <a:r>
              <a:rPr lang="ru-RU" altLang="ja-JP" sz="1600" kern="0" dirty="0">
                <a:solidFill>
                  <a:srgbClr val="FFFFFF"/>
                </a:solidFill>
              </a:rPr>
              <a:t> сферах</a:t>
            </a:r>
            <a:r>
              <a:rPr lang="en-GB" altLang="ja-JP" sz="1600" kern="0" dirty="0">
                <a:solidFill>
                  <a:srgbClr val="FFFFFF"/>
                </a:solidFill>
              </a:rPr>
              <a:t>; </a:t>
            </a:r>
            <a:r>
              <a:rPr lang="uk-UA" altLang="ja-JP" sz="1600" kern="0" dirty="0">
                <a:solidFill>
                  <a:srgbClr val="FFFFFF"/>
                </a:solidFill>
              </a:rPr>
              <a:t>у багатьох є досвід з ведення/редагування наукового журналу</a:t>
            </a:r>
            <a:r>
              <a:rPr lang="en-GB" altLang="ja-JP" sz="1600" kern="0" dirty="0">
                <a:solidFill>
                  <a:srgbClr val="FFFFFF"/>
                </a:solidFill>
              </a:rPr>
              <a:t>.</a:t>
            </a:r>
            <a:endParaRPr lang="en-GB" altLang="ja-JP" sz="1600" kern="0" dirty="0">
              <a:solidFill>
                <a:srgbClr val="383838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41" y="1009270"/>
            <a:ext cx="4721228" cy="26174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094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563C5-0FC0-40E6-95A0-28ADEBA2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107622"/>
            <a:ext cx="8238319" cy="313984"/>
          </a:xfrm>
        </p:spPr>
        <p:txBody>
          <a:bodyPr/>
          <a:lstStyle/>
          <a:p>
            <a:r>
              <a:rPr lang="uk-UA" dirty="0"/>
              <a:t>Відбір контенту </a:t>
            </a:r>
            <a:r>
              <a:rPr lang="en-US" dirty="0"/>
              <a:t>Scopus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1E5C66-A76B-428B-804E-35FFC96337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9125" y="779838"/>
            <a:ext cx="5951926" cy="4363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895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86" y="2327525"/>
            <a:ext cx="6856475" cy="252356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58888" y="1076472"/>
            <a:ext cx="781208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503" lvl="1" indent="-214313"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3565A"/>
                </a:solidFill>
                <a:latin typeface="Arial"/>
              </a:rPr>
              <a:t>40 </a:t>
            </a:r>
            <a:r>
              <a:rPr lang="uk-UA" sz="1600" dirty="0">
                <a:solidFill>
                  <a:srgbClr val="53565A"/>
                </a:solidFill>
                <a:latin typeface="Arial"/>
              </a:rPr>
              <a:t>мов</a:t>
            </a:r>
            <a:endParaRPr lang="en-US" sz="1600" dirty="0">
              <a:solidFill>
                <a:srgbClr val="53565A"/>
              </a:solidFill>
              <a:latin typeface="Arial"/>
            </a:endParaRPr>
          </a:p>
          <a:p>
            <a:pPr marL="215503" lvl="1" indent="-214313"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solidFill>
                  <a:srgbClr val="53565A"/>
                </a:solidFill>
                <a:latin typeface="Arial"/>
              </a:rPr>
              <a:t>Щоденне оновлення</a:t>
            </a:r>
            <a:endParaRPr lang="en-US" sz="1600" dirty="0">
              <a:solidFill>
                <a:srgbClr val="53565A"/>
              </a:solidFill>
              <a:latin typeface="Arial"/>
            </a:endParaRPr>
          </a:p>
          <a:p>
            <a:pPr marL="215503" lvl="1" indent="-214313"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solidFill>
                  <a:srgbClr val="53565A"/>
                </a:solidFill>
                <a:latin typeface="Arial"/>
              </a:rPr>
              <a:t>Охоплення різних типів регіонального контенту</a:t>
            </a:r>
            <a:r>
              <a:rPr lang="en-GB" sz="1600" dirty="0">
                <a:solidFill>
                  <a:srgbClr val="53565A"/>
                </a:solidFill>
                <a:latin typeface="Arial"/>
              </a:rPr>
              <a:t> (</a:t>
            </a:r>
            <a:r>
              <a:rPr lang="uk-UA" sz="1600" dirty="0">
                <a:solidFill>
                  <a:srgbClr val="53565A"/>
                </a:solidFill>
                <a:latin typeface="Arial"/>
              </a:rPr>
              <a:t>журнали</a:t>
            </a:r>
            <a:r>
              <a:rPr lang="en-GB" sz="1600" dirty="0">
                <a:solidFill>
                  <a:srgbClr val="53565A"/>
                </a:solidFill>
                <a:latin typeface="Arial"/>
              </a:rPr>
              <a:t>, </a:t>
            </a:r>
            <a:r>
              <a:rPr lang="uk-UA" sz="1600" dirty="0">
                <a:solidFill>
                  <a:srgbClr val="53565A"/>
                </a:solidFill>
                <a:latin typeface="Arial"/>
              </a:rPr>
              <a:t>матеріали конференцій, книги</a:t>
            </a:r>
            <a:r>
              <a:rPr lang="en-GB" sz="1600" dirty="0">
                <a:solidFill>
                  <a:srgbClr val="53565A"/>
                </a:solidFill>
                <a:latin typeface="Arial"/>
              </a:rPr>
              <a:t>)</a:t>
            </a:r>
            <a:endParaRPr lang="en-US" sz="160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0396" y="43790"/>
            <a:ext cx="7907463" cy="6089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dirty="0"/>
              <a:t>Крізь всі предметні галузі та типи контенту</a:t>
            </a:r>
            <a:endParaRPr lang="en-US" dirty="0"/>
          </a:p>
        </p:txBody>
      </p:sp>
      <p:grpSp>
        <p:nvGrpSpPr>
          <p:cNvPr id="14" name="Групувати 13"/>
          <p:cNvGrpSpPr/>
          <p:nvPr/>
        </p:nvGrpSpPr>
        <p:grpSpPr>
          <a:xfrm>
            <a:off x="1400531" y="2239186"/>
            <a:ext cx="6257569" cy="2819653"/>
            <a:chOff x="343375" y="2985581"/>
            <a:chExt cx="8343425" cy="3759537"/>
          </a:xfrm>
        </p:grpSpPr>
        <p:sp>
          <p:nvSpPr>
            <p:cNvPr id="22" name="TextBox 21"/>
            <p:cNvSpPr txBox="1"/>
            <p:nvPr/>
          </p:nvSpPr>
          <p:spPr>
            <a:xfrm>
              <a:off x="457200" y="6468119"/>
              <a:ext cx="822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srgbClr val="53565A"/>
                  </a:solidFill>
                </a:rPr>
                <a:t>Source: </a:t>
              </a:r>
              <a:r>
                <a:rPr lang="en-US" sz="750"/>
                <a:t>Scopus.com, September 1, 2018</a:t>
              </a:r>
              <a:endParaRPr lang="en-US" sz="75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832558E2-7FAE-914E-B3A2-91304AB58566}"/>
                </a:ext>
              </a:extLst>
            </p:cNvPr>
            <p:cNvSpPr txBox="1"/>
            <p:nvPr/>
          </p:nvSpPr>
          <p:spPr>
            <a:xfrm>
              <a:off x="1628607" y="3682743"/>
              <a:ext cx="1947833" cy="230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23</a:t>
              </a:r>
              <a:r>
                <a:rPr lang="uk-UA" sz="900" b="1" dirty="0">
                  <a:solidFill>
                    <a:srgbClr val="53565A"/>
                  </a:solidFill>
                  <a:latin typeface="Arial"/>
                </a:rPr>
                <a:t> </a:t>
              </a: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507</a:t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рецензованих журналів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301</a:t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спеціалізованих журналів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3</a:t>
              </a:r>
              <a:r>
                <a:rPr lang="uk-UA" sz="900" b="1" dirty="0">
                  <a:solidFill>
                    <a:srgbClr val="53565A"/>
                  </a:solidFill>
                  <a:latin typeface="Arial"/>
                </a:rPr>
                <a:t> </a:t>
              </a: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784</a:t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активних журналів «Золотого Відкритого доступу»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&gt;8</a:t>
              </a:r>
              <a:r>
                <a:rPr lang="uk-UA" sz="900" b="1" dirty="0">
                  <a:solidFill>
                    <a:srgbClr val="53565A"/>
                  </a:solidFill>
                  <a:latin typeface="Arial"/>
                </a:rPr>
                <a:t> </a:t>
              </a: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000</a:t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статей у друці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uk-UA" sz="600" dirty="0">
                  <a:solidFill>
                    <a:srgbClr val="53565A"/>
                  </a:solidFill>
                  <a:latin typeface="Arial"/>
                </a:rPr>
                <a:t>Повні метадані, анотації та списки літератури</a:t>
              </a:r>
              <a:endParaRPr lang="en-US" sz="600" dirty="0">
                <a:solidFill>
                  <a:srgbClr val="FF8200"/>
                </a:solidFill>
                <a:latin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FC14970-FE19-894A-87EA-0CE998E74EA9}"/>
                </a:ext>
              </a:extLst>
            </p:cNvPr>
            <p:cNvSpPr txBox="1"/>
            <p:nvPr/>
          </p:nvSpPr>
          <p:spPr>
            <a:xfrm>
              <a:off x="486959" y="3682743"/>
              <a:ext cx="10442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50" b="1" dirty="0">
                  <a:solidFill>
                    <a:srgbClr val="53565A"/>
                  </a:solidFill>
                  <a:latin typeface="Arial"/>
                </a:rPr>
                <a:t>Фізичні</a:t>
              </a:r>
            </a:p>
            <a:p>
              <a:r>
                <a:rPr lang="uk-UA" sz="750" b="1" dirty="0">
                  <a:solidFill>
                    <a:srgbClr val="53565A"/>
                  </a:solidFill>
                  <a:latin typeface="Arial"/>
                </a:rPr>
                <a:t>науки</a:t>
              </a:r>
            </a:p>
            <a:p>
              <a:r>
                <a:rPr lang="en-US" sz="750" dirty="0">
                  <a:solidFill>
                    <a:srgbClr val="FF8200"/>
                  </a:solidFill>
                  <a:latin typeface="Arial"/>
                </a:rPr>
                <a:t>12,263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864FEDC-F8AD-4E49-8F9A-C65C81FB543B}"/>
                </a:ext>
              </a:extLst>
            </p:cNvPr>
            <p:cNvSpPr txBox="1"/>
            <p:nvPr/>
          </p:nvSpPr>
          <p:spPr>
            <a:xfrm>
              <a:off x="486959" y="4337430"/>
              <a:ext cx="10442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50" b="1" dirty="0">
                  <a:solidFill>
                    <a:srgbClr val="53565A"/>
                  </a:solidFill>
                  <a:latin typeface="Arial"/>
                </a:rPr>
                <a:t>Медичні науки</a:t>
              </a:r>
            </a:p>
            <a:p>
              <a:r>
                <a:rPr lang="en-US" sz="750" dirty="0">
                  <a:solidFill>
                    <a:srgbClr val="FF8200"/>
                  </a:solidFill>
                  <a:latin typeface="Arial"/>
                </a:rPr>
                <a:t>13,819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4EC3ADA-2B86-5744-B5AA-926BAA1CF16A}"/>
                </a:ext>
              </a:extLst>
            </p:cNvPr>
            <p:cNvSpPr txBox="1"/>
            <p:nvPr/>
          </p:nvSpPr>
          <p:spPr>
            <a:xfrm>
              <a:off x="486959" y="5022669"/>
              <a:ext cx="10442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50" b="1" dirty="0">
                  <a:solidFill>
                    <a:srgbClr val="53565A"/>
                  </a:solidFill>
                  <a:latin typeface="Arial"/>
                </a:rPr>
                <a:t>Суспільні науки</a:t>
              </a:r>
            </a:p>
            <a:p>
              <a:r>
                <a:rPr lang="en-US" sz="750" dirty="0">
                  <a:solidFill>
                    <a:srgbClr val="FF8200"/>
                  </a:solidFill>
                  <a:latin typeface="Arial"/>
                </a:rPr>
                <a:t>10,905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BFD27BC-47D2-D34D-BD04-B803CA2942BD}"/>
                </a:ext>
              </a:extLst>
            </p:cNvPr>
            <p:cNvSpPr txBox="1"/>
            <p:nvPr/>
          </p:nvSpPr>
          <p:spPr>
            <a:xfrm>
              <a:off x="486959" y="5652512"/>
              <a:ext cx="10442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50" b="1" dirty="0">
                  <a:solidFill>
                    <a:srgbClr val="53565A"/>
                  </a:solidFill>
                  <a:latin typeface="Arial"/>
                </a:rPr>
                <a:t>Науки про життя</a:t>
              </a:r>
            </a:p>
            <a:p>
              <a:r>
                <a:rPr lang="en-US" sz="750" dirty="0">
                  <a:solidFill>
                    <a:srgbClr val="FF8200"/>
                  </a:solidFill>
                  <a:latin typeface="Arial"/>
                </a:rPr>
                <a:t>6,809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B59FCB5-D36F-4A47-85B7-152A938115AE}"/>
                </a:ext>
              </a:extLst>
            </p:cNvPr>
            <p:cNvSpPr txBox="1"/>
            <p:nvPr/>
          </p:nvSpPr>
          <p:spPr>
            <a:xfrm>
              <a:off x="3895671" y="3682743"/>
              <a:ext cx="1947833" cy="118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106</a:t>
              </a:r>
              <a:r>
                <a:rPr lang="uk-UA" sz="900" b="1" dirty="0">
                  <a:solidFill>
                    <a:srgbClr val="53565A"/>
                  </a:solidFill>
                  <a:latin typeface="Arial"/>
                </a:rPr>
                <a:t> тис</a:t>
              </a: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/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конференцій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8.3</a:t>
              </a:r>
              <a:r>
                <a:rPr lang="uk-UA" sz="900" b="1" dirty="0">
                  <a:solidFill>
                    <a:srgbClr val="53565A"/>
                  </a:solidFill>
                  <a:latin typeface="Arial"/>
                </a:rPr>
                <a:t> млн</a:t>
              </a: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/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матеріалів конференцій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uk-UA" sz="600" dirty="0">
                  <a:solidFill>
                    <a:srgbClr val="53565A"/>
                  </a:solidFill>
                  <a:latin typeface="Arial"/>
                </a:rPr>
                <a:t>В основному, з інженерії та комп’ютерних наук</a:t>
              </a:r>
              <a:endParaRPr lang="en-US" sz="600" dirty="0">
                <a:solidFill>
                  <a:srgbClr val="FF8200"/>
                </a:solidFill>
                <a:latin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A3E1404-5E88-4142-B263-3E3C3D08E732}"/>
                </a:ext>
              </a:extLst>
            </p:cNvPr>
            <p:cNvSpPr txBox="1"/>
            <p:nvPr/>
          </p:nvSpPr>
          <p:spPr>
            <a:xfrm>
              <a:off x="6281767" y="3682743"/>
              <a:ext cx="1947833" cy="252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613</a:t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книжкових серій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38</a:t>
              </a:r>
              <a:r>
                <a:rPr lang="uk-UA" sz="900" b="1" dirty="0">
                  <a:solidFill>
                    <a:srgbClr val="53565A"/>
                  </a:solidFill>
                  <a:latin typeface="Arial"/>
                </a:rPr>
                <a:t> тис</a:t>
              </a: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/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томів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1.5</a:t>
              </a:r>
              <a:r>
                <a:rPr lang="uk-UA" sz="900" b="1" dirty="0">
                  <a:solidFill>
                    <a:srgbClr val="53565A"/>
                  </a:solidFill>
                  <a:latin typeface="Arial"/>
                </a:rPr>
                <a:t> млн</a:t>
              </a: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/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записів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165</a:t>
              </a:r>
              <a:r>
                <a:rPr lang="uk-UA" sz="900" b="1" dirty="0">
                  <a:solidFill>
                    <a:srgbClr val="53565A"/>
                  </a:solidFill>
                  <a:latin typeface="Arial"/>
                </a:rPr>
                <a:t> </a:t>
              </a: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768</a:t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монографій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>1.34</a:t>
              </a:r>
              <a:r>
                <a:rPr lang="uk-UA" sz="900" b="1" dirty="0">
                  <a:solidFill>
                    <a:srgbClr val="53565A"/>
                  </a:solidFill>
                  <a:latin typeface="Arial"/>
                </a:rPr>
                <a:t> млн</a:t>
              </a:r>
              <a:r>
                <a:rPr lang="en-US" sz="900" b="1" dirty="0">
                  <a:solidFill>
                    <a:srgbClr val="53565A"/>
                  </a:solidFill>
                  <a:latin typeface="Arial"/>
                </a:rPr>
                <a:t/>
              </a:r>
              <a:br>
                <a:rPr lang="en-US" sz="900" b="1" dirty="0">
                  <a:solidFill>
                    <a:srgbClr val="53565A"/>
                  </a:solidFill>
                  <a:latin typeface="Arial"/>
                </a:rPr>
              </a:br>
              <a:r>
                <a:rPr lang="uk-UA" sz="750" dirty="0">
                  <a:solidFill>
                    <a:srgbClr val="FF8200"/>
                  </a:solidFill>
                  <a:latin typeface="Arial"/>
                </a:rPr>
                <a:t>записів</a:t>
              </a:r>
              <a:endParaRPr lang="en-US" sz="750" dirty="0">
                <a:solidFill>
                  <a:srgbClr val="FF8200"/>
                </a:solidFill>
                <a:latin typeface="Arial"/>
              </a:endParaRPr>
            </a:p>
            <a:p>
              <a:pPr>
                <a:spcBef>
                  <a:spcPts val="225"/>
                </a:spcBef>
                <a:spcAft>
                  <a:spcPts val="225"/>
                </a:spcAft>
              </a:pPr>
              <a:r>
                <a:rPr lang="uk-UA" sz="600" dirty="0">
                  <a:solidFill>
                    <a:srgbClr val="53565A"/>
                  </a:solidFill>
                  <a:latin typeface="Arial"/>
                </a:rPr>
                <a:t>В основному, з суспільних, гуманітарних наук та мистецтвознавства</a:t>
              </a:r>
              <a:endParaRPr lang="en-US" sz="600" dirty="0">
                <a:solidFill>
                  <a:srgbClr val="53565A"/>
                </a:solidFill>
                <a:latin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906E9B5-8F8F-D141-A761-88388416703A}"/>
                </a:ext>
              </a:extLst>
            </p:cNvPr>
            <p:cNvSpPr txBox="1"/>
            <p:nvPr/>
          </p:nvSpPr>
          <p:spPr>
            <a:xfrm>
              <a:off x="343375" y="2985581"/>
              <a:ext cx="12892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50" b="1" dirty="0">
                  <a:solidFill>
                    <a:srgbClr val="007398"/>
                  </a:solidFill>
                  <a:latin typeface="Arial"/>
                </a:rPr>
                <a:t>Кількість</a:t>
              </a:r>
            </a:p>
            <a:p>
              <a:r>
                <a:rPr lang="uk-UA" sz="750" b="1" dirty="0">
                  <a:solidFill>
                    <a:srgbClr val="007398"/>
                  </a:solidFill>
                  <a:latin typeface="Arial"/>
                </a:rPr>
                <a:t>джерел за</a:t>
              </a:r>
            </a:p>
            <a:p>
              <a:r>
                <a:rPr lang="uk-UA" sz="750" b="1" dirty="0">
                  <a:solidFill>
                    <a:srgbClr val="007398"/>
                  </a:solidFill>
                  <a:latin typeface="Arial"/>
                </a:rPr>
                <a:t>предметними</a:t>
              </a:r>
            </a:p>
            <a:p>
              <a:r>
                <a:rPr lang="uk-UA" sz="750" b="1" dirty="0">
                  <a:solidFill>
                    <a:srgbClr val="007398"/>
                  </a:solidFill>
                  <a:latin typeface="Arial"/>
                </a:rPr>
                <a:t>галузями</a:t>
              </a:r>
              <a:endParaRPr lang="en-US" sz="750" b="1" dirty="0">
                <a:solidFill>
                  <a:srgbClr val="007398"/>
                </a:solidFill>
                <a:latin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16DB64F-20DD-8E43-8C49-A399632954B1}"/>
                </a:ext>
              </a:extLst>
            </p:cNvPr>
            <p:cNvSpPr txBox="1"/>
            <p:nvPr/>
          </p:nvSpPr>
          <p:spPr>
            <a:xfrm>
              <a:off x="1628607" y="3335035"/>
              <a:ext cx="100711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050" dirty="0">
                  <a:solidFill>
                    <a:prstClr val="white"/>
                  </a:solidFill>
                  <a:latin typeface="Arial"/>
                </a:rPr>
                <a:t>Журнали</a:t>
              </a:r>
              <a:endParaRPr lang="en-US" sz="10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A91E575-A3EB-F34F-9D4F-1EA710DA8512}"/>
                </a:ext>
              </a:extLst>
            </p:cNvPr>
            <p:cNvSpPr txBox="1"/>
            <p:nvPr/>
          </p:nvSpPr>
          <p:spPr>
            <a:xfrm>
              <a:off x="3916943" y="3335035"/>
              <a:ext cx="128924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050" dirty="0">
                  <a:solidFill>
                    <a:prstClr val="white"/>
                  </a:solidFill>
                  <a:latin typeface="Arial"/>
                </a:rPr>
                <a:t>Конференції</a:t>
              </a:r>
              <a:endParaRPr lang="en-US" sz="10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F26707A-30BF-CF49-9474-549038DBA7CB}"/>
                </a:ext>
              </a:extLst>
            </p:cNvPr>
            <p:cNvSpPr txBox="1"/>
            <p:nvPr/>
          </p:nvSpPr>
          <p:spPr>
            <a:xfrm>
              <a:off x="6281767" y="3335035"/>
              <a:ext cx="71643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050" dirty="0">
                  <a:solidFill>
                    <a:prstClr val="white"/>
                  </a:solidFill>
                  <a:latin typeface="Arial"/>
                </a:rPr>
                <a:t>Книги</a:t>
              </a:r>
              <a:endParaRPr lang="en-US" sz="1050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402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89E14C-9383-43A9-A065-CFEF4D57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754"/>
            <a:ext cx="8238319" cy="7081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000" dirty="0"/>
              <a:t>1. ВСІ видання повинні виконати ВСІ базові вимоги </a:t>
            </a:r>
            <a:r>
              <a:rPr lang="en-US" sz="2000" dirty="0"/>
              <a:t>Scopus </a:t>
            </a:r>
            <a:endParaRPr lang="uk-UA" sz="2000" dirty="0"/>
          </a:p>
        </p:txBody>
      </p:sp>
      <p:grpSp>
        <p:nvGrpSpPr>
          <p:cNvPr id="19" name="Групувати 18">
            <a:extLst>
              <a:ext uri="{FF2B5EF4-FFF2-40B4-BE49-F238E27FC236}">
                <a16:creationId xmlns="" xmlns:a16="http://schemas.microsoft.com/office/drawing/2014/main" id="{0D879840-8FA6-46BA-A6A2-2CF389073361}"/>
              </a:ext>
            </a:extLst>
          </p:cNvPr>
          <p:cNvGrpSpPr/>
          <p:nvPr/>
        </p:nvGrpSpPr>
        <p:grpSpPr>
          <a:xfrm>
            <a:off x="315227" y="433137"/>
            <a:ext cx="8732520" cy="4053000"/>
            <a:chOff x="416290" y="277074"/>
            <a:chExt cx="8432930" cy="3791041"/>
          </a:xfrm>
        </p:grpSpPr>
        <p:sp>
          <p:nvSpPr>
            <p:cNvPr id="11" name="Rounded Rectangle 25">
              <a:extLst>
                <a:ext uri="{FF2B5EF4-FFF2-40B4-BE49-F238E27FC236}">
                  <a16:creationId xmlns="" xmlns:a16="http://schemas.microsoft.com/office/drawing/2014/main" id="{558D1FA0-9012-4F52-96E1-2F1029B3B2D6}"/>
                </a:ext>
              </a:extLst>
            </p:cNvPr>
            <p:cNvSpPr/>
            <p:nvPr/>
          </p:nvSpPr>
          <p:spPr>
            <a:xfrm>
              <a:off x="564124" y="432262"/>
              <a:ext cx="1487686" cy="568717"/>
            </a:xfrm>
            <a:prstGeom prst="roundRect">
              <a:avLst>
                <a:gd name="adj" fmla="val 19294"/>
              </a:avLst>
            </a:prstGeom>
            <a:solidFill>
              <a:srgbClr val="007398"/>
            </a:solidFill>
            <a:ln w="25400" cap="flat" cmpd="sng" algn="ctr">
              <a:solidFill>
                <a:srgbClr val="007398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sz="1400" kern="0" dirty="0">
                <a:solidFill>
                  <a:sysClr val="window" lastClr="FFFFFF"/>
                </a:solidFill>
                <a:latin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26">
              <a:extLst>
                <a:ext uri="{FF2B5EF4-FFF2-40B4-BE49-F238E27FC236}">
                  <a16:creationId xmlns="" xmlns:a16="http://schemas.microsoft.com/office/drawing/2014/main" id="{EAC7A2B3-0101-476E-AD60-9EE596DB82F7}"/>
                </a:ext>
              </a:extLst>
            </p:cNvPr>
            <p:cNvSpPr txBox="1"/>
            <p:nvPr/>
          </p:nvSpPr>
          <p:spPr>
            <a:xfrm>
              <a:off x="564124" y="528860"/>
              <a:ext cx="1487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Рецензування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28">
              <a:extLst>
                <a:ext uri="{FF2B5EF4-FFF2-40B4-BE49-F238E27FC236}">
                  <a16:creationId xmlns="" xmlns:a16="http://schemas.microsoft.com/office/drawing/2014/main" id="{80DAF4E4-F98D-45FD-B1F9-A8A8D3DDC272}"/>
                </a:ext>
              </a:extLst>
            </p:cNvPr>
            <p:cNvSpPr txBox="1"/>
            <p:nvPr/>
          </p:nvSpPr>
          <p:spPr>
            <a:xfrm>
              <a:off x="3778833" y="437635"/>
              <a:ext cx="1418488" cy="578882"/>
            </a:xfrm>
            <a:prstGeom prst="roundRect">
              <a:avLst/>
            </a:prstGeom>
            <a:solidFill>
              <a:srgbClr val="007398"/>
            </a:solidFill>
            <a:ln>
              <a:solidFill>
                <a:srgbClr val="007398"/>
              </a:solidFill>
            </a:ln>
          </p:spPr>
          <p:txBody>
            <a:bodyPr wrap="square" rtlCol="0" anchor="ctr" anchorCtr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Англомовні анотації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30">
              <a:extLst>
                <a:ext uri="{FF2B5EF4-FFF2-40B4-BE49-F238E27FC236}">
                  <a16:creationId xmlns="" xmlns:a16="http://schemas.microsoft.com/office/drawing/2014/main" id="{18A28F7E-56E5-48AE-A450-0A9D318469C0}"/>
                </a:ext>
              </a:extLst>
            </p:cNvPr>
            <p:cNvSpPr txBox="1"/>
            <p:nvPr/>
          </p:nvSpPr>
          <p:spPr>
            <a:xfrm>
              <a:off x="2164099" y="423588"/>
              <a:ext cx="1487686" cy="584737"/>
            </a:xfrm>
            <a:prstGeom prst="roundRect">
              <a:avLst/>
            </a:prstGeom>
            <a:solidFill>
              <a:srgbClr val="007398"/>
            </a:solidFill>
            <a:ln>
              <a:solidFill>
                <a:srgbClr val="007398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Графік публікації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32">
              <a:extLst>
                <a:ext uri="{FF2B5EF4-FFF2-40B4-BE49-F238E27FC236}">
                  <a16:creationId xmlns="" xmlns:a16="http://schemas.microsoft.com/office/drawing/2014/main" id="{C29ECE7F-81CE-451D-936B-AF5A4C6DC888}"/>
                </a:ext>
              </a:extLst>
            </p:cNvPr>
            <p:cNvSpPr txBox="1"/>
            <p:nvPr/>
          </p:nvSpPr>
          <p:spPr>
            <a:xfrm>
              <a:off x="5328410" y="432262"/>
              <a:ext cx="1487686" cy="578882"/>
            </a:xfrm>
            <a:prstGeom prst="roundRect">
              <a:avLst/>
            </a:prstGeom>
            <a:solidFill>
              <a:srgbClr val="007398"/>
            </a:solidFill>
            <a:ln>
              <a:solidFill>
                <a:srgbClr val="007398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Посилання латинецею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34">
              <a:extLst>
                <a:ext uri="{FF2B5EF4-FFF2-40B4-BE49-F238E27FC236}">
                  <a16:creationId xmlns="" xmlns:a16="http://schemas.microsoft.com/office/drawing/2014/main" id="{BEF16D71-4BA3-46A3-9155-9283CE1AA1DA}"/>
                </a:ext>
              </a:extLst>
            </p:cNvPr>
            <p:cNvSpPr txBox="1"/>
            <p:nvPr/>
          </p:nvSpPr>
          <p:spPr>
            <a:xfrm>
              <a:off x="6947185" y="445818"/>
              <a:ext cx="1487686" cy="578882"/>
            </a:xfrm>
            <a:prstGeom prst="roundRect">
              <a:avLst/>
            </a:prstGeom>
            <a:solidFill>
              <a:srgbClr val="007398"/>
            </a:solidFill>
            <a:ln>
              <a:solidFill>
                <a:srgbClr val="007398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Публікаційна етика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36">
              <a:extLst>
                <a:ext uri="{FF2B5EF4-FFF2-40B4-BE49-F238E27FC236}">
                  <a16:creationId xmlns="" xmlns:a16="http://schemas.microsoft.com/office/drawing/2014/main" id="{A811F1DD-B80B-4E00-A76D-C1D0D7B370BF}"/>
                </a:ext>
              </a:extLst>
            </p:cNvPr>
            <p:cNvSpPr txBox="1"/>
            <p:nvPr/>
          </p:nvSpPr>
          <p:spPr>
            <a:xfrm>
              <a:off x="416290" y="277074"/>
              <a:ext cx="8432930" cy="38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38">
              <a:extLst>
                <a:ext uri="{FF2B5EF4-FFF2-40B4-BE49-F238E27FC236}">
                  <a16:creationId xmlns="" xmlns:a16="http://schemas.microsoft.com/office/drawing/2014/main" id="{1DA1537A-646C-4593-8FDA-564247FCF89D}"/>
                </a:ext>
              </a:extLst>
            </p:cNvPr>
            <p:cNvSpPr txBox="1"/>
            <p:nvPr/>
          </p:nvSpPr>
          <p:spPr>
            <a:xfrm>
              <a:off x="464447" y="1259812"/>
              <a:ext cx="8219257" cy="280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Складатись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з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рецензованого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контенту та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мати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загальнодоступний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опис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процесу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рецензування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uk-U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Регулярно публікуватись та мати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International Standard Serial Number (ISSN) </a:t>
              </a:r>
              <a:r>
                <a:rPr kumimoji="0" lang="uk-U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зареєстрований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 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2"/>
                </a:rPr>
                <a:t>ISSN International Centre</a:t>
              </a:r>
              <a:endPara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Вміст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журналу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має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бути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актуальним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та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доступним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для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читання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міжнародною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аудиторією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тобто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містить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посилання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латинецею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uk-U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англомовні анотації та назви статей</a:t>
              </a: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Мати у </a:t>
              </a:r>
              <a:r>
                <a:rPr kumimoji="0" lang="ru-RU" sz="1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загальному</a:t>
              </a:r>
              <a:r>
                <a:rPr kumimoji="0" lang="ru-RU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доступі</a:t>
              </a:r>
              <a:r>
                <a:rPr kumimoji="0" lang="ru-RU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заяву</a:t>
              </a:r>
              <a:r>
                <a:rPr kumimoji="0" lang="ru-RU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про </a:t>
              </a:r>
              <a:r>
                <a:rPr kumimoji="0" lang="ru-RU" sz="1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публікаційну</a:t>
              </a:r>
              <a:r>
                <a:rPr kumimoji="0" lang="ru-RU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етику</a:t>
              </a:r>
              <a:r>
                <a:rPr kumimoji="0" lang="ru-RU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та </a:t>
              </a:r>
              <a:r>
                <a:rPr kumimoji="0" lang="ru-RU" sz="1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зловживання</a:t>
              </a:r>
              <a:r>
                <a:rPr kumimoji="0" lang="ru-RU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службовим</a:t>
              </a:r>
              <a:r>
                <a:rPr kumimoji="0" lang="ru-RU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становищем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60583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066D67-2F96-44F7-93BB-3F40D010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40" y="194853"/>
            <a:ext cx="8238319" cy="3139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2. </a:t>
            </a:r>
            <a:r>
              <a:rPr lang="ru-RU" sz="2000" dirty="0" err="1"/>
              <a:t>Прийняті</a:t>
            </a:r>
            <a:r>
              <a:rPr lang="ru-RU" sz="2000" dirty="0"/>
              <a:t> до </a:t>
            </a:r>
            <a:r>
              <a:rPr lang="ru-RU" sz="2000" dirty="0" err="1"/>
              <a:t>відбору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</a:t>
            </a:r>
            <a:r>
              <a:rPr lang="ru-RU" sz="2000" dirty="0" err="1"/>
              <a:t>розглядаються</a:t>
            </a:r>
            <a:r>
              <a:rPr lang="ru-RU" sz="2000" dirty="0"/>
              <a:t> </a:t>
            </a:r>
            <a:r>
              <a:rPr lang="ru-RU" sz="2000" dirty="0" err="1"/>
              <a:t>Експертною</a:t>
            </a:r>
            <a:r>
              <a:rPr lang="ru-RU" sz="2000" dirty="0"/>
              <a:t> радою з </a:t>
            </a:r>
            <a:r>
              <a:rPr lang="ru-RU" sz="2000" dirty="0" err="1"/>
              <a:t>відбору</a:t>
            </a:r>
            <a:r>
              <a:rPr lang="ru-RU" sz="2000" dirty="0"/>
              <a:t> контенту за 14 </a:t>
            </a:r>
            <a:r>
              <a:rPr lang="ru-RU" sz="2000" dirty="0" err="1"/>
              <a:t>кількісними</a:t>
            </a:r>
            <a:r>
              <a:rPr lang="ru-RU" sz="2000" dirty="0"/>
              <a:t> та </a:t>
            </a:r>
            <a:r>
              <a:rPr lang="ru-RU" sz="2000" dirty="0" err="1"/>
              <a:t>якісними</a:t>
            </a:r>
            <a:r>
              <a:rPr lang="ru-RU" sz="2000" dirty="0"/>
              <a:t> </a:t>
            </a:r>
            <a:r>
              <a:rPr lang="ru-RU" sz="2000" dirty="0" err="1"/>
              <a:t>критеріями</a:t>
            </a:r>
            <a:r>
              <a:rPr lang="ru-RU" sz="2000" dirty="0"/>
              <a:t>: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pSp>
        <p:nvGrpSpPr>
          <p:cNvPr id="43" name="Групувати 42">
            <a:extLst>
              <a:ext uri="{FF2B5EF4-FFF2-40B4-BE49-F238E27FC236}">
                <a16:creationId xmlns="" xmlns:a16="http://schemas.microsoft.com/office/drawing/2014/main" id="{A1E05594-4874-4EA7-88F8-84961AE61764}"/>
              </a:ext>
            </a:extLst>
          </p:cNvPr>
          <p:cNvGrpSpPr/>
          <p:nvPr/>
        </p:nvGrpSpPr>
        <p:grpSpPr>
          <a:xfrm>
            <a:off x="192476" y="842963"/>
            <a:ext cx="8759047" cy="3496128"/>
            <a:chOff x="-96368" y="713721"/>
            <a:chExt cx="9336736" cy="3716058"/>
          </a:xfrm>
        </p:grpSpPr>
        <p:sp>
          <p:nvSpPr>
            <p:cNvPr id="23" name="Rounded Rectangle 115">
              <a:extLst>
                <a:ext uri="{FF2B5EF4-FFF2-40B4-BE49-F238E27FC236}">
                  <a16:creationId xmlns="" xmlns:a16="http://schemas.microsoft.com/office/drawing/2014/main" id="{6A68B3A2-132C-45E4-9107-3EF53B5748CD}"/>
                </a:ext>
              </a:extLst>
            </p:cNvPr>
            <p:cNvSpPr/>
            <p:nvPr/>
          </p:nvSpPr>
          <p:spPr>
            <a:xfrm>
              <a:off x="-20167" y="750789"/>
              <a:ext cx="1828798" cy="3678990"/>
            </a:xfrm>
            <a:prstGeom prst="roundRect">
              <a:avLst>
                <a:gd name="adj" fmla="val 5176"/>
              </a:avLst>
            </a:prstGeom>
            <a:solidFill>
              <a:srgbClr val="53565A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ounded Rectangle 116">
              <a:extLst>
                <a:ext uri="{FF2B5EF4-FFF2-40B4-BE49-F238E27FC236}">
                  <a16:creationId xmlns="" xmlns:a16="http://schemas.microsoft.com/office/drawing/2014/main" id="{07D3D10F-BAD8-4840-B133-96A655550780}"/>
                </a:ext>
              </a:extLst>
            </p:cNvPr>
            <p:cNvSpPr/>
            <p:nvPr/>
          </p:nvSpPr>
          <p:spPr>
            <a:xfrm>
              <a:off x="1805045" y="750789"/>
              <a:ext cx="1828798" cy="3678990"/>
            </a:xfrm>
            <a:prstGeom prst="roundRect">
              <a:avLst>
                <a:gd name="adj" fmla="val 5176"/>
              </a:avLst>
            </a:prstGeom>
            <a:solidFill>
              <a:srgbClr val="53565A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ounded Rectangle 117">
              <a:extLst>
                <a:ext uri="{FF2B5EF4-FFF2-40B4-BE49-F238E27FC236}">
                  <a16:creationId xmlns="" xmlns:a16="http://schemas.microsoft.com/office/drawing/2014/main" id="{F674FD1A-50C7-42B4-B4D2-4AAF4685C68A}"/>
                </a:ext>
              </a:extLst>
            </p:cNvPr>
            <p:cNvSpPr/>
            <p:nvPr/>
          </p:nvSpPr>
          <p:spPr>
            <a:xfrm>
              <a:off x="3621299" y="750789"/>
              <a:ext cx="1828798" cy="3678990"/>
            </a:xfrm>
            <a:prstGeom prst="roundRect">
              <a:avLst>
                <a:gd name="adj" fmla="val 5176"/>
              </a:avLst>
            </a:prstGeom>
            <a:solidFill>
              <a:srgbClr val="53565A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ounded Rectangle 118">
              <a:extLst>
                <a:ext uri="{FF2B5EF4-FFF2-40B4-BE49-F238E27FC236}">
                  <a16:creationId xmlns="" xmlns:a16="http://schemas.microsoft.com/office/drawing/2014/main" id="{48362721-9C36-45BE-A5D3-6D29A1EF1E79}"/>
                </a:ext>
              </a:extLst>
            </p:cNvPr>
            <p:cNvSpPr/>
            <p:nvPr/>
          </p:nvSpPr>
          <p:spPr>
            <a:xfrm>
              <a:off x="5450097" y="750788"/>
              <a:ext cx="1828798" cy="3678991"/>
            </a:xfrm>
            <a:prstGeom prst="roundRect">
              <a:avLst>
                <a:gd name="adj" fmla="val 5176"/>
              </a:avLst>
            </a:prstGeom>
            <a:solidFill>
              <a:srgbClr val="53565A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119">
              <a:extLst>
                <a:ext uri="{FF2B5EF4-FFF2-40B4-BE49-F238E27FC236}">
                  <a16:creationId xmlns="" xmlns:a16="http://schemas.microsoft.com/office/drawing/2014/main" id="{A2275794-27E7-4B30-80A4-42ED20C7B68C}"/>
                </a:ext>
              </a:extLst>
            </p:cNvPr>
            <p:cNvSpPr/>
            <p:nvPr/>
          </p:nvSpPr>
          <p:spPr>
            <a:xfrm>
              <a:off x="7278895" y="750788"/>
              <a:ext cx="1828798" cy="3678991"/>
            </a:xfrm>
            <a:prstGeom prst="roundRect">
              <a:avLst>
                <a:gd name="adj" fmla="val 5176"/>
              </a:avLst>
            </a:prstGeom>
            <a:solidFill>
              <a:srgbClr val="53565A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ed Rectangle 120">
              <a:extLst>
                <a:ext uri="{FF2B5EF4-FFF2-40B4-BE49-F238E27FC236}">
                  <a16:creationId xmlns="" xmlns:a16="http://schemas.microsoft.com/office/drawing/2014/main" id="{D487CBA3-C0EB-4E6D-9EBC-72AE85497749}"/>
                </a:ext>
              </a:extLst>
            </p:cNvPr>
            <p:cNvSpPr/>
            <p:nvPr/>
          </p:nvSpPr>
          <p:spPr>
            <a:xfrm>
              <a:off x="-23753" y="750789"/>
              <a:ext cx="1828798" cy="533400"/>
            </a:xfrm>
            <a:prstGeom prst="roundRect">
              <a:avLst>
                <a:gd name="adj" fmla="val 19294"/>
              </a:avLst>
            </a:prstGeom>
            <a:solidFill>
              <a:srgbClr val="007398"/>
            </a:solidFill>
            <a:ln w="25400" cap="flat" cmpd="sng" algn="ctr">
              <a:solidFill>
                <a:srgbClr val="007398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ounded Rectangle 121">
              <a:extLst>
                <a:ext uri="{FF2B5EF4-FFF2-40B4-BE49-F238E27FC236}">
                  <a16:creationId xmlns="" xmlns:a16="http://schemas.microsoft.com/office/drawing/2014/main" id="{3854E2B3-0E8F-4F20-B05D-5E6BB6A193C1}"/>
                </a:ext>
              </a:extLst>
            </p:cNvPr>
            <p:cNvSpPr/>
            <p:nvPr/>
          </p:nvSpPr>
          <p:spPr>
            <a:xfrm>
              <a:off x="1792501" y="750789"/>
              <a:ext cx="1828798" cy="533400"/>
            </a:xfrm>
            <a:prstGeom prst="roundRect">
              <a:avLst>
                <a:gd name="adj" fmla="val 19294"/>
              </a:avLst>
            </a:prstGeom>
            <a:solidFill>
              <a:srgbClr val="007398"/>
            </a:solidFill>
            <a:ln w="25400" cap="flat" cmpd="sng" algn="ctr">
              <a:solidFill>
                <a:srgbClr val="007398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ounded Rectangle 122">
              <a:extLst>
                <a:ext uri="{FF2B5EF4-FFF2-40B4-BE49-F238E27FC236}">
                  <a16:creationId xmlns="" xmlns:a16="http://schemas.microsoft.com/office/drawing/2014/main" id="{EC9C0C5D-4322-4737-BB37-26DCD4389B96}"/>
                </a:ext>
              </a:extLst>
            </p:cNvPr>
            <p:cNvSpPr/>
            <p:nvPr/>
          </p:nvSpPr>
          <p:spPr>
            <a:xfrm>
              <a:off x="3641015" y="750782"/>
              <a:ext cx="1828798" cy="533400"/>
            </a:xfrm>
            <a:prstGeom prst="roundRect">
              <a:avLst>
                <a:gd name="adj" fmla="val 19294"/>
              </a:avLst>
            </a:prstGeom>
            <a:solidFill>
              <a:srgbClr val="007398"/>
            </a:solidFill>
            <a:ln w="25400" cap="flat" cmpd="sng" algn="ctr">
              <a:solidFill>
                <a:srgbClr val="007398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ounded Rectangle 123">
              <a:extLst>
                <a:ext uri="{FF2B5EF4-FFF2-40B4-BE49-F238E27FC236}">
                  <a16:creationId xmlns="" xmlns:a16="http://schemas.microsoft.com/office/drawing/2014/main" id="{3FF26AEE-B9A3-4611-BCE7-33808C31DC8E}"/>
                </a:ext>
              </a:extLst>
            </p:cNvPr>
            <p:cNvSpPr/>
            <p:nvPr/>
          </p:nvSpPr>
          <p:spPr>
            <a:xfrm>
              <a:off x="5450097" y="750789"/>
              <a:ext cx="1828798" cy="533400"/>
            </a:xfrm>
            <a:prstGeom prst="roundRect">
              <a:avLst>
                <a:gd name="adj" fmla="val 19294"/>
              </a:avLst>
            </a:prstGeom>
            <a:solidFill>
              <a:srgbClr val="007398"/>
            </a:solidFill>
            <a:ln w="25400" cap="flat" cmpd="sng" algn="ctr">
              <a:solidFill>
                <a:srgbClr val="007398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ounded Rectangle 124">
              <a:extLst>
                <a:ext uri="{FF2B5EF4-FFF2-40B4-BE49-F238E27FC236}">
                  <a16:creationId xmlns="" xmlns:a16="http://schemas.microsoft.com/office/drawing/2014/main" id="{E85F666A-313A-4981-A7CF-E22E1F0A693B}"/>
                </a:ext>
              </a:extLst>
            </p:cNvPr>
            <p:cNvSpPr/>
            <p:nvPr/>
          </p:nvSpPr>
          <p:spPr>
            <a:xfrm>
              <a:off x="7266351" y="750782"/>
              <a:ext cx="1828798" cy="533400"/>
            </a:xfrm>
            <a:prstGeom prst="roundRect">
              <a:avLst>
                <a:gd name="adj" fmla="val 19294"/>
              </a:avLst>
            </a:prstGeom>
            <a:solidFill>
              <a:srgbClr val="007398"/>
            </a:solidFill>
            <a:ln w="25400" cap="flat" cmpd="sng" algn="ctr">
              <a:solidFill>
                <a:srgbClr val="007398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125">
              <a:extLst>
                <a:ext uri="{FF2B5EF4-FFF2-40B4-BE49-F238E27FC236}">
                  <a16:creationId xmlns="" xmlns:a16="http://schemas.microsoft.com/office/drawing/2014/main" id="{D168E5B5-4A8C-44EA-A4F8-7C78FBBEB03C}"/>
                </a:ext>
              </a:extLst>
            </p:cNvPr>
            <p:cNvSpPr txBox="1"/>
            <p:nvPr/>
          </p:nvSpPr>
          <p:spPr>
            <a:xfrm>
              <a:off x="-20166" y="713721"/>
              <a:ext cx="181266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Політика журналу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126">
              <a:extLst>
                <a:ext uri="{FF2B5EF4-FFF2-40B4-BE49-F238E27FC236}">
                  <a16:creationId xmlns="" xmlns:a16="http://schemas.microsoft.com/office/drawing/2014/main" id="{2B48A4D8-9944-44DE-B3EE-9DEAFC37A26C}"/>
                </a:ext>
              </a:extLst>
            </p:cNvPr>
            <p:cNvSpPr txBox="1"/>
            <p:nvPr/>
          </p:nvSpPr>
          <p:spPr>
            <a:xfrm>
              <a:off x="1800566" y="843414"/>
              <a:ext cx="181266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Якість вмісту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127">
              <a:extLst>
                <a:ext uri="{FF2B5EF4-FFF2-40B4-BE49-F238E27FC236}">
                  <a16:creationId xmlns="" xmlns:a16="http://schemas.microsoft.com/office/drawing/2014/main" id="{D8F2C10B-CCB6-4BD8-8619-05491B83EE8B}"/>
                </a:ext>
              </a:extLst>
            </p:cNvPr>
            <p:cNvSpPr txBox="1"/>
            <p:nvPr/>
          </p:nvSpPr>
          <p:spPr>
            <a:xfrm>
              <a:off x="3629364" y="727659"/>
              <a:ext cx="181266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Становище </a:t>
              </a:r>
              <a:r>
                <a:rPr kumimoji="0" 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журнала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128">
              <a:extLst>
                <a:ext uri="{FF2B5EF4-FFF2-40B4-BE49-F238E27FC236}">
                  <a16:creationId xmlns="" xmlns:a16="http://schemas.microsoft.com/office/drawing/2014/main" id="{AFD92F85-526E-42E7-A94B-1192882AD65E}"/>
                </a:ext>
              </a:extLst>
            </p:cNvPr>
            <p:cNvSpPr txBox="1"/>
            <p:nvPr/>
          </p:nvSpPr>
          <p:spPr>
            <a:xfrm>
              <a:off x="5542432" y="844073"/>
              <a:ext cx="17457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Регулярність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129">
              <a:extLst>
                <a:ext uri="{FF2B5EF4-FFF2-40B4-BE49-F238E27FC236}">
                  <a16:creationId xmlns="" xmlns:a16="http://schemas.microsoft.com/office/drawing/2014/main" id="{A054B886-035B-4EFC-973B-62BC96EEB56E}"/>
                </a:ext>
              </a:extLst>
            </p:cNvPr>
            <p:cNvSpPr txBox="1"/>
            <p:nvPr/>
          </p:nvSpPr>
          <p:spPr>
            <a:xfrm>
              <a:off x="7298610" y="713722"/>
              <a:ext cx="181266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Онлайн доступність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135">
              <a:extLst>
                <a:ext uri="{FF2B5EF4-FFF2-40B4-BE49-F238E27FC236}">
                  <a16:creationId xmlns="" xmlns:a16="http://schemas.microsoft.com/office/drawing/2014/main" id="{FBF7ABA8-2250-4565-B41F-7B7E592054B0}"/>
                </a:ext>
              </a:extLst>
            </p:cNvPr>
            <p:cNvSpPr/>
            <p:nvPr/>
          </p:nvSpPr>
          <p:spPr>
            <a:xfrm>
              <a:off x="-96368" y="1305799"/>
              <a:ext cx="1983905" cy="27888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•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Переконлива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редакційна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концепція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/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політика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  <a:p>
              <a:pPr lvl="0" fontAlgn="base"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lang="ru-RU" sz="1400" noProof="0" dirty="0">
                  <a:solidFill>
                    <a:srgbClr val="53565A"/>
                  </a:solidFill>
                  <a:cs typeface="Times New Roman" pitchFamily="18" charset="0"/>
                </a:rPr>
                <a:t>Р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ецензування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  <a:p>
              <a:pPr lvl="0" fontAlgn="base"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Різноманітність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географічного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розподілу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редакторів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  <a:p>
              <a:pPr lvl="0" fontAlgn="base"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Різноманітність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географічного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розподілу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авторів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</p:txBody>
        </p:sp>
        <p:sp>
          <p:nvSpPr>
            <p:cNvPr id="39" name="Rectangle 136">
              <a:extLst>
                <a:ext uri="{FF2B5EF4-FFF2-40B4-BE49-F238E27FC236}">
                  <a16:creationId xmlns="" xmlns:a16="http://schemas.microsoft.com/office/drawing/2014/main" id="{03ED430B-1243-4B8E-9EC8-6830E7BEC982}"/>
                </a:ext>
              </a:extLst>
            </p:cNvPr>
            <p:cNvSpPr/>
            <p:nvPr/>
          </p:nvSpPr>
          <p:spPr>
            <a:xfrm>
              <a:off x="1768296" y="1305799"/>
              <a:ext cx="1945336" cy="23635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Академічний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внесок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у 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галузь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kumimoji="0" lang="uk-U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Ясність анотацій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  <a:p>
              <a:pPr lvl="0" fontAlgn="base"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Якість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та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відповідність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заявленим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цілям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і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змісту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  <a:p>
              <a:pPr lvl="0" fontAlgn="base"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Читабельність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статей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</p:txBody>
        </p:sp>
        <p:sp>
          <p:nvSpPr>
            <p:cNvPr id="40" name="Rectangle 137">
              <a:extLst>
                <a:ext uri="{FF2B5EF4-FFF2-40B4-BE49-F238E27FC236}">
                  <a16:creationId xmlns="" xmlns:a16="http://schemas.microsoft.com/office/drawing/2014/main" id="{3ADA8012-FE85-4745-8414-CAFB28A5CC0D}"/>
                </a:ext>
              </a:extLst>
            </p:cNvPr>
            <p:cNvSpPr/>
            <p:nvPr/>
          </p:nvSpPr>
          <p:spPr>
            <a:xfrm>
              <a:off x="3597096" y="1305799"/>
              <a:ext cx="1945336" cy="8423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Цитування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статей журналу у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Scopus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kumimoji="0" lang="uk-U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Склад редакції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</p:txBody>
        </p:sp>
        <p:sp>
          <p:nvSpPr>
            <p:cNvPr id="41" name="Rectangle 138">
              <a:extLst>
                <a:ext uri="{FF2B5EF4-FFF2-40B4-BE49-F238E27FC236}">
                  <a16:creationId xmlns="" xmlns:a16="http://schemas.microsoft.com/office/drawing/2014/main" id="{BEAB2362-A0C8-49B2-A359-FE0BE250D6C1}"/>
                </a:ext>
              </a:extLst>
            </p:cNvPr>
            <p:cNvSpPr/>
            <p:nvPr/>
          </p:nvSpPr>
          <p:spPr>
            <a:xfrm>
              <a:off x="5425896" y="1305799"/>
              <a:ext cx="1945336" cy="7851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cs typeface="Times New Roman" pitchFamily="18" charset="0"/>
                </a:rPr>
                <a:t>•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Відсутність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затримки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в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розкладі</a:t>
              </a:r>
              <a:r>
                <a:rPr lang="ru-RU" sz="1400" dirty="0">
                  <a:solidFill>
                    <a:srgbClr val="53565A"/>
                  </a:solidFill>
                  <a:cs typeface="Times New Roman" pitchFamily="18" charset="0"/>
                </a:rPr>
                <a:t> </a:t>
              </a:r>
              <a:r>
                <a:rPr lang="ru-RU" sz="1400" dirty="0" err="1">
                  <a:solidFill>
                    <a:srgbClr val="53565A"/>
                  </a:solidFill>
                  <a:cs typeface="Times New Roman" pitchFamily="18" charset="0"/>
                </a:rPr>
                <a:t>публікацій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cs typeface="Times New Roman" pitchFamily="18" charset="0"/>
              </a:endParaRPr>
            </a:p>
          </p:txBody>
        </p:sp>
        <p:sp>
          <p:nvSpPr>
            <p:cNvPr id="42" name="Rectangle 139">
              <a:extLst>
                <a:ext uri="{FF2B5EF4-FFF2-40B4-BE49-F238E27FC236}">
                  <a16:creationId xmlns="" xmlns:a16="http://schemas.microsoft.com/office/drawing/2014/main" id="{F51AFCAA-D4C8-42C3-B207-C54777BAF559}"/>
                </a:ext>
              </a:extLst>
            </p:cNvPr>
            <p:cNvSpPr/>
            <p:nvPr/>
          </p:nvSpPr>
          <p:spPr>
            <a:xfrm>
              <a:off x="7295032" y="1305799"/>
              <a:ext cx="1945336" cy="18156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• </a:t>
              </a:r>
              <a:r>
                <a:rPr kumimoji="0" lang="uk-U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Вміст доступний онлайн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• </a:t>
              </a:r>
              <a:r>
                <a:rPr kumimoji="0" lang="uk-U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Домашня сторінка журналу англійською мовою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036635"/>
                </a:buClr>
                <a:buSzPct val="14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• </a:t>
              </a:r>
              <a:r>
                <a:rPr kumimoji="0" lang="uk-U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Якість домашньої</a:t>
              </a:r>
              <a:r>
                <a:rPr kumimoji="0" lang="uk-UA" sz="1400" b="0" i="0" u="none" strike="noStrike" kern="1200" cap="none" spc="0" normalizeH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сторінки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4" name="Rectangle 47">
            <a:extLst>
              <a:ext uri="{FF2B5EF4-FFF2-40B4-BE49-F238E27FC236}">
                <a16:creationId xmlns="" xmlns:a16="http://schemas.microsoft.com/office/drawing/2014/main" id="{D563D637-624D-466D-9FDB-230193E295AF}"/>
              </a:ext>
            </a:extLst>
          </p:cNvPr>
          <p:cNvSpPr/>
          <p:nvPr/>
        </p:nvSpPr>
        <p:spPr>
          <a:xfrm>
            <a:off x="1114219" y="4339091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Щоб Ваше видання успішно здолало вимоги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Scopus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зазирніть на сторінку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https://www.elsevier.com/solutions/scopus/content/content-policy-and-selection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або звертайтесь за 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адресою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titlesuggestion@scopus.com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00812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D9E236-F595-4917-ADB0-EB7F8457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9" y="76516"/>
            <a:ext cx="8238319" cy="313984"/>
          </a:xfrm>
        </p:spPr>
        <p:txBody>
          <a:bodyPr/>
          <a:lstStyle/>
          <a:p>
            <a:r>
              <a:rPr lang="ru-RU" dirty="0"/>
              <a:t>Журнал у </a:t>
            </a:r>
            <a:r>
              <a:rPr lang="ru-RU" dirty="0" err="1"/>
              <a:t>Scopus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4379A991-305A-4333-9EDB-1FC49DB6E97E}"/>
              </a:ext>
            </a:extLst>
          </p:cNvPr>
          <p:cNvSpPr txBox="1"/>
          <p:nvPr/>
        </p:nvSpPr>
        <p:spPr>
          <a:xfrm>
            <a:off x="261767" y="793300"/>
            <a:ext cx="8674146" cy="369332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Вся база журналів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Scopus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5C01266C-5966-475E-8313-5E0CB729CB51}"/>
              </a:ext>
            </a:extLst>
          </p:cNvPr>
          <p:cNvSpPr txBox="1"/>
          <p:nvPr/>
        </p:nvSpPr>
        <p:spPr>
          <a:xfrm>
            <a:off x="271234" y="1191518"/>
            <a:ext cx="2253115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рік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99DE6143-3367-4DEA-8CE9-F9DCB5DCDC21}"/>
              </a:ext>
            </a:extLst>
          </p:cNvPr>
          <p:cNvSpPr txBox="1"/>
          <p:nvPr/>
        </p:nvSpPr>
        <p:spPr>
          <a:xfrm>
            <a:off x="219068" y="2147261"/>
            <a:ext cx="2246293" cy="369332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uk-UA" sz="18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рік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7B1778A4-2E1F-4446-AFE9-B4E83450940A}"/>
              </a:ext>
            </a:extLst>
          </p:cNvPr>
          <p:cNvSpPr txBox="1"/>
          <p:nvPr/>
        </p:nvSpPr>
        <p:spPr>
          <a:xfrm>
            <a:off x="2688659" y="1162549"/>
            <a:ext cx="6247255" cy="5847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Аналіз всього корпусу журналів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Scopus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основі метрик та показників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2C535F3-F27C-49DE-A33A-B15234D269F2}"/>
              </a:ext>
            </a:extLst>
          </p:cNvPr>
          <p:cNvSpPr txBox="1"/>
          <p:nvPr/>
        </p:nvSpPr>
        <p:spPr>
          <a:xfrm>
            <a:off x="2688659" y="1722087"/>
            <a:ext cx="6247255" cy="338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Позначення неефективних журналів та інформування видавців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12">
            <a:extLst>
              <a:ext uri="{FF2B5EF4-FFF2-40B4-BE49-F238E27FC236}">
                <a16:creationId xmlns="" xmlns:a16="http://schemas.microsoft.com/office/drawing/2014/main" id="{01EF209B-E0E5-490C-96AE-92D80E2CAAF7}"/>
              </a:ext>
            </a:extLst>
          </p:cNvPr>
          <p:cNvCxnSpPr/>
          <p:nvPr/>
        </p:nvCxnSpPr>
        <p:spPr>
          <a:xfrm>
            <a:off x="219068" y="2136110"/>
            <a:ext cx="8716845" cy="0"/>
          </a:xfrm>
          <a:prstGeom prst="line">
            <a:avLst/>
          </a:prstGeom>
          <a:noFill/>
          <a:ln w="25400" cap="flat" cmpd="sng" algn="ctr">
            <a:solidFill>
              <a:srgbClr val="00739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13">
            <a:extLst>
              <a:ext uri="{FF2B5EF4-FFF2-40B4-BE49-F238E27FC236}">
                <a16:creationId xmlns="" xmlns:a16="http://schemas.microsoft.com/office/drawing/2014/main" id="{91215DDE-F60C-4503-A2A5-ABE0F0E1EDA9}"/>
              </a:ext>
            </a:extLst>
          </p:cNvPr>
          <p:cNvSpPr txBox="1"/>
          <p:nvPr/>
        </p:nvSpPr>
        <p:spPr>
          <a:xfrm>
            <a:off x="2688659" y="2684102"/>
            <a:ext cx="6253210" cy="8309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Якщо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журнал є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недостатньо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ефективним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протягом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ru-RU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років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поспіль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CSAB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переоцінить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назву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основі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критеріїв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відбору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Scopus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="" xmlns:a16="http://schemas.microsoft.com/office/drawing/2014/main" id="{C1FFE92C-FF93-40EE-88C9-973E7F9EAA31}"/>
              </a:ext>
            </a:extLst>
          </p:cNvPr>
          <p:cNvSpPr txBox="1"/>
          <p:nvPr/>
        </p:nvSpPr>
        <p:spPr>
          <a:xfrm>
            <a:off x="2688659" y="4160216"/>
            <a:ext cx="2717293" cy="338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Індексується далі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="" xmlns:a16="http://schemas.microsoft.com/office/drawing/2014/main" id="{B90AD784-7A44-4212-8927-9B4EEB4BFF6D}"/>
              </a:ext>
            </a:extLst>
          </p:cNvPr>
          <p:cNvSpPr txBox="1"/>
          <p:nvPr/>
        </p:nvSpPr>
        <p:spPr>
          <a:xfrm>
            <a:off x="6198392" y="4164173"/>
            <a:ext cx="2743477" cy="338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Припиняє індексуватись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="" xmlns:a16="http://schemas.microsoft.com/office/drawing/2014/main" id="{BC0AB605-75B1-407D-99DB-CA31E97CB110}"/>
              </a:ext>
            </a:extLst>
          </p:cNvPr>
          <p:cNvSpPr txBox="1"/>
          <p:nvPr/>
        </p:nvSpPr>
        <p:spPr>
          <a:xfrm>
            <a:off x="5488106" y="4163010"/>
            <a:ext cx="648360" cy="338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або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="" xmlns:a16="http://schemas.microsoft.com/office/drawing/2014/main" id="{7F414C59-8E4B-4BEF-86E6-EF9AD8A09BF1}"/>
              </a:ext>
            </a:extLst>
          </p:cNvPr>
          <p:cNvSpPr txBox="1"/>
          <p:nvPr/>
        </p:nvSpPr>
        <p:spPr>
          <a:xfrm>
            <a:off x="2688659" y="2162765"/>
            <a:ext cx="6247255" cy="5847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Аналіз всього корпусу журналів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Scopus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основі метрик та показників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="" xmlns:a16="http://schemas.microsoft.com/office/drawing/2014/main" id="{92AADA3F-E433-459A-A858-ED2C3CB3D993}"/>
              </a:ext>
            </a:extLst>
          </p:cNvPr>
          <p:cNvSpPr txBox="1"/>
          <p:nvPr/>
        </p:nvSpPr>
        <p:spPr>
          <a:xfrm>
            <a:off x="2688658" y="3464992"/>
            <a:ext cx="6247255" cy="5847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Якщо журнал викликає занепокоєння,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CSAB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переоцінить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назву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основі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критеріїв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відбору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Scopus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="" xmlns:a16="http://schemas.microsoft.com/office/drawing/2014/main" id="{47F7C8D1-727A-4D98-B74B-6023D14038D4}"/>
              </a:ext>
            </a:extLst>
          </p:cNvPr>
          <p:cNvSpPr txBox="1"/>
          <p:nvPr/>
        </p:nvSpPr>
        <p:spPr>
          <a:xfrm>
            <a:off x="219068" y="2803763"/>
            <a:ext cx="2246293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Розгляд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CSAB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="" xmlns:a16="http://schemas.microsoft.com/office/drawing/2014/main" id="{17722779-CE65-49D1-8D9A-9E9D86455014}"/>
              </a:ext>
            </a:extLst>
          </p:cNvPr>
          <p:cNvSpPr txBox="1"/>
          <p:nvPr/>
        </p:nvSpPr>
        <p:spPr>
          <a:xfrm>
            <a:off x="219068" y="4156077"/>
            <a:ext cx="2246293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Рішення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448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C519A7-8328-47EF-8507-2A44D03A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9" y="105392"/>
            <a:ext cx="8238319" cy="3139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RADAR: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з </a:t>
            </a:r>
            <a:r>
              <a:rPr lang="ru-RU" dirty="0" err="1"/>
              <a:t>сумнівною</a:t>
            </a:r>
            <a:r>
              <a:rPr lang="ru-RU" dirty="0"/>
              <a:t> </a:t>
            </a:r>
            <a:r>
              <a:rPr lang="ru-RU" dirty="0" err="1"/>
              <a:t>поведінкою</a:t>
            </a:r>
            <a:endParaRPr lang="uk-UA" dirty="0"/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0133C497-8B27-4EEC-9805-2E9064CDE0BA}"/>
              </a:ext>
            </a:extLst>
          </p:cNvPr>
          <p:cNvSpPr/>
          <p:nvPr/>
        </p:nvSpPr>
        <p:spPr>
          <a:xfrm>
            <a:off x="467544" y="1226964"/>
            <a:ext cx="8208911" cy="2689572"/>
          </a:xfrm>
          <a:prstGeom prst="roundRect">
            <a:avLst/>
          </a:prstGeom>
          <a:noFill/>
          <a:ln w="38100" cap="flat" cmpd="sng" algn="ctr">
            <a:solidFill>
              <a:srgbClr val="FF82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F49CDB1B-B37B-4739-A732-F19EABF6DFD9}"/>
              </a:ext>
            </a:extLst>
          </p:cNvPr>
          <p:cNvSpPr txBox="1"/>
          <p:nvPr/>
        </p:nvSpPr>
        <p:spPr>
          <a:xfrm>
            <a:off x="493400" y="1371422"/>
            <a:ext cx="8157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RADAR </a:t>
            </a:r>
            <a:r>
              <a:rPr kumimoji="0" lang="uk-UA" sz="25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виявляє наявність у</a:t>
            </a:r>
            <a:r>
              <a:rPr kumimoji="0" lang="uk-UA" sz="25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Scopus </a:t>
            </a:r>
            <a:r>
              <a:rPr kumimoji="0" lang="uk-UA" sz="25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журналів, які </a:t>
            </a:r>
            <a:r>
              <a:rPr kumimoji="0" lang="uk-UA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домонструють</a:t>
            </a:r>
            <a:r>
              <a:rPr kumimoji="0" lang="uk-UA" sz="25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підозрілу поведінку, або </a:t>
            </a:r>
            <a:r>
              <a:rPr kumimoji="0" lang="uk-UA" sz="25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швидкі незрозумілі зміни в поведінці</a:t>
            </a:r>
            <a:r>
              <a:rPr kumimoji="0" lang="uk-UA" sz="25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Такі журнали виділяються, оскільки подібна поведінка може бути ознакою злочинної практики.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412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0C8431-7209-4A03-96F9-13102057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5227"/>
            <a:ext cx="8238319" cy="313984"/>
          </a:xfrm>
        </p:spPr>
        <p:txBody>
          <a:bodyPr/>
          <a:lstStyle/>
          <a:p>
            <a:r>
              <a:rPr lang="en-US" dirty="0"/>
              <a:t>RADAR: </a:t>
            </a:r>
            <a:r>
              <a:rPr lang="uk-UA" dirty="0"/>
              <a:t>приклади підозрілої поведінки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="" xmlns:a16="http://schemas.microsoft.com/office/drawing/2014/main" id="{338E0ACB-9C03-418F-A4BB-6619451B6DF6}"/>
              </a:ext>
            </a:extLst>
          </p:cNvPr>
          <p:cNvGrpSpPr/>
          <p:nvPr/>
        </p:nvGrpSpPr>
        <p:grpSpPr>
          <a:xfrm>
            <a:off x="251519" y="842963"/>
            <a:ext cx="8659017" cy="4254636"/>
            <a:chOff x="251520" y="124929"/>
            <a:chExt cx="8640960" cy="4986260"/>
          </a:xfrm>
        </p:grpSpPr>
        <p:sp>
          <p:nvSpPr>
            <p:cNvPr id="3" name="TextBox 10">
              <a:extLst>
                <a:ext uri="{FF2B5EF4-FFF2-40B4-BE49-F238E27FC236}">
                  <a16:creationId xmlns="" xmlns:a16="http://schemas.microsoft.com/office/drawing/2014/main" id="{D2E8F4FC-888C-415E-87C1-EB13CE6CFD42}"/>
                </a:ext>
              </a:extLst>
            </p:cNvPr>
            <p:cNvSpPr txBox="1"/>
            <p:nvPr/>
          </p:nvSpPr>
          <p:spPr>
            <a:xfrm>
              <a:off x="251520" y="3848734"/>
              <a:ext cx="8640960" cy="1262455"/>
            </a:xfrm>
            <a:prstGeom prst="rect">
              <a:avLst/>
            </a:prstGeom>
            <a:solidFill>
              <a:srgbClr val="A7A8AA">
                <a:lumMod val="20000"/>
                <a:lumOff val="80000"/>
              </a:srgbClr>
            </a:solidFill>
          </p:spPr>
          <p:txBody>
            <a:bodyPr wrap="square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Приклади підозрілої поведінки: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uk-UA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Неочікуванне</a:t>
              </a:r>
              <a:r>
                <a:rPr kumimoji="0" lang="uk-U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зростання публікаційної активності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uk-U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Зміни у географічному різноманітті </a:t>
              </a:r>
              <a:r>
                <a:rPr kumimoji="0" lang="uk-UA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авторів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uk-U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Зміни у кількості отриманих цитувань та самоцитувань...</a:t>
              </a:r>
            </a:p>
          </p:txBody>
        </p:sp>
        <p:pic>
          <p:nvPicPr>
            <p:cNvPr id="4" name="Picture 5">
              <a:extLst>
                <a:ext uri="{FF2B5EF4-FFF2-40B4-BE49-F238E27FC236}">
                  <a16:creationId xmlns="" xmlns:a16="http://schemas.microsoft.com/office/drawing/2014/main" id="{601076F5-A707-410B-927D-E032F136D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24929"/>
              <a:ext cx="4123934" cy="27809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5">
              <a:extLst>
                <a:ext uri="{FF2B5EF4-FFF2-40B4-BE49-F238E27FC236}">
                  <a16:creationId xmlns="" xmlns:a16="http://schemas.microsoft.com/office/drawing/2014/main" id="{6042AE3D-E559-49A6-9128-F5636AAE0C75}"/>
                </a:ext>
              </a:extLst>
            </p:cNvPr>
            <p:cNvSpPr/>
            <p:nvPr/>
          </p:nvSpPr>
          <p:spPr>
            <a:xfrm>
              <a:off x="395535" y="2933241"/>
              <a:ext cx="41764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6868"/>
              <a:r>
                <a:rPr lang="uk-UA" sz="1600" dirty="0">
                  <a:solidFill>
                    <a:srgbClr val="53565A"/>
                  </a:solidFill>
                  <a:cs typeface="Arial Bold"/>
                </a:rPr>
                <a:t>Різке збільшення кількості статей після початку індексування у</a:t>
              </a:r>
              <a:r>
                <a:rPr lang="en-US" sz="1600" dirty="0">
                  <a:solidFill>
                    <a:srgbClr val="53565A"/>
                  </a:solidFill>
                  <a:cs typeface="Arial Bold"/>
                </a:rPr>
                <a:t> Scopus </a:t>
              </a:r>
            </a:p>
          </p:txBody>
        </p:sp>
        <p:sp>
          <p:nvSpPr>
            <p:cNvPr id="6" name="Rectangle 16">
              <a:extLst>
                <a:ext uri="{FF2B5EF4-FFF2-40B4-BE49-F238E27FC236}">
                  <a16:creationId xmlns="" xmlns:a16="http://schemas.microsoft.com/office/drawing/2014/main" id="{A37799B4-5A0E-4EA7-8FFE-264DA8C68CDD}"/>
                </a:ext>
              </a:extLst>
            </p:cNvPr>
            <p:cNvSpPr/>
            <p:nvPr/>
          </p:nvSpPr>
          <p:spPr>
            <a:xfrm>
              <a:off x="4986601" y="2785766"/>
              <a:ext cx="39058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6868"/>
              <a:r>
                <a:rPr lang="uk-UA" sz="1600" dirty="0">
                  <a:solidFill>
                    <a:srgbClr val="53565A"/>
                  </a:solidFill>
                  <a:cs typeface="Arial Bold"/>
                </a:rPr>
                <a:t>Зміни у географічному різноманітті</a:t>
              </a:r>
              <a:endParaRPr lang="en-US" sz="1600" dirty="0">
                <a:solidFill>
                  <a:srgbClr val="53565A"/>
                </a:solidFill>
                <a:cs typeface="Arial Bold"/>
              </a:endParaRPr>
            </a:p>
          </p:txBody>
        </p:sp>
        <p:graphicFrame>
          <p:nvGraphicFramePr>
            <p:cNvPr id="7" name="Chart 14">
              <a:extLst>
                <a:ext uri="{FF2B5EF4-FFF2-40B4-BE49-F238E27FC236}">
                  <a16:creationId xmlns="" xmlns:a16="http://schemas.microsoft.com/office/drawing/2014/main" id="{A78C1B14-D045-4BE8-9A4B-3666723125F8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1119565846"/>
                </p:ext>
              </p:extLst>
            </p:nvPr>
          </p:nvGraphicFramePr>
          <p:xfrm>
            <a:off x="4788024" y="124929"/>
            <a:ext cx="4064929" cy="26135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886377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8313" y="2310064"/>
            <a:ext cx="4965334" cy="1176086"/>
          </a:xfrm>
        </p:spPr>
        <p:txBody>
          <a:bodyPr/>
          <a:lstStyle/>
          <a:p>
            <a:r>
              <a:rPr lang="uk-UA" sz="3600" dirty="0"/>
              <a:t>Додаткова інформація</a:t>
            </a:r>
          </a:p>
        </p:txBody>
      </p:sp>
    </p:spTree>
    <p:extLst>
      <p:ext uri="{BB962C8B-B14F-4D97-AF65-F5344CB8AC3E}">
        <p14:creationId xmlns="" xmlns:p14="http://schemas.microsoft.com/office/powerpoint/2010/main" val="334341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576" y="14989"/>
            <a:ext cx="7941112" cy="633795"/>
          </a:xfrm>
        </p:spPr>
        <p:txBody>
          <a:bodyPr/>
          <a:lstStyle/>
          <a:p>
            <a:r>
              <a:rPr lang="uk-UA" b="0" dirty="0"/>
              <a:t>Де шукати більше інформації</a:t>
            </a:r>
            <a:r>
              <a:rPr lang="en-GB" b="0" dirty="0"/>
              <a:t>: </a:t>
            </a:r>
            <a:endParaRPr lang="en-US" sz="15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72563" y="1449098"/>
            <a:ext cx="1654120" cy="276999"/>
          </a:xfrm>
          <a:prstGeom prst="rect">
            <a:avLst/>
          </a:prstGeom>
          <a:solidFill>
            <a:srgbClr val="007398"/>
          </a:solidFill>
          <a:ln>
            <a:solidFill>
              <a:srgbClr val="007398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Blog.Scopus.com</a:t>
            </a:r>
            <a:r>
              <a:rPr lang="en-GB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doornp\AppData\Local\Temp\SNAGHTML12bba8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6" y="1726097"/>
            <a:ext cx="2765099" cy="2377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oornp\AppData\Local\Temp\SNAGHTML12db1a8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05132" y="717567"/>
            <a:ext cx="2919131" cy="2306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doornp\AppData\Local\Temp\SNAGHTML131007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47975" y="3134916"/>
            <a:ext cx="3168144" cy="18673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238921" y="4562376"/>
            <a:ext cx="2045667" cy="329016"/>
          </a:xfrm>
          <a:prstGeom prst="rect">
            <a:avLst/>
          </a:prstGeom>
          <a:solidFill>
            <a:srgbClr val="007398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dirty="0">
                <a:solidFill>
                  <a:srgbClr val="FFFFFF"/>
                </a:solidFill>
              </a:rPr>
              <a:t>www.elsevier.com/scopus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9226" y="621159"/>
            <a:ext cx="2457450" cy="276999"/>
          </a:xfrm>
          <a:prstGeom prst="rect">
            <a:avLst/>
          </a:prstGeom>
          <a:solidFill>
            <a:srgbClr val="007398"/>
          </a:solidFill>
          <a:ln>
            <a:solidFill>
              <a:srgbClr val="0073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sz="1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ElsevierUkraine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255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71" y="105877"/>
            <a:ext cx="7911813" cy="413236"/>
          </a:xfrm>
        </p:spPr>
        <p:txBody>
          <a:bodyPr/>
          <a:lstStyle/>
          <a:p>
            <a:r>
              <a:rPr lang="ru-RU" b="0" dirty="0">
                <a:cs typeface="Arial Bold" pitchFamily="34" charset="0"/>
              </a:rPr>
              <a:t>Центр </a:t>
            </a:r>
            <a:r>
              <a:rPr lang="ru-RU" b="0" dirty="0" err="1">
                <a:cs typeface="Arial Bold" pitchFamily="34" charset="0"/>
              </a:rPr>
              <a:t>підтримки</a:t>
            </a:r>
            <a:r>
              <a:rPr lang="ru-RU" b="0" dirty="0">
                <a:cs typeface="Arial Bold" pitchFamily="34" charset="0"/>
              </a:rPr>
              <a:t> </a:t>
            </a:r>
            <a:r>
              <a:rPr lang="ru-RU" b="0" dirty="0" err="1">
                <a:cs typeface="Arial Bold" pitchFamily="34" charset="0"/>
              </a:rPr>
              <a:t>користувачів</a:t>
            </a:r>
            <a:r>
              <a:rPr lang="ru-RU" b="0" dirty="0">
                <a:cs typeface="Arial Bold" pitchFamily="34" charset="0"/>
              </a:rPr>
              <a:t> </a:t>
            </a:r>
            <a:r>
              <a:rPr lang="en-GB" b="0" dirty="0">
                <a:cs typeface="Arial Bold" pitchFamily="34" charset="0"/>
              </a:rPr>
              <a:t>Scopus</a:t>
            </a:r>
            <a:endParaRPr lang="en-US" b="0" dirty="0">
              <a:cs typeface="Arial Bold" pitchFamily="34" charset="0"/>
            </a:endParaRPr>
          </a:p>
        </p:txBody>
      </p:sp>
      <p:pic>
        <p:nvPicPr>
          <p:cNvPr id="4098" name="Picture 2" descr="C:\Users\yakshonakg\Desktop\20-11-2017 20-13-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50" y="971550"/>
            <a:ext cx="4400550" cy="25951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akshonakg\Desktop\20-11-2017 20-15-4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57650" y="2246268"/>
            <a:ext cx="3771900" cy="26223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C2713E4-E7A5-49E5-B266-8B60643BDA52}"/>
              </a:ext>
            </a:extLst>
          </p:cNvPr>
          <p:cNvSpPr/>
          <p:nvPr/>
        </p:nvSpPr>
        <p:spPr>
          <a:xfrm>
            <a:off x="3917482" y="944380"/>
            <a:ext cx="1347537" cy="1211680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423808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63600" y="842963"/>
            <a:ext cx="4439920" cy="39004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/>
              <a:t>Scopus: </a:t>
            </a:r>
            <a:r>
              <a:rPr lang="ru-RU" sz="1400" b="1" dirty="0" err="1"/>
              <a:t>вміст</a:t>
            </a:r>
            <a:r>
              <a:rPr lang="ru-RU" sz="1400" b="1" dirty="0"/>
              <a:t> та </a:t>
            </a:r>
            <a:r>
              <a:rPr lang="ru-RU" sz="1400" b="1" dirty="0" err="1"/>
              <a:t>основні</a:t>
            </a:r>
            <a:r>
              <a:rPr lang="ru-RU" sz="1400" b="1" dirty="0"/>
              <a:t> </a:t>
            </a:r>
            <a:r>
              <a:rPr lang="ru-RU" sz="1400" b="1" dirty="0" err="1"/>
              <a:t>функції</a:t>
            </a:r>
            <a:endParaRPr lang="uk-UA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https://www.brighttalk.com/webcast/10439/329904</a:t>
            </a:r>
            <a:endParaRPr lang="uk-UA" sz="1400" dirty="0"/>
          </a:p>
          <a:p>
            <a:pPr marL="0" indent="0">
              <a:lnSpc>
                <a:spcPct val="100000"/>
              </a:lnSpc>
              <a:buNone/>
            </a:pPr>
            <a:endParaRPr lang="uk-UA" sz="1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 err="1"/>
              <a:t>Бібліографічний</a:t>
            </a:r>
            <a:r>
              <a:rPr lang="ru-RU" sz="1400" b="1" dirty="0"/>
              <a:t> менеджер </a:t>
            </a:r>
            <a:r>
              <a:rPr lang="ru-RU" sz="1400" b="1" dirty="0" err="1"/>
              <a:t>Mendeley</a:t>
            </a:r>
            <a:r>
              <a:rPr lang="ru-RU" sz="1400" b="1" dirty="0"/>
              <a:t>: перше </a:t>
            </a:r>
            <a:r>
              <a:rPr lang="ru-RU" sz="1400" b="1" dirty="0" err="1"/>
              <a:t>знайомство</a:t>
            </a:r>
            <a:endParaRPr lang="ru-RU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https://www.brighttalk.com/webcast/10439/331554</a:t>
            </a: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1400" b="1" dirty="0"/>
              <a:t>Пошук у </a:t>
            </a:r>
            <a:r>
              <a:rPr lang="en-GB" sz="1400" b="1" dirty="0"/>
              <a:t>Scopus</a:t>
            </a:r>
            <a:r>
              <a:rPr lang="ru-RU" sz="1400" b="1" dirty="0"/>
              <a:t>: </a:t>
            </a:r>
            <a:r>
              <a:rPr lang="ru-RU" sz="1400" b="1" dirty="0" err="1"/>
              <a:t>найкращі</a:t>
            </a:r>
            <a:r>
              <a:rPr lang="ru-RU" sz="1400" b="1" dirty="0"/>
              <a:t> практики</a:t>
            </a:r>
            <a:endParaRPr lang="uk-UA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https://www.brighttalk.com/webcast/10439/334133</a:t>
            </a:r>
            <a:endParaRPr lang="uk-UA" sz="1400" dirty="0"/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/>
              <a:t>Метрики </a:t>
            </a:r>
            <a:r>
              <a:rPr lang="en-US" sz="1400" b="1" dirty="0"/>
              <a:t>Scopus: </a:t>
            </a:r>
            <a:r>
              <a:rPr lang="en-US" sz="1400" b="1" dirty="0" err="1"/>
              <a:t>CiteScore</a:t>
            </a:r>
            <a:r>
              <a:rPr lang="en-US" sz="1400" b="1" dirty="0"/>
              <a:t>, SJR, h-index </a:t>
            </a:r>
            <a:r>
              <a:rPr lang="ru-RU" sz="1400" b="1" dirty="0"/>
              <a:t>та </a:t>
            </a:r>
            <a:r>
              <a:rPr lang="ru-RU" sz="1400" b="1" dirty="0" err="1"/>
              <a:t>інші</a:t>
            </a:r>
            <a:endParaRPr lang="en-US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https://www.brighttalk.com/webcast/10439/336708</a:t>
            </a: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/>
              <a:t>Корегування </a:t>
            </a:r>
            <a:r>
              <a:rPr lang="ru-RU" sz="1400" b="1" dirty="0" err="1"/>
              <a:t>профілів</a:t>
            </a:r>
            <a:r>
              <a:rPr lang="ru-RU" sz="1400" b="1" dirty="0"/>
              <a:t> автора та установи у Scopus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https://www.brighttalk.com/webcast/10439/340928</a:t>
            </a:r>
            <a:endParaRPr lang="en-US" sz="1400" dirty="0"/>
          </a:p>
        </p:txBody>
      </p:sp>
      <p:pic>
        <p:nvPicPr>
          <p:cNvPr id="7" name="Содержимое 6" descr="Безымянный.PNG"/>
          <p:cNvPicPr>
            <a:picLocks noGrp="1" noChangeAspect="1"/>
          </p:cNvPicPr>
          <p:nvPr>
            <p:ph idx="11"/>
          </p:nvPr>
        </p:nvPicPr>
        <p:blipFill>
          <a:blip r:embed="rId7" cstate="print"/>
          <a:stretch>
            <a:fillRect/>
          </a:stretch>
        </p:blipFill>
        <p:spPr>
          <a:xfrm>
            <a:off x="5866598" y="842963"/>
            <a:ext cx="2576552" cy="331323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86065"/>
            <a:ext cx="6054761" cy="433047"/>
          </a:xfrm>
        </p:spPr>
        <p:txBody>
          <a:bodyPr/>
          <a:lstStyle/>
          <a:p>
            <a:r>
              <a:rPr lang="uk-UA" b="0" dirty="0" err="1"/>
              <a:t>Вебінари</a:t>
            </a:r>
            <a:endParaRPr lang="ru-RU" b="0" dirty="0"/>
          </a:p>
        </p:txBody>
      </p:sp>
    </p:spTree>
    <p:extLst>
      <p:ext uri="{BB962C8B-B14F-4D97-AF65-F5344CB8AC3E}">
        <p14:creationId xmlns="" xmlns:p14="http://schemas.microsoft.com/office/powerpoint/2010/main" val="171087413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8313" y="2310064"/>
            <a:ext cx="4965334" cy="1176086"/>
          </a:xfrm>
        </p:spPr>
        <p:txBody>
          <a:bodyPr/>
          <a:lstStyle/>
          <a:p>
            <a:r>
              <a:rPr lang="uk-UA" sz="3600" dirty="0"/>
              <a:t>Дякую!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92721" y="4352070"/>
            <a:ext cx="3086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m.nazarovets@elsevier.com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89476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blishers Indexed in Scop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55" y="991402"/>
            <a:ext cx="5324889" cy="3791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lsteam.regn.net/sites/braimalib/Shared%20Documents/Wordmarks/Product%20wordmarks/Scopus/Scopus_Wordmark_1C_151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4102"/>
            <a:ext cx="1585016" cy="486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72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>
            <a:extLst>
              <a:ext uri="{FF2B5EF4-FFF2-40B4-BE49-F238E27FC236}">
                <a16:creationId xmlns="" xmlns:a16="http://schemas.microsoft.com/office/drawing/2014/main" id="{A81C7430-B921-4D8A-999B-9A2A0E7AEA1F}"/>
              </a:ext>
            </a:extLst>
          </p:cNvPr>
          <p:cNvGrpSpPr/>
          <p:nvPr/>
        </p:nvGrpSpPr>
        <p:grpSpPr>
          <a:xfrm>
            <a:off x="1044341" y="519113"/>
            <a:ext cx="7055318" cy="4298456"/>
            <a:chOff x="1460231" y="1113588"/>
            <a:chExt cx="6005947" cy="3703981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="" xmlns:p14="http://schemas.microsoft.com/office/powerpoint/2010/main" val="1863910216"/>
                </p:ext>
              </p:extLst>
            </p:nvPr>
          </p:nvGraphicFramePr>
          <p:xfrm>
            <a:off x="1460231" y="1355439"/>
            <a:ext cx="4572000" cy="3462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3" name="Picture 2" descr="C:\Users\ObaI\Documents\3. brandings\icons\3724 Elsevier icons PNGs\3724 Elsevier icons PNGs\Blue Elsevier icons PNG\Analyze icon blu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092" y="1557341"/>
              <a:ext cx="313084" cy="3130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ObaI\Documents\3. brandings\icons\3724 Elsevier icons PNGs\3724 Elsevier icons PNGs\Blue Elsevier icons PNG\Commercialize icon blu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1" y="2114551"/>
              <a:ext cx="202679" cy="3351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ObaI\Documents\3. brandings\icons\3724 Elsevier icons PNGs\3724 Elsevier icons PNGs\Blue Elsevier icons PNG\Collaborate Network icon blu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282" y="2630866"/>
              <a:ext cx="311555" cy="3396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ObaI\Documents\3. brandings\icons\3724 Elsevier icons PNGs\3724 Elsevier icons PNGs\Blue Elsevier icons PNG\Monitor icon bl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289" y="3164914"/>
              <a:ext cx="378515" cy="3785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ObaI\Documents\3. brandings\icons\3724 Elsevier icons PNGs\3724 Elsevier icons PNGs\Blue Elsevier icons PNG\Publications icon blu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105" y="3742937"/>
              <a:ext cx="259919" cy="324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ObaI\Documents\3. brandings\icons\3724 Elsevier icons PNGs\3724 Elsevier icons PNGs\Blue Elsevier icons PNG\Identify Researchers icon blu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49" y="4248531"/>
              <a:ext cx="313084" cy="3528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203683" y="1494589"/>
              <a:ext cx="1262495" cy="387557"/>
            </a:xfrm>
            <a:prstGeom prst="rect">
              <a:avLst/>
            </a:prstGeom>
            <a:solidFill>
              <a:srgbClr val="FF6C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800" dirty="0">
                  <a:solidFill>
                    <a:prstClr val="white"/>
                  </a:solidFill>
                </a:rPr>
                <a:t>Базовий</a:t>
              </a:r>
              <a:r>
                <a:rPr lang="en-US" sz="800" dirty="0">
                  <a:solidFill>
                    <a:prstClr val="white"/>
                  </a:solidFill>
                </a:rPr>
                <a:t>/</a:t>
              </a:r>
              <a:r>
                <a:rPr lang="uk-UA" sz="800" dirty="0">
                  <a:solidFill>
                    <a:prstClr val="white"/>
                  </a:solidFill>
                </a:rPr>
                <a:t>розширений</a:t>
              </a:r>
              <a:r>
                <a:rPr lang="en-US" sz="800" dirty="0">
                  <a:solidFill>
                    <a:prstClr val="white"/>
                  </a:solidFill>
                </a:rPr>
                <a:t> </a:t>
              </a:r>
              <a:r>
                <a:rPr lang="uk-UA" sz="800" dirty="0">
                  <a:solidFill>
                    <a:prstClr val="white"/>
                  </a:solidFill>
                </a:rPr>
                <a:t>пошук</a:t>
              </a:r>
              <a:r>
                <a:rPr lang="en-US" sz="800" dirty="0">
                  <a:solidFill>
                    <a:prstClr val="white"/>
                  </a:solidFill>
                </a:rPr>
                <a:t>, </a:t>
              </a:r>
              <a:r>
                <a:rPr lang="uk-UA" sz="800" dirty="0">
                  <a:solidFill>
                    <a:prstClr val="white"/>
                  </a:solidFill>
                </a:rPr>
                <a:t>уточнення результатів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1871701" y="1113588"/>
              <a:ext cx="4103381" cy="285750"/>
            </a:xfrm>
            <a:prstGeom prst="flowChartProcess">
              <a:avLst/>
            </a:prstGeom>
            <a:solidFill>
              <a:srgbClr val="53565A"/>
            </a:solidFill>
            <a:ln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b="1">
                  <a:solidFill>
                    <a:prstClr val="white"/>
                  </a:solidFill>
                </a:rPr>
                <a:t>ЗАВДАННЯ</a:t>
              </a:r>
              <a:endParaRPr 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6203680" y="1113588"/>
              <a:ext cx="1262495" cy="285750"/>
            </a:xfrm>
            <a:prstGeom prst="flowChartProcess">
              <a:avLst/>
            </a:prstGeom>
            <a:solidFill>
              <a:srgbClr val="53565A"/>
            </a:solidFill>
            <a:ln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>
                  <a:solidFill>
                    <a:prstClr val="white"/>
                  </a:solidFill>
                </a:rPr>
                <a:t>ФУНКЦІЇ</a:t>
              </a:r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08876" y="2092904"/>
              <a:ext cx="1257300" cy="309480"/>
            </a:xfrm>
            <a:prstGeom prst="rect">
              <a:avLst/>
            </a:prstGeom>
            <a:solidFill>
              <a:srgbClr val="FF6C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800" dirty="0">
                  <a:solidFill>
                    <a:prstClr val="white"/>
                  </a:solidFill>
                </a:rPr>
                <a:t>Базовий</a:t>
              </a:r>
              <a:r>
                <a:rPr lang="en-US" sz="800" dirty="0">
                  <a:solidFill>
                    <a:prstClr val="white"/>
                  </a:solidFill>
                </a:rPr>
                <a:t>/</a:t>
              </a:r>
              <a:r>
                <a:rPr lang="uk-UA" sz="800" dirty="0">
                  <a:solidFill>
                    <a:prstClr val="white"/>
                  </a:solidFill>
                </a:rPr>
                <a:t>розширений</a:t>
              </a:r>
              <a:r>
                <a:rPr lang="en-US" sz="800" dirty="0">
                  <a:solidFill>
                    <a:prstClr val="white"/>
                  </a:solidFill>
                </a:rPr>
                <a:t> </a:t>
              </a:r>
              <a:r>
                <a:rPr lang="uk-UA" sz="800" dirty="0">
                  <a:solidFill>
                    <a:prstClr val="white"/>
                  </a:solidFill>
                </a:rPr>
                <a:t>пошук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08879" y="4233206"/>
              <a:ext cx="1257299" cy="383484"/>
            </a:xfrm>
            <a:prstGeom prst="rect">
              <a:avLst/>
            </a:prstGeom>
            <a:solidFill>
              <a:srgbClr val="FF6C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800">
                  <a:solidFill>
                    <a:prstClr val="white"/>
                  </a:solidFill>
                </a:rPr>
                <a:t>Сповіщення</a:t>
              </a:r>
              <a:r>
                <a:rPr lang="en-US" sz="800">
                  <a:solidFill>
                    <a:prstClr val="white"/>
                  </a:solidFill>
                </a:rPr>
                <a:t>, </a:t>
              </a:r>
              <a:r>
                <a:rPr lang="uk-UA" sz="800">
                  <a:solidFill>
                    <a:prstClr val="white"/>
                  </a:solidFill>
                </a:rPr>
                <a:t>профіль автора</a:t>
              </a:r>
              <a:r>
                <a:rPr lang="en-US" sz="800">
                  <a:solidFill>
                    <a:prstClr val="white"/>
                  </a:solidFill>
                </a:rPr>
                <a:t>, </a:t>
              </a:r>
              <a:r>
                <a:rPr lang="uk-UA" sz="800">
                  <a:solidFill>
                    <a:prstClr val="white"/>
                  </a:solidFill>
                </a:rPr>
                <a:t>аналіз</a:t>
              </a:r>
              <a:endParaRPr lang="en-US" sz="8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03680" y="2685625"/>
              <a:ext cx="1262495" cy="312720"/>
            </a:xfrm>
            <a:prstGeom prst="rect">
              <a:avLst/>
            </a:prstGeom>
            <a:solidFill>
              <a:srgbClr val="FF6C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800" dirty="0">
                  <a:solidFill>
                    <a:prstClr val="white"/>
                  </a:solidFill>
                </a:rPr>
                <a:t>Профіль автора</a:t>
              </a:r>
              <a:r>
                <a:rPr lang="en-US" sz="800" dirty="0">
                  <a:solidFill>
                    <a:prstClr val="white"/>
                  </a:solidFill>
                </a:rPr>
                <a:t>/</a:t>
              </a:r>
              <a:r>
                <a:rPr lang="uk-UA" sz="800" dirty="0">
                  <a:solidFill>
                    <a:prstClr val="white"/>
                  </a:solidFill>
                </a:rPr>
                <a:t>установи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03680" y="3705876"/>
              <a:ext cx="1262495" cy="358174"/>
            </a:xfrm>
            <a:prstGeom prst="rect">
              <a:avLst/>
            </a:prstGeom>
            <a:solidFill>
              <a:srgbClr val="FF6C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800" dirty="0">
                  <a:solidFill>
                    <a:prstClr val="white"/>
                  </a:solidFill>
                </a:rPr>
                <a:t>Сповіщення</a:t>
              </a:r>
              <a:r>
                <a:rPr lang="en-US" sz="800" dirty="0">
                  <a:solidFill>
                    <a:prstClr val="white"/>
                  </a:solidFill>
                </a:rPr>
                <a:t>, </a:t>
              </a:r>
              <a:r>
                <a:rPr lang="uk-UA" sz="800" dirty="0">
                  <a:solidFill>
                    <a:prstClr val="white"/>
                  </a:solidFill>
                </a:rPr>
                <a:t>огляд цитування</a:t>
              </a:r>
              <a:r>
                <a:rPr lang="en-US" sz="800" dirty="0">
                  <a:solidFill>
                    <a:prstClr val="white"/>
                  </a:solidFill>
                </a:rPr>
                <a:t>, </a:t>
              </a:r>
              <a:r>
                <a:rPr lang="uk-UA" sz="800" dirty="0">
                  <a:solidFill>
                    <a:prstClr val="white"/>
                  </a:solidFill>
                </a:rPr>
                <a:t>аналіз</a:t>
              </a:r>
              <a:r>
                <a:rPr lang="en-US" sz="800" dirty="0">
                  <a:solidFill>
                    <a:prstClr val="white"/>
                  </a:solidFill>
                </a:rPr>
                <a:t>, </a:t>
              </a:r>
              <a:r>
                <a:rPr lang="uk-UA" sz="800" dirty="0">
                  <a:solidFill>
                    <a:prstClr val="white"/>
                  </a:solidFill>
                </a:rPr>
                <a:t>метрики статей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08875" y="3214883"/>
              <a:ext cx="1257300" cy="285750"/>
            </a:xfrm>
            <a:prstGeom prst="rect">
              <a:avLst/>
            </a:prstGeom>
            <a:solidFill>
              <a:srgbClr val="FF6C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800" dirty="0">
                  <a:solidFill>
                    <a:prstClr val="white"/>
                  </a:solidFill>
                </a:rPr>
                <a:t>Аналіз журналів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87069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646" y="144379"/>
            <a:ext cx="7911513" cy="364458"/>
          </a:xfrm>
        </p:spPr>
        <p:txBody>
          <a:bodyPr/>
          <a:lstStyle/>
          <a:p>
            <a:r>
              <a:rPr lang="uk-UA" b="0" dirty="0"/>
              <a:t>Створіть персональний кабінет</a:t>
            </a:r>
            <a:endParaRPr lang="ru-RU" b="0" dirty="0"/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600" y="842963"/>
            <a:ext cx="4000500" cy="213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894" y="1703967"/>
            <a:ext cx="4050506" cy="2556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5900" y="4486275"/>
            <a:ext cx="6036469" cy="6572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134754"/>
            <a:ext cx="7936611" cy="384359"/>
          </a:xfrm>
        </p:spPr>
        <p:txBody>
          <a:bodyPr/>
          <a:lstStyle/>
          <a:p>
            <a:r>
              <a:rPr lang="uk-UA" b="0" dirty="0"/>
              <a:t>Персональний кабінет</a:t>
            </a: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3079" y="945120"/>
            <a:ext cx="7337842" cy="339034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8098046" y="446367"/>
            <a:ext cx="285750" cy="571500"/>
          </a:xfrm>
          <a:prstGeom prst="straightConnector1">
            <a:avLst/>
          </a:prstGeom>
          <a:ln w="38100">
            <a:solidFill>
              <a:srgbClr val="FF6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1EB70EC1-E429-475A-9462-FA7BA8A3491F}"/>
              </a:ext>
            </a:extLst>
          </p:cNvPr>
          <p:cNvSpPr/>
          <p:nvPr/>
        </p:nvSpPr>
        <p:spPr>
          <a:xfrm>
            <a:off x="6562714" y="1680159"/>
            <a:ext cx="1821082" cy="1525054"/>
          </a:xfrm>
          <a:prstGeom prst="rect">
            <a:avLst/>
          </a:prstGeom>
          <a:noFill/>
          <a:ln w="38100">
            <a:solidFill>
              <a:srgbClr val="FF6C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105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481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789272" y="71452"/>
            <a:ext cx="7886415" cy="50181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342900">
              <a:spcBef>
                <a:spcPct val="0"/>
              </a:spcBef>
              <a:defRPr/>
            </a:pPr>
            <a:r>
              <a:rPr lang="ru-RU" sz="3200" dirty="0" err="1">
                <a:solidFill>
                  <a:srgbClr val="53565A"/>
                </a:solidFill>
                <a:latin typeface="+mj-lt"/>
                <a:ea typeface="+mj-ea"/>
                <a:cs typeface="Arial Bold" pitchFamily="34" charset="0"/>
              </a:rPr>
              <a:t>Основний</a:t>
            </a:r>
            <a:r>
              <a:rPr lang="ru-RU" sz="3200" dirty="0">
                <a:solidFill>
                  <a:srgbClr val="53565A"/>
                </a:solidFill>
                <a:latin typeface="+mj-lt"/>
                <a:ea typeface="+mj-ea"/>
                <a:cs typeface="Arial Bold" pitchFamily="34" charset="0"/>
              </a:rPr>
              <a:t> </a:t>
            </a:r>
            <a:r>
              <a:rPr lang="ru-RU" sz="3200" dirty="0" err="1">
                <a:solidFill>
                  <a:srgbClr val="53565A"/>
                </a:solidFill>
                <a:latin typeface="+mj-lt"/>
                <a:ea typeface="+mj-ea"/>
                <a:cs typeface="Arial Bold" pitchFamily="34" charset="0"/>
              </a:rPr>
              <a:t>пошук</a:t>
            </a:r>
            <a:endParaRPr lang="en-US" sz="3200" dirty="0">
              <a:solidFill>
                <a:srgbClr val="53565A"/>
              </a:solidFill>
              <a:latin typeface="+mj-lt"/>
              <a:ea typeface="+mj-ea"/>
              <a:cs typeface="Arial Bold" pitchFamily="34" charset="0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="" xmlns:a16="http://schemas.microsoft.com/office/drawing/2014/main" id="{566EC93F-450A-484C-AA1F-88325DEA0D33}"/>
              </a:ext>
            </a:extLst>
          </p:cNvPr>
          <p:cNvGrpSpPr/>
          <p:nvPr/>
        </p:nvGrpSpPr>
        <p:grpSpPr>
          <a:xfrm>
            <a:off x="1386038" y="721894"/>
            <a:ext cx="6243851" cy="4243297"/>
            <a:chOff x="1808255" y="951570"/>
            <a:chExt cx="5671421" cy="4013622"/>
          </a:xfrm>
        </p:grpSpPr>
        <p:pic>
          <p:nvPicPr>
            <p:cNvPr id="1026" name="Picture 2" descr="C:\Users\yakshonakg\Desktop\08-08-2017 19-12-41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808255" y="951570"/>
              <a:ext cx="5671421" cy="401362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944187" y="1886078"/>
              <a:ext cx="540305" cy="235915"/>
            </a:xfrm>
            <a:prstGeom prst="rect">
              <a:avLst/>
            </a:prstGeom>
            <a:noFill/>
            <a:ln w="38100">
              <a:solidFill>
                <a:srgbClr val="FF6C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 sz="1050">
                <a:solidFill>
                  <a:srgbClr val="53565A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43966" y="2121992"/>
              <a:ext cx="1654127" cy="1478351"/>
            </a:xfrm>
            <a:prstGeom prst="rect">
              <a:avLst/>
            </a:prstGeom>
            <a:noFill/>
            <a:ln w="38100">
              <a:solidFill>
                <a:srgbClr val="FF6C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GB" sz="1050">
                <a:solidFill>
                  <a:srgbClr val="53565A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944632" y="2207539"/>
              <a:ext cx="2958585" cy="23590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25" i="1" dirty="0" err="1">
                  <a:solidFill>
                    <a:srgbClr val="FF6C00"/>
                  </a:solidFill>
                </a:rPr>
                <a:t>Пошуковий</a:t>
              </a:r>
              <a:r>
                <a:rPr lang="ru-RU" sz="825" i="1" dirty="0">
                  <a:solidFill>
                    <a:srgbClr val="FF6C00"/>
                  </a:solidFill>
                </a:rPr>
                <a:t> рядок для </a:t>
              </a:r>
              <a:r>
                <a:rPr lang="ru-RU" sz="825" i="1" dirty="0" err="1">
                  <a:solidFill>
                    <a:srgbClr val="FF6C00"/>
                  </a:solidFill>
                </a:rPr>
                <a:t>пошукових</a:t>
              </a:r>
              <a:r>
                <a:rPr lang="ru-RU" sz="825" i="1" dirty="0">
                  <a:solidFill>
                    <a:srgbClr val="FF6C00"/>
                  </a:solidFill>
                </a:rPr>
                <a:t> </a:t>
              </a:r>
              <a:r>
                <a:rPr lang="ru-RU" sz="825" i="1" dirty="0" err="1">
                  <a:solidFill>
                    <a:srgbClr val="FF6C00"/>
                  </a:solidFill>
                </a:rPr>
                <a:t>термінів</a:t>
              </a:r>
              <a:endParaRPr lang="en-US" sz="825" i="1" dirty="0">
                <a:solidFill>
                  <a:srgbClr val="FF6C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72979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">
  <a:themeElements>
    <a:clrScheme name="Elsevier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661CCA"/>
      </a:accent1>
      <a:accent2>
        <a:srgbClr val="3679E0"/>
      </a:accent2>
      <a:accent3>
        <a:srgbClr val="8ED700"/>
      </a:accent3>
      <a:accent4>
        <a:srgbClr val="FDD300"/>
      </a:accent4>
      <a:accent5>
        <a:srgbClr val="F73E29"/>
      </a:accent5>
      <a:accent6>
        <a:srgbClr val="88A8A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y">
      <a:srgbClr val="53565A"/>
    </a:custClr>
    <a:custClr name="Orange">
      <a:srgbClr val="FF6C00"/>
    </a:custClr>
    <a:custClr name="Grey footer">
      <a:srgbClr val="A7A8AA"/>
    </a:custClr>
    <a:custClr name="Purple dark">
      <a:srgbClr val="661CCA"/>
    </a:custClr>
    <a:custClr name="Purple light">
      <a:srgbClr val="BB84FF"/>
    </a:custClr>
    <a:custClr name="Blue dark">
      <a:srgbClr val="3679E0"/>
    </a:custClr>
    <a:custClr name="Blue light">
      <a:srgbClr val="ACD2FF"/>
    </a:custClr>
    <a:custClr name="Green dark">
      <a:srgbClr val="8ED700"/>
    </a:custClr>
    <a:custClr name="Green light">
      <a:srgbClr val="C0F25D"/>
    </a:custClr>
    <a:custClr name="Yellow dark">
      <a:srgbClr val="FDD300"/>
    </a:custClr>
    <a:custClr name="Yellow light">
      <a:srgbClr val="FFEC84"/>
    </a:custClr>
    <a:custClr name="Red dark">
      <a:srgbClr val="F73E29"/>
    </a:custClr>
    <a:custClr name="Red light">
      <a:srgbClr val="FEB7B7"/>
    </a:custClr>
  </a:custClrLst>
  <a:extLst>
    <a:ext uri="{05A4C25C-085E-4340-85A3-A5531E510DB2}">
      <thm15:themeFamily xmlns="" xmlns:thm15="http://schemas.microsoft.com/office/thememl/2012/main" name="ELS_ppt-presentation_Arial 16_9 new.potx" id="{12E35BD6-9C40-43EA-AFF3-494B0B46FC84}" vid="{DD2AB100-6B67-4D60-933A-B62F583EB6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lsevier Colours">
    <a:dk1>
      <a:srgbClr val="53565A"/>
    </a:dk1>
    <a:lt1>
      <a:sysClr val="window" lastClr="FFFFFF"/>
    </a:lt1>
    <a:dk2>
      <a:srgbClr val="FF8200"/>
    </a:dk2>
    <a:lt2>
      <a:srgbClr val="A7A8AA"/>
    </a:lt2>
    <a:accent1>
      <a:srgbClr val="007398"/>
    </a:accent1>
    <a:accent2>
      <a:srgbClr val="FF8200"/>
    </a:accent2>
    <a:accent3>
      <a:srgbClr val="53565A"/>
    </a:accent3>
    <a:accent4>
      <a:srgbClr val="00966C"/>
    </a:accent4>
    <a:accent5>
      <a:srgbClr val="41B6E6"/>
    </a:accent5>
    <a:accent6>
      <a:srgbClr val="CBC793"/>
    </a:accent6>
    <a:hlink>
      <a:srgbClr val="007398"/>
    </a:hlink>
    <a:folHlink>
      <a:srgbClr val="FF8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Elsevier presentation 16_9</Template>
  <TotalTime>578</TotalTime>
  <Words>1204</Words>
  <Application>Microsoft Office PowerPoint</Application>
  <PresentationFormat>Екран (16:9)</PresentationFormat>
  <Paragraphs>267</Paragraphs>
  <Slides>49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49</vt:i4>
      </vt:variant>
    </vt:vector>
  </HeadingPairs>
  <TitlesOfParts>
    <vt:vector size="50" baseType="lpstr">
      <vt:lpstr>Elsevier</vt:lpstr>
      <vt:lpstr>Як пробитися в Scopus: від ідеї до публікації </vt:lpstr>
      <vt:lpstr>Зміст</vt:lpstr>
      <vt:lpstr>Слайд 3</vt:lpstr>
      <vt:lpstr>Крізь всі предметні галузі та типи контенту</vt:lpstr>
      <vt:lpstr>Слайд 5</vt:lpstr>
      <vt:lpstr>Слайд 6</vt:lpstr>
      <vt:lpstr>Створіть персональний кабінет</vt:lpstr>
      <vt:lpstr>Персональний кабінет</vt:lpstr>
      <vt:lpstr>Слайд 9</vt:lpstr>
      <vt:lpstr>Розширений пошук</vt:lpstr>
      <vt:lpstr>Результати пошуку</vt:lpstr>
      <vt:lpstr>Результати пошуку</vt:lpstr>
      <vt:lpstr>Документ в Scopus</vt:lpstr>
      <vt:lpstr>Якщо в статті є прізвище автора – стаття потрапляє в профіль автора</vt:lpstr>
      <vt:lpstr>Пошук профілю автора</vt:lpstr>
      <vt:lpstr>Профіль автора в Scopus</vt:lpstr>
      <vt:lpstr>Пошук журналу для публікації</vt:lpstr>
      <vt:lpstr>Як відібрати журнали для читання та публікації за допомогою Scopus</vt:lpstr>
      <vt:lpstr>Пошук журналу</vt:lpstr>
      <vt:lpstr>Загальний приріст статтей за різними видавничими моделями</vt:lpstr>
      <vt:lpstr>Пошук журналу</vt:lpstr>
      <vt:lpstr>Інформація про журнал</vt:lpstr>
      <vt:lpstr>Інформація про журнал</vt:lpstr>
      <vt:lpstr>Журнали, які припинили індексуватись</vt:lpstr>
      <vt:lpstr>Перелік журналів виключених зі Scopus</vt:lpstr>
      <vt:lpstr>Пошук журналу певної тематики по документах</vt:lpstr>
      <vt:lpstr>Пошук журналу певної тематики по документах</vt:lpstr>
      <vt:lpstr>Пошук журналу певної тематики по документах</vt:lpstr>
      <vt:lpstr>Підготовка рукопису для публікації </vt:lpstr>
      <vt:lpstr>Рекомендації з підготовки і написання наукових публікацій</vt:lpstr>
      <vt:lpstr>Використовуйте Керівництво для авторів (Guide for Authors)</vt:lpstr>
      <vt:lpstr>Структура статті</vt:lpstr>
      <vt:lpstr>Організовуйте свої документи та посилання за допомогою Mendeley</vt:lpstr>
      <vt:lpstr>Mendeley Data: діліться своїми даними</vt:lpstr>
      <vt:lpstr>«Типовий» peer review process</vt:lpstr>
      <vt:lpstr>Elsevier Journal Finder</vt:lpstr>
      <vt:lpstr>Процес відбору та переоцінки журналів у Scopus </vt:lpstr>
      <vt:lpstr>Content Selection &amp; Advisory Board Експертна рада з відбору контенту в Scopus</vt:lpstr>
      <vt:lpstr>Відбір контенту Scopus</vt:lpstr>
      <vt:lpstr>1. ВСІ видання повинні виконати ВСІ базові вимоги Scopus </vt:lpstr>
      <vt:lpstr>2. Прийняті до відбору назви розглядаються Експертною радою з відбору контенту за 14 кількісними та якісними критеріями:  </vt:lpstr>
      <vt:lpstr>Журнал у Scopus. Що далі?</vt:lpstr>
      <vt:lpstr>RADAR: виявлення журналів з сумнівною поведінкою</vt:lpstr>
      <vt:lpstr>RADAR: приклади підозрілої поведінки</vt:lpstr>
      <vt:lpstr>Додаткова інформація</vt:lpstr>
      <vt:lpstr>Де шукати більше інформації: </vt:lpstr>
      <vt:lpstr>Центр підтримки користувачів Scopus</vt:lpstr>
      <vt:lpstr>Вебінари</vt:lpstr>
      <vt:lpstr>Дякую!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Scopus – інструмент підтримки дослідника </dc:title>
  <dc:creator>MN</dc:creator>
  <cp:lastModifiedBy>MN</cp:lastModifiedBy>
  <cp:revision>95</cp:revision>
  <dcterms:created xsi:type="dcterms:W3CDTF">2019-04-17T13:33:49Z</dcterms:created>
  <dcterms:modified xsi:type="dcterms:W3CDTF">2019-06-12T07:38:53Z</dcterms:modified>
</cp:coreProperties>
</file>