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7"/>
  </p:notesMasterIdLst>
  <p:sldIdLst>
    <p:sldId id="256" r:id="rId2"/>
    <p:sldId id="259" r:id="rId3"/>
    <p:sldId id="266" r:id="rId4"/>
    <p:sldId id="267" r:id="rId5"/>
    <p:sldId id="268" r:id="rId6"/>
    <p:sldId id="269" r:id="rId7"/>
    <p:sldId id="262" r:id="rId8"/>
    <p:sldId id="260" r:id="rId9"/>
    <p:sldId id="270" r:id="rId10"/>
    <p:sldId id="265" r:id="rId11"/>
    <p:sldId id="277" r:id="rId12"/>
    <p:sldId id="274" r:id="rId13"/>
    <p:sldId id="278" r:id="rId14"/>
    <p:sldId id="275" r:id="rId15"/>
    <p:sldId id="279" r:id="rId16"/>
    <p:sldId id="271" r:id="rId17"/>
    <p:sldId id="281" r:id="rId18"/>
    <p:sldId id="296" r:id="rId19"/>
    <p:sldId id="297" r:id="rId20"/>
    <p:sldId id="298" r:id="rId21"/>
    <p:sldId id="273" r:id="rId22"/>
    <p:sldId id="287" r:id="rId23"/>
    <p:sldId id="288" r:id="rId24"/>
    <p:sldId id="289" r:id="rId25"/>
    <p:sldId id="276" r:id="rId26"/>
    <p:sldId id="284" r:id="rId27"/>
    <p:sldId id="290" r:id="rId28"/>
    <p:sldId id="291" r:id="rId29"/>
    <p:sldId id="292" r:id="rId30"/>
    <p:sldId id="272" r:id="rId31"/>
    <p:sldId id="293" r:id="rId32"/>
    <p:sldId id="294" r:id="rId33"/>
    <p:sldId id="295" r:id="rId34"/>
    <p:sldId id="285" r:id="rId35"/>
    <p:sldId id="286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483" autoAdjust="0"/>
  </p:normalViewPr>
  <p:slideViewPr>
    <p:cSldViewPr>
      <p:cViewPr varScale="1">
        <p:scale>
          <a:sx n="58" d="100"/>
          <a:sy n="58" d="100"/>
        </p:scale>
        <p:origin x="16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B14977-E0C9-4691-A6D2-20542A1F108D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94460D-3C50-4300-8E51-7AEDA07F5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991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0AF56-5638-4398-8051-C658B83F2BD0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6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59728E-E230-4C02-8045-788F564E3DBE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2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uk-UA" smtClean="0"/>
          </a:p>
          <a:p>
            <a:pPr eaLnBrk="1" hangingPunct="1">
              <a:spcBef>
                <a:spcPct val="0"/>
              </a:spcBef>
            </a:pPr>
            <a:r>
              <a:rPr lang="ru-RU" altLang="uk-UA" smtClean="0"/>
              <a:t> </a:t>
            </a:r>
          </a:p>
          <a:p>
            <a:pPr eaLnBrk="1" hangingPunct="1"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1DC917-24DA-483E-80E1-02BA30558535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9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49BA4C-7841-433B-8AFE-8764FFACE28E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566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B8CDCA-9BDB-4ACC-8C64-1C1EAE04BBB9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7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AB8741-4F7C-44CB-988E-6C734AF261CB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12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uk-UA" altLang="uk-UA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C6350C-BA5C-4281-9787-ECA4ABA60F16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46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smtClean="0">
                <a:effectLst/>
              </a:rPr>
              <a:t>При виборі </a:t>
            </a:r>
            <a:r>
              <a:rPr lang="uk-UA" dirty="0" err="1" smtClean="0">
                <a:effectLst/>
              </a:rPr>
              <a:t>архіватора</a:t>
            </a:r>
            <a:r>
              <a:rPr lang="uk-UA" dirty="0" smtClean="0">
                <a:effectLst/>
              </a:rPr>
              <a:t> насамперед слід керуватися наступними критеріями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uk-UA" dirty="0" smtClean="0">
                <a:effectLst/>
              </a:rPr>
              <a:t>Який тип архівів вже існує в рамках тієї робочої групи, в якій вам належить взаємодіяти. Якщо мова йде про вибір </a:t>
            </a:r>
            <a:r>
              <a:rPr lang="uk-UA" dirty="0" err="1" smtClean="0">
                <a:effectLst/>
              </a:rPr>
              <a:t>архиватора</a:t>
            </a:r>
            <a:r>
              <a:rPr lang="uk-UA" dirty="0" smtClean="0">
                <a:effectLst/>
              </a:rPr>
              <a:t> для особистого використання, то цей критерій відпадає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uk-UA" dirty="0" smtClean="0">
                <a:effectLst/>
              </a:rPr>
              <a:t>Які обсяги передбачається стискати. Якщо одноразовий набір файлів великий або якщо згодом архіви будуть переноситися між комп'ютерами будь-яким іншим способом, окрім локальної обчислювальної мережі, то доцільно з'ясувати, чи підтримує конкретний </a:t>
            </a:r>
            <a:r>
              <a:rPr lang="uk-UA" dirty="0" err="1" smtClean="0">
                <a:effectLst/>
              </a:rPr>
              <a:t>архіватор</a:t>
            </a:r>
            <a:r>
              <a:rPr lang="uk-UA" dirty="0" smtClean="0">
                <a:effectLst/>
              </a:rPr>
              <a:t> таку опцію, як створення великого архіву у вигляді декількох томів малого обсягу. Зазвичай, якщо така опція підтримується, то в інтерфейс програми вже заздалегідь вбудована можливість створення томів розміру, кратного найбільш популярним носіям даних, колись це була тридюймова дискета ємністю 1,44 </a:t>
            </a:r>
            <a:r>
              <a:rPr lang="uk-UA" dirty="0" err="1" smtClean="0">
                <a:effectLst/>
              </a:rPr>
              <a:t>Мб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uk-UA" dirty="0" smtClean="0">
                <a:effectLst/>
              </a:rPr>
              <a:t>Який тип даних серед інформації, яка архівується, переважає. Якщо більше трьох чвертей складається з однорідних даних, то бажано вибирати </a:t>
            </a:r>
            <a:r>
              <a:rPr lang="uk-UA" dirty="0" err="1" smtClean="0">
                <a:effectLst/>
              </a:rPr>
              <a:t>архіватор</a:t>
            </a:r>
            <a:r>
              <a:rPr lang="uk-UA" dirty="0" smtClean="0">
                <a:effectLst/>
              </a:rPr>
              <a:t>, чиї переваги в цьому випадку виявляються найбільше. Певне відставання в інших випадках на загальному тлі виявиться практично непомітним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uk-UA" dirty="0" smtClean="0">
                <a:effectLst/>
              </a:rPr>
              <a:t>І останнім елементом, за яким не зайве оцінити </a:t>
            </a:r>
            <a:r>
              <a:rPr lang="uk-UA" dirty="0" err="1" smtClean="0">
                <a:effectLst/>
              </a:rPr>
              <a:t>архіватор</a:t>
            </a:r>
            <a:r>
              <a:rPr lang="uk-UA" dirty="0" smtClean="0">
                <a:effectLst/>
              </a:rPr>
              <a:t> перед вибором, це зручність його інтерфейсу. Зрештою, саме вам доведеться постійно спілкуватися з цією програмою. Якщо це виявиться занадто обтяжливим або надзвичайно багатоходовим, то швидше за все ви досить скоро відмовитеся від нього і будете змушені витратити досить багато часу на перекодування всіх раніше створених архівів.</a:t>
            </a:r>
            <a:endParaRPr lang="ru-RU" dirty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BC36EB-2CCC-4D47-9B47-A6DE344B61F7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35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765717-CEEA-46AE-A1EA-639D4BE13357}" type="slidenum">
              <a:rPr lang="ru-RU" altLang="uk-U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ru-RU" altLang="uk-UA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6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31CB1-03FD-43B6-AFA2-4DF3878FC8F4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588CA-7FF7-4423-A1AF-9686E4D15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091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109C-2139-4AF2-A19A-2B871088D314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63F0F-5875-4E9D-9BCA-3FDA94F6E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3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A648D-C5C2-440B-B471-67D2A8805442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6063-85D7-4D9E-83F6-DC440A989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9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82F70-C8B7-49F9-8ECB-DC123591725E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483667-7B64-4C34-A69D-BE7873170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5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38E98-9297-4DB8-8328-A7C1361ED357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8F92E-CFB4-4BCB-A190-E43F607D7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69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05ABE-F36E-4FCB-A304-024709E04E07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0FBB8-38DB-4314-B20C-56FBA2B25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5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A038B-B222-4EB3-8EFD-10781049317B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A3E05-A529-4009-B4B4-758DF810A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8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4C5724-29C3-4B09-BAE7-844876E4AD53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258208-8C14-4552-8F24-3EB2ECAB8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F5BA-35AE-458F-BEAB-01A0BCA0F00C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D998F-E37C-4B18-85E1-41E7D6F01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56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8" name="Прямая соединительная линия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D9C906-96A5-460A-8116-5C342D6101AC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683A9B8-08E4-4CB0-A233-24DDB7354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026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75EA67-A5A7-4E60-B539-FD5B0ECD3F18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378AEE-B2C4-4A07-B12F-C98667FDA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7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BE8981-C83A-4B3D-B9A3-DA2CEEECD27C}" type="datetimeFigureOut">
              <a:rPr lang="ru-RU"/>
              <a:pPr>
                <a:defRPr/>
              </a:pPr>
              <a:t>04.10.2017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1D20E9-1BEA-4C5F-B6E6-2C912FB01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3" r:id="rId4"/>
    <p:sldLayoutId id="2147483744" r:id="rId5"/>
    <p:sldLayoutId id="2147483751" r:id="rId6"/>
    <p:sldLayoutId id="2147483745" r:id="rId7"/>
    <p:sldLayoutId id="2147483752" r:id="rId8"/>
    <p:sldLayoutId id="2147483753" r:id="rId9"/>
    <p:sldLayoutId id="2147483746" r:id="rId10"/>
    <p:sldLayoutId id="2147483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doc.ru/comp/other/testing_eight_modern_archivers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/>
              <a:t>Архівація</a:t>
            </a:r>
            <a:r>
              <a:rPr lang="ru-RU" dirty="0"/>
              <a:t> та 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 smtClean="0"/>
              <a:t>мультимедійної</a:t>
            </a:r>
            <a:r>
              <a:rPr lang="ru-RU" dirty="0" smtClean="0"/>
              <a:t> </a:t>
            </a:r>
            <a:r>
              <a:rPr lang="ru-RU" smtClean="0"/>
              <a:t>інформації</a:t>
            </a:r>
            <a:endParaRPr lang="ru-RU" dirty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ru-RU" altLang="uk-UA" dirty="0" err="1" smtClean="0"/>
              <a:t>Лекція</a:t>
            </a:r>
            <a:r>
              <a:rPr lang="ru-RU" altLang="uk-UA" dirty="0" smtClean="0"/>
              <a:t> </a:t>
            </a:r>
            <a:r>
              <a:rPr lang="uk-UA" altLang="uk-UA" dirty="0" smtClean="0"/>
              <a:t>2</a:t>
            </a:r>
          </a:p>
          <a:p>
            <a:pPr eaLnBrk="1" hangingPunct="1"/>
            <a:r>
              <a:rPr lang="ru-RU" altLang="uk-UA" dirty="0" smtClean="0"/>
              <a:t>Бобарчук </a:t>
            </a:r>
            <a:r>
              <a:rPr lang="ru-RU" altLang="uk-UA" dirty="0" err="1" smtClean="0"/>
              <a:t>Олександр</a:t>
            </a:r>
            <a:r>
              <a:rPr lang="ru-RU" altLang="uk-UA" dirty="0" smtClean="0"/>
              <a:t> Антонович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571625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Архівувати можна тільки файли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Сама папка не є файлом, а лише списком об'єктів (файлів або інших папок), які містяться в ній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Тому архівується не сама папка, а файли, які в ній знаходяться і з вкладених папок дістаються файли, а самі вкладені папки не архівуються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Практично у всіх архіваторах є можливість вибору архівації зі збереженням структури папок, або без її збереження</a:t>
            </a:r>
            <a:r>
              <a:rPr lang="ru-RU" altLang="uk-UA" smtClean="0"/>
              <a:t>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Архівація файлів і папок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Формат </a:t>
            </a:r>
            <a:r>
              <a:rPr lang="ru-RU" dirty="0" err="1" smtClean="0"/>
              <a:t>архівації</a:t>
            </a:r>
            <a:r>
              <a:rPr lang="ru-RU" dirty="0" smtClean="0"/>
              <a:t> </a:t>
            </a:r>
            <a:r>
              <a:rPr lang="en-US" dirty="0" smtClean="0"/>
              <a:t>ZIP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ZIP - популярний формат стиснення даних і архівації файлів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Файл в цьому форматі зазвичай має розширення .zip і зберігає в стислому або нестисненому вигляді один або декілька файлів, які можна з нього вилучити шляхом розпакування за допомогою спеціальної програми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Формат ZIP був розроблений Філом Кацем для використання в програмі PKZIP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Згодом з'явилося безліч інших утиліт, що працюють з цим форматом</a:t>
            </a:r>
            <a:r>
              <a:rPr lang="ru-RU" altLang="uk-UA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Формат архівації ZIP (продовження)</a:t>
            </a: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86175"/>
          </a:xfrm>
        </p:spPr>
        <p:txBody>
          <a:bodyPr/>
          <a:lstStyle/>
          <a:p>
            <a:pPr eaLnBrk="1" hangingPunct="1"/>
            <a:r>
              <a:rPr lang="uk-UA" altLang="uk-UA" smtClean="0"/>
              <a:t>Основна перевага формату ZIP - його популярність. Наприклад, більшість архівів в Internet - це архіви ZIP. Тому вкладення до електронного відправлення найкраще направляти у форматі ZIP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ru-RU" altLang="uk-UA" smtClean="0"/>
              <a:t>Можна також створити само розпаковуючий архів. Такий архів є трохи більшого розміру, але він може бути розпакований без використання зовнішніх програм.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Формат архівації ZIP (продовження)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uk-UA" smtClean="0"/>
              <a:t>Інша перевага ZIP - швидкість. Архів ZIP, зазвичай, створюється швидше, ніж  RAR.</a:t>
            </a:r>
          </a:p>
          <a:p>
            <a:pPr eaLnBrk="1" hangingPunct="1"/>
            <a:r>
              <a:rPr lang="ru-RU" altLang="uk-UA" smtClean="0"/>
              <a:t>Зараз формат ZIP, разом з ARJ, вважається стандартом для багатьох додатків, включаючи функції резервного копіювання та обміну даними. Наприклад, у різних бухгалтерских програмах.</a:t>
            </a:r>
          </a:p>
          <a:p>
            <a:pPr eaLnBrk="1" hangingPunct="1"/>
            <a:r>
              <a:rPr lang="ru-RU" altLang="uk-UA" smtClean="0"/>
              <a:t>Наряду з великою кількістю утиліт, які пр</a:t>
            </a:r>
            <a:r>
              <a:rPr lang="uk-UA" altLang="uk-UA" smtClean="0"/>
              <a:t>а</a:t>
            </a:r>
            <a:r>
              <a:rPr lang="ru-RU" altLang="uk-UA" smtClean="0"/>
              <a:t>цюють з ZIP-файлами із командного рядка, у середині 1990-х років </a:t>
            </a:r>
            <a:r>
              <a:rPr lang="uk-UA" altLang="uk-UA" smtClean="0"/>
              <a:t>з'явились також </a:t>
            </a:r>
            <a:r>
              <a:rPr lang="ru-RU" altLang="uk-UA" smtClean="0"/>
              <a:t>графічні ZIP-програми. Серед них однією  з найбільш популярних стала WinZip.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Формат </a:t>
            </a:r>
            <a:r>
              <a:rPr lang="ru-RU" dirty="0" err="1"/>
              <a:t>архівації</a:t>
            </a:r>
            <a:r>
              <a:rPr lang="ru-RU" dirty="0"/>
              <a:t> </a:t>
            </a:r>
            <a:r>
              <a:rPr lang="en-US" dirty="0"/>
              <a:t>RAR</a:t>
            </a: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21188"/>
          </a:xfrm>
        </p:spPr>
        <p:txBody>
          <a:bodyPr/>
          <a:lstStyle/>
          <a:p>
            <a:pPr eaLnBrk="1" hangingPunct="1"/>
            <a:r>
              <a:rPr lang="ru-RU" altLang="uk-UA" smtClean="0"/>
              <a:t>RAR - поширений формат стиснення даних і програма-архіватор.</a:t>
            </a:r>
          </a:p>
          <a:p>
            <a:pPr eaLnBrk="1" hangingPunct="1"/>
            <a:r>
              <a:rPr lang="ru-RU" altLang="uk-UA" smtClean="0"/>
              <a:t>Формат розроблений російським програмістом Євгеном Рошал</a:t>
            </a:r>
            <a:r>
              <a:rPr lang="uk-UA" altLang="uk-UA" smtClean="0"/>
              <a:t>ем</a:t>
            </a:r>
            <a:r>
              <a:rPr lang="ru-RU" altLang="uk-UA" smtClean="0"/>
              <a:t> (звідси й назва RAR: Roshal Archiver).</a:t>
            </a:r>
          </a:p>
          <a:p>
            <a:pPr eaLnBrk="1" hangingPunct="1"/>
            <a:r>
              <a:rPr lang="ru-RU" altLang="uk-UA" smtClean="0"/>
              <a:t>Він написав програму-архіватор для упакування / розпакування RAR, спочатку під DOS, потім і для інших платформ. </a:t>
            </a:r>
          </a:p>
          <a:p>
            <a:pPr eaLnBrk="1" hangingPunct="1"/>
            <a:r>
              <a:rPr lang="ru-RU" altLang="uk-UA" smtClean="0"/>
              <a:t>Версія для Microsoft Windows поширюється у складі багатоформатний архіватора з графічним інтерфейсом WinRAR.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Формат </a:t>
            </a:r>
            <a:r>
              <a:rPr lang="ru-RU" dirty="0" err="1" smtClean="0"/>
              <a:t>архівації</a:t>
            </a:r>
            <a:r>
              <a:rPr lang="ru-RU" dirty="0" smtClean="0"/>
              <a:t> </a:t>
            </a:r>
            <a:r>
              <a:rPr lang="en-US" dirty="0" smtClean="0"/>
              <a:t>RAR</a:t>
            </a:r>
            <a:r>
              <a:rPr lang="ru-RU" dirty="0" smtClean="0"/>
              <a:t> (</a:t>
            </a:r>
            <a:r>
              <a:rPr lang="ru-RU" dirty="0" err="1" smtClean="0"/>
              <a:t>продовження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13" cy="3052763"/>
          </a:xfrm>
        </p:spPr>
        <p:txBody>
          <a:bodyPr/>
          <a:lstStyle/>
          <a:p>
            <a:pPr eaLnBrk="1" hangingPunct="1"/>
            <a:r>
              <a:rPr lang="ru-RU" altLang="uk-UA" smtClean="0"/>
              <a:t>Програма поширюються як умовно-безкоштовне програмне забезпечення (shareware).</a:t>
            </a:r>
          </a:p>
          <a:p>
            <a:pPr eaLnBrk="1" hangingPunct="1"/>
            <a:r>
              <a:rPr lang="ru-RU" altLang="uk-UA" smtClean="0"/>
              <a:t>Програма для стиснення та розпакування існує для багатьох платформ, наприклад, у вигляді плагіна для 7-Zip. </a:t>
            </a:r>
          </a:p>
          <a:p>
            <a:pPr eaLnBrk="1" hangingPunct="1"/>
            <a:r>
              <a:rPr lang="ru-RU" altLang="uk-UA" smtClean="0"/>
              <a:t>Для файлів формату RAR зазвичай використовується розширення .rar</a:t>
            </a:r>
          </a:p>
          <a:p>
            <a:pPr eaLnBrk="1" hangingPunct="1"/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err="1" smtClean="0"/>
              <a:t>Архіватор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981325"/>
          </a:xfrm>
        </p:spPr>
        <p:txBody>
          <a:bodyPr/>
          <a:lstStyle/>
          <a:p>
            <a:pPr eaLnBrk="1" hangingPunct="1"/>
            <a:r>
              <a:rPr lang="ru-RU" altLang="uk-UA" smtClean="0"/>
              <a:t>Є кілька версій RAR для різних операційних систем: Windows, Linux, UNIX, DOS, OS/2 і т.п.</a:t>
            </a:r>
          </a:p>
          <a:p>
            <a:pPr eaLnBrk="1" hangingPunct="1"/>
            <a:r>
              <a:rPr lang="ru-RU" altLang="uk-UA" smtClean="0"/>
              <a:t>Архіватор WinRAR - це 32 розрядна версія архіватора RAR для Windows. </a:t>
            </a:r>
          </a:p>
          <a:p>
            <a:pPr eaLnBrk="1" hangingPunct="1"/>
            <a:r>
              <a:rPr lang="ru-RU" altLang="uk-UA" smtClean="0"/>
              <a:t>Існує дві версії RAR для Windows:</a:t>
            </a:r>
          </a:p>
          <a:p>
            <a:pPr lvl="1" eaLnBrk="1" hangingPunct="1"/>
            <a:r>
              <a:rPr lang="ru-RU" altLang="uk-UA" smtClean="0"/>
              <a:t>версія з графічним інтерфейсом - WinRAR.exe</a:t>
            </a:r>
          </a:p>
          <a:p>
            <a:pPr lvl="1" eaLnBrk="1" hangingPunct="1"/>
            <a:r>
              <a:rPr lang="ru-RU" altLang="uk-UA" smtClean="0"/>
              <a:t>консольна версія - Rar.exe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err="1" smtClean="0"/>
              <a:t>Архіватор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r>
              <a:rPr lang="ru-RU" dirty="0" smtClean="0"/>
              <a:t> (</a:t>
            </a:r>
            <a:r>
              <a:rPr lang="ru-RU" dirty="0" err="1" smtClean="0"/>
              <a:t>продовження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765550"/>
          </a:xfrm>
        </p:spPr>
        <p:txBody>
          <a:bodyPr/>
          <a:lstStyle/>
          <a:p>
            <a:pPr eaLnBrk="1" hangingPunct="1"/>
            <a:r>
              <a:rPr lang="ru-RU" altLang="uk-UA" smtClean="0"/>
              <a:t>WinRAR - потужний засіб створення архівів різних форматів і управління ними. </a:t>
            </a:r>
          </a:p>
          <a:p>
            <a:pPr eaLnBrk="1" hangingPunct="1"/>
            <a:r>
              <a:rPr lang="ru-RU" altLang="uk-UA" smtClean="0"/>
              <a:t>Повністю підтримує роботу з архівами ZIP і RAR</a:t>
            </a:r>
            <a:endParaRPr lang="en-US" altLang="uk-UA" smtClean="0"/>
          </a:p>
          <a:p>
            <a:pPr eaLnBrk="1" hangingPunct="1"/>
            <a:r>
              <a:rPr lang="ru-RU" altLang="uk-UA" smtClean="0"/>
              <a:t>До позитивних особливостей цієї програми слід віднести</a:t>
            </a:r>
            <a:endParaRPr lang="en-US" altLang="uk-UA" smtClean="0"/>
          </a:p>
          <a:p>
            <a:pPr lvl="1" eaLnBrk="1" hangingPunct="1"/>
            <a:r>
              <a:rPr lang="ru-RU" altLang="uk-UA" smtClean="0"/>
              <a:t>зручний користувальницький інтерфейс,</a:t>
            </a:r>
            <a:endParaRPr lang="en-US" altLang="uk-UA" smtClean="0"/>
          </a:p>
          <a:p>
            <a:pPr lvl="1" eaLnBrk="1" hangingPunct="1"/>
            <a:r>
              <a:rPr lang="ru-RU" altLang="uk-UA" smtClean="0"/>
              <a:t>прозорість виконання дій,</a:t>
            </a:r>
            <a:endParaRPr lang="en-US" altLang="uk-UA" smtClean="0"/>
          </a:p>
          <a:p>
            <a:pPr lvl="1" eaLnBrk="1" hangingPunct="1"/>
            <a:r>
              <a:rPr lang="ru-RU" altLang="uk-UA" smtClean="0"/>
              <a:t>можливість створення саморозпаковуючих і багатотомних архівів.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Можливості</a:t>
            </a:r>
            <a:r>
              <a:rPr lang="ru-RU" dirty="0" smtClean="0"/>
              <a:t> WinRAR</a:t>
            </a: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2588" cy="3844925"/>
          </a:xfrm>
        </p:spPr>
        <p:txBody>
          <a:bodyPr/>
          <a:lstStyle/>
          <a:p>
            <a:pPr eaLnBrk="1" hangingPunct="1"/>
            <a:r>
              <a:rPr lang="ru-RU" altLang="uk-UA" smtClean="0"/>
              <a:t>Дозволяє розпаковувати архіви CAB, ARJ, LZH, TAR, GZ, ACE, UUE, BZ2, JAR, ISO, і забезпечує архівування даних у формати ZIP і RAR.</a:t>
            </a:r>
          </a:p>
          <a:p>
            <a:pPr eaLnBrk="1" hangingPunct="1"/>
            <a:r>
              <a:rPr lang="ru-RU" altLang="uk-UA" smtClean="0"/>
              <a:t>Забезпечує повну підтримку архівів ZIP і RAR.</a:t>
            </a:r>
          </a:p>
          <a:p>
            <a:pPr eaLnBrk="1" hangingPunct="1"/>
            <a:r>
              <a:rPr lang="ru-RU" altLang="uk-UA" smtClean="0"/>
              <a:t>Має спеціальні алгоритми, оптимізовані для тексту і графіки. Для мультимедіа стиснення можна використовувати тільки з форматами RAR.</a:t>
            </a:r>
          </a:p>
          <a:p>
            <a:pPr eaLnBrk="1" hangingPunct="1"/>
            <a:r>
              <a:rPr lang="ru-RU" altLang="uk-UA" smtClean="0"/>
              <a:t>Підтримує технологію перетягування (drag &amp; drop).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Можливості</a:t>
            </a:r>
            <a:r>
              <a:rPr lang="ru-RU" dirty="0" smtClean="0"/>
              <a:t> WinRAR</a:t>
            </a:r>
            <a:r>
              <a:rPr lang="en-US" dirty="0" smtClean="0"/>
              <a:t> (</a:t>
            </a:r>
            <a:r>
              <a:rPr lang="ru-RU" dirty="0" err="1" smtClean="0"/>
              <a:t>продовження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060825"/>
          </a:xfrm>
        </p:spPr>
        <p:txBody>
          <a:bodyPr/>
          <a:lstStyle/>
          <a:p>
            <a:pPr eaLnBrk="1" hangingPunct="1"/>
            <a:r>
              <a:rPr lang="ru-RU" altLang="uk-UA" smtClean="0"/>
              <a:t>Має інтерфейс командного рядка.</a:t>
            </a:r>
          </a:p>
          <a:p>
            <a:pPr eaLnBrk="1" hangingPunct="1"/>
            <a:r>
              <a:rPr lang="ru-RU" altLang="uk-UA" smtClean="0"/>
              <a:t>Може здійснювати безперервне архівування, що забезпечує більш високу ступінь стиснення в порівнянні зі звичайними методами стиснення, особливо при упаковці великої кількості невеликих файлів однотипного змісту.</a:t>
            </a:r>
          </a:p>
          <a:p>
            <a:pPr eaLnBrk="1" hangingPunct="1"/>
            <a:r>
              <a:rPr lang="ru-RU" altLang="uk-UA" smtClean="0"/>
              <a:t>Забезпечує підтримку багатотомних архівів, тобто здійснює розбивку архіву на декілька томів (наприклад, для запису великого архіву на диски). Розширення томів: RAR, R01, R02 і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лекції</a:t>
            </a:r>
            <a:endParaRPr lang="ru-RU" dirty="0"/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uk-UA" smtClean="0"/>
              <a:t>Тема 2. Архівація та архіватори</a:t>
            </a:r>
          </a:p>
          <a:p>
            <a:pPr lvl="1" eaLnBrk="1" hangingPunct="1"/>
            <a:r>
              <a:rPr lang="uk-UA" altLang="uk-UA" smtClean="0"/>
              <a:t>Архівація інформації. Поняття архівів даних</a:t>
            </a:r>
          </a:p>
          <a:p>
            <a:pPr lvl="1" eaLnBrk="1" hangingPunct="1"/>
            <a:r>
              <a:rPr lang="uk-UA" altLang="uk-UA" smtClean="0"/>
              <a:t>Архіватори, їх структура та функції</a:t>
            </a:r>
          </a:p>
          <a:p>
            <a:pPr lvl="1" eaLnBrk="1" hangingPunct="1"/>
            <a:r>
              <a:rPr lang="uk-UA" altLang="uk-UA" smtClean="0"/>
              <a:t>Архівація файлів і папок</a:t>
            </a:r>
          </a:p>
          <a:p>
            <a:pPr lvl="1" eaLnBrk="1" hangingPunct="1"/>
            <a:r>
              <a:rPr lang="uk-UA" altLang="uk-UA" smtClean="0"/>
              <a:t>Формати архівації ZIP і RAR</a:t>
            </a:r>
          </a:p>
          <a:p>
            <a:pPr lvl="1" eaLnBrk="1" hangingPunct="1"/>
            <a:r>
              <a:rPr lang="uk-UA" altLang="uk-UA" smtClean="0"/>
              <a:t>Архіватор WinRAR</a:t>
            </a:r>
          </a:p>
          <a:p>
            <a:pPr lvl="1" eaLnBrk="1" hangingPunct="1"/>
            <a:r>
              <a:rPr lang="uk-UA" altLang="uk-UA" smtClean="0"/>
              <a:t>Коефіцієнт стиснення при архівації</a:t>
            </a:r>
          </a:p>
          <a:p>
            <a:pPr lvl="1" eaLnBrk="1" hangingPunct="1"/>
            <a:r>
              <a:rPr lang="uk-UA" altLang="uk-UA" smtClean="0"/>
              <a:t>Вибір архіваторів для текстових, графічних, відео зображень та аудіо даних</a:t>
            </a:r>
          </a:p>
          <a:p>
            <a:pPr lvl="1" eaLnBrk="1" hangingPunct="1"/>
            <a:r>
              <a:rPr lang="uk-UA" altLang="uk-UA" smtClean="0"/>
              <a:t>Розпакування архівів</a:t>
            </a:r>
          </a:p>
          <a:p>
            <a:pPr lvl="1" eaLnBrk="1" hangingPunct="1"/>
            <a:r>
              <a:rPr lang="uk-UA" altLang="uk-UA" smtClean="0"/>
              <a:t>Саморозкривні архіви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WinRAR</a:t>
            </a:r>
            <a:r>
              <a:rPr lang="en-US" dirty="0"/>
              <a:t> (</a:t>
            </a:r>
            <a:r>
              <a:rPr lang="ru-RU" dirty="0" err="1"/>
              <a:t>продовження</a:t>
            </a:r>
            <a:r>
              <a:rPr lang="ru-RU" dirty="0"/>
              <a:t>)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2588" cy="4873625"/>
          </a:xfrm>
        </p:spPr>
        <p:txBody>
          <a:bodyPr/>
          <a:lstStyle/>
          <a:p>
            <a:pPr eaLnBrk="1" hangingPunct="1"/>
            <a:r>
              <a:rPr lang="ru-RU" altLang="uk-UA" smtClean="0"/>
              <a:t>Під час створення саморозпаковуваного архіву перший том має розширення EXE.</a:t>
            </a:r>
          </a:p>
          <a:p>
            <a:pPr eaLnBrk="1" hangingPunct="1"/>
            <a:r>
              <a:rPr lang="ru-RU" altLang="uk-UA" smtClean="0"/>
              <a:t>Створює архіви (SFX) звичайні і багатотомні архіви, забезпечує захист їх паролями.</a:t>
            </a:r>
          </a:p>
          <a:p>
            <a:pPr eaLnBrk="1" hangingPunct="1"/>
            <a:r>
              <a:rPr lang="ru-RU" altLang="uk-UA" smtClean="0"/>
              <a:t>Забезпечує відновлення фізично пошкоджених архівів.</a:t>
            </a:r>
          </a:p>
          <a:p>
            <a:pPr eaLnBrk="1" hangingPunct="1"/>
            <a:r>
              <a:rPr lang="ru-RU" altLang="uk-UA" smtClean="0"/>
              <a:t>Має засоби відновлення, що дозволяють відновлювати відсутні частини багатотомного архіву.</a:t>
            </a:r>
          </a:p>
          <a:p>
            <a:pPr eaLnBrk="1" hangingPunct="1"/>
            <a:r>
              <a:rPr lang="ru-RU" altLang="uk-UA" smtClean="0"/>
              <a:t>Підтримує UNICODE в іменах файлів.</a:t>
            </a:r>
          </a:p>
          <a:p>
            <a:pPr eaLnBrk="1" hangingPunct="1"/>
            <a:r>
              <a:rPr lang="ru-RU" altLang="uk-UA" smtClean="0"/>
              <a:t>Для новачків призначений режим Майстер (Wizard), за допомогою якого можна легко здійснити всі операції над архівами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7467600" cy="500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Інтерфейс</a:t>
            </a:r>
            <a:r>
              <a:rPr lang="ru-RU" dirty="0" smtClean="0"/>
              <a:t> а</a:t>
            </a:r>
            <a:r>
              <a:rPr lang="uk-UA" dirty="0" err="1" smtClean="0"/>
              <a:t>рхіватора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endParaRPr lang="ru-RU" dirty="0"/>
          </a:p>
        </p:txBody>
      </p:sp>
      <p:pic>
        <p:nvPicPr>
          <p:cNvPr id="2867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846138"/>
            <a:ext cx="6862762" cy="5768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7467600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Інтерфейс</a:t>
            </a:r>
            <a:r>
              <a:rPr lang="ru-RU" dirty="0" smtClean="0"/>
              <a:t> а</a:t>
            </a:r>
            <a:r>
              <a:rPr lang="uk-UA" dirty="0" err="1" smtClean="0"/>
              <a:t>рхіватора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endParaRPr lang="ru-RU" dirty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714375"/>
            <a:ext cx="2855913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714375"/>
            <a:ext cx="28575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714375"/>
            <a:ext cx="28162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603625"/>
            <a:ext cx="28575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603625"/>
            <a:ext cx="28575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603625"/>
            <a:ext cx="28575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Інтерфейс</a:t>
            </a:r>
            <a:r>
              <a:rPr lang="ru-RU" dirty="0" smtClean="0"/>
              <a:t> а</a:t>
            </a:r>
            <a:r>
              <a:rPr lang="uk-UA" dirty="0" err="1" smtClean="0"/>
              <a:t>рхіватора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endParaRPr lang="ru-RU" dirty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928688"/>
            <a:ext cx="37734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28688"/>
            <a:ext cx="3786188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Інтерфейс</a:t>
            </a:r>
            <a:r>
              <a:rPr lang="ru-RU" dirty="0" smtClean="0"/>
              <a:t> а</a:t>
            </a:r>
            <a:r>
              <a:rPr lang="uk-UA" dirty="0" err="1" smtClean="0"/>
              <a:t>рхіватора</a:t>
            </a:r>
            <a:r>
              <a:rPr lang="uk-UA" dirty="0" smtClean="0"/>
              <a:t> </a:t>
            </a:r>
            <a:r>
              <a:rPr lang="en-US" dirty="0" err="1" smtClean="0"/>
              <a:t>WinRAR</a:t>
            </a:r>
            <a:endParaRPr lang="ru-RU" dirty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214438"/>
            <a:ext cx="42005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928688"/>
            <a:ext cx="31623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uk-UA" dirty="0" err="1" smtClean="0"/>
              <a:t>Ступінь</a:t>
            </a:r>
            <a:r>
              <a:rPr lang="ru-RU" altLang="uk-UA" dirty="0" smtClean="0"/>
              <a:t> (</a:t>
            </a:r>
            <a:r>
              <a:rPr lang="ru-RU" altLang="uk-UA" dirty="0" err="1" smtClean="0"/>
              <a:t>коефіцієнт</a:t>
            </a:r>
            <a:r>
              <a:rPr lang="ru-RU" altLang="uk-UA" dirty="0" smtClean="0"/>
              <a:t>) </a:t>
            </a:r>
            <a:r>
              <a:rPr lang="ru-RU" altLang="uk-UA" dirty="0" err="1"/>
              <a:t>стиснення</a:t>
            </a:r>
            <a:r>
              <a:rPr lang="ru-RU" altLang="uk-UA" dirty="0"/>
              <a:t> при </a:t>
            </a:r>
            <a:r>
              <a:rPr lang="ru-RU" altLang="uk-UA" dirty="0" err="1"/>
              <a:t>архівації</a:t>
            </a:r>
            <a:endParaRPr lang="ru-RU" altLang="uk-UA" dirty="0"/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484563"/>
          </a:xfrm>
        </p:spPr>
        <p:txBody>
          <a:bodyPr/>
          <a:lstStyle/>
          <a:p>
            <a:pPr eaLnBrk="1" hangingPunct="1"/>
            <a:r>
              <a:rPr lang="ru-RU" altLang="uk-UA" smtClean="0"/>
              <a:t>Ступінь упаковки архіву залежить від типу архівованих файлів, їх кількості і розміру, обраної програми архівації та встановлених у ній ключів, виду архіву.</a:t>
            </a:r>
          </a:p>
          <a:p>
            <a:pPr eaLnBrk="1" hangingPunct="1"/>
            <a:r>
              <a:rPr lang="ru-RU" altLang="uk-UA" smtClean="0"/>
              <a:t>Ступінь упаковки в середньому дорівнює 2-3, але іноді вона досягає декількох десятків.</a:t>
            </a:r>
          </a:p>
          <a:p>
            <a:pPr eaLnBrk="1" hangingPunct="1"/>
            <a:r>
              <a:rPr lang="ru-RU" altLang="uk-UA" smtClean="0"/>
              <a:t>Найкраще архівуються графічні файли у форматі .bmp, документи MS Office і Web-сторінки.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uk-UA" dirty="0" err="1" smtClean="0"/>
              <a:t>Ступінь</a:t>
            </a:r>
            <a:r>
              <a:rPr lang="ru-RU" altLang="uk-UA" dirty="0" smtClean="0"/>
              <a:t> (</a:t>
            </a:r>
            <a:r>
              <a:rPr lang="ru-RU" altLang="uk-UA" dirty="0" err="1" smtClean="0"/>
              <a:t>коефіцієнт</a:t>
            </a:r>
            <a:r>
              <a:rPr lang="ru-RU" altLang="uk-UA" dirty="0" smtClean="0"/>
              <a:t>) </a:t>
            </a:r>
            <a:r>
              <a:rPr lang="ru-RU" altLang="uk-UA" dirty="0" err="1" smtClean="0"/>
              <a:t>стиснення</a:t>
            </a:r>
            <a:r>
              <a:rPr lang="ru-RU" altLang="uk-UA" dirty="0" smtClean="0"/>
              <a:t> при </a:t>
            </a:r>
            <a:r>
              <a:rPr lang="ru-RU" altLang="uk-UA" dirty="0" err="1" smtClean="0"/>
              <a:t>архівації</a:t>
            </a:r>
            <a:r>
              <a:rPr lang="ru-RU" altLang="uk-UA" dirty="0" smtClean="0"/>
              <a:t> </a:t>
            </a:r>
            <a:r>
              <a:rPr lang="ru-RU" altLang="uk-UA" cap="none" dirty="0" smtClean="0"/>
              <a:t>(</a:t>
            </a:r>
            <a:r>
              <a:rPr lang="ru-RU" dirty="0" err="1" smtClean="0"/>
              <a:t>продовження</a:t>
            </a:r>
            <a:r>
              <a:rPr lang="ru-RU" altLang="uk-UA" cap="none" dirty="0" smtClean="0"/>
              <a:t>)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50" cy="4276725"/>
          </a:xfrm>
        </p:spPr>
        <p:txBody>
          <a:bodyPr/>
          <a:lstStyle/>
          <a:p>
            <a:pPr eaLnBrk="1" hangingPunct="1"/>
            <a:r>
              <a:rPr lang="ru-RU" altLang="uk-UA" smtClean="0"/>
              <a:t>Текстові файли в упакованому вигляді займають набагато менше місця, ніж програми (exe і com файли).</a:t>
            </a:r>
          </a:p>
          <a:p>
            <a:pPr eaLnBrk="1" hangingPunct="1"/>
            <a:r>
              <a:rPr lang="ru-RU" altLang="uk-UA" smtClean="0"/>
              <a:t>Крім того, існують пакувальники exe і com файлів PKLITE, DIET, LZEXE, EXEPACK, AINEXE та ін. </a:t>
            </a:r>
          </a:p>
          <a:p>
            <a:pPr eaLnBrk="1" hangingPunct="1"/>
            <a:r>
              <a:rPr lang="ru-RU" altLang="uk-UA" smtClean="0"/>
              <a:t>Запаковані exe і com файли мають ті ж розширення (exe і com) і зберігають свою здатність до виконання, на відміну від архівних файлів. </a:t>
            </a:r>
          </a:p>
          <a:p>
            <a:pPr eaLnBrk="1" hangingPunct="1"/>
            <a:r>
              <a:rPr lang="ru-RU" altLang="uk-UA" smtClean="0"/>
              <a:t>Вони займають значно менше місця на диску, ніж неупаковані файли.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11382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altLang="uk-UA" dirty="0" err="1" smtClean="0"/>
              <a:t>Вибір</a:t>
            </a:r>
            <a:r>
              <a:rPr lang="ru-RU" altLang="uk-UA" dirty="0" smtClean="0"/>
              <a:t> </a:t>
            </a:r>
            <a:r>
              <a:rPr lang="ru-RU" altLang="uk-UA" dirty="0" err="1"/>
              <a:t>архіватора</a:t>
            </a:r>
            <a:r>
              <a:rPr lang="ru-RU" altLang="uk-UA" dirty="0"/>
              <a:t> </a:t>
            </a:r>
            <a:r>
              <a:rPr lang="ru-RU" altLang="uk-UA" dirty="0" smtClean="0"/>
              <a:t>для </a:t>
            </a:r>
            <a:r>
              <a:rPr lang="ru-RU" altLang="uk-UA" dirty="0" err="1"/>
              <a:t>текстових</a:t>
            </a:r>
            <a:r>
              <a:rPr lang="ru-RU" altLang="uk-UA" dirty="0"/>
              <a:t>, </a:t>
            </a:r>
            <a:r>
              <a:rPr lang="ru-RU" altLang="uk-UA" dirty="0" err="1"/>
              <a:t>графічних</a:t>
            </a:r>
            <a:r>
              <a:rPr lang="ru-RU" altLang="uk-UA" dirty="0"/>
              <a:t> </a:t>
            </a:r>
            <a:r>
              <a:rPr lang="ru-RU" altLang="uk-UA" dirty="0" err="1"/>
              <a:t>даних</a:t>
            </a:r>
            <a:r>
              <a:rPr lang="ru-RU" altLang="uk-UA" dirty="0"/>
              <a:t>, </a:t>
            </a:r>
            <a:r>
              <a:rPr lang="ru-RU" altLang="uk-UA" dirty="0" err="1" smtClean="0"/>
              <a:t>відео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зображень</a:t>
            </a:r>
            <a:r>
              <a:rPr lang="ru-RU" altLang="uk-UA" dirty="0" smtClean="0"/>
              <a:t> і </a:t>
            </a:r>
            <a:r>
              <a:rPr lang="ru-RU" altLang="uk-UA" dirty="0" err="1" smtClean="0"/>
              <a:t>аудіо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даних</a:t>
            </a:r>
            <a:endParaRPr lang="ru-RU" altLang="uk-UA" dirty="0"/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38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uk-UA" smtClean="0"/>
              <a:t>У публікації </a:t>
            </a:r>
            <a:r>
              <a:rPr lang="en-US" altLang="uk-UA" smtClean="0">
                <a:hlinkClick r:id="rId2"/>
              </a:rPr>
              <a:t>http://www.compdoc.ru/comp/other/testing_eight_modern_archivers/</a:t>
            </a:r>
            <a:r>
              <a:rPr lang="ru-RU" altLang="uk-UA" smtClean="0"/>
              <a:t>  проведено порівняльне тестування восьми сучасних архіваторів. </a:t>
            </a:r>
            <a:endParaRPr lang="en-US" altLang="uk-UA" smtClean="0"/>
          </a:p>
          <a:p>
            <a:pPr eaLnBrk="1" hangingPunct="1">
              <a:lnSpc>
                <a:spcPct val="90000"/>
              </a:lnSpc>
            </a:pPr>
            <a:r>
              <a:rPr lang="ru-RU" altLang="uk-UA" smtClean="0"/>
              <a:t>Тестувався комплексний показник ефективності архівування різних типів даних: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Текст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Графіка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Відео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Аудіо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Бази даних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Виконувані файли (</a:t>
            </a:r>
            <a:r>
              <a:rPr lang="en-US" altLang="uk-UA" smtClean="0"/>
              <a:t>.exe)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uk-UA" smtClean="0"/>
              <a:t>Документ </a:t>
            </a:r>
            <a:r>
              <a:rPr lang="en-US" altLang="uk-UA" smtClean="0"/>
              <a:t>MS Word</a:t>
            </a:r>
            <a:endParaRPr lang="ru-RU" altLang="uk-UA" smtClean="0"/>
          </a:p>
          <a:p>
            <a:pPr eaLnBrk="1" hangingPunct="1">
              <a:lnSpc>
                <a:spcPct val="90000"/>
              </a:lnSpc>
            </a:pP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640763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altLang="uk-UA" sz="2800" dirty="0" err="1" smtClean="0"/>
              <a:t>Вибір</a:t>
            </a:r>
            <a:r>
              <a:rPr lang="ru-RU" altLang="uk-UA" sz="2800" dirty="0" smtClean="0"/>
              <a:t> </a:t>
            </a:r>
            <a:r>
              <a:rPr lang="ru-RU" altLang="uk-UA" sz="2800" dirty="0" err="1" smtClean="0"/>
              <a:t>архіватора</a:t>
            </a:r>
            <a:r>
              <a:rPr lang="ru-RU" altLang="uk-UA" sz="2800" dirty="0" smtClean="0"/>
              <a:t> для </a:t>
            </a:r>
            <a:r>
              <a:rPr lang="ru-RU" altLang="uk-UA" sz="2800" dirty="0" err="1" smtClean="0"/>
              <a:t>текстових</a:t>
            </a:r>
            <a:r>
              <a:rPr lang="ru-RU" altLang="uk-UA" sz="2800" dirty="0" smtClean="0"/>
              <a:t>, </a:t>
            </a:r>
            <a:r>
              <a:rPr lang="ru-RU" altLang="uk-UA" sz="2800" dirty="0" err="1" smtClean="0"/>
              <a:t>графічних</a:t>
            </a:r>
            <a:r>
              <a:rPr lang="ru-RU" altLang="uk-UA" sz="2800" dirty="0" smtClean="0"/>
              <a:t> </a:t>
            </a:r>
            <a:r>
              <a:rPr lang="ru-RU" altLang="uk-UA" sz="2800" dirty="0" err="1" smtClean="0"/>
              <a:t>даних</a:t>
            </a:r>
            <a:r>
              <a:rPr lang="ru-RU" altLang="uk-UA" sz="2800" dirty="0" smtClean="0"/>
              <a:t>, </a:t>
            </a:r>
            <a:r>
              <a:rPr lang="ru-RU" altLang="uk-UA" sz="2800" dirty="0" err="1" smtClean="0"/>
              <a:t>відео</a:t>
            </a:r>
            <a:r>
              <a:rPr lang="ru-RU" altLang="uk-UA" sz="2800" dirty="0" smtClean="0"/>
              <a:t>, </a:t>
            </a:r>
            <a:r>
              <a:rPr lang="ru-RU" altLang="uk-UA" sz="2800" dirty="0" err="1" smtClean="0"/>
              <a:t>зображень</a:t>
            </a:r>
            <a:r>
              <a:rPr lang="ru-RU" altLang="uk-UA" sz="2800" dirty="0" smtClean="0"/>
              <a:t> і </a:t>
            </a:r>
            <a:r>
              <a:rPr lang="ru-RU" altLang="uk-UA" sz="2800" dirty="0" err="1" smtClean="0"/>
              <a:t>аудіо</a:t>
            </a:r>
            <a:r>
              <a:rPr lang="ru-RU" altLang="uk-UA" sz="2800" dirty="0" smtClean="0"/>
              <a:t> </a:t>
            </a:r>
            <a:r>
              <a:rPr lang="ru-RU" altLang="uk-UA" sz="2800" dirty="0" err="1" smtClean="0"/>
              <a:t>даних</a:t>
            </a:r>
            <a:r>
              <a:rPr lang="ru-RU" altLang="uk-UA" sz="2800" dirty="0" smtClean="0"/>
              <a:t> </a:t>
            </a:r>
            <a:r>
              <a:rPr lang="en-US" altLang="uk-UA" sz="2800" cap="none" dirty="0" smtClean="0"/>
              <a:t>(</a:t>
            </a:r>
            <a:r>
              <a:rPr lang="ru-RU" sz="2800" dirty="0" err="1"/>
              <a:t>продовження</a:t>
            </a:r>
            <a:r>
              <a:rPr lang="ru-RU" altLang="uk-UA" sz="2800" dirty="0"/>
              <a:t>)</a:t>
            </a:r>
          </a:p>
        </p:txBody>
      </p:sp>
      <p:graphicFrame>
        <p:nvGraphicFramePr>
          <p:cNvPr id="35941" name="Group 101"/>
          <p:cNvGraphicFramePr>
            <a:graphicFrameLocks noGrp="1"/>
          </p:cNvGraphicFramePr>
          <p:nvPr>
            <p:ph sz="quarter" idx="1"/>
          </p:nvPr>
        </p:nvGraphicFramePr>
        <p:xfrm>
          <a:off x="214313" y="2057400"/>
          <a:ext cx="8572500" cy="259556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365787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7-Zip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PowerArc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Squeez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WinUHA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WinAce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WinRAR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WinZip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ZipItFast!</a:t>
                      </a:r>
                      <a:endParaRPr kumimoji="0" lang="ru-RU" alt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text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187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141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192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218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graphic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144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157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193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184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212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247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video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136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145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152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audio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129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143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135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154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162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mdb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126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107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129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163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204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exe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102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128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116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175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164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178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184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1853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doc</a:t>
                      </a:r>
                      <a:endParaRPr kumimoji="0" lang="ru-RU" alt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134</a:t>
                      </a:r>
                      <a:endParaRPr kumimoji="0" lang="ru-RU" alt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114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109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157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139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188</a:t>
                      </a:r>
                      <a:endParaRPr kumimoji="0" lang="ru-RU" alt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AC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209</a:t>
                      </a:r>
                      <a:endParaRPr kumimoji="0" lang="ru-RU" alt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9050" marR="19050" marT="19051" marB="190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sp>
        <p:nvSpPr>
          <p:cNvPr id="35935" name="TextBox 4"/>
          <p:cNvSpPr txBox="1">
            <a:spLocks noChangeArrowheads="1"/>
          </p:cNvSpPr>
          <p:nvPr/>
        </p:nvSpPr>
        <p:spPr bwMode="auto">
          <a:xfrm>
            <a:off x="323850" y="4724400"/>
            <a:ext cx="84248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r>
              <a:rPr lang="ru-RU" altLang="uk-UA" sz="2400" dirty="0" smtClean="0">
                <a:latin typeface="+mn-lt"/>
                <a:cs typeface="+mn-cs"/>
              </a:rPr>
              <a:t>*</a:t>
            </a:r>
            <a:r>
              <a:rPr lang="ru-RU" altLang="uk-UA" sz="2400" dirty="0" err="1" smtClean="0">
                <a:latin typeface="+mn-lt"/>
                <a:cs typeface="+mn-cs"/>
              </a:rPr>
              <a:t>червоним</a:t>
            </a:r>
            <a:r>
              <a:rPr lang="ru-RU" altLang="uk-UA" sz="2400" dirty="0" smtClean="0">
                <a:latin typeface="+mn-lt"/>
                <a:cs typeface="+mn-cs"/>
              </a:rPr>
              <a:t> </a:t>
            </a:r>
            <a:r>
              <a:rPr lang="ru-RU" altLang="uk-UA" sz="2400" dirty="0" err="1" smtClean="0">
                <a:latin typeface="+mn-lt"/>
                <a:cs typeface="+mn-cs"/>
              </a:rPr>
              <a:t>кольором</a:t>
            </a:r>
            <a:r>
              <a:rPr lang="ru-RU" altLang="uk-UA" sz="2400" dirty="0" smtClean="0">
                <a:latin typeface="+mn-lt"/>
                <a:cs typeface="+mn-cs"/>
              </a:rPr>
              <a:t> </a:t>
            </a:r>
            <a:r>
              <a:rPr lang="ru-RU" altLang="uk-UA" sz="2400" dirty="0" err="1" smtClean="0">
                <a:latin typeface="+mn-lt"/>
                <a:cs typeface="+mn-cs"/>
              </a:rPr>
              <a:t>відзначений</a:t>
            </a:r>
            <a:r>
              <a:rPr lang="ru-RU" altLang="uk-UA" sz="2400" dirty="0" smtClean="0">
                <a:latin typeface="+mn-lt"/>
                <a:cs typeface="+mn-cs"/>
              </a:rPr>
              <a:t> </a:t>
            </a:r>
            <a:r>
              <a:rPr lang="ru-RU" altLang="uk-UA" sz="2400" dirty="0" err="1" smtClean="0">
                <a:latin typeface="+mn-lt"/>
                <a:cs typeface="+mn-cs"/>
              </a:rPr>
              <a:t>найкращий</a:t>
            </a:r>
            <a:r>
              <a:rPr lang="ru-RU" altLang="uk-UA" sz="2400" dirty="0" smtClean="0">
                <a:latin typeface="+mn-lt"/>
                <a:cs typeface="+mn-cs"/>
              </a:rPr>
              <a:t> результат, а </a:t>
            </a:r>
            <a:r>
              <a:rPr lang="ru-RU" altLang="uk-UA" sz="2400" dirty="0" err="1" smtClean="0">
                <a:latin typeface="+mn-lt"/>
                <a:cs typeface="+mn-cs"/>
              </a:rPr>
              <a:t>синім</a:t>
            </a:r>
            <a:r>
              <a:rPr lang="ru-RU" altLang="uk-UA" sz="2400" dirty="0" smtClean="0">
                <a:latin typeface="+mn-lt"/>
                <a:cs typeface="+mn-cs"/>
              </a:rPr>
              <a:t> - </a:t>
            </a:r>
            <a:r>
              <a:rPr lang="ru-RU" altLang="uk-UA" sz="2400" dirty="0" err="1" smtClean="0">
                <a:latin typeface="+mn-lt"/>
                <a:cs typeface="+mn-cs"/>
              </a:rPr>
              <a:t>найгірший</a:t>
            </a:r>
            <a:endParaRPr lang="ru-RU" altLang="uk-UA" sz="2400" dirty="0" smtClean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5613658"/>
            <a:ext cx="7429552" cy="983694"/>
          </a:xfrm>
          <a:prstGeom prst="roundRect">
            <a:avLst>
              <a:gd name="adj" fmla="val 273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>
              <a:defRPr/>
            </a:pP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За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ступенем</a:t>
            </a: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стиснення</a:t>
            </a: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 7-Zip показав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найкращі</a:t>
            </a: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результати</a:t>
            </a: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 практично на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всіх</a:t>
            </a:r>
            <a:r>
              <a:rPr lang="ru-RU" altLang="uk-UA" sz="2400" dirty="0" smtClean="0">
                <a:solidFill>
                  <a:schemeClr val="bg1"/>
                </a:solidFill>
                <a:cs typeface="Arial" charset="0"/>
              </a:rPr>
              <a:t> типах </a:t>
            </a:r>
            <a:r>
              <a:rPr lang="ru-RU" altLang="uk-UA" sz="2400" dirty="0" err="1" smtClean="0">
                <a:solidFill>
                  <a:schemeClr val="bg1"/>
                </a:solidFill>
                <a:cs typeface="Arial" charset="0"/>
              </a:rPr>
              <a:t>даних</a:t>
            </a:r>
            <a:endParaRPr lang="ru-RU" altLang="uk-UA" sz="240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5939" name="TextBox 6"/>
          <p:cNvSpPr txBox="1">
            <a:spLocks noChangeArrowheads="1"/>
          </p:cNvSpPr>
          <p:nvPr/>
        </p:nvSpPr>
        <p:spPr bwMode="auto">
          <a:xfrm>
            <a:off x="609600" y="1571625"/>
            <a:ext cx="742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r>
              <a:rPr lang="ru-RU" altLang="uk-UA" sz="2400" dirty="0" err="1">
                <a:latin typeface="+mn-lt"/>
                <a:cs typeface="+mn-cs"/>
              </a:rPr>
              <a:t>Результати</a:t>
            </a:r>
            <a:r>
              <a:rPr lang="ru-RU" altLang="uk-UA" sz="2400" dirty="0">
                <a:latin typeface="+mn-lt"/>
                <a:cs typeface="+mn-cs"/>
              </a:rPr>
              <a:t> тесту на </a:t>
            </a:r>
            <a:r>
              <a:rPr lang="ru-RU" altLang="uk-UA" sz="2400" dirty="0" err="1">
                <a:latin typeface="+mn-lt"/>
                <a:cs typeface="+mn-cs"/>
              </a:rPr>
              <a:t>ступінь</a:t>
            </a:r>
            <a:r>
              <a:rPr lang="ru-RU" altLang="uk-UA" sz="2400" dirty="0">
                <a:latin typeface="+mn-lt"/>
                <a:cs typeface="+mn-cs"/>
              </a:rPr>
              <a:t> </a:t>
            </a:r>
            <a:r>
              <a:rPr lang="ru-RU" altLang="uk-UA" sz="2400" dirty="0" err="1">
                <a:latin typeface="+mn-lt"/>
                <a:cs typeface="+mn-cs"/>
              </a:rPr>
              <a:t>стиснення</a:t>
            </a:r>
            <a:endParaRPr lang="ru-RU" altLang="uk-UA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altLang="uk-UA" sz="3200" dirty="0" err="1" smtClean="0"/>
              <a:t>Вибір</a:t>
            </a:r>
            <a:r>
              <a:rPr lang="ru-RU" altLang="uk-UA" sz="3200" dirty="0" smtClean="0"/>
              <a:t> </a:t>
            </a:r>
            <a:r>
              <a:rPr lang="ru-RU" altLang="uk-UA" sz="3200" dirty="0" err="1" smtClean="0"/>
              <a:t>архіватора</a:t>
            </a:r>
            <a:r>
              <a:rPr lang="ru-RU" altLang="uk-UA" sz="3200" dirty="0" smtClean="0"/>
              <a:t> для </a:t>
            </a:r>
            <a:r>
              <a:rPr lang="ru-RU" altLang="uk-UA" sz="3200" dirty="0" err="1" smtClean="0"/>
              <a:t>текстових</a:t>
            </a:r>
            <a:r>
              <a:rPr lang="ru-RU" altLang="uk-UA" sz="3200" dirty="0" smtClean="0"/>
              <a:t>, </a:t>
            </a:r>
            <a:r>
              <a:rPr lang="ru-RU" altLang="uk-UA" sz="3200" dirty="0" err="1" smtClean="0"/>
              <a:t>графічних</a:t>
            </a:r>
            <a:r>
              <a:rPr lang="ru-RU" altLang="uk-UA" sz="3200" dirty="0" smtClean="0"/>
              <a:t> </a:t>
            </a:r>
            <a:r>
              <a:rPr lang="ru-RU" altLang="uk-UA" sz="3200" dirty="0" err="1" smtClean="0"/>
              <a:t>даних</a:t>
            </a:r>
            <a:r>
              <a:rPr lang="ru-RU" altLang="uk-UA" sz="3200" dirty="0" smtClean="0"/>
              <a:t>, </a:t>
            </a:r>
            <a:r>
              <a:rPr lang="ru-RU" altLang="uk-UA" sz="3200" dirty="0" err="1" smtClean="0"/>
              <a:t>відео</a:t>
            </a:r>
            <a:r>
              <a:rPr lang="ru-RU" altLang="uk-UA" sz="3200" dirty="0" smtClean="0"/>
              <a:t>, </a:t>
            </a:r>
            <a:r>
              <a:rPr lang="ru-RU" altLang="uk-UA" sz="3200" dirty="0" err="1" smtClean="0"/>
              <a:t>зображень</a:t>
            </a:r>
            <a:r>
              <a:rPr lang="ru-RU" altLang="uk-UA" sz="3200" dirty="0" smtClean="0"/>
              <a:t> і </a:t>
            </a:r>
            <a:r>
              <a:rPr lang="ru-RU" altLang="uk-UA" sz="3200" dirty="0" err="1" smtClean="0"/>
              <a:t>аудіо</a:t>
            </a:r>
            <a:r>
              <a:rPr lang="ru-RU" altLang="uk-UA" sz="3200" dirty="0" smtClean="0"/>
              <a:t> </a:t>
            </a:r>
            <a:r>
              <a:rPr lang="ru-RU" altLang="uk-UA" sz="3200" dirty="0" err="1" smtClean="0"/>
              <a:t>даних</a:t>
            </a:r>
            <a:r>
              <a:rPr lang="ru-RU" altLang="uk-UA" sz="3200" dirty="0" smtClean="0"/>
              <a:t> </a:t>
            </a:r>
            <a:r>
              <a:rPr lang="en-US" altLang="uk-UA" sz="3200" cap="none" dirty="0" smtClean="0"/>
              <a:t>(</a:t>
            </a:r>
            <a:r>
              <a:rPr lang="ru-RU" sz="3200" dirty="0" err="1" smtClean="0"/>
              <a:t>продовження</a:t>
            </a:r>
            <a:r>
              <a:rPr lang="ru-RU" altLang="uk-UA" sz="3200" dirty="0" smtClean="0"/>
              <a:t>)</a:t>
            </a:r>
            <a:endParaRPr lang="ru-RU" altLang="uk-UA" sz="2800" cap="none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7467600" cy="9715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indent="-273050"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639763" indent="-2730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indent="-182563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187450" indent="-182563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1462088" indent="-182563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1919288" indent="-1825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376488" indent="-1825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2833688" indent="-1825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290888" indent="-1825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marL="0" algn="ctr" eaLnBrk="1" hangingPunct="1">
              <a:buFont typeface="Wingdings" pitchFamily="2" charset="2"/>
              <a:buNone/>
              <a:defRPr/>
            </a:pPr>
            <a:r>
              <a:rPr lang="ru-RU" altLang="uk-UA" smtClean="0">
                <a:solidFill>
                  <a:schemeClr val="bg1"/>
                </a:solidFill>
                <a:cs typeface="Arial" charset="0"/>
              </a:rPr>
              <a:t>Тестування на швидкість архівації виявило лідерів. Ними виявилися WinRAR і WinZip.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3714752"/>
            <a:ext cx="7500990" cy="24857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>
              <a:defRPr/>
            </a:pP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лідерами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до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фінішу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прийшли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WinRAR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, 7-Zip і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WinZip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-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мабуть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найпоширеніші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на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сьогоднішній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день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архіватори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які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будуть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ефективні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майже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в будь-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якому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можливому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випадку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Всі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вони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мають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версію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для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роботи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за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допомогою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командного рядка,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підтримують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архіви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, а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також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створення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безперервних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багатотомних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і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зашифрованих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архівів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- словом все,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що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потрібно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від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хорошого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000" dirty="0" err="1" smtClean="0">
                <a:solidFill>
                  <a:schemeClr val="bg1"/>
                </a:solidFill>
                <a:cs typeface="Arial" charset="0"/>
              </a:rPr>
              <a:t>архіватора</a:t>
            </a:r>
            <a:r>
              <a:rPr lang="ru-RU" altLang="uk-UA" sz="2000" dirty="0" smtClean="0">
                <a:solidFill>
                  <a:schemeClr val="bg1"/>
                </a:solidFill>
                <a:cs typeface="Arial" charset="0"/>
              </a:rPr>
              <a:t>.</a:t>
            </a:r>
          </a:p>
        </p:txBody>
      </p:sp>
      <p:sp>
        <p:nvSpPr>
          <p:cNvPr id="36873" name="TextBox 4"/>
          <p:cNvSpPr txBox="1">
            <a:spLocks noChangeArrowheads="1"/>
          </p:cNvSpPr>
          <p:nvPr/>
        </p:nvSpPr>
        <p:spPr bwMode="auto">
          <a:xfrm>
            <a:off x="3500438" y="3071813"/>
            <a:ext cx="2286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ru-RU" altLang="uk-UA" b="1"/>
              <a:t>У ПІДСУМКУ</a:t>
            </a:r>
            <a:r>
              <a:rPr lang="ru-RU" altLang="uk-UA" b="1">
                <a:solidFill>
                  <a:srgbClr val="C0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Архівація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Архівація - перекодування (стиснення) даних з метою зменшення їх обсягу без інформаційних втрат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Архівація (електронне архівування) - запис інформації в електронному вигляді для довготривалого зберігання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Архівація файлів - засіб для впорядкування та зменшення розміру файлів на диску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Процес стиснення файлів називається архівацією (архівуванням). Процес відновлення стиснутих файлах – розархівацією (розархівуванням, розпакуванням)</a:t>
            </a:r>
            <a:r>
              <a:rPr lang="ru-RU" altLang="uk-UA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uk-UA" sz="3600" dirty="0" err="1"/>
              <a:t>Критерії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вибору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архіватора</a:t>
            </a:r>
            <a:endParaRPr lang="ru-RU" altLang="uk-UA" sz="3600" dirty="0"/>
          </a:p>
        </p:txBody>
      </p:sp>
      <p:sp>
        <p:nvSpPr>
          <p:cNvPr id="37891" name="Содержимое 2"/>
          <p:cNvSpPr>
            <a:spLocks noGrp="1"/>
          </p:cNvSpPr>
          <p:nvPr>
            <p:ph sz="quarter" idx="1"/>
          </p:nvPr>
        </p:nvSpPr>
        <p:spPr>
          <a:xfrm>
            <a:off x="546100" y="1916113"/>
            <a:ext cx="7467600" cy="2520950"/>
          </a:xfrm>
        </p:spPr>
        <p:txBody>
          <a:bodyPr/>
          <a:lstStyle/>
          <a:p>
            <a:pPr eaLnBrk="1" hangingPunct="1"/>
            <a:r>
              <a:rPr lang="ru-RU" altLang="uk-UA" smtClean="0"/>
              <a:t>Застосовуйте архіватор (архіватори), який вже використовується у вашій робочій групі.</a:t>
            </a:r>
          </a:p>
          <a:p>
            <a:pPr eaLnBrk="1" hangingPunct="1"/>
            <a:r>
              <a:rPr lang="ru-RU" altLang="uk-UA" smtClean="0"/>
              <a:t>Які обсяги даних передбачається стискати?</a:t>
            </a:r>
          </a:p>
          <a:p>
            <a:pPr eaLnBrk="1" hangingPunct="1"/>
            <a:r>
              <a:rPr lang="ru-RU" altLang="uk-UA" smtClean="0"/>
              <a:t>Який тип даних переважає серед інформації, яку необхідно архівувати?</a:t>
            </a:r>
          </a:p>
          <a:p>
            <a:pPr eaLnBrk="1" hangingPunct="1"/>
            <a:r>
              <a:rPr lang="ru-RU" altLang="uk-UA" smtClean="0"/>
              <a:t>Зручність інтерфейсу.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4941168"/>
            <a:ext cx="6786610" cy="10715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>
              <a:defRPr/>
            </a:pP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Архіватор</a:t>
            </a:r>
            <a:r>
              <a:rPr lang="ru-RU" altLang="uk-UA" sz="28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WinRAR</a:t>
            </a:r>
            <a:r>
              <a:rPr lang="ru-RU" altLang="uk-UA" sz="28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задовольняє</a:t>
            </a:r>
            <a:r>
              <a:rPr lang="ru-RU" altLang="uk-UA" sz="28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всім</a:t>
            </a:r>
            <a:r>
              <a:rPr lang="ru-RU" altLang="uk-UA" sz="28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зазначеним</a:t>
            </a:r>
            <a:r>
              <a:rPr lang="ru-RU" altLang="uk-UA" sz="28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uk-UA" sz="2800" dirty="0" err="1" smtClean="0">
                <a:solidFill>
                  <a:schemeClr val="bg1"/>
                </a:solidFill>
                <a:cs typeface="Arial" charset="0"/>
              </a:rPr>
              <a:t>критеріям</a:t>
            </a:r>
            <a:endParaRPr lang="ru-RU" altLang="uk-UA" sz="2800" dirty="0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uk-UA" sz="3600" dirty="0" err="1" smtClean="0"/>
              <a:t>Розпакування</a:t>
            </a:r>
            <a:r>
              <a:rPr lang="ru-RU" altLang="uk-UA" sz="3600" dirty="0" smtClean="0"/>
              <a:t> </a:t>
            </a:r>
            <a:r>
              <a:rPr lang="ru-RU" altLang="uk-UA" sz="3600" dirty="0" err="1" smtClean="0"/>
              <a:t>архівів</a:t>
            </a:r>
            <a:endParaRPr lang="ru-RU" altLang="uk-UA" sz="3600" dirty="0"/>
          </a:p>
        </p:txBody>
      </p:sp>
      <p:sp>
        <p:nvSpPr>
          <p:cNvPr id="3891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44663"/>
            <a:ext cx="7467600" cy="3268662"/>
          </a:xfrm>
        </p:spPr>
        <p:txBody>
          <a:bodyPr/>
          <a:lstStyle/>
          <a:p>
            <a:pPr eaLnBrk="1" hangingPunct="1"/>
            <a:r>
              <a:rPr lang="ru-RU" altLang="uk-UA" smtClean="0"/>
              <a:t>Для розпаковування архівів застосовують програми розархіватори (розпаковщики).</a:t>
            </a:r>
          </a:p>
          <a:p>
            <a:pPr eaLnBrk="1" hangingPunct="1"/>
            <a:r>
              <a:rPr lang="ru-RU" altLang="uk-UA" smtClean="0"/>
              <a:t>Найчастіше функції розпакування є в самих архіваторах.</a:t>
            </a:r>
          </a:p>
          <a:p>
            <a:pPr eaLnBrk="1" hangingPunct="1"/>
            <a:r>
              <a:rPr lang="ru-RU" altLang="uk-UA" smtClean="0"/>
              <a:t>Для консольного розпакування застосовуються окремі програми розпаковщики (наприклад, PKUNZIP).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uk-UA" sz="3600" dirty="0" err="1" smtClean="0"/>
              <a:t>Саморозкривні</a:t>
            </a:r>
            <a:r>
              <a:rPr lang="ru-RU" altLang="uk-UA" sz="3600" dirty="0" smtClean="0"/>
              <a:t> </a:t>
            </a:r>
            <a:r>
              <a:rPr lang="ru-RU" altLang="uk-UA" sz="3600" dirty="0" err="1" smtClean="0"/>
              <a:t>архіви</a:t>
            </a:r>
            <a:endParaRPr lang="ru-RU" altLang="uk-UA" sz="3600" cap="none" dirty="0" smtClean="0"/>
          </a:p>
        </p:txBody>
      </p:sp>
      <p:sp>
        <p:nvSpPr>
          <p:cNvPr id="3993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eaLnBrk="1" hangingPunct="1"/>
            <a:r>
              <a:rPr lang="ru-RU" altLang="uk-UA" dirty="0" err="1" smtClean="0"/>
              <a:t>Саморозкривальник</a:t>
            </a:r>
            <a:r>
              <a:rPr lang="ru-RU" altLang="uk-UA" dirty="0" smtClean="0"/>
              <a:t> (англ. </a:t>
            </a:r>
            <a:r>
              <a:rPr lang="ru-RU" altLang="uk-UA" dirty="0" err="1" smtClean="0"/>
              <a:t>Self-extracting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archive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скорочено</a:t>
            </a:r>
            <a:r>
              <a:rPr lang="ru-RU" altLang="uk-UA" dirty="0" smtClean="0"/>
              <a:t> «SFX </a:t>
            </a:r>
            <a:r>
              <a:rPr lang="ru-RU" altLang="uk-UA" dirty="0" err="1" smtClean="0"/>
              <a:t>archive</a:t>
            </a:r>
            <a:r>
              <a:rPr lang="ru-RU" altLang="uk-UA" dirty="0" smtClean="0"/>
              <a:t>») - файл, </a:t>
            </a:r>
            <a:r>
              <a:rPr lang="ru-RU" altLang="uk-UA" dirty="0" err="1" smtClean="0"/>
              <a:t>комп'ютерна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програма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що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об'єднує</a:t>
            </a:r>
            <a:r>
              <a:rPr lang="ru-RU" altLang="uk-UA" dirty="0" smtClean="0"/>
              <a:t> в </a:t>
            </a:r>
            <a:r>
              <a:rPr lang="ru-RU" altLang="uk-UA" dirty="0" err="1" smtClean="0"/>
              <a:t>собі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архів</a:t>
            </a:r>
            <a:r>
              <a:rPr lang="ru-RU" altLang="uk-UA" dirty="0" smtClean="0"/>
              <a:t> і </a:t>
            </a:r>
            <a:r>
              <a:rPr lang="ru-RU" altLang="uk-UA" dirty="0" err="1" smtClean="0"/>
              <a:t>виконуваний</a:t>
            </a:r>
            <a:r>
              <a:rPr lang="ru-RU" altLang="uk-UA" dirty="0" smtClean="0"/>
              <a:t> код для </a:t>
            </a:r>
            <a:r>
              <a:rPr lang="ru-RU" altLang="uk-UA" dirty="0" err="1" smtClean="0"/>
              <a:t>його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розпакування</a:t>
            </a:r>
            <a:r>
              <a:rPr lang="ru-RU" altLang="uk-UA" dirty="0" smtClean="0"/>
              <a:t>. </a:t>
            </a:r>
          </a:p>
          <a:p>
            <a:pPr eaLnBrk="1" hangingPunct="1"/>
            <a:r>
              <a:rPr lang="ru-RU" altLang="uk-UA" dirty="0" err="1" smtClean="0"/>
              <a:t>Такі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архіви</a:t>
            </a:r>
            <a:r>
              <a:rPr lang="ru-RU" altLang="uk-UA" dirty="0" smtClean="0"/>
              <a:t>, на </a:t>
            </a:r>
            <a:r>
              <a:rPr lang="ru-RU" altLang="uk-UA" dirty="0" err="1" smtClean="0"/>
              <a:t>відміну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від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звичайних</a:t>
            </a:r>
            <a:r>
              <a:rPr lang="ru-RU" altLang="uk-UA" dirty="0" smtClean="0"/>
              <a:t>, не </a:t>
            </a:r>
            <a:r>
              <a:rPr lang="ru-RU" altLang="uk-UA" dirty="0" err="1" smtClean="0"/>
              <a:t>вимагають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окремої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програми</a:t>
            </a:r>
            <a:r>
              <a:rPr lang="ru-RU" altLang="uk-UA" dirty="0" smtClean="0"/>
              <a:t> для </a:t>
            </a:r>
            <a:r>
              <a:rPr lang="ru-RU" altLang="uk-UA" dirty="0" err="1" smtClean="0"/>
              <a:t>їх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розпакування</a:t>
            </a:r>
            <a:r>
              <a:rPr lang="ru-RU" altLang="uk-UA" dirty="0" smtClean="0"/>
              <a:t> (</a:t>
            </a:r>
            <a:r>
              <a:rPr lang="ru-RU" altLang="uk-UA" dirty="0" err="1" smtClean="0"/>
              <a:t>отримання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вихідних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файлів</a:t>
            </a:r>
            <a:r>
              <a:rPr lang="ru-RU" altLang="uk-UA" dirty="0" smtClean="0"/>
              <a:t>, з </a:t>
            </a:r>
            <a:r>
              <a:rPr lang="ru-RU" altLang="uk-UA" dirty="0" err="1" smtClean="0"/>
              <a:t>яких</a:t>
            </a:r>
            <a:r>
              <a:rPr lang="ru-RU" altLang="uk-UA" dirty="0" smtClean="0"/>
              <a:t> вони </a:t>
            </a:r>
            <a:r>
              <a:rPr lang="ru-RU" altLang="uk-UA" dirty="0" err="1" smtClean="0"/>
              <a:t>створені</a:t>
            </a:r>
            <a:r>
              <a:rPr lang="ru-RU" altLang="uk-UA" dirty="0" smtClean="0"/>
              <a:t>), </a:t>
            </a:r>
            <a:r>
              <a:rPr lang="ru-RU" altLang="uk-UA" dirty="0" err="1" smtClean="0"/>
              <a:t>якщо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виконуваний</a:t>
            </a:r>
            <a:r>
              <a:rPr lang="ru-RU" altLang="uk-UA" dirty="0" smtClean="0"/>
              <a:t> код </a:t>
            </a:r>
            <a:r>
              <a:rPr lang="ru-RU" altLang="uk-UA" dirty="0" err="1" smtClean="0"/>
              <a:t>можна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виконати</a:t>
            </a:r>
            <a:r>
              <a:rPr lang="ru-RU" altLang="uk-UA" dirty="0" smtClean="0"/>
              <a:t> у </a:t>
            </a:r>
            <a:r>
              <a:rPr lang="ru-RU" altLang="uk-UA" dirty="0" err="1" smtClean="0"/>
              <a:t>зазначеній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операційній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системі</a:t>
            </a:r>
            <a:r>
              <a:rPr lang="ru-RU" altLang="uk-UA" dirty="0" smtClean="0"/>
              <a:t>. </a:t>
            </a:r>
          </a:p>
          <a:p>
            <a:pPr eaLnBrk="1" hangingPunct="1"/>
            <a:r>
              <a:rPr lang="ru-RU" altLang="uk-UA" dirty="0" err="1" smtClean="0"/>
              <a:t>Це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зручно</a:t>
            </a:r>
            <a:r>
              <a:rPr lang="ru-RU" altLang="uk-UA" dirty="0" smtClean="0"/>
              <a:t>, коли </a:t>
            </a:r>
            <a:r>
              <a:rPr lang="ru-RU" altLang="uk-UA" dirty="0" err="1" smtClean="0"/>
              <a:t>невідомо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чи</a:t>
            </a:r>
            <a:r>
              <a:rPr lang="ru-RU" altLang="uk-UA" dirty="0" smtClean="0"/>
              <a:t> є у </a:t>
            </a:r>
            <a:r>
              <a:rPr lang="ru-RU" altLang="uk-UA" dirty="0" err="1" smtClean="0"/>
              <a:t>користувача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якому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передається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архів</a:t>
            </a:r>
            <a:r>
              <a:rPr lang="ru-RU" altLang="uk-UA" dirty="0" smtClean="0"/>
              <a:t>, </a:t>
            </a:r>
            <a:r>
              <a:rPr lang="ru-RU" altLang="uk-UA" dirty="0" err="1" smtClean="0"/>
              <a:t>відповідна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програма</a:t>
            </a:r>
            <a:r>
              <a:rPr lang="ru-RU" altLang="uk-UA" dirty="0" smtClean="0"/>
              <a:t> </a:t>
            </a:r>
            <a:r>
              <a:rPr lang="ru-RU" altLang="uk-UA" dirty="0" err="1" smtClean="0"/>
              <a:t>розпакування</a:t>
            </a:r>
            <a:r>
              <a:rPr lang="ru-RU" altLang="uk-UA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9937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uk-UA" sz="3200" dirty="0" err="1"/>
              <a:t>Саморозкривні</a:t>
            </a:r>
            <a:r>
              <a:rPr lang="ru-RU" altLang="uk-UA" sz="3200" dirty="0"/>
              <a:t> </a:t>
            </a:r>
            <a:r>
              <a:rPr lang="ru-RU" altLang="uk-UA" sz="3200" dirty="0" err="1"/>
              <a:t>архіви</a:t>
            </a:r>
            <a:r>
              <a:rPr lang="ru-RU" altLang="uk-UA" sz="3200" dirty="0"/>
              <a:t> (</a:t>
            </a:r>
            <a:r>
              <a:rPr lang="ru-RU" sz="3200" dirty="0" err="1" smtClean="0"/>
              <a:t>продовження</a:t>
            </a:r>
            <a:r>
              <a:rPr lang="ru-RU" altLang="uk-UA" sz="3200" cap="none" dirty="0" smtClean="0"/>
              <a:t>)</a:t>
            </a:r>
          </a:p>
        </p:txBody>
      </p:sp>
      <p:sp>
        <p:nvSpPr>
          <p:cNvPr id="40963" name="Содержимое 2"/>
          <p:cNvSpPr>
            <a:spLocks noGrp="1"/>
          </p:cNvSpPr>
          <p:nvPr>
            <p:ph sz="quarter" idx="1"/>
          </p:nvPr>
        </p:nvSpPr>
        <p:spPr>
          <a:xfrm>
            <a:off x="633413" y="1671638"/>
            <a:ext cx="7467600" cy="3917950"/>
          </a:xfrm>
        </p:spPr>
        <p:txBody>
          <a:bodyPr/>
          <a:lstStyle/>
          <a:p>
            <a:pPr eaLnBrk="1" hangingPunct="1"/>
            <a:r>
              <a:rPr lang="ru-RU" altLang="uk-UA" smtClean="0"/>
              <a:t>SFX-архіви, як і будь-які інші виконувані файли, зазвичай мають розширення .EXE. </a:t>
            </a:r>
          </a:p>
          <a:p>
            <a:pPr eaLnBrk="1" hangingPunct="1"/>
            <a:r>
              <a:rPr lang="ru-RU" altLang="uk-UA" smtClean="0"/>
              <a:t>Приклади програм, здатних створювати архіви:</a:t>
            </a:r>
          </a:p>
          <a:p>
            <a:pPr lvl="1" eaLnBrk="1" hangingPunct="1"/>
            <a:r>
              <a:rPr lang="ru-RU" altLang="uk-UA" smtClean="0"/>
              <a:t>7-Zip </a:t>
            </a:r>
          </a:p>
          <a:p>
            <a:pPr lvl="1" eaLnBrk="1" hangingPunct="1"/>
            <a:r>
              <a:rPr lang="ru-RU" altLang="uk-UA" smtClean="0"/>
              <a:t>ARJ</a:t>
            </a:r>
          </a:p>
          <a:p>
            <a:pPr lvl="1" eaLnBrk="1" hangingPunct="1"/>
            <a:r>
              <a:rPr lang="ru-RU" altLang="uk-UA" smtClean="0"/>
              <a:t>p7zip</a:t>
            </a:r>
          </a:p>
          <a:p>
            <a:pPr lvl="1" eaLnBrk="1" hangingPunct="1"/>
            <a:r>
              <a:rPr lang="ru-RU" altLang="uk-UA" smtClean="0"/>
              <a:t>PKZIP</a:t>
            </a:r>
          </a:p>
          <a:p>
            <a:pPr lvl="1" eaLnBrk="1" hangingPunct="1"/>
            <a:r>
              <a:rPr lang="ru-RU" altLang="uk-UA" smtClean="0"/>
              <a:t>RAR </a:t>
            </a:r>
          </a:p>
          <a:p>
            <a:pPr lvl="1" eaLnBrk="1" hangingPunct="1"/>
            <a:r>
              <a:rPr lang="ru-RU" altLang="uk-UA" smtClean="0"/>
              <a:t>WinRAR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2860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dirty="0"/>
              <a:t>Які є запитання?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2860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dirty="0"/>
              <a:t>Дякую за увагу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Архіви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713" cy="3916363"/>
          </a:xfrm>
        </p:spPr>
        <p:txBody>
          <a:bodyPr/>
          <a:lstStyle/>
          <a:p>
            <a:pPr eaLnBrk="1" hangingPunct="1"/>
            <a:r>
              <a:rPr lang="uk-UA" altLang="uk-UA" smtClean="0"/>
              <a:t>Архівний файл являє собою набір з декількох файлів (одного файлу), поміщених в стислому вигляді в єдиний файл, з якого їх можна при необхідності отримати в первинному вигляді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Архівні дані не можна використовувати за прямим призначенням, перед використанням їх треба розархівувати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Архівний файл має зміст, що дозволяє дізнатися, які файли містяться в архіві</a:t>
            </a:r>
            <a:r>
              <a:rPr lang="ru-RU" altLang="uk-UA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Архіви даних (продовження)</a:t>
            </a:r>
            <a:endParaRPr lang="ru-RU" dirty="0"/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У змісті архіву для кожного файлу, що міститься у ньому, зберігається наступна інформація</a:t>
            </a:r>
            <a:r>
              <a:rPr lang="ru-RU" altLang="uk-UA" smtClean="0"/>
              <a:t>:</a:t>
            </a:r>
          </a:p>
          <a:p>
            <a:pPr lvl="1" eaLnBrk="1" hangingPunct="1"/>
            <a:r>
              <a:rPr lang="uk-UA" altLang="uk-UA" smtClean="0"/>
              <a:t>Ім'я файлу</a:t>
            </a:r>
          </a:p>
          <a:p>
            <a:pPr lvl="1" eaLnBrk="1" hangingPunct="1"/>
            <a:r>
              <a:rPr lang="uk-UA" altLang="uk-UA" smtClean="0"/>
              <a:t>Розмір файлу на диску і в архіві</a:t>
            </a:r>
          </a:p>
          <a:p>
            <a:pPr lvl="1" eaLnBrk="1" hangingPunct="1"/>
            <a:r>
              <a:rPr lang="uk-UA" altLang="uk-UA" smtClean="0"/>
              <a:t>Відомості про місцезнаходження файлу на диску</a:t>
            </a:r>
          </a:p>
          <a:p>
            <a:pPr lvl="1" eaLnBrk="1" hangingPunct="1"/>
            <a:r>
              <a:rPr lang="uk-UA" altLang="uk-UA" smtClean="0"/>
              <a:t>Дата і час останньої модифікації файлу</a:t>
            </a:r>
          </a:p>
          <a:p>
            <a:pPr lvl="1" eaLnBrk="1" hangingPunct="1"/>
            <a:r>
              <a:rPr lang="uk-UA" altLang="uk-UA" smtClean="0"/>
              <a:t>Код циклічного контролю, який використовується для перевірки цілісності архіву</a:t>
            </a:r>
          </a:p>
          <a:p>
            <a:pPr lvl="1" eaLnBrk="1" hangingPunct="1"/>
            <a:r>
              <a:rPr lang="uk-UA" altLang="uk-UA" smtClean="0"/>
              <a:t>Ступінь стиснення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Архіви даних (продовження)</a:t>
            </a: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Будь-який з архівів має свою шкалу ступенів стиснення. Найчастіше можна зустріти наступну градацію методів стиснення</a:t>
            </a:r>
            <a:r>
              <a:rPr lang="ru-RU" altLang="uk-UA" smtClean="0"/>
              <a:t>:</a:t>
            </a:r>
          </a:p>
          <a:p>
            <a:pPr lvl="1" eaLnBrk="1" hangingPunct="1"/>
            <a:r>
              <a:rPr lang="uk-UA" altLang="uk-UA" smtClean="0"/>
              <a:t>Без стиснення (Store) - відповідає звичайному копіюванню файлів в архів без стиснення</a:t>
            </a:r>
          </a:p>
          <a:p>
            <a:pPr lvl="1" eaLnBrk="1" hangingPunct="1"/>
            <a:r>
              <a:rPr lang="uk-UA" altLang="uk-UA" smtClean="0"/>
              <a:t>Швидкісний (Fastest)</a:t>
            </a:r>
          </a:p>
          <a:p>
            <a:pPr lvl="1" eaLnBrk="1" hangingPunct="1"/>
            <a:r>
              <a:rPr lang="uk-UA" altLang="uk-UA" smtClean="0"/>
              <a:t>Швидкий (Fast) - характеризується найшвидшим, але найменш щільним стисненням</a:t>
            </a:r>
          </a:p>
          <a:p>
            <a:pPr lvl="1" eaLnBrk="1" hangingPunct="1"/>
            <a:r>
              <a:rPr lang="uk-UA" altLang="uk-UA" smtClean="0"/>
              <a:t>Звичайний (Normal) - найчастіше використовується за замовчуванням</a:t>
            </a:r>
          </a:p>
          <a:p>
            <a:pPr lvl="1" eaLnBrk="1" hangingPunct="1"/>
            <a:r>
              <a:rPr lang="uk-UA" altLang="uk-UA" smtClean="0"/>
              <a:t>Гарний (Good)</a:t>
            </a:r>
          </a:p>
          <a:p>
            <a:pPr lvl="1" eaLnBrk="1" hangingPunct="1"/>
            <a:r>
              <a:rPr lang="uk-UA" altLang="uk-UA" smtClean="0"/>
              <a:t>Максимальний (Best) - максимально можливе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/>
              <a:t>Що зазвичай архівується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 smtClean="0"/>
              <a:t>Текстові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endParaRPr lang="ru-RU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/>
              <a:t>Із збереженням тільки </a:t>
            </a:r>
            <a:r>
              <a:rPr lang="uk-UA" dirty="0" smtClean="0"/>
              <a:t>семантики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Із </a:t>
            </a:r>
            <a:r>
              <a:rPr lang="uk-UA" dirty="0"/>
              <a:t>збереженням вихідного </a:t>
            </a:r>
            <a:r>
              <a:rPr lang="uk-UA" dirty="0" smtClean="0"/>
              <a:t>форматування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/>
              <a:t>Комп'ютерні програми і бази даних, включаючи резервне (</a:t>
            </a:r>
            <a:r>
              <a:rPr lang="uk-UA" dirty="0" err="1"/>
              <a:t>backup</a:t>
            </a:r>
            <a:r>
              <a:rPr lang="uk-UA" dirty="0"/>
              <a:t>) </a:t>
            </a:r>
            <a:r>
              <a:rPr lang="uk-UA" dirty="0" smtClean="0"/>
              <a:t>копіювання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 smtClean="0"/>
              <a:t>Зображення</a:t>
            </a:r>
            <a:endParaRPr lang="ru-RU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Растрові</a:t>
            </a:r>
            <a:endParaRPr lang="ru-RU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Векторні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/>
              <a:t>Звук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 smtClean="0"/>
              <a:t>Відео</a:t>
            </a:r>
            <a:endParaRPr lang="ru-RU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Флеш-анімація</a:t>
            </a:r>
            <a:r>
              <a:rPr lang="en-US" dirty="0" smtClean="0"/>
              <a:t> (</a:t>
            </a:r>
            <a:r>
              <a:rPr lang="ru-RU" dirty="0" err="1" smtClean="0"/>
              <a:t>морфінг</a:t>
            </a:r>
            <a:r>
              <a:rPr lang="ru-RU" dirty="0" smtClean="0"/>
              <a:t>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Покадрова </a:t>
            </a:r>
            <a:r>
              <a:rPr lang="ru-RU" dirty="0" err="1" smtClean="0"/>
              <a:t>анімація</a:t>
            </a:r>
            <a:endParaRPr lang="ru-RU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Архіватори</a:t>
            </a:r>
            <a:endParaRPr lang="ru-RU" dirty="0"/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Архіватори - це програми (комплекс програм) що здійснюють стиснення і відновлення стиснутих файлах у первісному вигляді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Інші назви архіваторів: утиліти - пакувальники, програми-пакувальники, службові програми, що дозволяють розміщати копії файлів у стиснутому вигляді в архівний файл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Більшість програм-архіваторів дозволяють створювати багатотомні архіви різної розмірності</a:t>
            </a:r>
            <a:r>
              <a:rPr lang="ru-RU" altLang="uk-UA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err="1"/>
              <a:t>Архіватори</a:t>
            </a:r>
            <a:r>
              <a:rPr lang="uk-UA" dirty="0"/>
              <a:t> (продовження)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uk-UA" altLang="uk-UA" smtClean="0"/>
              <a:t>В операційній системі MS DOS існуючі архіватори працюють (працювали) тільки в режимі командного рядка. Це програми PKZIP та PKUNZIP, програма ARJ</a:t>
            </a:r>
            <a:r>
              <a:rPr lang="ru-RU" altLang="uk-UA" smtClean="0"/>
              <a:t>. </a:t>
            </a:r>
          </a:p>
          <a:p>
            <a:pPr eaLnBrk="1" hangingPunct="1"/>
            <a:r>
              <a:rPr lang="uk-UA" altLang="uk-UA" smtClean="0"/>
              <a:t>Сучасні архіватори (WinZIP, WinAce, PowerArchiver, 7Zip, WinRAR) забезпечують графічний користувальницький інтерфейс і зберегли командний рядок. Вони відрізняються використовуваними алгоритмами, швидкістю роботи, ступенем стиснення</a:t>
            </a:r>
            <a:r>
              <a:rPr lang="ru-RU" altLang="uk-UA" smtClean="0"/>
              <a:t>.</a:t>
            </a:r>
          </a:p>
          <a:p>
            <a:pPr eaLnBrk="1" hangingPunct="1"/>
            <a:r>
              <a:rPr lang="uk-UA" altLang="uk-UA" smtClean="0"/>
              <a:t>В даний час кращим архіватором для Windows є архіватор WinRA</a:t>
            </a:r>
            <a:r>
              <a:rPr lang="ru-RU" altLang="uk-UA" smtClean="0"/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1219</TotalTime>
  <Words>1833</Words>
  <Application>Microsoft Office PowerPoint</Application>
  <PresentationFormat>Экран (4:3)</PresentationFormat>
  <Paragraphs>253</Paragraphs>
  <Slides>35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Архівація та стиснення мультимедійної інформації</vt:lpstr>
      <vt:lpstr>Зміст лекції</vt:lpstr>
      <vt:lpstr>Архівація інформації</vt:lpstr>
      <vt:lpstr>Архіви даних</vt:lpstr>
      <vt:lpstr>Архіви даних (продовження)</vt:lpstr>
      <vt:lpstr>Архіви даних (продовження)</vt:lpstr>
      <vt:lpstr>Що зазвичай архівується</vt:lpstr>
      <vt:lpstr>Архіватори</vt:lpstr>
      <vt:lpstr>Архіватори (продовження)</vt:lpstr>
      <vt:lpstr>Архівація файлів і папок</vt:lpstr>
      <vt:lpstr>Формат архівації ZIP</vt:lpstr>
      <vt:lpstr>Формат архівації ZIP (продовження)</vt:lpstr>
      <vt:lpstr>Формат архівації ZIP (продовження)</vt:lpstr>
      <vt:lpstr>Формат архівації RAR</vt:lpstr>
      <vt:lpstr>Формат архівації RAR (продовження)</vt:lpstr>
      <vt:lpstr>Архіватор WinRAR</vt:lpstr>
      <vt:lpstr>Архіватор WinRAR (продовження)</vt:lpstr>
      <vt:lpstr>Можливості WinRAR</vt:lpstr>
      <vt:lpstr>Можливості WinRAR (продовження)</vt:lpstr>
      <vt:lpstr>Можливості WinRAR (продовження)</vt:lpstr>
      <vt:lpstr>Інтерфейс архіватора WinRAR</vt:lpstr>
      <vt:lpstr>Інтерфейс архіватора WinRAR</vt:lpstr>
      <vt:lpstr>Інтерфейс архіватора WinRAR</vt:lpstr>
      <vt:lpstr>Інтерфейс архіватора WinRAR</vt:lpstr>
      <vt:lpstr>Ступінь (коефіцієнт) стиснення при архівації</vt:lpstr>
      <vt:lpstr>Ступінь (коефіцієнт) стиснення при архівації (продовження)</vt:lpstr>
      <vt:lpstr>Вибір архіватора для текстових, графічних даних, відео, зображень і аудіо даних</vt:lpstr>
      <vt:lpstr>Вибір архіватора для текстових, графічних даних, відео, зображень і аудіо даних (продовження)</vt:lpstr>
      <vt:lpstr>Вибір архіватора для текстових, графічних даних, відео, зображень і аудіо даних (продовження)</vt:lpstr>
      <vt:lpstr>Критерії вибору архіватора</vt:lpstr>
      <vt:lpstr>Розпакування архівів</vt:lpstr>
      <vt:lpstr>Саморозкривні архіви</vt:lpstr>
      <vt:lpstr>Саморозкривні архіви (продовження)</vt:lpstr>
      <vt:lpstr>Які є запитання?</vt:lpstr>
      <vt:lpstr>Дякую за увагу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Архивация и сжатие аудио и видео изображений</dc:title>
  <dc:creator>Александр Бобарчук</dc:creator>
  <cp:lastModifiedBy>Александр Бобарчук</cp:lastModifiedBy>
  <cp:revision>138</cp:revision>
  <dcterms:modified xsi:type="dcterms:W3CDTF">2017-10-04T03:30:58Z</dcterms:modified>
</cp:coreProperties>
</file>