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12"/>
  </p:notesMasterIdLst>
  <p:sldIdLst>
    <p:sldId id="256" r:id="rId2"/>
    <p:sldId id="259" r:id="rId3"/>
    <p:sldId id="454" r:id="rId4"/>
    <p:sldId id="455" r:id="rId5"/>
    <p:sldId id="456" r:id="rId6"/>
    <p:sldId id="457" r:id="rId7"/>
    <p:sldId id="462" r:id="rId8"/>
    <p:sldId id="314" r:id="rId9"/>
    <p:sldId id="315" r:id="rId10"/>
    <p:sldId id="451" r:id="rId11"/>
    <p:sldId id="452" r:id="rId12"/>
    <p:sldId id="453" r:id="rId13"/>
    <p:sldId id="316" r:id="rId14"/>
    <p:sldId id="317" r:id="rId15"/>
    <p:sldId id="318" r:id="rId16"/>
    <p:sldId id="319" r:id="rId17"/>
    <p:sldId id="320" r:id="rId18"/>
    <p:sldId id="463" r:id="rId19"/>
    <p:sldId id="321" r:id="rId20"/>
    <p:sldId id="464" r:id="rId21"/>
    <p:sldId id="322" r:id="rId22"/>
    <p:sldId id="324" r:id="rId23"/>
    <p:sldId id="458" r:id="rId24"/>
    <p:sldId id="325" r:id="rId25"/>
    <p:sldId id="358" r:id="rId26"/>
    <p:sldId id="326" r:id="rId27"/>
    <p:sldId id="327" r:id="rId28"/>
    <p:sldId id="403" r:id="rId29"/>
    <p:sldId id="347" r:id="rId30"/>
    <p:sldId id="348" r:id="rId31"/>
    <p:sldId id="349" r:id="rId32"/>
    <p:sldId id="350" r:id="rId33"/>
    <p:sldId id="352" r:id="rId34"/>
    <p:sldId id="354" r:id="rId35"/>
    <p:sldId id="353" r:id="rId36"/>
    <p:sldId id="355" r:id="rId37"/>
    <p:sldId id="356" r:id="rId38"/>
    <p:sldId id="371" r:id="rId39"/>
    <p:sldId id="373" r:id="rId40"/>
    <p:sldId id="374" r:id="rId41"/>
    <p:sldId id="413" r:id="rId42"/>
    <p:sldId id="414" r:id="rId43"/>
    <p:sldId id="459" r:id="rId44"/>
    <p:sldId id="415" r:id="rId45"/>
    <p:sldId id="416" r:id="rId46"/>
    <p:sldId id="417" r:id="rId47"/>
    <p:sldId id="418" r:id="rId48"/>
    <p:sldId id="419" r:id="rId49"/>
    <p:sldId id="420" r:id="rId50"/>
    <p:sldId id="379" r:id="rId51"/>
    <p:sldId id="465" r:id="rId52"/>
    <p:sldId id="466" r:id="rId53"/>
    <p:sldId id="435" r:id="rId54"/>
    <p:sldId id="436" r:id="rId55"/>
    <p:sldId id="437" r:id="rId56"/>
    <p:sldId id="438" r:id="rId57"/>
    <p:sldId id="439" r:id="rId58"/>
    <p:sldId id="440" r:id="rId59"/>
    <p:sldId id="441" r:id="rId60"/>
    <p:sldId id="442" r:id="rId61"/>
    <p:sldId id="443" r:id="rId62"/>
    <p:sldId id="444" r:id="rId63"/>
    <p:sldId id="380" r:id="rId64"/>
    <p:sldId id="447" r:id="rId65"/>
    <p:sldId id="448" r:id="rId66"/>
    <p:sldId id="449" r:id="rId67"/>
    <p:sldId id="381" r:id="rId68"/>
    <p:sldId id="450" r:id="rId69"/>
    <p:sldId id="382" r:id="rId70"/>
    <p:sldId id="383" r:id="rId71"/>
    <p:sldId id="397" r:id="rId72"/>
    <p:sldId id="399" r:id="rId73"/>
    <p:sldId id="346" r:id="rId74"/>
    <p:sldId id="402" r:id="rId75"/>
    <p:sldId id="357" r:id="rId76"/>
    <p:sldId id="372" r:id="rId77"/>
    <p:sldId id="329" r:id="rId78"/>
    <p:sldId id="330" r:id="rId79"/>
    <p:sldId id="467" r:id="rId80"/>
    <p:sldId id="331" r:id="rId81"/>
    <p:sldId id="332" r:id="rId82"/>
    <p:sldId id="333" r:id="rId83"/>
    <p:sldId id="334" r:id="rId84"/>
    <p:sldId id="335" r:id="rId85"/>
    <p:sldId id="336" r:id="rId86"/>
    <p:sldId id="337" r:id="rId87"/>
    <p:sldId id="338" r:id="rId88"/>
    <p:sldId id="429" r:id="rId89"/>
    <p:sldId id="430" r:id="rId90"/>
    <p:sldId id="468" r:id="rId91"/>
    <p:sldId id="431" r:id="rId92"/>
    <p:sldId id="469" r:id="rId93"/>
    <p:sldId id="434" r:id="rId94"/>
    <p:sldId id="461" r:id="rId95"/>
    <p:sldId id="421" r:id="rId96"/>
    <p:sldId id="422" r:id="rId97"/>
    <p:sldId id="423" r:id="rId98"/>
    <p:sldId id="424" r:id="rId99"/>
    <p:sldId id="340" r:id="rId100"/>
    <p:sldId id="425" r:id="rId101"/>
    <p:sldId id="426" r:id="rId102"/>
    <p:sldId id="400" r:id="rId103"/>
    <p:sldId id="341" r:id="rId104"/>
    <p:sldId id="342" r:id="rId105"/>
    <p:sldId id="343" r:id="rId106"/>
    <p:sldId id="344" r:id="rId107"/>
    <p:sldId id="345" r:id="rId108"/>
    <p:sldId id="428" r:id="rId109"/>
    <p:sldId id="445" r:id="rId110"/>
    <p:sldId id="446" r:id="rId1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7253" autoAdjust="0"/>
  </p:normalViewPr>
  <p:slideViewPr>
    <p:cSldViewPr>
      <p:cViewPr varScale="1">
        <p:scale>
          <a:sx n="61" d="100"/>
          <a:sy n="61" d="100"/>
        </p:scale>
        <p:origin x="15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166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png"/><Relationship Id="rId1" Type="http://schemas.openxmlformats.org/officeDocument/2006/relationships/image" Target="../media/image2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9BE28E-537A-4355-A527-1A181C19982F}" type="datetimeFigureOut">
              <a:rPr lang="ru-RU" smtClean="0"/>
              <a:pPr/>
              <a:t>04.10.2017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28F555-32C5-41CE-96EB-793072A53F6F}" type="slidenum">
              <a:rPr lang="ru-RU" smtClean="0"/>
              <a:pPr/>
              <a:t>‹#›</a:t>
            </a:fld>
            <a:endParaRPr lang="ru-RU"/>
          </a:p>
        </p:txBody>
      </p:sp>
    </p:spTree>
    <p:extLst>
      <p:ext uri="{BB962C8B-B14F-4D97-AF65-F5344CB8AC3E}">
        <p14:creationId xmlns:p14="http://schemas.microsoft.com/office/powerpoint/2010/main" val="3761445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F46B66-149B-4D3B-9294-354B6DC11D46}" type="slidenum">
              <a:rPr lang="ru-RU"/>
              <a:pPr/>
              <a:t>9</a:t>
            </a:fld>
            <a:endParaRPr lang="ru-RU"/>
          </a:p>
        </p:txBody>
      </p:sp>
      <p:sp>
        <p:nvSpPr>
          <p:cNvPr id="759810" name="Rectangle 2"/>
          <p:cNvSpPr>
            <a:spLocks noGrp="1" noRot="1" noChangeAspect="1" noChangeArrowheads="1" noTextEdit="1"/>
          </p:cNvSpPr>
          <p:nvPr>
            <p:ph type="sldImg"/>
          </p:nvPr>
        </p:nvSpPr>
        <p:spPr>
          <a:xfrm>
            <a:off x="1150938" y="692150"/>
            <a:ext cx="4556125" cy="3416300"/>
          </a:xfrm>
          <a:ln/>
        </p:spPr>
      </p:sp>
      <p:sp>
        <p:nvSpPr>
          <p:cNvPr id="7598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17024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B6B044-4546-4D97-96A4-CD032C9DCCC5}" type="slidenum">
              <a:rPr lang="ru-RU"/>
              <a:pPr/>
              <a:t>21</a:t>
            </a:fld>
            <a:endParaRPr lang="ru-RU"/>
          </a:p>
        </p:txBody>
      </p:sp>
      <p:sp>
        <p:nvSpPr>
          <p:cNvPr id="766978" name="Rectangle 2"/>
          <p:cNvSpPr>
            <a:spLocks noGrp="1" noRot="1" noChangeAspect="1" noChangeArrowheads="1" noTextEdit="1"/>
          </p:cNvSpPr>
          <p:nvPr>
            <p:ph type="sldImg"/>
          </p:nvPr>
        </p:nvSpPr>
        <p:spPr>
          <a:xfrm>
            <a:off x="1150938" y="692150"/>
            <a:ext cx="4556125" cy="3416300"/>
          </a:xfrm>
          <a:ln/>
        </p:spPr>
      </p:sp>
      <p:sp>
        <p:nvSpPr>
          <p:cNvPr id="7669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69383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C727CE-4117-439F-892C-3C256AB42269}" type="slidenum">
              <a:rPr lang="ru-RU"/>
              <a:pPr/>
              <a:t>22</a:t>
            </a:fld>
            <a:endParaRPr lang="ru-RU"/>
          </a:p>
        </p:txBody>
      </p:sp>
      <p:sp>
        <p:nvSpPr>
          <p:cNvPr id="768002" name="Rectangle 2"/>
          <p:cNvSpPr>
            <a:spLocks noGrp="1" noRot="1" noChangeAspect="1" noChangeArrowheads="1" noTextEdit="1"/>
          </p:cNvSpPr>
          <p:nvPr>
            <p:ph type="sldImg"/>
          </p:nvPr>
        </p:nvSpPr>
        <p:spPr>
          <a:xfrm>
            <a:off x="1150938" y="692150"/>
            <a:ext cx="4556125" cy="3416300"/>
          </a:xfrm>
          <a:ln/>
        </p:spPr>
      </p:sp>
      <p:sp>
        <p:nvSpPr>
          <p:cNvPr id="7680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35788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826AFB-7AB3-4712-8B33-1CD2E65B99F4}" type="slidenum">
              <a:rPr lang="ru-RU"/>
              <a:pPr/>
              <a:t>24</a:t>
            </a:fld>
            <a:endParaRPr lang="ru-RU"/>
          </a:p>
        </p:txBody>
      </p:sp>
      <p:sp>
        <p:nvSpPr>
          <p:cNvPr id="578562" name="Rectangle 2"/>
          <p:cNvSpPr>
            <a:spLocks noGrp="1" noRot="1" noChangeAspect="1" noChangeArrowheads="1" noTextEdit="1"/>
          </p:cNvSpPr>
          <p:nvPr>
            <p:ph type="sldImg"/>
          </p:nvPr>
        </p:nvSpPr>
        <p:spPr>
          <a:xfrm>
            <a:off x="1150938" y="692150"/>
            <a:ext cx="4556125" cy="3416300"/>
          </a:xfrm>
          <a:ln cap="flat"/>
        </p:spPr>
      </p:sp>
      <p:sp>
        <p:nvSpPr>
          <p:cNvPr id="578563"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3134688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6E2FF3-4032-4069-93A4-B0329D67E590}" type="slidenum">
              <a:rPr lang="ru-RU"/>
              <a:pPr/>
              <a:t>26</a:t>
            </a:fld>
            <a:endParaRPr lang="ru-RU"/>
          </a:p>
        </p:txBody>
      </p:sp>
      <p:sp>
        <p:nvSpPr>
          <p:cNvPr id="580610" name="Rectangle 2"/>
          <p:cNvSpPr>
            <a:spLocks noGrp="1" noRot="1" noChangeAspect="1" noChangeArrowheads="1" noTextEdit="1"/>
          </p:cNvSpPr>
          <p:nvPr>
            <p:ph type="sldImg"/>
          </p:nvPr>
        </p:nvSpPr>
        <p:spPr>
          <a:xfrm>
            <a:off x="1150938" y="692150"/>
            <a:ext cx="4556125" cy="3416300"/>
          </a:xfrm>
          <a:ln cap="flat"/>
        </p:spPr>
      </p:sp>
      <p:sp>
        <p:nvSpPr>
          <p:cNvPr id="580611" name="Rectangle 3"/>
          <p:cNvSpPr>
            <a:spLocks noGrp="1" noChangeArrowheads="1"/>
          </p:cNvSpPr>
          <p:nvPr>
            <p:ph type="body" idx="1"/>
          </p:nvPr>
        </p:nvSpPr>
        <p:spPr>
          <a:ln/>
        </p:spPr>
        <p:txBody>
          <a:bodyPr>
            <a:normAutofit fontScale="70000" lnSpcReduction="20000"/>
          </a:bodyPr>
          <a:lstStyle/>
          <a:p>
            <a:pPr lvl="0"/>
            <a:r>
              <a:rPr lang="uk-UA" sz="1200" b="1" kern="1200" dirty="0" smtClean="0">
                <a:solidFill>
                  <a:schemeClr val="tx1"/>
                </a:solidFill>
                <a:effectLst/>
                <a:latin typeface="+mn-lt"/>
                <a:ea typeface="+mn-ea"/>
                <a:cs typeface="+mn-cs"/>
              </a:rPr>
              <a:t>Високий ступінь компресії. </a:t>
            </a:r>
            <a:r>
              <a:rPr lang="uk-UA" sz="1200" kern="1200" dirty="0" smtClean="0">
                <a:solidFill>
                  <a:schemeClr val="tx1"/>
                </a:solidFill>
                <a:effectLst/>
                <a:latin typeface="+mn-lt"/>
                <a:ea typeface="+mn-ea"/>
                <a:cs typeface="+mn-cs"/>
              </a:rPr>
              <a:t>Зауважимо, що далеко не для всіх додатків актуальна висока ступінь компресії. Крім того, деякі алгоритми дають краще співвідношення якості до розміру файлу при високих ступенях компресії, однак програють іншим алгоритмам при низьких ступенях</a:t>
            </a:r>
            <a:r>
              <a:rPr lang="ru-RU" sz="1200" kern="1200" dirty="0" smtClean="0">
                <a:solidFill>
                  <a:schemeClr val="tx1"/>
                </a:solidFill>
                <a:effectLst/>
                <a:latin typeface="+mn-lt"/>
                <a:ea typeface="+mn-ea"/>
                <a:cs typeface="+mn-cs"/>
              </a:rPr>
              <a:t>.</a:t>
            </a:r>
            <a:endParaRPr lang="uk-UA" sz="1200" kern="1200" dirty="0" smtClean="0">
              <a:solidFill>
                <a:schemeClr val="tx1"/>
              </a:solidFill>
              <a:effectLst/>
              <a:latin typeface="+mn-lt"/>
              <a:ea typeface="+mn-ea"/>
              <a:cs typeface="+mn-cs"/>
            </a:endParaRPr>
          </a:p>
          <a:p>
            <a:pPr lvl="0"/>
            <a:r>
              <a:rPr lang="uk-UA" sz="1200" b="1" kern="1200" dirty="0" smtClean="0">
                <a:solidFill>
                  <a:schemeClr val="tx1"/>
                </a:solidFill>
                <a:effectLst/>
                <a:latin typeface="+mn-lt"/>
                <a:ea typeface="+mn-ea"/>
                <a:cs typeface="+mn-cs"/>
              </a:rPr>
              <a:t>Висока якість зображень. </a:t>
            </a:r>
            <a:r>
              <a:rPr lang="uk-UA" sz="1200" kern="1200" dirty="0" smtClean="0">
                <a:solidFill>
                  <a:schemeClr val="tx1"/>
                </a:solidFill>
                <a:effectLst/>
                <a:latin typeface="+mn-lt"/>
                <a:ea typeface="+mn-ea"/>
                <a:cs typeface="+mn-cs"/>
              </a:rPr>
              <a:t>Виконання цієї вимоги безпосередньо суперечить виконанню попередньої</a:t>
            </a:r>
            <a:r>
              <a:rPr lang="ru-RU" sz="1200" kern="1200" dirty="0" smtClean="0">
                <a:solidFill>
                  <a:schemeClr val="tx1"/>
                </a:solidFill>
                <a:effectLst/>
                <a:latin typeface="+mn-lt"/>
                <a:ea typeface="+mn-ea"/>
                <a:cs typeface="+mn-cs"/>
              </a:rPr>
              <a:t>.</a:t>
            </a:r>
            <a:endParaRPr lang="uk-UA" sz="1200" kern="1200" dirty="0" smtClean="0">
              <a:solidFill>
                <a:schemeClr val="tx1"/>
              </a:solidFill>
              <a:effectLst/>
              <a:latin typeface="+mn-lt"/>
              <a:ea typeface="+mn-ea"/>
              <a:cs typeface="+mn-cs"/>
            </a:endParaRPr>
          </a:p>
          <a:p>
            <a:pPr lvl="0"/>
            <a:r>
              <a:rPr lang="uk-UA" sz="1200" b="1" kern="1200" dirty="0" smtClean="0">
                <a:solidFill>
                  <a:schemeClr val="tx1"/>
                </a:solidFill>
                <a:effectLst/>
                <a:latin typeface="+mn-lt"/>
                <a:ea typeface="+mn-ea"/>
                <a:cs typeface="+mn-cs"/>
              </a:rPr>
              <a:t>Висока швидкість компресії. </a:t>
            </a:r>
            <a:r>
              <a:rPr lang="uk-UA" sz="1200" kern="1200" dirty="0" smtClean="0">
                <a:solidFill>
                  <a:schemeClr val="tx1"/>
                </a:solidFill>
                <a:effectLst/>
                <a:latin typeface="+mn-lt"/>
                <a:ea typeface="+mn-ea"/>
                <a:cs typeface="+mn-cs"/>
              </a:rPr>
              <a:t>Ця вимога для деяких алгоритмів з втратою інформації є взаємовиключною до перших двох. Інтуїтивно зрозуміло, що чим більше часу ми будемо аналізувати зображення, намагаючись отримати найвищу ступінь компресії, тим краще буде результат. І, відповідно, чим менше ми часу витратимо на компресію (аналіз), тим нижче буде якість зображення і більше його розмір</a:t>
            </a:r>
            <a:r>
              <a:rPr lang="ru-RU" sz="1200" kern="1200" dirty="0" smtClean="0">
                <a:solidFill>
                  <a:schemeClr val="tx1"/>
                </a:solidFill>
                <a:effectLst/>
                <a:latin typeface="+mn-lt"/>
                <a:ea typeface="+mn-ea"/>
                <a:cs typeface="+mn-cs"/>
              </a:rPr>
              <a:t>.</a:t>
            </a:r>
            <a:endParaRPr lang="uk-UA" sz="1200" kern="1200" dirty="0" smtClean="0">
              <a:solidFill>
                <a:schemeClr val="tx1"/>
              </a:solidFill>
              <a:effectLst/>
              <a:latin typeface="+mn-lt"/>
              <a:ea typeface="+mn-ea"/>
              <a:cs typeface="+mn-cs"/>
            </a:endParaRPr>
          </a:p>
          <a:p>
            <a:pPr lvl="0"/>
            <a:r>
              <a:rPr lang="uk-UA" sz="1200" b="1" kern="1200" dirty="0" smtClean="0">
                <a:solidFill>
                  <a:schemeClr val="tx1"/>
                </a:solidFill>
                <a:effectLst/>
                <a:latin typeface="+mn-lt"/>
                <a:ea typeface="+mn-ea"/>
                <a:cs typeface="+mn-cs"/>
              </a:rPr>
              <a:t>Висока швидкість декомпресії. </a:t>
            </a:r>
            <a:r>
              <a:rPr lang="uk-UA" sz="1200" kern="1200" dirty="0" smtClean="0">
                <a:solidFill>
                  <a:schemeClr val="tx1"/>
                </a:solidFill>
                <a:effectLst/>
                <a:latin typeface="+mn-lt"/>
                <a:ea typeface="+mn-ea"/>
                <a:cs typeface="+mn-cs"/>
              </a:rPr>
              <a:t>Досить універсальна вимога, актуальна для багатьох додатків. Однак можна навести приклади додатків, де час декомпресії далеко не критичний</a:t>
            </a:r>
            <a:r>
              <a:rPr lang="ru-RU" sz="1200" kern="1200" dirty="0" smtClean="0">
                <a:solidFill>
                  <a:schemeClr val="tx1"/>
                </a:solidFill>
                <a:effectLst/>
                <a:latin typeface="+mn-lt"/>
                <a:ea typeface="+mn-ea"/>
                <a:cs typeface="+mn-cs"/>
              </a:rPr>
              <a:t>.</a:t>
            </a:r>
            <a:endParaRPr lang="uk-UA" sz="1200" kern="1200" dirty="0" smtClean="0">
              <a:solidFill>
                <a:schemeClr val="tx1"/>
              </a:solidFill>
              <a:effectLst/>
              <a:latin typeface="+mn-lt"/>
              <a:ea typeface="+mn-ea"/>
              <a:cs typeface="+mn-cs"/>
            </a:endParaRPr>
          </a:p>
          <a:p>
            <a:pPr lvl="0"/>
            <a:r>
              <a:rPr lang="uk-UA" sz="1200" b="1" kern="1200" dirty="0" smtClean="0">
                <a:solidFill>
                  <a:schemeClr val="tx1"/>
                </a:solidFill>
                <a:effectLst/>
                <a:latin typeface="+mn-lt"/>
                <a:ea typeface="+mn-ea"/>
                <a:cs typeface="+mn-cs"/>
              </a:rPr>
              <a:t>Масштабування зображень. </a:t>
            </a:r>
            <a:r>
              <a:rPr lang="uk-UA" sz="1200" kern="1200" dirty="0" smtClean="0">
                <a:solidFill>
                  <a:schemeClr val="tx1"/>
                </a:solidFill>
                <a:effectLst/>
                <a:latin typeface="+mn-lt"/>
                <a:ea typeface="+mn-ea"/>
                <a:cs typeface="+mn-cs"/>
              </a:rPr>
              <a:t>Дана вимога передбачає легкість зміни розмірів зображення до розмірів вікна активного додатку</a:t>
            </a:r>
            <a:r>
              <a:rPr lang="ru-RU" sz="1200" kern="1200" dirty="0" smtClean="0">
                <a:solidFill>
                  <a:schemeClr val="tx1"/>
                </a:solidFill>
                <a:effectLst/>
                <a:latin typeface="+mn-lt"/>
                <a:ea typeface="+mn-ea"/>
                <a:cs typeface="+mn-cs"/>
              </a:rPr>
              <a:t>. </a:t>
            </a:r>
            <a:r>
              <a:rPr lang="uk-UA" sz="1200" kern="1200" dirty="0" smtClean="0">
                <a:solidFill>
                  <a:schemeClr val="tx1"/>
                </a:solidFill>
                <a:effectLst/>
                <a:latin typeface="+mn-lt"/>
                <a:ea typeface="+mn-ea"/>
                <a:cs typeface="+mn-cs"/>
              </a:rPr>
              <a:t>Справа в тому, що одні алгоритми дозволяють легко масштабувати зображення прямо під час декомпресії, в той час як інші не тільки не дозволяють легко масштабувати, але і збільшують ймовірність появи неприємних артефактів після застосування стандартних алгоритмів масштабування до </a:t>
            </a:r>
            <a:r>
              <a:rPr lang="uk-UA" sz="1200" kern="1200" dirty="0" err="1" smtClean="0">
                <a:solidFill>
                  <a:schemeClr val="tx1"/>
                </a:solidFill>
                <a:effectLst/>
                <a:latin typeface="+mn-lt"/>
                <a:ea typeface="+mn-ea"/>
                <a:cs typeface="+mn-cs"/>
              </a:rPr>
              <a:t>декомпресованого</a:t>
            </a:r>
            <a:r>
              <a:rPr lang="uk-UA" sz="1200" kern="1200" dirty="0" smtClean="0">
                <a:solidFill>
                  <a:schemeClr val="tx1"/>
                </a:solidFill>
                <a:effectLst/>
                <a:latin typeface="+mn-lt"/>
                <a:ea typeface="+mn-ea"/>
                <a:cs typeface="+mn-cs"/>
              </a:rPr>
              <a:t> зображенню</a:t>
            </a:r>
            <a:r>
              <a:rPr lang="ru-RU" sz="1200" kern="1200" dirty="0" smtClean="0">
                <a:solidFill>
                  <a:schemeClr val="tx1"/>
                </a:solidFill>
                <a:effectLst/>
                <a:latin typeface="+mn-lt"/>
                <a:ea typeface="+mn-ea"/>
                <a:cs typeface="+mn-cs"/>
              </a:rPr>
              <a:t>. </a:t>
            </a:r>
            <a:r>
              <a:rPr lang="uk-UA" sz="1200" kern="1200" dirty="0" smtClean="0">
                <a:solidFill>
                  <a:schemeClr val="tx1"/>
                </a:solidFill>
                <a:effectLst/>
                <a:latin typeface="+mn-lt"/>
                <a:ea typeface="+mn-ea"/>
                <a:cs typeface="+mn-cs"/>
              </a:rPr>
              <a:t>Можна навести приклад «поганого» зображення для алгоритму JPEG - це зображення з досить дрібним регулярним малюнком (піджак у дрібну клітинку). Характер внесених алгоритмом JPEG спотворень такий, що зменшення або збільшення зображення може дати неприємні ефекти</a:t>
            </a:r>
            <a:r>
              <a:rPr lang="ru-RU" sz="1200" kern="1200" dirty="0" smtClean="0">
                <a:solidFill>
                  <a:schemeClr val="tx1"/>
                </a:solidFill>
                <a:effectLst/>
                <a:latin typeface="+mn-lt"/>
                <a:ea typeface="+mn-ea"/>
                <a:cs typeface="+mn-cs"/>
              </a:rPr>
              <a:t>.</a:t>
            </a:r>
            <a:endParaRPr lang="uk-UA" sz="1200" kern="1200" dirty="0" smtClean="0">
              <a:solidFill>
                <a:schemeClr val="tx1"/>
              </a:solidFill>
              <a:effectLst/>
              <a:latin typeface="+mn-lt"/>
              <a:ea typeface="+mn-ea"/>
              <a:cs typeface="+mn-cs"/>
            </a:endParaRPr>
          </a:p>
          <a:p>
            <a:pPr lvl="0"/>
            <a:r>
              <a:rPr lang="uk-UA" sz="1200" b="1" kern="1200" dirty="0" smtClean="0">
                <a:solidFill>
                  <a:schemeClr val="tx1"/>
                </a:solidFill>
                <a:effectLst/>
                <a:latin typeface="+mn-lt"/>
                <a:ea typeface="+mn-ea"/>
                <a:cs typeface="+mn-cs"/>
              </a:rPr>
              <a:t>Можливість показати поглиблене зображення (з низькою роздільною здатністю), </a:t>
            </a:r>
            <a:r>
              <a:rPr lang="uk-UA" sz="1200" kern="1200" dirty="0" smtClean="0">
                <a:solidFill>
                  <a:schemeClr val="tx1"/>
                </a:solidFill>
                <a:effectLst/>
                <a:latin typeface="+mn-lt"/>
                <a:ea typeface="+mn-ea"/>
                <a:cs typeface="+mn-cs"/>
              </a:rPr>
              <a:t>використавши тільки початок файлу</a:t>
            </a:r>
            <a:r>
              <a:rPr lang="ru-RU" sz="1200" kern="1200" dirty="0" smtClean="0">
                <a:solidFill>
                  <a:schemeClr val="tx1"/>
                </a:solidFill>
                <a:effectLst/>
                <a:latin typeface="+mn-lt"/>
                <a:ea typeface="+mn-ea"/>
                <a:cs typeface="+mn-cs"/>
              </a:rPr>
              <a:t>. </a:t>
            </a:r>
            <a:r>
              <a:rPr lang="uk-UA" sz="1200" kern="1200" dirty="0" smtClean="0">
                <a:solidFill>
                  <a:schemeClr val="tx1"/>
                </a:solidFill>
                <a:effectLst/>
                <a:latin typeface="+mn-lt"/>
                <a:ea typeface="+mn-ea"/>
                <a:cs typeface="+mn-cs"/>
              </a:rPr>
              <a:t>Дана можливість актуальна для різного роду мережевих додатків, де перекачування зображень може зайняти чималий час, і бажано, отримавши початок файлу, </a:t>
            </a:r>
            <a:r>
              <a:rPr lang="uk-UA" sz="1200" kern="1200" dirty="0" err="1" smtClean="0">
                <a:solidFill>
                  <a:schemeClr val="tx1"/>
                </a:solidFill>
                <a:effectLst/>
                <a:latin typeface="+mn-lt"/>
                <a:ea typeface="+mn-ea"/>
                <a:cs typeface="+mn-cs"/>
              </a:rPr>
              <a:t>коректно</a:t>
            </a:r>
            <a:r>
              <a:rPr lang="uk-UA" sz="1200" kern="1200" dirty="0" smtClean="0">
                <a:solidFill>
                  <a:schemeClr val="tx1"/>
                </a:solidFill>
                <a:effectLst/>
                <a:latin typeface="+mn-lt"/>
                <a:ea typeface="+mn-ea"/>
                <a:cs typeface="+mn-cs"/>
              </a:rPr>
              <a:t> показати </a:t>
            </a:r>
            <a:r>
              <a:rPr lang="uk-UA" sz="1200" kern="1200" dirty="0" err="1" smtClean="0">
                <a:solidFill>
                  <a:schemeClr val="tx1"/>
                </a:solidFill>
                <a:effectLst/>
                <a:latin typeface="+mn-lt"/>
                <a:ea typeface="+mn-ea"/>
                <a:cs typeface="+mn-cs"/>
              </a:rPr>
              <a:t>preview</a:t>
            </a:r>
            <a:r>
              <a:rPr lang="uk-UA" sz="1200" kern="1200" dirty="0" smtClean="0">
                <a:solidFill>
                  <a:schemeClr val="tx1"/>
                </a:solidFill>
                <a:effectLst/>
                <a:latin typeface="+mn-lt"/>
                <a:ea typeface="+mn-ea"/>
                <a:cs typeface="+mn-cs"/>
              </a:rPr>
              <a:t>. Примітивна реалізація зазначеної вимоги шляхом записування в початок зображення його зменшеної копії помітно погіршить ступінь компресії</a:t>
            </a:r>
            <a:r>
              <a:rPr lang="ru-RU" sz="1200" kern="1200" dirty="0" smtClean="0">
                <a:solidFill>
                  <a:schemeClr val="tx1"/>
                </a:solidFill>
                <a:effectLst/>
                <a:latin typeface="+mn-lt"/>
                <a:ea typeface="+mn-ea"/>
                <a:cs typeface="+mn-cs"/>
              </a:rPr>
              <a:t>.</a:t>
            </a:r>
            <a:endParaRPr lang="uk-UA" sz="1200" kern="1200" dirty="0" smtClean="0">
              <a:solidFill>
                <a:schemeClr val="tx1"/>
              </a:solidFill>
              <a:effectLst/>
              <a:latin typeface="+mn-lt"/>
              <a:ea typeface="+mn-ea"/>
              <a:cs typeface="+mn-cs"/>
            </a:endParaRPr>
          </a:p>
          <a:p>
            <a:pPr lvl="0"/>
            <a:r>
              <a:rPr lang="uk-UA" sz="1200" b="1" kern="1200" dirty="0" smtClean="0">
                <a:solidFill>
                  <a:schemeClr val="tx1"/>
                </a:solidFill>
                <a:effectLst/>
                <a:latin typeface="+mn-lt"/>
                <a:ea typeface="+mn-ea"/>
                <a:cs typeface="+mn-cs"/>
              </a:rPr>
              <a:t>Стійкість до помилок.</a:t>
            </a:r>
            <a:r>
              <a:rPr lang="uk-UA" sz="1200" kern="1200" dirty="0" smtClean="0">
                <a:solidFill>
                  <a:schemeClr val="tx1"/>
                </a:solidFill>
                <a:effectLst/>
                <a:latin typeface="+mn-lt"/>
                <a:ea typeface="+mn-ea"/>
                <a:cs typeface="+mn-cs"/>
              </a:rPr>
              <a:t> Дана вимога означає локальність порушень в зображенні при псуванні або втраті фрагменту переданого файлу</a:t>
            </a:r>
            <a:r>
              <a:rPr lang="ru-RU" sz="1200" kern="1200" dirty="0" smtClean="0">
                <a:solidFill>
                  <a:schemeClr val="tx1"/>
                </a:solidFill>
                <a:effectLst/>
                <a:latin typeface="+mn-lt"/>
                <a:ea typeface="+mn-ea"/>
                <a:cs typeface="+mn-cs"/>
              </a:rPr>
              <a:t>. </a:t>
            </a:r>
            <a:r>
              <a:rPr lang="uk-UA" sz="1200" kern="1200" dirty="0" smtClean="0">
                <a:solidFill>
                  <a:schemeClr val="tx1"/>
                </a:solidFill>
                <a:effectLst/>
                <a:latin typeface="+mn-lt"/>
                <a:ea typeface="+mn-ea"/>
                <a:cs typeface="+mn-cs"/>
              </a:rPr>
              <a:t>Дана можливість використовується при широкомовленні (</a:t>
            </a:r>
            <a:r>
              <a:rPr lang="uk-UA" sz="1200" kern="1200" dirty="0" err="1" smtClean="0">
                <a:solidFill>
                  <a:schemeClr val="tx1"/>
                </a:solidFill>
                <a:effectLst/>
                <a:latin typeface="+mn-lt"/>
                <a:ea typeface="+mn-ea"/>
                <a:cs typeface="+mn-cs"/>
              </a:rPr>
              <a:t>broadcasting</a:t>
            </a:r>
            <a:r>
              <a:rPr lang="uk-UA" sz="1200" kern="1200" dirty="0" smtClean="0">
                <a:solidFill>
                  <a:schemeClr val="tx1"/>
                </a:solidFill>
                <a:effectLst/>
                <a:latin typeface="+mn-lt"/>
                <a:ea typeface="+mn-ea"/>
                <a:cs typeface="+mn-cs"/>
              </a:rPr>
              <a:t> - передача за багатьма адресами) зображень по мережі, тобто в тих випадках, коли неможливо використовувати протокол передачі, який повторно запитує дані у сервера при помилках</a:t>
            </a:r>
            <a:r>
              <a:rPr lang="ru-RU" sz="1200" kern="1200" dirty="0" smtClean="0">
                <a:solidFill>
                  <a:schemeClr val="tx1"/>
                </a:solidFill>
                <a:effectLst/>
                <a:latin typeface="+mn-lt"/>
                <a:ea typeface="+mn-ea"/>
                <a:cs typeface="+mn-cs"/>
              </a:rPr>
              <a:t>. </a:t>
            </a:r>
            <a:r>
              <a:rPr lang="uk-UA" sz="1200" kern="1200" dirty="0" smtClean="0">
                <a:solidFill>
                  <a:schemeClr val="tx1"/>
                </a:solidFill>
                <a:effectLst/>
                <a:latin typeface="+mn-lt"/>
                <a:ea typeface="+mn-ea"/>
                <a:cs typeface="+mn-cs"/>
              </a:rPr>
              <a:t>Наприклад, якщо передається відеоряд, то було б неправильно використовувати алгоритм, у якого збій приводив би до припинення правильного показу всіх наступних кадрів. Дана вимога суперечить високому ступеню архівації, оскільки інтуїтивно зрозуміло, що ми повинні вводити в потік надлишкову інформацію</a:t>
            </a:r>
            <a:r>
              <a:rPr lang="ru-RU" sz="1200" kern="1200" dirty="0" smtClean="0">
                <a:solidFill>
                  <a:schemeClr val="tx1"/>
                </a:solidFill>
                <a:effectLst/>
                <a:latin typeface="+mn-lt"/>
                <a:ea typeface="+mn-ea"/>
                <a:cs typeface="+mn-cs"/>
              </a:rPr>
              <a:t>. </a:t>
            </a:r>
            <a:r>
              <a:rPr lang="uk-UA" sz="1200" kern="1200" dirty="0" smtClean="0">
                <a:solidFill>
                  <a:schemeClr val="tx1"/>
                </a:solidFill>
                <a:effectLst/>
                <a:latin typeface="+mn-lt"/>
                <a:ea typeface="+mn-ea"/>
                <a:cs typeface="+mn-cs"/>
              </a:rPr>
              <a:t>Однак для різних алгоритмів обсяг цієї надлишкової інформації може істотно відрізнятися</a:t>
            </a:r>
            <a:r>
              <a:rPr lang="ru-RU" sz="1200" kern="1200" dirty="0" smtClean="0">
                <a:solidFill>
                  <a:schemeClr val="tx1"/>
                </a:solidFill>
                <a:effectLst/>
                <a:latin typeface="+mn-lt"/>
                <a:ea typeface="+mn-ea"/>
                <a:cs typeface="+mn-cs"/>
              </a:rPr>
              <a:t>.</a:t>
            </a:r>
            <a:endParaRPr lang="uk-UA" sz="1200" kern="1200" dirty="0" smtClean="0">
              <a:solidFill>
                <a:schemeClr val="tx1"/>
              </a:solidFill>
              <a:effectLst/>
              <a:latin typeface="+mn-lt"/>
              <a:ea typeface="+mn-ea"/>
              <a:cs typeface="+mn-cs"/>
            </a:endParaRPr>
          </a:p>
          <a:p>
            <a:pPr lvl="0"/>
            <a:r>
              <a:rPr lang="uk-UA" sz="1200" b="1" kern="1200" dirty="0" smtClean="0">
                <a:solidFill>
                  <a:schemeClr val="tx1"/>
                </a:solidFill>
                <a:effectLst/>
                <a:latin typeface="+mn-lt"/>
                <a:ea typeface="+mn-ea"/>
                <a:cs typeface="+mn-cs"/>
              </a:rPr>
              <a:t>Врахування специфіки зображення. </a:t>
            </a:r>
            <a:r>
              <a:rPr lang="uk-UA" sz="1200" kern="1200" dirty="0" smtClean="0">
                <a:solidFill>
                  <a:schemeClr val="tx1"/>
                </a:solidFill>
                <a:effectLst/>
                <a:latin typeface="+mn-lt"/>
                <a:ea typeface="+mn-ea"/>
                <a:cs typeface="+mn-cs"/>
              </a:rPr>
              <a:t>Вищий ступінь архівації для класу зображень, які статистично частіше будуть застосовуватися в нашому додатку</a:t>
            </a:r>
            <a:r>
              <a:rPr lang="ru-RU" sz="1200" kern="1200" dirty="0" smtClean="0">
                <a:solidFill>
                  <a:schemeClr val="tx1"/>
                </a:solidFill>
                <a:effectLst/>
                <a:latin typeface="+mn-lt"/>
                <a:ea typeface="+mn-ea"/>
                <a:cs typeface="+mn-cs"/>
              </a:rPr>
              <a:t>.</a:t>
            </a:r>
            <a:endParaRPr lang="uk-UA" sz="1200" kern="1200" dirty="0" smtClean="0">
              <a:solidFill>
                <a:schemeClr val="tx1"/>
              </a:solidFill>
              <a:effectLst/>
              <a:latin typeface="+mn-lt"/>
              <a:ea typeface="+mn-ea"/>
              <a:cs typeface="+mn-cs"/>
            </a:endParaRPr>
          </a:p>
          <a:p>
            <a:pPr lvl="0"/>
            <a:r>
              <a:rPr lang="uk-UA" sz="1200" b="1" kern="1200" dirty="0" err="1" smtClean="0">
                <a:solidFill>
                  <a:schemeClr val="tx1"/>
                </a:solidFill>
                <a:effectLst/>
                <a:latin typeface="+mn-lt"/>
                <a:ea typeface="+mn-ea"/>
                <a:cs typeface="+mn-cs"/>
              </a:rPr>
              <a:t>Редагованість</a:t>
            </a:r>
            <a:r>
              <a:rPr lang="uk-UA" sz="1200" b="1" kern="1200" dirty="0" smtClean="0">
                <a:solidFill>
                  <a:schemeClr val="tx1"/>
                </a:solidFill>
                <a:effectLst/>
                <a:latin typeface="+mn-lt"/>
                <a:ea typeface="+mn-ea"/>
                <a:cs typeface="+mn-cs"/>
              </a:rPr>
              <a:t>. </a:t>
            </a:r>
            <a:r>
              <a:rPr lang="uk-UA" sz="1200" kern="1200" dirty="0" smtClean="0">
                <a:solidFill>
                  <a:schemeClr val="tx1"/>
                </a:solidFill>
                <a:effectLst/>
                <a:latin typeface="+mn-lt"/>
                <a:ea typeface="+mn-ea"/>
                <a:cs typeface="+mn-cs"/>
              </a:rPr>
              <a:t>Під </a:t>
            </a:r>
            <a:r>
              <a:rPr lang="uk-UA" sz="1200" kern="1200" dirty="0" err="1" smtClean="0">
                <a:solidFill>
                  <a:schemeClr val="tx1"/>
                </a:solidFill>
                <a:effectLst/>
                <a:latin typeface="+mn-lt"/>
                <a:ea typeface="+mn-ea"/>
                <a:cs typeface="+mn-cs"/>
              </a:rPr>
              <a:t>редагованістю</a:t>
            </a:r>
            <a:r>
              <a:rPr lang="uk-UA" sz="1200" kern="1200" dirty="0" smtClean="0">
                <a:solidFill>
                  <a:schemeClr val="tx1"/>
                </a:solidFill>
                <a:effectLst/>
                <a:latin typeface="+mn-lt"/>
                <a:ea typeface="+mn-ea"/>
                <a:cs typeface="+mn-cs"/>
              </a:rPr>
              <a:t> розуміється мінімальний ступінь погіршення якості зображення при його повторному збереженні після редагування. Багато алгоритмів із втратою інформації можуть істотно зіпсувати зображення за декілька ітерацій редагування</a:t>
            </a:r>
            <a:r>
              <a:rPr lang="ru-RU" sz="1200" kern="1200" dirty="0" smtClean="0">
                <a:solidFill>
                  <a:schemeClr val="tx1"/>
                </a:solidFill>
                <a:effectLst/>
                <a:latin typeface="+mn-lt"/>
                <a:ea typeface="+mn-ea"/>
                <a:cs typeface="+mn-cs"/>
              </a:rPr>
              <a:t>.</a:t>
            </a:r>
            <a:endParaRPr lang="uk-UA" sz="1200" kern="1200" dirty="0" smtClean="0">
              <a:solidFill>
                <a:schemeClr val="tx1"/>
              </a:solidFill>
              <a:effectLst/>
              <a:latin typeface="+mn-lt"/>
              <a:ea typeface="+mn-ea"/>
              <a:cs typeface="+mn-cs"/>
            </a:endParaRPr>
          </a:p>
          <a:p>
            <a:pPr lvl="0"/>
            <a:r>
              <a:rPr lang="uk-UA" sz="1200" b="1" kern="1200" dirty="0" smtClean="0">
                <a:solidFill>
                  <a:schemeClr val="tx1"/>
                </a:solidFill>
                <a:effectLst/>
                <a:latin typeface="+mn-lt"/>
                <a:ea typeface="+mn-ea"/>
                <a:cs typeface="+mn-cs"/>
              </a:rPr>
              <a:t>Невелика вартість апаратної реалізації. Ефективність програмної реалізації. </a:t>
            </a:r>
            <a:r>
              <a:rPr lang="uk-UA" sz="1200" kern="1200" dirty="0" smtClean="0">
                <a:solidFill>
                  <a:schemeClr val="tx1"/>
                </a:solidFill>
                <a:effectLst/>
                <a:latin typeface="+mn-lt"/>
                <a:ea typeface="+mn-ea"/>
                <a:cs typeface="+mn-cs"/>
              </a:rPr>
              <a:t>Дані вимоги до алгоритму реально пред'являють не тільки виробники ігрових приставок, але і виробники багатьох інформаційних систем</a:t>
            </a:r>
            <a:r>
              <a:rPr lang="ru-RU" sz="1200" kern="1200" dirty="0" smtClean="0">
                <a:solidFill>
                  <a:schemeClr val="tx1"/>
                </a:solidFill>
                <a:effectLst/>
                <a:latin typeface="+mn-lt"/>
                <a:ea typeface="+mn-ea"/>
                <a:cs typeface="+mn-cs"/>
              </a:rPr>
              <a:t>. </a:t>
            </a:r>
            <a:r>
              <a:rPr lang="uk-UA" sz="1200" kern="1200" dirty="0" smtClean="0">
                <a:solidFill>
                  <a:schemeClr val="tx1"/>
                </a:solidFill>
                <a:effectLst/>
                <a:latin typeface="+mn-lt"/>
                <a:ea typeface="+mn-ea"/>
                <a:cs typeface="+mn-cs"/>
              </a:rPr>
              <a:t>Так, декомпресор </a:t>
            </a:r>
            <a:r>
              <a:rPr lang="uk-UA" sz="1200" kern="1200" dirty="0" err="1" smtClean="0">
                <a:solidFill>
                  <a:schemeClr val="tx1"/>
                </a:solidFill>
                <a:effectLst/>
                <a:latin typeface="+mn-lt"/>
                <a:ea typeface="+mn-ea"/>
                <a:cs typeface="+mn-cs"/>
              </a:rPr>
              <a:t>фрактального</a:t>
            </a:r>
            <a:r>
              <a:rPr lang="uk-UA" sz="1200" kern="1200" dirty="0" smtClean="0">
                <a:solidFill>
                  <a:schemeClr val="tx1"/>
                </a:solidFill>
                <a:effectLst/>
                <a:latin typeface="+mn-lt"/>
                <a:ea typeface="+mn-ea"/>
                <a:cs typeface="+mn-cs"/>
              </a:rPr>
              <a:t> алгоритму дуже ефективно і коротко реалізується з використанням технології MMX і </a:t>
            </a:r>
            <a:r>
              <a:rPr lang="uk-UA" sz="1200" kern="1200" dirty="0" err="1" smtClean="0">
                <a:solidFill>
                  <a:schemeClr val="tx1"/>
                </a:solidFill>
                <a:effectLst/>
                <a:latin typeface="+mn-lt"/>
                <a:ea typeface="+mn-ea"/>
                <a:cs typeface="+mn-cs"/>
              </a:rPr>
              <a:t>розпаралелювання</a:t>
            </a:r>
            <a:r>
              <a:rPr lang="uk-UA" sz="1200" kern="1200" dirty="0" smtClean="0">
                <a:solidFill>
                  <a:schemeClr val="tx1"/>
                </a:solidFill>
                <a:effectLst/>
                <a:latin typeface="+mn-lt"/>
                <a:ea typeface="+mn-ea"/>
                <a:cs typeface="+mn-cs"/>
              </a:rPr>
              <a:t> обчислень, а стиснення за стандартом CCITT Group 3 легко реалізується апаратно</a:t>
            </a:r>
            <a:r>
              <a:rPr lang="ru-RU" sz="1200" kern="1200" dirty="0" smtClean="0">
                <a:solidFill>
                  <a:schemeClr val="tx1"/>
                </a:solidFill>
                <a:effectLst/>
                <a:latin typeface="+mn-lt"/>
                <a:ea typeface="+mn-ea"/>
                <a:cs typeface="+mn-cs"/>
              </a:rPr>
              <a:t>.</a:t>
            </a:r>
            <a:endParaRPr lang="uk-UA" sz="1200" kern="1200" dirty="0" smtClean="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1937677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1E5FE3-7CC0-48E9-9AE9-7A3B32EF1BBF}" type="slidenum">
              <a:rPr lang="ru-RU"/>
              <a:pPr/>
              <a:t>27</a:t>
            </a:fld>
            <a:endParaRPr lang="ru-RU"/>
          </a:p>
        </p:txBody>
      </p:sp>
      <p:sp>
        <p:nvSpPr>
          <p:cNvPr id="640002" name="Rectangle 2"/>
          <p:cNvSpPr>
            <a:spLocks noGrp="1" noRot="1" noChangeAspect="1" noChangeArrowheads="1" noTextEdit="1"/>
          </p:cNvSpPr>
          <p:nvPr>
            <p:ph type="sldImg"/>
          </p:nvPr>
        </p:nvSpPr>
        <p:spPr>
          <a:xfrm>
            <a:off x="1150938" y="692150"/>
            <a:ext cx="4556125" cy="3416300"/>
          </a:xfrm>
          <a:ln cap="flat"/>
        </p:spPr>
      </p:sp>
      <p:sp>
        <p:nvSpPr>
          <p:cNvPr id="640003" name="Rectangle 3"/>
          <p:cNvSpPr>
            <a:spLocks noGrp="1" noChangeArrowheads="1"/>
          </p:cNvSpPr>
          <p:nvPr>
            <p:ph type="body" idx="1"/>
          </p:nvPr>
        </p:nvSpPr>
        <p:spPr>
          <a:ln/>
        </p:spPr>
        <p:txBody>
          <a:bodyPr/>
          <a:lstStyle/>
          <a:p>
            <a:pPr lvl="0"/>
            <a:r>
              <a:rPr lang="uk-UA" b="1" dirty="0" smtClean="0"/>
              <a:t>Найгірший, середній і кращий ступінь стиснення</a:t>
            </a:r>
            <a:r>
              <a:rPr lang="ru-RU" sz="1200" b="1" kern="1200" dirty="0" smtClean="0">
                <a:solidFill>
                  <a:schemeClr val="tx1"/>
                </a:solidFill>
                <a:effectLst/>
                <a:latin typeface="+mn-lt"/>
                <a:ea typeface="+mn-ea"/>
                <a:cs typeface="+mn-cs"/>
              </a:rPr>
              <a:t>. </a:t>
            </a:r>
            <a:r>
              <a:rPr lang="uk-UA" dirty="0" smtClean="0"/>
              <a:t>Тобто частка, на яку зросте зображення, якщо вихідні дані будуть найгіршими; якась середньостатистична ступінь для того класу зображень, на який орієнтований алгоритм; і, нарешті, більш кращий ступінь. Останній необхідний лише теоретично, оскільки показує ступінь стиснення найкращого (як правило, абсолютно чорного) зображення, іноді фіксованого розміру</a:t>
            </a:r>
            <a:r>
              <a:rPr lang="ru-RU" sz="1200" kern="1200" dirty="0" smtClean="0">
                <a:solidFill>
                  <a:schemeClr val="tx1"/>
                </a:solidFill>
                <a:effectLst/>
                <a:latin typeface="+mn-lt"/>
                <a:ea typeface="+mn-ea"/>
                <a:cs typeface="+mn-cs"/>
              </a:rPr>
              <a:t>.</a:t>
            </a:r>
            <a:endParaRPr lang="uk-UA" sz="1200" kern="1200" dirty="0" smtClean="0">
              <a:solidFill>
                <a:schemeClr val="tx1"/>
              </a:solidFill>
              <a:effectLst/>
              <a:latin typeface="+mn-lt"/>
              <a:ea typeface="+mn-ea"/>
              <a:cs typeface="+mn-cs"/>
            </a:endParaRPr>
          </a:p>
          <a:p>
            <a:pPr lvl="0"/>
            <a:r>
              <a:rPr lang="uk-UA" b="1" dirty="0" smtClean="0"/>
              <a:t>Клас зображень</a:t>
            </a:r>
            <a:r>
              <a:rPr lang="uk-UA" dirty="0" smtClean="0"/>
              <a:t>, на який орієнтований алгоритм. Іноді зазначено також, чому на інших класах зображень виходять гірші результати</a:t>
            </a:r>
            <a:r>
              <a:rPr lang="ru-RU" sz="1200" kern="1200" dirty="0" smtClean="0">
                <a:solidFill>
                  <a:schemeClr val="tx1"/>
                </a:solidFill>
                <a:effectLst/>
                <a:latin typeface="+mn-lt"/>
                <a:ea typeface="+mn-ea"/>
                <a:cs typeface="+mn-cs"/>
              </a:rPr>
              <a:t>.</a:t>
            </a:r>
            <a:endParaRPr lang="uk-UA" sz="1200" kern="1200" dirty="0" smtClean="0">
              <a:solidFill>
                <a:schemeClr val="tx1"/>
              </a:solidFill>
              <a:effectLst/>
              <a:latin typeface="+mn-lt"/>
              <a:ea typeface="+mn-ea"/>
              <a:cs typeface="+mn-cs"/>
            </a:endParaRPr>
          </a:p>
          <a:p>
            <a:pPr lvl="0"/>
            <a:r>
              <a:rPr lang="uk-UA" b="1" dirty="0" smtClean="0"/>
              <a:t>Симетричність</a:t>
            </a:r>
            <a:r>
              <a:rPr lang="uk-UA" dirty="0" smtClean="0"/>
              <a:t>. Відношення характеристики алгоритму кодування до аналогічної характеристики при декодуванні. Характеризує </a:t>
            </a:r>
            <a:r>
              <a:rPr lang="uk-UA" dirty="0" err="1" smtClean="0"/>
              <a:t>ресурсомісткість</a:t>
            </a:r>
            <a:r>
              <a:rPr lang="uk-UA" dirty="0" smtClean="0"/>
              <a:t> процесів кодування і декодування. Для нас найбільш важливою є симетричність за часом: відношення часу кодування до часу декодування. Іноді нам потрібно симетричність по пам'яті</a:t>
            </a:r>
            <a:r>
              <a:rPr lang="ru-RU" sz="1200" kern="1200" dirty="0" smtClean="0">
                <a:solidFill>
                  <a:schemeClr val="tx1"/>
                </a:solidFill>
                <a:effectLst/>
                <a:latin typeface="+mn-lt"/>
                <a:ea typeface="+mn-ea"/>
                <a:cs typeface="+mn-cs"/>
              </a:rPr>
              <a:t>.</a:t>
            </a:r>
            <a:endParaRPr lang="uk-UA" sz="1200" kern="1200" dirty="0" smtClean="0">
              <a:solidFill>
                <a:schemeClr val="tx1"/>
              </a:solidFill>
              <a:effectLst/>
              <a:latin typeface="+mn-lt"/>
              <a:ea typeface="+mn-ea"/>
              <a:cs typeface="+mn-cs"/>
            </a:endParaRPr>
          </a:p>
          <a:p>
            <a:pPr lvl="0"/>
            <a:r>
              <a:rPr lang="uk-UA" b="1" dirty="0" smtClean="0"/>
              <a:t>Чи є втрати якості? </a:t>
            </a:r>
            <a:r>
              <a:rPr lang="uk-UA" dirty="0" smtClean="0"/>
              <a:t>І якщо є, то за рахунок чого змінюється ступінь стиснення? Справа в тому, що у більшості алгоритмів стиснення з втратою інформації існує можливість зміни ступеня стиснення</a:t>
            </a:r>
            <a:r>
              <a:rPr lang="ru-RU" sz="1200" kern="1200" dirty="0" smtClean="0">
                <a:solidFill>
                  <a:schemeClr val="tx1"/>
                </a:solidFill>
                <a:effectLst/>
                <a:latin typeface="+mn-lt"/>
                <a:ea typeface="+mn-ea"/>
                <a:cs typeface="+mn-cs"/>
              </a:rPr>
              <a:t>.</a:t>
            </a:r>
            <a:endParaRPr lang="uk-UA" sz="1200" kern="1200" dirty="0" smtClean="0">
              <a:solidFill>
                <a:schemeClr val="tx1"/>
              </a:solidFill>
              <a:effectLst/>
              <a:latin typeface="+mn-lt"/>
              <a:ea typeface="+mn-ea"/>
              <a:cs typeface="+mn-cs"/>
            </a:endParaRPr>
          </a:p>
          <a:p>
            <a:pPr lvl="0"/>
            <a:r>
              <a:rPr lang="uk-UA" b="1" dirty="0" smtClean="0"/>
              <a:t>Характерні особливості алгоритму </a:t>
            </a:r>
            <a:r>
              <a:rPr lang="uk-UA" dirty="0" smtClean="0"/>
              <a:t>і зображень, до яких його застосовують. Тут можуть бути вказані найбільш важливі для алгоритму властивості, які можуть стати визначальними при його виборі</a:t>
            </a:r>
            <a:r>
              <a:rPr lang="ru-RU" sz="1200" kern="1200" dirty="0" smtClean="0">
                <a:solidFill>
                  <a:schemeClr val="tx1"/>
                </a:solidFill>
                <a:effectLst/>
                <a:latin typeface="+mn-lt"/>
                <a:ea typeface="+mn-ea"/>
                <a:cs typeface="+mn-cs"/>
              </a:rPr>
              <a:t>.</a:t>
            </a:r>
            <a:endParaRPr lang="uk-UA" sz="1200" kern="1200" dirty="0" smtClean="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2476563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502D0C-4ED4-4609-A516-50B44A4FE5AB}" type="slidenum">
              <a:rPr lang="ru-RU"/>
              <a:pPr/>
              <a:t>69</a:t>
            </a:fld>
            <a:endParaRPr lang="ru-RU"/>
          </a:p>
        </p:txBody>
      </p:sp>
      <p:sp>
        <p:nvSpPr>
          <p:cNvPr id="590850" name="Rectangle 2050"/>
          <p:cNvSpPr>
            <a:spLocks noGrp="1" noRot="1" noChangeAspect="1" noChangeArrowheads="1" noTextEdit="1"/>
          </p:cNvSpPr>
          <p:nvPr>
            <p:ph type="sldImg"/>
          </p:nvPr>
        </p:nvSpPr>
        <p:spPr>
          <a:xfrm>
            <a:off x="1150938" y="692150"/>
            <a:ext cx="4556125" cy="3416300"/>
          </a:xfrm>
          <a:ln cap="flat"/>
        </p:spPr>
      </p:sp>
      <p:sp>
        <p:nvSpPr>
          <p:cNvPr id="590851" name="Rectangle 2051"/>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151717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CBCEB5-33EA-4899-A220-3FCEE64A159C}" type="slidenum">
              <a:rPr lang="ru-RU"/>
              <a:pPr/>
              <a:t>13</a:t>
            </a:fld>
            <a:endParaRPr lang="ru-RU"/>
          </a:p>
        </p:txBody>
      </p:sp>
      <p:sp>
        <p:nvSpPr>
          <p:cNvPr id="760834" name="Rectangle 2"/>
          <p:cNvSpPr>
            <a:spLocks noGrp="1" noRot="1" noChangeAspect="1" noChangeArrowheads="1" noTextEdit="1"/>
          </p:cNvSpPr>
          <p:nvPr>
            <p:ph type="sldImg"/>
          </p:nvPr>
        </p:nvSpPr>
        <p:spPr>
          <a:xfrm>
            <a:off x="1150938" y="692150"/>
            <a:ext cx="4556125" cy="3416300"/>
          </a:xfrm>
          <a:ln/>
        </p:spPr>
      </p:sp>
      <p:sp>
        <p:nvSpPr>
          <p:cNvPr id="7608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77204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8F38D4-55D3-4CFC-9B59-FFDB80A97D91}" type="slidenum">
              <a:rPr lang="ru-RU"/>
              <a:pPr/>
              <a:t>14</a:t>
            </a:fld>
            <a:endParaRPr lang="ru-RU"/>
          </a:p>
        </p:txBody>
      </p:sp>
      <p:sp>
        <p:nvSpPr>
          <p:cNvPr id="761858" name="Rectangle 2"/>
          <p:cNvSpPr>
            <a:spLocks noGrp="1" noRot="1" noChangeAspect="1" noChangeArrowheads="1" noTextEdit="1"/>
          </p:cNvSpPr>
          <p:nvPr>
            <p:ph type="sldImg"/>
          </p:nvPr>
        </p:nvSpPr>
        <p:spPr>
          <a:xfrm>
            <a:off x="1150938" y="692150"/>
            <a:ext cx="4556125" cy="3416300"/>
          </a:xfrm>
          <a:ln/>
        </p:spPr>
      </p:sp>
      <p:sp>
        <p:nvSpPr>
          <p:cNvPr id="7618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48194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72AF62-C477-4308-A3BE-83B1E2687AE2}" type="slidenum">
              <a:rPr lang="ru-RU"/>
              <a:pPr/>
              <a:t>15</a:t>
            </a:fld>
            <a:endParaRPr lang="ru-RU"/>
          </a:p>
        </p:txBody>
      </p:sp>
      <p:sp>
        <p:nvSpPr>
          <p:cNvPr id="762882" name="Rectangle 2"/>
          <p:cNvSpPr>
            <a:spLocks noGrp="1" noRot="1" noChangeAspect="1" noChangeArrowheads="1" noTextEdit="1"/>
          </p:cNvSpPr>
          <p:nvPr>
            <p:ph type="sldImg"/>
          </p:nvPr>
        </p:nvSpPr>
        <p:spPr>
          <a:xfrm>
            <a:off x="1150938" y="692150"/>
            <a:ext cx="4556125" cy="3416300"/>
          </a:xfrm>
          <a:ln/>
        </p:spPr>
      </p:sp>
      <p:sp>
        <p:nvSpPr>
          <p:cNvPr id="7628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14662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9D23E4-0AF8-4EBE-92CD-35ED22925455}" type="slidenum">
              <a:rPr lang="ru-RU"/>
              <a:pPr/>
              <a:t>16</a:t>
            </a:fld>
            <a:endParaRPr lang="ru-RU"/>
          </a:p>
        </p:txBody>
      </p:sp>
      <p:sp>
        <p:nvSpPr>
          <p:cNvPr id="763906" name="Rectangle 2"/>
          <p:cNvSpPr>
            <a:spLocks noGrp="1" noRot="1" noChangeAspect="1" noChangeArrowheads="1" noTextEdit="1"/>
          </p:cNvSpPr>
          <p:nvPr>
            <p:ph type="sldImg"/>
          </p:nvPr>
        </p:nvSpPr>
        <p:spPr>
          <a:xfrm>
            <a:off x="1150938" y="692150"/>
            <a:ext cx="4556125" cy="3416300"/>
          </a:xfrm>
          <a:ln/>
        </p:spPr>
      </p:sp>
      <p:sp>
        <p:nvSpPr>
          <p:cNvPr id="7639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44074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7C6D28-03BF-42A6-96C5-C5BA3FD750AF}" type="slidenum">
              <a:rPr lang="ru-RU"/>
              <a:pPr/>
              <a:t>17</a:t>
            </a:fld>
            <a:endParaRPr lang="ru-RU"/>
          </a:p>
        </p:txBody>
      </p:sp>
      <p:sp>
        <p:nvSpPr>
          <p:cNvPr id="764930" name="Rectangle 2"/>
          <p:cNvSpPr>
            <a:spLocks noGrp="1" noRot="1" noChangeAspect="1" noChangeArrowheads="1" noTextEdit="1"/>
          </p:cNvSpPr>
          <p:nvPr>
            <p:ph type="sldImg"/>
          </p:nvPr>
        </p:nvSpPr>
        <p:spPr>
          <a:xfrm>
            <a:off x="1150938" y="692150"/>
            <a:ext cx="4556125" cy="3416300"/>
          </a:xfrm>
          <a:ln/>
        </p:spPr>
      </p:sp>
      <p:sp>
        <p:nvSpPr>
          <p:cNvPr id="7649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28494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7C6D28-03BF-42A6-96C5-C5BA3FD750AF}" type="slidenum">
              <a:rPr lang="ru-RU"/>
              <a:pPr/>
              <a:t>18</a:t>
            </a:fld>
            <a:endParaRPr lang="ru-RU"/>
          </a:p>
        </p:txBody>
      </p:sp>
      <p:sp>
        <p:nvSpPr>
          <p:cNvPr id="764930" name="Rectangle 2"/>
          <p:cNvSpPr>
            <a:spLocks noGrp="1" noRot="1" noChangeAspect="1" noChangeArrowheads="1" noTextEdit="1"/>
          </p:cNvSpPr>
          <p:nvPr>
            <p:ph type="sldImg"/>
          </p:nvPr>
        </p:nvSpPr>
        <p:spPr>
          <a:xfrm>
            <a:off x="1150938" y="692150"/>
            <a:ext cx="4556125" cy="3416300"/>
          </a:xfrm>
          <a:ln/>
        </p:spPr>
      </p:sp>
      <p:sp>
        <p:nvSpPr>
          <p:cNvPr id="7649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780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634548-6A47-486F-9F13-C4C3A4666C55}" type="slidenum">
              <a:rPr lang="ru-RU"/>
              <a:pPr/>
              <a:t>19</a:t>
            </a:fld>
            <a:endParaRPr lang="ru-RU"/>
          </a:p>
        </p:txBody>
      </p:sp>
      <p:sp>
        <p:nvSpPr>
          <p:cNvPr id="765954" name="Rectangle 2"/>
          <p:cNvSpPr>
            <a:spLocks noGrp="1" noRot="1" noChangeAspect="1" noChangeArrowheads="1" noTextEdit="1"/>
          </p:cNvSpPr>
          <p:nvPr>
            <p:ph type="sldImg"/>
          </p:nvPr>
        </p:nvSpPr>
        <p:spPr>
          <a:xfrm>
            <a:off x="1150938" y="692150"/>
            <a:ext cx="4556125" cy="3416300"/>
          </a:xfrm>
          <a:ln/>
        </p:spPr>
      </p:sp>
      <p:sp>
        <p:nvSpPr>
          <p:cNvPr id="7659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54556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634548-6A47-486F-9F13-C4C3A4666C55}" type="slidenum">
              <a:rPr lang="ru-RU"/>
              <a:pPr/>
              <a:t>20</a:t>
            </a:fld>
            <a:endParaRPr lang="ru-RU"/>
          </a:p>
        </p:txBody>
      </p:sp>
      <p:sp>
        <p:nvSpPr>
          <p:cNvPr id="765954" name="Rectangle 2"/>
          <p:cNvSpPr>
            <a:spLocks noGrp="1" noRot="1" noChangeAspect="1" noChangeArrowheads="1" noTextEdit="1"/>
          </p:cNvSpPr>
          <p:nvPr>
            <p:ph type="sldImg"/>
          </p:nvPr>
        </p:nvSpPr>
        <p:spPr>
          <a:xfrm>
            <a:off x="1150938" y="692150"/>
            <a:ext cx="4556125" cy="3416300"/>
          </a:xfrm>
          <a:ln/>
        </p:spPr>
      </p:sp>
      <p:sp>
        <p:nvSpPr>
          <p:cNvPr id="7659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13278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04.10.2017</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04.10.2017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04.10.2017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04.10.2017</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04.10.2017</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04.10.2017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04.10.2017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04.10.2017</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04.10.2017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04.10.2017</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04.10.2017</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04.10.2017</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hyperlink" Target="http://yapro.ru/web-master/design/sjatie_grafiki.html"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hyperlink" Target="http://yapro.ru/web-master/design/sjatie_grafiki.html"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hyperlink" Target="http://yapro.ru/web-master/design/sjatie_grafiki.html"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hyperlink" Target="http://yapro.ru/web-master/design/sjatie_grafiki.html"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hyperlink" Target="http://yapro.ru/web-master/design/sjatie_grafiki.html" TargetMode="Externa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8.wmf"/><Relationship Id="rId4" Type="http://schemas.openxmlformats.org/officeDocument/2006/relationships/oleObject" Target="../embeddings/Microsoft_Word_97_-_2003_Document1.doc"/></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15.xml"/><Relationship Id="rId7"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29.png"/><Relationship Id="rId4" Type="http://schemas.openxmlformats.org/officeDocument/2006/relationships/oleObject" Target="../embeddings/oleObject5.bin"/><Relationship Id="rId9" Type="http://schemas.openxmlformats.org/officeDocument/2006/relationships/image" Target="../media/image31.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32.w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86000" y="3124200"/>
            <a:ext cx="6172200" cy="1240904"/>
          </a:xfrm>
        </p:spPr>
        <p:txBody>
          <a:bodyPr>
            <a:normAutofit/>
          </a:bodyPr>
          <a:lstStyle/>
          <a:p>
            <a:r>
              <a:rPr lang="ru-RU" dirty="0" err="1"/>
              <a:t>Архівація</a:t>
            </a:r>
            <a:r>
              <a:rPr lang="ru-RU" dirty="0"/>
              <a:t> та </a:t>
            </a:r>
            <a:r>
              <a:rPr lang="ru-RU" dirty="0" err="1"/>
              <a:t>стиснення</a:t>
            </a:r>
            <a:r>
              <a:rPr lang="ru-RU" dirty="0"/>
              <a:t> </a:t>
            </a:r>
            <a:r>
              <a:rPr lang="ru-RU" dirty="0" err="1" smtClean="0"/>
              <a:t>мультимедійної</a:t>
            </a:r>
            <a:r>
              <a:rPr lang="ru-RU" dirty="0" smtClean="0"/>
              <a:t> </a:t>
            </a:r>
            <a:r>
              <a:rPr lang="ru-RU" dirty="0" err="1" smtClean="0"/>
              <a:t>інформації</a:t>
            </a:r>
            <a:endParaRPr lang="ru-RU" dirty="0"/>
          </a:p>
        </p:txBody>
      </p:sp>
      <p:sp>
        <p:nvSpPr>
          <p:cNvPr id="3" name="Подзаголовок 2"/>
          <p:cNvSpPr>
            <a:spLocks noGrp="1"/>
          </p:cNvSpPr>
          <p:nvPr>
            <p:ph type="subTitle" idx="1"/>
          </p:nvPr>
        </p:nvSpPr>
        <p:spPr>
          <a:xfrm>
            <a:off x="2267744" y="4797152"/>
            <a:ext cx="6172200" cy="1161982"/>
          </a:xfrm>
        </p:spPr>
        <p:txBody>
          <a:bodyPr/>
          <a:lstStyle/>
          <a:p>
            <a:r>
              <a:rPr lang="ru-RU" altLang="uk-UA" dirty="0" err="1"/>
              <a:t>Лекція</a:t>
            </a:r>
            <a:r>
              <a:rPr lang="ru-RU" altLang="uk-UA" dirty="0"/>
              <a:t> </a:t>
            </a:r>
            <a:r>
              <a:rPr lang="uk-UA" altLang="uk-UA" dirty="0" smtClean="0"/>
              <a:t>4</a:t>
            </a:r>
            <a:endParaRPr lang="uk-UA" altLang="uk-UA" dirty="0"/>
          </a:p>
          <a:p>
            <a:r>
              <a:rPr lang="ru-RU" altLang="uk-UA" dirty="0"/>
              <a:t>Бобарчук </a:t>
            </a:r>
            <a:r>
              <a:rPr lang="ru-RU" altLang="uk-UA" dirty="0" err="1"/>
              <a:t>Олександр</a:t>
            </a:r>
            <a:r>
              <a:rPr lang="ru-RU" altLang="uk-UA" dirty="0"/>
              <a:t> </a:t>
            </a:r>
            <a:r>
              <a:rPr lang="ru-RU" altLang="uk-UA" dirty="0" smtClean="0"/>
              <a:t>Антонович</a:t>
            </a:r>
            <a:endParaRPr lang="ru-RU" altLang="uk-U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Растрові типи зображень</a:t>
            </a:r>
            <a:endParaRPr lang="uk-UA" dirty="0"/>
          </a:p>
        </p:txBody>
      </p:sp>
      <p:sp>
        <p:nvSpPr>
          <p:cNvPr id="3" name="Объект 2"/>
          <p:cNvSpPr>
            <a:spLocks noGrp="1"/>
          </p:cNvSpPr>
          <p:nvPr>
            <p:ph sz="quarter" idx="1"/>
          </p:nvPr>
        </p:nvSpPr>
        <p:spPr>
          <a:xfrm>
            <a:off x="457200" y="1600200"/>
            <a:ext cx="7467600" cy="4493096"/>
          </a:xfrm>
        </p:spPr>
        <p:txBody>
          <a:bodyPr/>
          <a:lstStyle/>
          <a:p>
            <a:r>
              <a:rPr lang="uk-UA" dirty="0"/>
              <a:t>Статичні растрові зображення являють собою двовимірний масив чисел</a:t>
            </a:r>
            <a:r>
              <a:rPr lang="ru-RU" dirty="0" smtClean="0"/>
              <a:t>. </a:t>
            </a:r>
          </a:p>
          <a:p>
            <a:r>
              <a:rPr lang="uk-UA" dirty="0"/>
              <a:t>Елементи цього масиву називають пікселями</a:t>
            </a:r>
            <a:r>
              <a:rPr lang="ru-RU" dirty="0" smtClean="0"/>
              <a:t> (</a:t>
            </a:r>
            <a:r>
              <a:rPr lang="ru-RU" dirty="0" err="1" smtClean="0"/>
              <a:t>від</a:t>
            </a:r>
            <a:r>
              <a:rPr lang="ru-RU" dirty="0" smtClean="0"/>
              <a:t> англ. </a:t>
            </a:r>
            <a:r>
              <a:rPr lang="ru-RU" dirty="0"/>
              <a:t>«</a:t>
            </a:r>
            <a:r>
              <a:rPr lang="en-GB" dirty="0"/>
              <a:t>pixel</a:t>
            </a:r>
            <a:r>
              <a:rPr lang="ru-RU" dirty="0"/>
              <a:t>»</a:t>
            </a:r>
            <a:r>
              <a:rPr lang="en-GB" dirty="0"/>
              <a:t> </a:t>
            </a:r>
            <a:r>
              <a:rPr lang="ru-RU" dirty="0"/>
              <a:t>— «</a:t>
            </a:r>
            <a:r>
              <a:rPr lang="en-GB" dirty="0"/>
              <a:t>picture element</a:t>
            </a:r>
            <a:r>
              <a:rPr lang="ru-RU" dirty="0"/>
              <a:t>»). </a:t>
            </a:r>
            <a:endParaRPr lang="ru-RU" dirty="0" smtClean="0"/>
          </a:p>
          <a:p>
            <a:r>
              <a:rPr lang="uk-UA" dirty="0"/>
              <a:t>Всі зображення можна поділити на дві групи - з палітрою і без неї</a:t>
            </a:r>
            <a:r>
              <a:rPr lang="ru-RU" dirty="0" smtClean="0"/>
              <a:t>. </a:t>
            </a:r>
          </a:p>
          <a:p>
            <a:r>
              <a:rPr lang="uk-UA" dirty="0"/>
              <a:t>У зображень з палітрою в пікселі зберігається число - індекс в деякому одновимірному векторі кольорів, званому </a:t>
            </a:r>
            <a:r>
              <a:rPr lang="uk-UA" i="1" dirty="0"/>
              <a:t>п</a:t>
            </a:r>
            <a:r>
              <a:rPr lang="ru-RU" i="1" dirty="0" err="1" smtClean="0"/>
              <a:t>алітрою</a:t>
            </a:r>
            <a:r>
              <a:rPr lang="ru-RU" i="1" dirty="0" smtClean="0"/>
              <a:t>.</a:t>
            </a:r>
            <a:r>
              <a:rPr lang="ru-RU" dirty="0" smtClean="0"/>
              <a:t> </a:t>
            </a:r>
          </a:p>
          <a:p>
            <a:r>
              <a:rPr lang="uk-UA" dirty="0"/>
              <a:t>Найчастіше зустрічаються палітри з 16 і 256 кольорів</a:t>
            </a:r>
            <a:r>
              <a:rPr lang="ru-RU" dirty="0" smtClean="0"/>
              <a:t>.</a:t>
            </a:r>
            <a:endParaRPr lang="uk-UA" dirty="0"/>
          </a:p>
          <a:p>
            <a:endParaRPr lang="uk-UA" dirty="0"/>
          </a:p>
        </p:txBody>
      </p:sp>
    </p:spTree>
    <p:extLst>
      <p:ext uri="{BB962C8B-B14F-4D97-AF65-F5344CB8AC3E}">
        <p14:creationId xmlns:p14="http://schemas.microsoft.com/office/powerpoint/2010/main" val="191712713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anchor="b">
            <a:normAutofit/>
          </a:bodyPr>
          <a:lstStyle/>
          <a:p>
            <a:r>
              <a:rPr lang="uk-UA" sz="3200" dirty="0"/>
              <a:t>Векторні формати файлів (коротко)</a:t>
            </a:r>
            <a:endParaRPr lang="ru-RU" sz="3200" dirty="0"/>
          </a:p>
        </p:txBody>
      </p:sp>
      <p:sp>
        <p:nvSpPr>
          <p:cNvPr id="3" name="Содержимое 2"/>
          <p:cNvSpPr>
            <a:spLocks noGrp="1"/>
          </p:cNvSpPr>
          <p:nvPr>
            <p:ph sz="quarter" idx="1"/>
          </p:nvPr>
        </p:nvSpPr>
        <p:spPr/>
        <p:txBody>
          <a:bodyPr>
            <a:normAutofit fontScale="92500" lnSpcReduction="20000"/>
          </a:bodyPr>
          <a:lstStyle/>
          <a:p>
            <a:r>
              <a:rPr lang="ru-RU" b="1" dirty="0" smtClean="0"/>
              <a:t>Формат PDF (</a:t>
            </a:r>
            <a:r>
              <a:rPr lang="ru-RU" b="1" dirty="0" err="1" smtClean="0"/>
              <a:t>Portable</a:t>
            </a:r>
            <a:r>
              <a:rPr lang="ru-RU" b="1" dirty="0" smtClean="0"/>
              <a:t> </a:t>
            </a:r>
            <a:r>
              <a:rPr lang="ru-RU" b="1" dirty="0" err="1" smtClean="0"/>
              <a:t>Document</a:t>
            </a:r>
            <a:r>
              <a:rPr lang="ru-RU" b="1" dirty="0" smtClean="0"/>
              <a:t> </a:t>
            </a:r>
            <a:r>
              <a:rPr lang="ru-RU" b="1" dirty="0" err="1" smtClean="0"/>
              <a:t>Format</a:t>
            </a:r>
            <a:r>
              <a:rPr lang="ru-RU" b="1" dirty="0" smtClean="0"/>
              <a:t>) - </a:t>
            </a:r>
            <a:r>
              <a:rPr lang="uk-UA" dirty="0" smtClean="0"/>
              <a:t>«рідний</a:t>
            </a:r>
            <a:r>
              <a:rPr lang="uk-UA" dirty="0"/>
              <a:t>» формат програми </a:t>
            </a:r>
            <a:r>
              <a:rPr lang="uk-UA" dirty="0" err="1"/>
              <a:t>Adobe</a:t>
            </a:r>
            <a:r>
              <a:rPr lang="uk-UA" dirty="0"/>
              <a:t> </a:t>
            </a:r>
            <a:r>
              <a:rPr lang="uk-UA" dirty="0" err="1"/>
              <a:t>Acrobat</a:t>
            </a:r>
            <a:r>
              <a:rPr lang="uk-UA" dirty="0"/>
              <a:t>, яка є основним засобом електронного поширення документів</a:t>
            </a:r>
            <a:r>
              <a:rPr lang="ru-RU" dirty="0" smtClean="0"/>
              <a:t>. </a:t>
            </a:r>
          </a:p>
          <a:p>
            <a:r>
              <a:rPr lang="uk-UA" dirty="0"/>
              <a:t>Для досягнення </a:t>
            </a:r>
            <a:r>
              <a:rPr lang="uk-UA" dirty="0" err="1"/>
              <a:t>переносимості</a:t>
            </a:r>
            <a:r>
              <a:rPr lang="uk-UA" dirty="0"/>
              <a:t> розмір PDF-файлу має бути малим</a:t>
            </a:r>
            <a:r>
              <a:rPr lang="ru-RU" dirty="0" smtClean="0"/>
              <a:t>. </a:t>
            </a:r>
          </a:p>
          <a:p>
            <a:r>
              <a:rPr lang="uk-UA" dirty="0"/>
              <a:t>Для цього використовується компресія, причому для кожного виду об'єктів застосовується свій метод</a:t>
            </a:r>
            <a:r>
              <a:rPr lang="ru-RU" dirty="0" smtClean="0"/>
              <a:t>. </a:t>
            </a:r>
          </a:p>
          <a:p>
            <a:r>
              <a:rPr lang="uk-UA" dirty="0"/>
              <a:t>Багато програм дозволяють експортувати свої документи в PDF, а деякі - редагувати графіку, записану в цьому форматі</a:t>
            </a:r>
            <a:r>
              <a:rPr lang="ru-RU" dirty="0" smtClean="0"/>
              <a:t>. </a:t>
            </a:r>
          </a:p>
          <a:p>
            <a:r>
              <a:rPr lang="uk-UA" dirty="0"/>
              <a:t>Зазвичай в цьому форматі зберігають документи тільки для читання, але не для редагування</a:t>
            </a:r>
            <a:r>
              <a:rPr lang="ru-RU" dirty="0" smtClean="0"/>
              <a:t>. </a:t>
            </a:r>
          </a:p>
          <a:p>
            <a:r>
              <a:rPr lang="uk-UA" dirty="0"/>
              <a:t>Файл в форматі PDF містить всі необхідні шрифти</a:t>
            </a:r>
            <a:r>
              <a:rPr lang="ru-RU" dirty="0" smtClean="0"/>
              <a:t>. </a:t>
            </a:r>
          </a:p>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anchor="b">
            <a:normAutofit/>
          </a:bodyPr>
          <a:lstStyle/>
          <a:p>
            <a:r>
              <a:rPr lang="uk-UA" sz="3200" dirty="0"/>
              <a:t>Векторні формати файлів (коротко)</a:t>
            </a:r>
            <a:endParaRPr lang="ru-RU" sz="3200" dirty="0"/>
          </a:p>
        </p:txBody>
      </p:sp>
      <p:sp>
        <p:nvSpPr>
          <p:cNvPr id="3" name="Содержимое 2"/>
          <p:cNvSpPr>
            <a:spLocks noGrp="1"/>
          </p:cNvSpPr>
          <p:nvPr>
            <p:ph sz="quarter" idx="1"/>
          </p:nvPr>
        </p:nvSpPr>
        <p:spPr/>
        <p:txBody>
          <a:bodyPr>
            <a:normAutofit fontScale="85000" lnSpcReduction="10000"/>
          </a:bodyPr>
          <a:lstStyle/>
          <a:p>
            <a:r>
              <a:rPr lang="ru-RU" b="1" dirty="0" smtClean="0"/>
              <a:t>Формат SVG (</a:t>
            </a:r>
            <a:r>
              <a:rPr lang="ru-RU" b="1" dirty="0" err="1" smtClean="0"/>
              <a:t>Scalable</a:t>
            </a:r>
            <a:r>
              <a:rPr lang="ru-RU" b="1" dirty="0" smtClean="0"/>
              <a:t> </a:t>
            </a:r>
            <a:r>
              <a:rPr lang="ru-RU" b="1" dirty="0" err="1" smtClean="0"/>
              <a:t>Vector</a:t>
            </a:r>
            <a:r>
              <a:rPr lang="ru-RU" b="1" dirty="0" smtClean="0"/>
              <a:t> </a:t>
            </a:r>
            <a:r>
              <a:rPr lang="ru-RU" b="1" dirty="0" err="1" smtClean="0"/>
              <a:t>Graphics</a:t>
            </a:r>
            <a:r>
              <a:rPr lang="ru-RU" b="1" dirty="0" smtClean="0"/>
              <a:t>) </a:t>
            </a:r>
            <a:r>
              <a:rPr lang="ru-RU" dirty="0" smtClean="0"/>
              <a:t>– </a:t>
            </a:r>
            <a:r>
              <a:rPr lang="uk-UA" dirty="0"/>
              <a:t>формат для опису двовимірної векторної і комбінованої </a:t>
            </a:r>
            <a:r>
              <a:rPr lang="uk-UA" dirty="0" err="1"/>
              <a:t>векторно</a:t>
            </a:r>
            <a:r>
              <a:rPr lang="uk-UA" dirty="0"/>
              <a:t>-растрової графіки</a:t>
            </a:r>
            <a:r>
              <a:rPr lang="ru-RU" dirty="0" smtClean="0"/>
              <a:t>. </a:t>
            </a:r>
          </a:p>
          <a:p>
            <a:r>
              <a:rPr lang="uk-UA" dirty="0"/>
              <a:t>У браузері SVG-графіка промальовується за допомогою растрових механізмів</a:t>
            </a:r>
            <a:r>
              <a:rPr lang="ru-RU" dirty="0" smtClean="0"/>
              <a:t>. </a:t>
            </a:r>
          </a:p>
          <a:p>
            <a:r>
              <a:rPr lang="uk-UA" dirty="0"/>
              <a:t>Формат підтримує напівпрозорості в кожному шарі, градієнти лінійні, градієнти радіальні, візуальні ефекти (тіні, відмивання, блискучі поверхні, текстури (фактури), символи будь-якої складності</a:t>
            </a:r>
            <a:r>
              <a:rPr lang="ru-RU" dirty="0" smtClean="0"/>
              <a:t>). </a:t>
            </a:r>
          </a:p>
          <a:p>
            <a:r>
              <a:rPr lang="uk-UA" dirty="0"/>
              <a:t>SVG - це формат для двомірної векторної графіки - так визначено в специфікації, але за допомогою додавання </a:t>
            </a:r>
            <a:r>
              <a:rPr lang="uk-UA" dirty="0" err="1"/>
              <a:t>скрипта</a:t>
            </a:r>
            <a:r>
              <a:rPr lang="uk-UA" dirty="0"/>
              <a:t> (а саме </a:t>
            </a:r>
            <a:r>
              <a:rPr lang="uk-UA" dirty="0" err="1"/>
              <a:t>JavaScript</a:t>
            </a:r>
            <a:r>
              <a:rPr lang="uk-UA" dirty="0"/>
              <a:t>) всередину SVG файлу можна створювати тривимірні </a:t>
            </a:r>
            <a:r>
              <a:rPr lang="uk-UA" dirty="0" err="1"/>
              <a:t>анімовані</a:t>
            </a:r>
            <a:r>
              <a:rPr lang="uk-UA" dirty="0"/>
              <a:t> зображення</a:t>
            </a:r>
            <a:r>
              <a:rPr lang="ru-RU" dirty="0" smtClean="0"/>
              <a:t>. </a:t>
            </a:r>
          </a:p>
          <a:p>
            <a:r>
              <a:rPr lang="uk-UA" dirty="0"/>
              <a:t>У SVG може бути вбудовано растрове зображення, до якого, як і до будь-якого іншого об'єкту в SVG може бути застосована трансформація, прозорість і </a:t>
            </a:r>
            <a:r>
              <a:rPr lang="uk-UA" dirty="0" err="1"/>
              <a:t>т.д</a:t>
            </a:r>
            <a:r>
              <a:rPr lang="ru-RU" dirty="0" smtClean="0"/>
              <a:t>. </a:t>
            </a:r>
          </a:p>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85786" y="2571744"/>
            <a:ext cx="7467600" cy="1143000"/>
          </a:xfrm>
        </p:spPr>
        <p:txBody>
          <a:bodyPr/>
          <a:lstStyle/>
          <a:p>
            <a:r>
              <a:rPr lang="uk-UA" dirty="0" smtClean="0"/>
              <a:t>Рекомендації </a:t>
            </a:r>
            <a:r>
              <a:rPr lang="uk-UA" dirty="0"/>
              <a:t>експертів</a:t>
            </a:r>
            <a:endParaRPr lang="ru-RU"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a:t>Рекомендації експертів</a:t>
            </a:r>
            <a:r>
              <a:rPr lang="ru-RU" dirty="0" smtClean="0"/>
              <a:t/>
            </a:r>
            <a:br>
              <a:rPr lang="ru-RU" dirty="0" smtClean="0"/>
            </a:br>
            <a:r>
              <a:rPr lang="en-US" sz="1200" dirty="0" smtClean="0"/>
              <a:t> </a:t>
            </a:r>
            <a:r>
              <a:rPr lang="en-US" sz="1200" dirty="0" smtClean="0">
                <a:hlinkClick r:id="rId2"/>
              </a:rPr>
              <a:t>http://yapro.ru/web-master/design/sjatie_grafiki.html</a:t>
            </a:r>
            <a:r>
              <a:rPr lang="ru-RU" sz="1200" dirty="0" smtClean="0"/>
              <a:t> </a:t>
            </a:r>
            <a:endParaRPr lang="ru-RU" sz="1200" dirty="0"/>
          </a:p>
        </p:txBody>
      </p:sp>
      <p:sp>
        <p:nvSpPr>
          <p:cNvPr id="3" name="Содержимое 2"/>
          <p:cNvSpPr>
            <a:spLocks noGrp="1"/>
          </p:cNvSpPr>
          <p:nvPr>
            <p:ph sz="quarter" idx="1"/>
          </p:nvPr>
        </p:nvSpPr>
        <p:spPr/>
        <p:txBody>
          <a:bodyPr>
            <a:normAutofit/>
          </a:bodyPr>
          <a:lstStyle/>
          <a:p>
            <a:r>
              <a:rPr lang="uk-UA" dirty="0"/>
              <a:t>Графічні формати активно використовують в поліграфії, в яких є свої вимоги та обмеження</a:t>
            </a:r>
            <a:r>
              <a:rPr lang="ru-RU" dirty="0" smtClean="0"/>
              <a:t>. </a:t>
            </a:r>
          </a:p>
          <a:p>
            <a:r>
              <a:rPr lang="uk-UA" dirty="0"/>
              <a:t>Наприклад, фізична роздільна здатність растрових файлів, що використовуються в поліграфії, повинна дорівнювати 300 </a:t>
            </a:r>
            <a:r>
              <a:rPr lang="uk-UA" dirty="0" err="1"/>
              <a:t>dpi</a:t>
            </a:r>
            <a:r>
              <a:rPr lang="uk-UA" dirty="0"/>
              <a:t>. Менша роздільна здатність означає втрату якості, більша - не має сенсу</a:t>
            </a:r>
            <a:r>
              <a:rPr lang="ru-RU" dirty="0" smtClean="0"/>
              <a:t>. </a:t>
            </a:r>
          </a:p>
          <a:p>
            <a:r>
              <a:rPr lang="uk-UA" dirty="0"/>
              <a:t>Підсумкова колірна система - CMYK. Які ж формати використовуються в ній</a:t>
            </a:r>
            <a:r>
              <a:rPr lang="ru-RU" dirty="0" smtClean="0"/>
              <a:t>? </a:t>
            </a:r>
            <a:endParaRPr lang="ru-RU"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a:t>Рекомендації експертів</a:t>
            </a:r>
            <a:r>
              <a:rPr lang="ru-RU" dirty="0" smtClean="0"/>
              <a:t/>
            </a:r>
            <a:br>
              <a:rPr lang="ru-RU" dirty="0" smtClean="0"/>
            </a:br>
            <a:r>
              <a:rPr lang="en-US" sz="1200" dirty="0" smtClean="0"/>
              <a:t> </a:t>
            </a:r>
            <a:r>
              <a:rPr lang="en-US" sz="1200" dirty="0" smtClean="0">
                <a:hlinkClick r:id="rId2"/>
              </a:rPr>
              <a:t>http://yapro.ru/web-master/design/sjatie_grafiki.html</a:t>
            </a:r>
            <a:r>
              <a:rPr lang="ru-RU" sz="1200" dirty="0" smtClean="0"/>
              <a:t> </a:t>
            </a:r>
            <a:endParaRPr lang="ru-RU" sz="1200" dirty="0"/>
          </a:p>
        </p:txBody>
      </p:sp>
      <p:sp>
        <p:nvSpPr>
          <p:cNvPr id="3" name="Содержимое 2"/>
          <p:cNvSpPr>
            <a:spLocks noGrp="1"/>
          </p:cNvSpPr>
          <p:nvPr>
            <p:ph sz="quarter" idx="1"/>
          </p:nvPr>
        </p:nvSpPr>
        <p:spPr/>
        <p:txBody>
          <a:bodyPr>
            <a:normAutofit/>
          </a:bodyPr>
          <a:lstStyle/>
          <a:p>
            <a:r>
              <a:rPr lang="ru-RU" b="1" dirty="0" smtClean="0"/>
              <a:t>TIFF</a:t>
            </a:r>
            <a:r>
              <a:rPr lang="ru-RU" dirty="0" smtClean="0"/>
              <a:t> - </a:t>
            </a:r>
            <a:r>
              <a:rPr lang="uk-UA" dirty="0"/>
              <a:t>растровий формат, що включає можливість використання компресії без втрат за алгоритмом LZW</a:t>
            </a:r>
            <a:r>
              <a:rPr lang="ru-RU" dirty="0" smtClean="0"/>
              <a:t>. </a:t>
            </a:r>
          </a:p>
          <a:p>
            <a:r>
              <a:rPr lang="uk-UA" dirty="0"/>
              <a:t>У поліграфії це стиснення використовувати не рекомендується з огляду на те, що деякі старі моделі спеціального обладнання не підтримують розпізнавання цього стиснення, або не вміють працювати з ним </a:t>
            </a:r>
            <a:r>
              <a:rPr lang="uk-UA" dirty="0" err="1"/>
              <a:t>коректно</a:t>
            </a:r>
            <a:r>
              <a:rPr lang="ru-RU" dirty="0" smtClean="0"/>
              <a:t>.</a:t>
            </a:r>
          </a:p>
          <a:p>
            <a:r>
              <a:rPr lang="uk-UA" dirty="0"/>
              <a:t>Простіше і правильно стискати файли TIFF зовнішнім </a:t>
            </a:r>
            <a:r>
              <a:rPr lang="uk-UA" dirty="0" err="1"/>
              <a:t>архіватором</a:t>
            </a:r>
            <a:r>
              <a:rPr lang="ru-RU" dirty="0" smtClean="0"/>
              <a:t>. </a:t>
            </a:r>
            <a:endParaRPr lang="ru-RU"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a:t>Рекомендації експертів</a:t>
            </a:r>
            <a:r>
              <a:rPr lang="ru-RU" dirty="0" smtClean="0"/>
              <a:t/>
            </a:r>
            <a:br>
              <a:rPr lang="ru-RU" dirty="0" smtClean="0"/>
            </a:br>
            <a:r>
              <a:rPr lang="en-US" sz="1200" dirty="0" smtClean="0"/>
              <a:t> </a:t>
            </a:r>
            <a:r>
              <a:rPr lang="en-US" sz="1200" dirty="0" smtClean="0">
                <a:hlinkClick r:id="rId2"/>
              </a:rPr>
              <a:t>http://yapro.ru/web-master/design/sjatie_grafiki.html</a:t>
            </a:r>
            <a:r>
              <a:rPr lang="ru-RU" sz="1200" dirty="0" smtClean="0"/>
              <a:t> </a:t>
            </a:r>
            <a:endParaRPr lang="ru-RU" sz="1200" dirty="0"/>
          </a:p>
        </p:txBody>
      </p:sp>
      <p:sp>
        <p:nvSpPr>
          <p:cNvPr id="3" name="Содержимое 2"/>
          <p:cNvSpPr>
            <a:spLocks noGrp="1"/>
          </p:cNvSpPr>
          <p:nvPr>
            <p:ph sz="quarter" idx="1"/>
          </p:nvPr>
        </p:nvSpPr>
        <p:spPr>
          <a:xfrm>
            <a:off x="457200" y="1600200"/>
            <a:ext cx="7467600" cy="4205064"/>
          </a:xfrm>
        </p:spPr>
        <p:txBody>
          <a:bodyPr>
            <a:normAutofit lnSpcReduction="10000"/>
          </a:bodyPr>
          <a:lstStyle/>
          <a:p>
            <a:r>
              <a:rPr lang="ru-RU" b="1" dirty="0" smtClean="0"/>
              <a:t>JPEG</a:t>
            </a:r>
            <a:r>
              <a:rPr lang="ru-RU" dirty="0" smtClean="0"/>
              <a:t> - </a:t>
            </a:r>
            <a:r>
              <a:rPr lang="uk-UA" dirty="0"/>
              <a:t>загальновживаний растровий формат</a:t>
            </a:r>
            <a:r>
              <a:rPr lang="ru-RU" dirty="0" smtClean="0"/>
              <a:t>. </a:t>
            </a:r>
          </a:p>
          <a:p>
            <a:r>
              <a:rPr lang="uk-UA" dirty="0"/>
              <a:t>Використання файлів такого формату у видавничих системах допускається тільки за умови мінімального стиснення</a:t>
            </a:r>
            <a:r>
              <a:rPr lang="ru-RU" dirty="0" smtClean="0"/>
              <a:t>. </a:t>
            </a:r>
          </a:p>
          <a:p>
            <a:r>
              <a:rPr lang="uk-UA" dirty="0"/>
              <a:t>Зберігати в JPEG растрові дані, призначені для подальшого друку засобами поліграфії, НЕ РЕКОМЕНДУЄТЬСЯ зважаючи на втрату якості зображення, </a:t>
            </a:r>
            <a:r>
              <a:rPr lang="uk-UA" dirty="0" err="1" smtClean="0"/>
              <a:t>пропорційно</a:t>
            </a:r>
            <a:r>
              <a:rPr lang="uk-UA" dirty="0" smtClean="0"/>
              <a:t> ступеню </a:t>
            </a:r>
            <a:r>
              <a:rPr lang="uk-UA" dirty="0"/>
              <a:t>стиснення</a:t>
            </a:r>
            <a:r>
              <a:rPr lang="ru-RU" dirty="0" smtClean="0"/>
              <a:t>. </a:t>
            </a:r>
          </a:p>
          <a:p>
            <a:r>
              <a:rPr lang="uk-UA" dirty="0"/>
              <a:t>Стисненню зовнішніми </a:t>
            </a:r>
            <a:r>
              <a:rPr lang="uk-UA" dirty="0" err="1"/>
              <a:t>архиваторами</a:t>
            </a:r>
            <a:r>
              <a:rPr lang="uk-UA" dirty="0"/>
              <a:t> JPEG практично не піддається</a:t>
            </a:r>
            <a:r>
              <a:rPr lang="ru-RU" dirty="0" smtClean="0"/>
              <a:t>. </a:t>
            </a:r>
            <a:endParaRPr lang="ru-RU"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a:t>Рекомендації експертів</a:t>
            </a:r>
            <a:r>
              <a:rPr lang="ru-RU" dirty="0" smtClean="0"/>
              <a:t/>
            </a:r>
            <a:br>
              <a:rPr lang="ru-RU" dirty="0" smtClean="0"/>
            </a:br>
            <a:r>
              <a:rPr lang="en-US" sz="1200" dirty="0" smtClean="0"/>
              <a:t> </a:t>
            </a:r>
            <a:r>
              <a:rPr lang="en-US" sz="1200" dirty="0" smtClean="0">
                <a:hlinkClick r:id="rId2"/>
              </a:rPr>
              <a:t>http://yapro.ru/web-master/design/sjatie_grafiki.html</a:t>
            </a:r>
            <a:r>
              <a:rPr lang="ru-RU" sz="1200" dirty="0" smtClean="0"/>
              <a:t> </a:t>
            </a:r>
            <a:endParaRPr lang="ru-RU" sz="1200" dirty="0"/>
          </a:p>
        </p:txBody>
      </p:sp>
      <p:sp>
        <p:nvSpPr>
          <p:cNvPr id="3" name="Содержимое 2"/>
          <p:cNvSpPr>
            <a:spLocks noGrp="1"/>
          </p:cNvSpPr>
          <p:nvPr>
            <p:ph sz="quarter" idx="1"/>
          </p:nvPr>
        </p:nvSpPr>
        <p:spPr>
          <a:xfrm>
            <a:off x="457200" y="1600200"/>
            <a:ext cx="7467600" cy="3196952"/>
          </a:xfrm>
        </p:spPr>
        <p:txBody>
          <a:bodyPr>
            <a:normAutofit/>
          </a:bodyPr>
          <a:lstStyle/>
          <a:p>
            <a:r>
              <a:rPr lang="ru-RU" b="1" dirty="0" smtClean="0"/>
              <a:t>EPS</a:t>
            </a:r>
            <a:r>
              <a:rPr lang="ru-RU" dirty="0" smtClean="0"/>
              <a:t> - </a:t>
            </a:r>
            <a:r>
              <a:rPr lang="uk-UA" dirty="0"/>
              <a:t>формат, що дозволяє включати в зображення як растрову, так і векторну графіку. є стандартом</a:t>
            </a:r>
            <a:r>
              <a:rPr lang="ru-RU" dirty="0" smtClean="0"/>
              <a:t>. </a:t>
            </a:r>
          </a:p>
          <a:p>
            <a:r>
              <a:rPr lang="uk-UA" dirty="0"/>
              <a:t>Рекомендується стискати зовнішніми </a:t>
            </a:r>
            <a:r>
              <a:rPr lang="uk-UA" dirty="0" err="1"/>
              <a:t>архиваторами</a:t>
            </a:r>
            <a:r>
              <a:rPr lang="ru-RU" dirty="0" smtClean="0"/>
              <a:t>. </a:t>
            </a:r>
          </a:p>
          <a:p>
            <a:r>
              <a:rPr lang="uk-UA" dirty="0"/>
              <a:t>Ступінь стиснення сильно залежить від характеру включених у файл даних</a:t>
            </a:r>
            <a:r>
              <a:rPr lang="ru-RU" dirty="0" smtClean="0"/>
              <a:t>. </a:t>
            </a:r>
            <a:endParaRPr lang="ru-RU"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a:t>Рекомендації експертів</a:t>
            </a:r>
            <a:r>
              <a:rPr lang="ru-RU" dirty="0" smtClean="0"/>
              <a:t/>
            </a:r>
            <a:br>
              <a:rPr lang="ru-RU" dirty="0" smtClean="0"/>
            </a:br>
            <a:r>
              <a:rPr lang="en-US" sz="1200" dirty="0" smtClean="0"/>
              <a:t> </a:t>
            </a:r>
            <a:r>
              <a:rPr lang="en-US" sz="1200" dirty="0" smtClean="0">
                <a:hlinkClick r:id="rId2"/>
              </a:rPr>
              <a:t>http://yapro.ru/web-master/design/sjatie_grafiki.html</a:t>
            </a:r>
            <a:r>
              <a:rPr lang="ru-RU" sz="1200" dirty="0" smtClean="0"/>
              <a:t> </a:t>
            </a:r>
            <a:endParaRPr lang="ru-RU" sz="1200" dirty="0"/>
          </a:p>
        </p:txBody>
      </p:sp>
      <p:sp>
        <p:nvSpPr>
          <p:cNvPr id="3" name="Содержимое 2"/>
          <p:cNvSpPr>
            <a:spLocks noGrp="1"/>
          </p:cNvSpPr>
          <p:nvPr>
            <p:ph sz="quarter" idx="1"/>
          </p:nvPr>
        </p:nvSpPr>
        <p:spPr/>
        <p:txBody>
          <a:bodyPr>
            <a:normAutofit/>
          </a:bodyPr>
          <a:lstStyle/>
          <a:p>
            <a:r>
              <a:rPr lang="ru-RU" b="1" dirty="0" smtClean="0"/>
              <a:t>PDF</a:t>
            </a:r>
            <a:r>
              <a:rPr lang="ru-RU" dirty="0" smtClean="0"/>
              <a:t>  - </a:t>
            </a:r>
            <a:r>
              <a:rPr lang="uk-UA" dirty="0"/>
              <a:t>формат від </a:t>
            </a:r>
            <a:r>
              <a:rPr lang="uk-UA" dirty="0" err="1"/>
              <a:t>Adobe</a:t>
            </a:r>
            <a:r>
              <a:rPr lang="uk-UA" dirty="0"/>
              <a:t>, що фактично є стандартом в області </a:t>
            </a:r>
            <a:r>
              <a:rPr lang="uk-UA" dirty="0" err="1"/>
              <a:t>Desktop</a:t>
            </a:r>
            <a:r>
              <a:rPr lang="uk-UA" dirty="0"/>
              <a:t> </a:t>
            </a:r>
            <a:r>
              <a:rPr lang="uk-UA" dirty="0" err="1"/>
              <a:t>Publishing</a:t>
            </a:r>
            <a:r>
              <a:rPr lang="ru-RU" dirty="0" smtClean="0"/>
              <a:t>. </a:t>
            </a:r>
          </a:p>
          <a:p>
            <a:r>
              <a:rPr lang="uk-UA" dirty="0"/>
              <a:t>Має гнучкі налаштування компресії зображень</a:t>
            </a:r>
            <a:r>
              <a:rPr lang="ru-RU" dirty="0" smtClean="0"/>
              <a:t>. </a:t>
            </a:r>
          </a:p>
          <a:p>
            <a:r>
              <a:rPr lang="uk-UA" dirty="0"/>
              <a:t>Дозволяє включати в публікацію файли використаних шрифтів, векторну і растрову графіку</a:t>
            </a:r>
            <a:r>
              <a:rPr lang="ru-RU" dirty="0" smtClean="0"/>
              <a:t>. </a:t>
            </a:r>
          </a:p>
          <a:p>
            <a:r>
              <a:rPr lang="uk-UA" dirty="0"/>
              <a:t>Придатний для використання в </a:t>
            </a:r>
            <a:r>
              <a:rPr lang="uk-UA" dirty="0" err="1"/>
              <a:t>Web</a:t>
            </a:r>
            <a:r>
              <a:rPr lang="ru-RU" dirty="0" smtClean="0"/>
              <a:t>.</a:t>
            </a:r>
            <a:endParaRPr lang="ru-RU"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Рекомендації експертів</a:t>
            </a:r>
            <a:endParaRPr lang="ru-RU" dirty="0"/>
          </a:p>
        </p:txBody>
      </p:sp>
      <p:sp>
        <p:nvSpPr>
          <p:cNvPr id="3" name="Содержимое 2"/>
          <p:cNvSpPr>
            <a:spLocks noGrp="1"/>
          </p:cNvSpPr>
          <p:nvPr>
            <p:ph sz="quarter" idx="1"/>
          </p:nvPr>
        </p:nvSpPr>
        <p:spPr/>
        <p:txBody>
          <a:bodyPr>
            <a:noAutofit/>
          </a:bodyPr>
          <a:lstStyle/>
          <a:p>
            <a:r>
              <a:rPr lang="uk-UA" dirty="0"/>
              <a:t>Для роботи в Інтернет з усього різноманіття форматів можна виділити тільки ті, які найбільш часто використовуються авторами популярних сайтів і приймаються користувачами </a:t>
            </a:r>
            <a:r>
              <a:rPr lang="ru-RU" dirty="0" smtClean="0"/>
              <a:t>: </a:t>
            </a:r>
          </a:p>
          <a:p>
            <a:pPr lvl="1"/>
            <a:r>
              <a:rPr lang="ru-RU" sz="2400" b="1" dirty="0" smtClean="0"/>
              <a:t>GIF</a:t>
            </a:r>
            <a:r>
              <a:rPr lang="ru-RU" sz="2400" dirty="0" smtClean="0"/>
              <a:t> - </a:t>
            </a:r>
            <a:r>
              <a:rPr lang="uk-UA" sz="2400" dirty="0"/>
              <a:t>для зберігання малюнків і анімації</a:t>
            </a:r>
            <a:r>
              <a:rPr lang="ru-RU" sz="2400" dirty="0" smtClean="0"/>
              <a:t>; </a:t>
            </a:r>
          </a:p>
          <a:p>
            <a:pPr lvl="1"/>
            <a:r>
              <a:rPr lang="ru-RU" sz="2400" b="1" dirty="0" smtClean="0"/>
              <a:t>PNG8, 24</a:t>
            </a:r>
            <a:r>
              <a:rPr lang="ru-RU" sz="2400" dirty="0" smtClean="0"/>
              <a:t> - </a:t>
            </a:r>
            <a:r>
              <a:rPr lang="uk-UA" sz="2400" dirty="0"/>
              <a:t>для малюнків і фотографій в моделях</a:t>
            </a:r>
            <a:r>
              <a:rPr lang="ru-RU" sz="2400" dirty="0" smtClean="0"/>
              <a:t> </a:t>
            </a:r>
            <a:r>
              <a:rPr lang="ru-RU" sz="2400" dirty="0" err="1" smtClean="0"/>
              <a:t>Grayscale</a:t>
            </a:r>
            <a:r>
              <a:rPr lang="ru-RU" sz="2400" dirty="0" smtClean="0"/>
              <a:t>, </a:t>
            </a:r>
            <a:r>
              <a:rPr lang="ru-RU" sz="2400" dirty="0" err="1" smtClean="0"/>
              <a:t>Indexed</a:t>
            </a:r>
            <a:r>
              <a:rPr lang="ru-RU" sz="2400" dirty="0" smtClean="0"/>
              <a:t> і RGB; </a:t>
            </a:r>
          </a:p>
          <a:p>
            <a:pPr lvl="1"/>
            <a:r>
              <a:rPr lang="ru-RU" sz="2400" b="1" dirty="0" smtClean="0"/>
              <a:t>JPEG</a:t>
            </a:r>
            <a:r>
              <a:rPr lang="ru-RU" sz="2400" dirty="0" smtClean="0"/>
              <a:t> - </a:t>
            </a:r>
            <a:r>
              <a:rPr lang="uk-UA" sz="2400" dirty="0"/>
              <a:t>для зберігання </a:t>
            </a:r>
            <a:r>
              <a:rPr lang="uk-UA" sz="2400" dirty="0" smtClean="0"/>
              <a:t>фотографій</a:t>
            </a:r>
            <a:r>
              <a:rPr lang="ru-RU" sz="2400" dirty="0" smtClean="0"/>
              <a:t>; </a:t>
            </a:r>
          </a:p>
          <a:p>
            <a:pPr lvl="1"/>
            <a:r>
              <a:rPr lang="ru-RU" sz="2400" b="1" dirty="0" smtClean="0"/>
              <a:t>SWF</a:t>
            </a:r>
            <a:r>
              <a:rPr lang="ru-RU" sz="2400" dirty="0" smtClean="0"/>
              <a:t> - </a:t>
            </a:r>
            <a:r>
              <a:rPr lang="uk-UA" sz="2400" dirty="0"/>
              <a:t>для зберігання векторних малюнків і анімації</a:t>
            </a:r>
            <a:r>
              <a:rPr lang="ru-RU" sz="2400" dirty="0" smtClean="0"/>
              <a:t>. </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50" y="2286000"/>
            <a:ext cx="7467600" cy="1143000"/>
          </a:xfrm>
        </p:spPr>
        <p:txBody>
          <a:bodyPr/>
          <a:lstStyle/>
          <a:p>
            <a:pPr algn="ctr" eaLnBrk="1" fontAlgn="auto" hangingPunct="1">
              <a:spcAft>
                <a:spcPts val="0"/>
              </a:spcAft>
              <a:defRPr/>
            </a:pPr>
            <a:r>
              <a:rPr lang="uk-UA" sz="3600" dirty="0"/>
              <a:t>Які є запитання?</a:t>
            </a:r>
            <a:endParaRPr lang="ru-RU" sz="3600" dirty="0"/>
          </a:p>
        </p:txBody>
      </p:sp>
    </p:spTree>
    <p:extLst>
      <p:ext uri="{BB962C8B-B14F-4D97-AF65-F5344CB8AC3E}">
        <p14:creationId xmlns:p14="http://schemas.microsoft.com/office/powerpoint/2010/main" val="2518562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Растрові типи зображень</a:t>
            </a:r>
          </a:p>
        </p:txBody>
      </p:sp>
      <p:sp>
        <p:nvSpPr>
          <p:cNvPr id="3" name="Объект 2"/>
          <p:cNvSpPr>
            <a:spLocks noGrp="1"/>
          </p:cNvSpPr>
          <p:nvPr>
            <p:ph sz="quarter" idx="1"/>
          </p:nvPr>
        </p:nvSpPr>
        <p:spPr>
          <a:xfrm>
            <a:off x="457200" y="1461134"/>
            <a:ext cx="8219256" cy="2908920"/>
          </a:xfrm>
        </p:spPr>
        <p:txBody>
          <a:bodyPr vert="horz">
            <a:normAutofit/>
          </a:bodyPr>
          <a:lstStyle/>
          <a:p>
            <a:r>
              <a:rPr lang="uk-UA" dirty="0"/>
              <a:t>Зображення без палітри бувають </a:t>
            </a:r>
            <a:r>
              <a:rPr lang="uk-UA" dirty="0" smtClean="0"/>
              <a:t>у </a:t>
            </a:r>
            <a:r>
              <a:rPr lang="uk-UA" dirty="0"/>
              <a:t>будь-якій системі </a:t>
            </a:r>
            <a:r>
              <a:rPr lang="uk-UA" dirty="0" smtClean="0"/>
              <a:t>кольорового представлення </a:t>
            </a:r>
            <a:r>
              <a:rPr lang="uk-UA" dirty="0"/>
              <a:t>та у градаціях сірого (</a:t>
            </a:r>
            <a:r>
              <a:rPr lang="uk-UA" dirty="0" err="1"/>
              <a:t>grayscale</a:t>
            </a:r>
            <a:r>
              <a:rPr lang="uk-UA" dirty="0"/>
              <a:t>)</a:t>
            </a:r>
            <a:r>
              <a:rPr lang="en-US" dirty="0" smtClean="0"/>
              <a:t>. </a:t>
            </a:r>
            <a:endParaRPr lang="uk-UA" dirty="0"/>
          </a:p>
          <a:p>
            <a:r>
              <a:rPr lang="uk-UA" dirty="0"/>
              <a:t>Для </a:t>
            </a:r>
            <a:r>
              <a:rPr lang="uk-UA" i="1" dirty="0"/>
              <a:t>градацій сірого </a:t>
            </a:r>
            <a:r>
              <a:rPr lang="uk-UA" dirty="0"/>
              <a:t>значення кожного пікселя інтерпретується як яскравість відповідної точки</a:t>
            </a:r>
            <a:r>
              <a:rPr lang="en-US" dirty="0" smtClean="0"/>
              <a:t>. </a:t>
            </a:r>
            <a:endParaRPr lang="uk-UA" dirty="0"/>
          </a:p>
          <a:p>
            <a:r>
              <a:rPr lang="uk-UA" dirty="0"/>
              <a:t>Найчастіше зустрічаються зображення з 2, 16 і 256 рівнями сірого</a:t>
            </a:r>
            <a:r>
              <a:rPr lang="uk-UA" dirty="0" smtClean="0"/>
              <a:t>.</a:t>
            </a:r>
            <a:endParaRPr lang="uk-UA" dirty="0"/>
          </a:p>
        </p:txBody>
      </p:sp>
      <p:pic>
        <p:nvPicPr>
          <p:cNvPr id="31746" name="Picture 2" descr="http://www.sportobzor.ru/uploads/images/2178_html_4767df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4421535"/>
            <a:ext cx="3096344" cy="17976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1747" name="Picture 3" descr="D:\Мои документы\НАУ\Архівація і стиснення даних\6 - Конспект лекцій\Лекции А.Б\Л-4\Дополнительная информация\4kSnak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3933056"/>
            <a:ext cx="2520280" cy="252028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364088" y="6453336"/>
            <a:ext cx="2063129" cy="369332"/>
          </a:xfrm>
          <a:prstGeom prst="rect">
            <a:avLst/>
          </a:prstGeom>
        </p:spPr>
        <p:txBody>
          <a:bodyPr wrap="none">
            <a:spAutoFit/>
          </a:bodyPr>
          <a:lstStyle/>
          <a:p>
            <a:r>
              <a:rPr lang="ru-RU" dirty="0"/>
              <a:t>4096 </a:t>
            </a:r>
            <a:r>
              <a:rPr lang="uk-UA" dirty="0"/>
              <a:t>рівнів сірого</a:t>
            </a:r>
          </a:p>
        </p:txBody>
      </p:sp>
      <p:sp>
        <p:nvSpPr>
          <p:cNvPr id="7" name="Прямоугольник 6"/>
          <p:cNvSpPr/>
          <p:nvPr/>
        </p:nvSpPr>
        <p:spPr>
          <a:xfrm>
            <a:off x="1763688" y="6391181"/>
            <a:ext cx="1806648" cy="369332"/>
          </a:xfrm>
          <a:prstGeom prst="rect">
            <a:avLst/>
          </a:prstGeom>
        </p:spPr>
        <p:txBody>
          <a:bodyPr wrap="none">
            <a:spAutoFit/>
          </a:bodyPr>
          <a:lstStyle/>
          <a:p>
            <a:r>
              <a:rPr lang="ru-RU" dirty="0" smtClean="0"/>
              <a:t>16 </a:t>
            </a:r>
            <a:r>
              <a:rPr lang="uk-UA" dirty="0"/>
              <a:t>рівнів сірого</a:t>
            </a:r>
          </a:p>
        </p:txBody>
      </p:sp>
    </p:spTree>
    <p:extLst>
      <p:ext uri="{BB962C8B-B14F-4D97-AF65-F5344CB8AC3E}">
        <p14:creationId xmlns:p14="http://schemas.microsoft.com/office/powerpoint/2010/main" val="214497069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75" y="2286000"/>
            <a:ext cx="7467600" cy="1143000"/>
          </a:xfrm>
        </p:spPr>
        <p:txBody>
          <a:bodyPr/>
          <a:lstStyle/>
          <a:p>
            <a:pPr algn="ctr" eaLnBrk="1" fontAlgn="auto" hangingPunct="1">
              <a:spcAft>
                <a:spcPts val="0"/>
              </a:spcAft>
              <a:defRPr/>
            </a:pPr>
            <a:r>
              <a:rPr lang="uk-UA" sz="3600" dirty="0"/>
              <a:t>Дякую за увагу</a:t>
            </a:r>
            <a:endParaRPr lang="ru-RU" sz="3600" dirty="0"/>
          </a:p>
        </p:txBody>
      </p:sp>
    </p:spTree>
    <p:extLst>
      <p:ext uri="{BB962C8B-B14F-4D97-AF65-F5344CB8AC3E}">
        <p14:creationId xmlns:p14="http://schemas.microsoft.com/office/powerpoint/2010/main" val="29364712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Растрові типи зображень</a:t>
            </a:r>
          </a:p>
        </p:txBody>
      </p:sp>
      <p:sp>
        <p:nvSpPr>
          <p:cNvPr id="3" name="Объект 2"/>
          <p:cNvSpPr>
            <a:spLocks noGrp="1"/>
          </p:cNvSpPr>
          <p:nvPr>
            <p:ph sz="quarter" idx="1"/>
          </p:nvPr>
        </p:nvSpPr>
        <p:spPr>
          <a:xfrm>
            <a:off x="457200" y="1600200"/>
            <a:ext cx="7715200" cy="4277072"/>
          </a:xfrm>
        </p:spPr>
        <p:txBody>
          <a:bodyPr/>
          <a:lstStyle/>
          <a:p>
            <a:r>
              <a:rPr lang="uk-UA" dirty="0"/>
              <a:t>При використанні певної системи кольорового представлення кожен піксель є записом (структурою), полями якого є компоненти кольору</a:t>
            </a:r>
            <a:r>
              <a:rPr lang="en-US" dirty="0" smtClean="0"/>
              <a:t>. </a:t>
            </a:r>
            <a:endParaRPr lang="uk-UA" dirty="0" smtClean="0"/>
          </a:p>
          <a:p>
            <a:r>
              <a:rPr lang="uk-UA" dirty="0"/>
              <a:t>Найпоширенішою є система RGB, в якій колір передається значеннями інтенсивності червоної (R), зеленої (G) та синьої (B) компонент</a:t>
            </a:r>
            <a:r>
              <a:rPr lang="en-US" dirty="0" smtClean="0"/>
              <a:t>. </a:t>
            </a:r>
            <a:endParaRPr lang="uk-UA" dirty="0" smtClean="0"/>
          </a:p>
          <a:p>
            <a:r>
              <a:rPr lang="uk-UA" dirty="0"/>
              <a:t>Існують і інші системи кольорового представлення, такі, як CMYK, CIE XYZccir60-1, YVU, </a:t>
            </a:r>
            <a:r>
              <a:rPr lang="uk-UA" dirty="0" err="1"/>
              <a:t>YCrCb</a:t>
            </a:r>
            <a:r>
              <a:rPr lang="uk-UA" dirty="0"/>
              <a:t> і </a:t>
            </a:r>
            <a:r>
              <a:rPr lang="uk-UA" dirty="0" err="1"/>
              <a:t>т.п</a:t>
            </a:r>
            <a:r>
              <a:rPr lang="en-US" dirty="0" smtClean="0"/>
              <a:t>. </a:t>
            </a:r>
            <a:endParaRPr lang="uk-UA" dirty="0"/>
          </a:p>
        </p:txBody>
      </p:sp>
    </p:spTree>
    <p:extLst>
      <p:ext uri="{BB962C8B-B14F-4D97-AF65-F5344CB8AC3E}">
        <p14:creationId xmlns:p14="http://schemas.microsoft.com/office/powerpoint/2010/main" val="21181298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3" name="Rectangle 3"/>
          <p:cNvSpPr>
            <a:spLocks noGrp="1" noChangeArrowheads="1"/>
          </p:cNvSpPr>
          <p:nvPr>
            <p:ph type="title"/>
          </p:nvPr>
        </p:nvSpPr>
        <p:spPr/>
        <p:txBody>
          <a:bodyPr/>
          <a:lstStyle/>
          <a:p>
            <a:r>
              <a:rPr lang="uk-UA" dirty="0" smtClean="0"/>
              <a:t>Сприйняття кольору людиною</a:t>
            </a:r>
            <a:endParaRPr lang="ru-RU" dirty="0"/>
          </a:p>
        </p:txBody>
      </p:sp>
      <p:sp>
        <p:nvSpPr>
          <p:cNvPr id="721924" name="Text Box 4"/>
          <p:cNvSpPr txBox="1">
            <a:spLocks noGrp="1" noChangeArrowheads="1"/>
          </p:cNvSpPr>
          <p:nvPr>
            <p:ph type="body" idx="1"/>
          </p:nvPr>
        </p:nvSpPr>
        <p:spPr>
          <a:xfrm rot="16200000">
            <a:off x="2616943" y="-483407"/>
            <a:ext cx="3786214" cy="7896252"/>
          </a:xfrm>
          <a:noFill/>
          <a:ln/>
        </p:spPr>
        <p:txBody>
          <a:bodyPr/>
          <a:lstStyle/>
          <a:p>
            <a:pPr algn="ctr">
              <a:spcBef>
                <a:spcPct val="0"/>
              </a:spcBef>
              <a:buClrTx/>
              <a:buSzTx/>
              <a:buFontTx/>
              <a:buNone/>
            </a:pPr>
            <a:r>
              <a:rPr lang="uk-UA" dirty="0" smtClean="0"/>
              <a:t>Чутливість</a:t>
            </a:r>
            <a:endParaRPr lang="ru-RU" sz="2400" dirty="0"/>
          </a:p>
        </p:txBody>
      </p:sp>
      <p:sp>
        <p:nvSpPr>
          <p:cNvPr id="721925" name="Line 5"/>
          <p:cNvSpPr>
            <a:spLocks noChangeShapeType="1"/>
          </p:cNvSpPr>
          <p:nvPr/>
        </p:nvSpPr>
        <p:spPr bwMode="auto">
          <a:xfrm flipV="1">
            <a:off x="1142976" y="1566856"/>
            <a:ext cx="1588" cy="3352800"/>
          </a:xfrm>
          <a:prstGeom prst="line">
            <a:avLst/>
          </a:prstGeom>
          <a:noFill/>
          <a:ln w="25400">
            <a:solidFill>
              <a:schemeClr val="tx1"/>
            </a:solidFill>
            <a:round/>
            <a:headEnd/>
            <a:tailEnd type="triangle" w="med" len="med"/>
          </a:ln>
          <a:effectLst/>
        </p:spPr>
        <p:txBody>
          <a:bodyPr/>
          <a:lstStyle/>
          <a:p>
            <a:endParaRPr lang="ru-RU"/>
          </a:p>
        </p:txBody>
      </p:sp>
      <p:sp>
        <p:nvSpPr>
          <p:cNvPr id="721926" name="Line 6"/>
          <p:cNvSpPr>
            <a:spLocks noChangeShapeType="1"/>
          </p:cNvSpPr>
          <p:nvPr/>
        </p:nvSpPr>
        <p:spPr bwMode="auto">
          <a:xfrm>
            <a:off x="1142976" y="4919656"/>
            <a:ext cx="6781800" cy="0"/>
          </a:xfrm>
          <a:prstGeom prst="line">
            <a:avLst/>
          </a:prstGeom>
          <a:noFill/>
          <a:ln w="25400">
            <a:solidFill>
              <a:schemeClr val="tx1"/>
            </a:solidFill>
            <a:round/>
            <a:headEnd/>
            <a:tailEnd type="triangle" w="med" len="med"/>
          </a:ln>
          <a:effectLst/>
        </p:spPr>
        <p:txBody>
          <a:bodyPr/>
          <a:lstStyle/>
          <a:p>
            <a:endParaRPr lang="ru-RU"/>
          </a:p>
        </p:txBody>
      </p:sp>
      <p:sp>
        <p:nvSpPr>
          <p:cNvPr id="721927" name="Text Box 7"/>
          <p:cNvSpPr txBox="1">
            <a:spLocks noChangeArrowheads="1"/>
          </p:cNvSpPr>
          <p:nvPr/>
        </p:nvSpPr>
        <p:spPr bwMode="auto">
          <a:xfrm>
            <a:off x="990576" y="4995856"/>
            <a:ext cx="1093788" cy="396875"/>
          </a:xfrm>
          <a:prstGeom prst="rect">
            <a:avLst/>
          </a:prstGeom>
          <a:noFill/>
          <a:ln w="9525">
            <a:noFill/>
            <a:miter lim="800000"/>
            <a:headEnd/>
            <a:tailEnd/>
          </a:ln>
          <a:effectLst/>
        </p:spPr>
        <p:txBody>
          <a:bodyPr>
            <a:spAutoFit/>
          </a:bodyPr>
          <a:lstStyle/>
          <a:p>
            <a:r>
              <a:rPr lang="ru-RU" dirty="0">
                <a:solidFill>
                  <a:schemeClr val="tx1"/>
                </a:solidFill>
                <a:latin typeface="Times New Roman" pitchFamily="18" charset="0"/>
              </a:rPr>
              <a:t>400 нм</a:t>
            </a:r>
          </a:p>
        </p:txBody>
      </p:sp>
      <p:sp>
        <p:nvSpPr>
          <p:cNvPr id="721928" name="Line 8"/>
          <p:cNvSpPr>
            <a:spLocks noChangeShapeType="1"/>
          </p:cNvSpPr>
          <p:nvPr/>
        </p:nvSpPr>
        <p:spPr bwMode="auto">
          <a:xfrm>
            <a:off x="1142976" y="4919656"/>
            <a:ext cx="0" cy="152400"/>
          </a:xfrm>
          <a:prstGeom prst="line">
            <a:avLst/>
          </a:prstGeom>
          <a:noFill/>
          <a:ln w="25400">
            <a:solidFill>
              <a:schemeClr val="tx1"/>
            </a:solidFill>
            <a:round/>
            <a:headEnd/>
            <a:tailEnd/>
          </a:ln>
          <a:effectLst/>
        </p:spPr>
        <p:txBody>
          <a:bodyPr/>
          <a:lstStyle/>
          <a:p>
            <a:endParaRPr lang="ru-RU"/>
          </a:p>
        </p:txBody>
      </p:sp>
      <p:grpSp>
        <p:nvGrpSpPr>
          <p:cNvPr id="2" name="Group 9"/>
          <p:cNvGrpSpPr>
            <a:grpSpLocks/>
          </p:cNvGrpSpPr>
          <p:nvPr/>
        </p:nvGrpSpPr>
        <p:grpSpPr bwMode="auto">
          <a:xfrm>
            <a:off x="1371576" y="4919656"/>
            <a:ext cx="6400800" cy="152400"/>
            <a:chOff x="912" y="3504"/>
            <a:chExt cx="2784" cy="96"/>
          </a:xfrm>
        </p:grpSpPr>
        <p:sp>
          <p:nvSpPr>
            <p:cNvPr id="721930" name="Line 10"/>
            <p:cNvSpPr>
              <a:spLocks noChangeShapeType="1"/>
            </p:cNvSpPr>
            <p:nvPr/>
          </p:nvSpPr>
          <p:spPr bwMode="auto">
            <a:xfrm>
              <a:off x="1776" y="3504"/>
              <a:ext cx="0" cy="96"/>
            </a:xfrm>
            <a:prstGeom prst="line">
              <a:avLst/>
            </a:prstGeom>
            <a:noFill/>
            <a:ln w="25400">
              <a:solidFill>
                <a:schemeClr val="tx1"/>
              </a:solidFill>
              <a:round/>
              <a:headEnd/>
              <a:tailEnd/>
            </a:ln>
            <a:effectLst/>
          </p:spPr>
          <p:txBody>
            <a:bodyPr/>
            <a:lstStyle/>
            <a:p>
              <a:endParaRPr lang="ru-RU"/>
            </a:p>
          </p:txBody>
        </p:sp>
        <p:sp>
          <p:nvSpPr>
            <p:cNvPr id="721931" name="Line 11"/>
            <p:cNvSpPr>
              <a:spLocks noChangeShapeType="1"/>
            </p:cNvSpPr>
            <p:nvPr/>
          </p:nvSpPr>
          <p:spPr bwMode="auto">
            <a:xfrm>
              <a:off x="912" y="3504"/>
              <a:ext cx="0" cy="48"/>
            </a:xfrm>
            <a:prstGeom prst="line">
              <a:avLst/>
            </a:prstGeom>
            <a:noFill/>
            <a:ln w="25400">
              <a:solidFill>
                <a:schemeClr val="tx1"/>
              </a:solidFill>
              <a:round/>
              <a:headEnd/>
              <a:tailEnd/>
            </a:ln>
            <a:effectLst/>
          </p:spPr>
          <p:txBody>
            <a:bodyPr/>
            <a:lstStyle/>
            <a:p>
              <a:endParaRPr lang="ru-RU"/>
            </a:p>
          </p:txBody>
        </p:sp>
        <p:sp>
          <p:nvSpPr>
            <p:cNvPr id="721932" name="Line 12"/>
            <p:cNvSpPr>
              <a:spLocks noChangeShapeType="1"/>
            </p:cNvSpPr>
            <p:nvPr/>
          </p:nvSpPr>
          <p:spPr bwMode="auto">
            <a:xfrm>
              <a:off x="1008" y="3504"/>
              <a:ext cx="0" cy="48"/>
            </a:xfrm>
            <a:prstGeom prst="line">
              <a:avLst/>
            </a:prstGeom>
            <a:noFill/>
            <a:ln w="25400">
              <a:solidFill>
                <a:schemeClr val="tx1"/>
              </a:solidFill>
              <a:round/>
              <a:headEnd/>
              <a:tailEnd/>
            </a:ln>
            <a:effectLst/>
          </p:spPr>
          <p:txBody>
            <a:bodyPr/>
            <a:lstStyle/>
            <a:p>
              <a:endParaRPr lang="ru-RU"/>
            </a:p>
          </p:txBody>
        </p:sp>
        <p:sp>
          <p:nvSpPr>
            <p:cNvPr id="721933" name="Line 13"/>
            <p:cNvSpPr>
              <a:spLocks noChangeShapeType="1"/>
            </p:cNvSpPr>
            <p:nvPr/>
          </p:nvSpPr>
          <p:spPr bwMode="auto">
            <a:xfrm>
              <a:off x="1104" y="3504"/>
              <a:ext cx="0" cy="48"/>
            </a:xfrm>
            <a:prstGeom prst="line">
              <a:avLst/>
            </a:prstGeom>
            <a:noFill/>
            <a:ln w="25400">
              <a:solidFill>
                <a:schemeClr val="tx1"/>
              </a:solidFill>
              <a:round/>
              <a:headEnd/>
              <a:tailEnd/>
            </a:ln>
            <a:effectLst/>
          </p:spPr>
          <p:txBody>
            <a:bodyPr/>
            <a:lstStyle/>
            <a:p>
              <a:endParaRPr lang="ru-RU"/>
            </a:p>
          </p:txBody>
        </p:sp>
        <p:sp>
          <p:nvSpPr>
            <p:cNvPr id="721934" name="Line 14"/>
            <p:cNvSpPr>
              <a:spLocks noChangeShapeType="1"/>
            </p:cNvSpPr>
            <p:nvPr/>
          </p:nvSpPr>
          <p:spPr bwMode="auto">
            <a:xfrm>
              <a:off x="1200" y="3504"/>
              <a:ext cx="0" cy="48"/>
            </a:xfrm>
            <a:prstGeom prst="line">
              <a:avLst/>
            </a:prstGeom>
            <a:noFill/>
            <a:ln w="25400">
              <a:solidFill>
                <a:schemeClr val="tx1"/>
              </a:solidFill>
              <a:round/>
              <a:headEnd/>
              <a:tailEnd/>
            </a:ln>
            <a:effectLst/>
          </p:spPr>
          <p:txBody>
            <a:bodyPr/>
            <a:lstStyle/>
            <a:p>
              <a:endParaRPr lang="ru-RU"/>
            </a:p>
          </p:txBody>
        </p:sp>
        <p:sp>
          <p:nvSpPr>
            <p:cNvPr id="721935" name="Line 15"/>
            <p:cNvSpPr>
              <a:spLocks noChangeShapeType="1"/>
            </p:cNvSpPr>
            <p:nvPr/>
          </p:nvSpPr>
          <p:spPr bwMode="auto">
            <a:xfrm>
              <a:off x="1296" y="3504"/>
              <a:ext cx="0" cy="48"/>
            </a:xfrm>
            <a:prstGeom prst="line">
              <a:avLst/>
            </a:prstGeom>
            <a:noFill/>
            <a:ln w="25400">
              <a:solidFill>
                <a:schemeClr val="tx1"/>
              </a:solidFill>
              <a:round/>
              <a:headEnd/>
              <a:tailEnd/>
            </a:ln>
            <a:effectLst/>
          </p:spPr>
          <p:txBody>
            <a:bodyPr/>
            <a:lstStyle/>
            <a:p>
              <a:endParaRPr lang="ru-RU"/>
            </a:p>
          </p:txBody>
        </p:sp>
        <p:sp>
          <p:nvSpPr>
            <p:cNvPr id="721936" name="Line 16"/>
            <p:cNvSpPr>
              <a:spLocks noChangeShapeType="1"/>
            </p:cNvSpPr>
            <p:nvPr/>
          </p:nvSpPr>
          <p:spPr bwMode="auto">
            <a:xfrm>
              <a:off x="1392" y="3504"/>
              <a:ext cx="0" cy="48"/>
            </a:xfrm>
            <a:prstGeom prst="line">
              <a:avLst/>
            </a:prstGeom>
            <a:noFill/>
            <a:ln w="25400">
              <a:solidFill>
                <a:schemeClr val="tx1"/>
              </a:solidFill>
              <a:round/>
              <a:headEnd/>
              <a:tailEnd/>
            </a:ln>
            <a:effectLst/>
          </p:spPr>
          <p:txBody>
            <a:bodyPr/>
            <a:lstStyle/>
            <a:p>
              <a:endParaRPr lang="ru-RU"/>
            </a:p>
          </p:txBody>
        </p:sp>
        <p:sp>
          <p:nvSpPr>
            <p:cNvPr id="721937" name="Line 17"/>
            <p:cNvSpPr>
              <a:spLocks noChangeShapeType="1"/>
            </p:cNvSpPr>
            <p:nvPr/>
          </p:nvSpPr>
          <p:spPr bwMode="auto">
            <a:xfrm>
              <a:off x="1488" y="3504"/>
              <a:ext cx="0" cy="48"/>
            </a:xfrm>
            <a:prstGeom prst="line">
              <a:avLst/>
            </a:prstGeom>
            <a:noFill/>
            <a:ln w="25400">
              <a:solidFill>
                <a:schemeClr val="tx1"/>
              </a:solidFill>
              <a:round/>
              <a:headEnd/>
              <a:tailEnd/>
            </a:ln>
            <a:effectLst/>
          </p:spPr>
          <p:txBody>
            <a:bodyPr/>
            <a:lstStyle/>
            <a:p>
              <a:endParaRPr lang="ru-RU"/>
            </a:p>
          </p:txBody>
        </p:sp>
        <p:sp>
          <p:nvSpPr>
            <p:cNvPr id="721938" name="Line 18"/>
            <p:cNvSpPr>
              <a:spLocks noChangeShapeType="1"/>
            </p:cNvSpPr>
            <p:nvPr/>
          </p:nvSpPr>
          <p:spPr bwMode="auto">
            <a:xfrm>
              <a:off x="1584" y="3504"/>
              <a:ext cx="0" cy="48"/>
            </a:xfrm>
            <a:prstGeom prst="line">
              <a:avLst/>
            </a:prstGeom>
            <a:noFill/>
            <a:ln w="25400">
              <a:solidFill>
                <a:schemeClr val="tx1"/>
              </a:solidFill>
              <a:round/>
              <a:headEnd/>
              <a:tailEnd/>
            </a:ln>
            <a:effectLst/>
          </p:spPr>
          <p:txBody>
            <a:bodyPr/>
            <a:lstStyle/>
            <a:p>
              <a:endParaRPr lang="ru-RU"/>
            </a:p>
          </p:txBody>
        </p:sp>
        <p:sp>
          <p:nvSpPr>
            <p:cNvPr id="721939" name="Line 19"/>
            <p:cNvSpPr>
              <a:spLocks noChangeShapeType="1"/>
            </p:cNvSpPr>
            <p:nvPr/>
          </p:nvSpPr>
          <p:spPr bwMode="auto">
            <a:xfrm>
              <a:off x="1680" y="3504"/>
              <a:ext cx="0" cy="48"/>
            </a:xfrm>
            <a:prstGeom prst="line">
              <a:avLst/>
            </a:prstGeom>
            <a:noFill/>
            <a:ln w="25400">
              <a:solidFill>
                <a:schemeClr val="tx1"/>
              </a:solidFill>
              <a:round/>
              <a:headEnd/>
              <a:tailEnd/>
            </a:ln>
            <a:effectLst/>
          </p:spPr>
          <p:txBody>
            <a:bodyPr/>
            <a:lstStyle/>
            <a:p>
              <a:endParaRPr lang="ru-RU"/>
            </a:p>
          </p:txBody>
        </p:sp>
        <p:sp>
          <p:nvSpPr>
            <p:cNvPr id="721940" name="Line 20"/>
            <p:cNvSpPr>
              <a:spLocks noChangeShapeType="1"/>
            </p:cNvSpPr>
            <p:nvPr/>
          </p:nvSpPr>
          <p:spPr bwMode="auto">
            <a:xfrm>
              <a:off x="2736" y="3504"/>
              <a:ext cx="0" cy="96"/>
            </a:xfrm>
            <a:prstGeom prst="line">
              <a:avLst/>
            </a:prstGeom>
            <a:noFill/>
            <a:ln w="25400">
              <a:solidFill>
                <a:schemeClr val="tx1"/>
              </a:solidFill>
              <a:round/>
              <a:headEnd/>
              <a:tailEnd/>
            </a:ln>
            <a:effectLst/>
          </p:spPr>
          <p:txBody>
            <a:bodyPr/>
            <a:lstStyle/>
            <a:p>
              <a:endParaRPr lang="ru-RU"/>
            </a:p>
          </p:txBody>
        </p:sp>
        <p:sp>
          <p:nvSpPr>
            <p:cNvPr id="721941" name="Line 21"/>
            <p:cNvSpPr>
              <a:spLocks noChangeShapeType="1"/>
            </p:cNvSpPr>
            <p:nvPr/>
          </p:nvSpPr>
          <p:spPr bwMode="auto">
            <a:xfrm>
              <a:off x="1872" y="3504"/>
              <a:ext cx="0" cy="48"/>
            </a:xfrm>
            <a:prstGeom prst="line">
              <a:avLst/>
            </a:prstGeom>
            <a:noFill/>
            <a:ln w="25400">
              <a:solidFill>
                <a:schemeClr val="tx1"/>
              </a:solidFill>
              <a:round/>
              <a:headEnd/>
              <a:tailEnd/>
            </a:ln>
            <a:effectLst/>
          </p:spPr>
          <p:txBody>
            <a:bodyPr/>
            <a:lstStyle/>
            <a:p>
              <a:endParaRPr lang="ru-RU"/>
            </a:p>
          </p:txBody>
        </p:sp>
        <p:sp>
          <p:nvSpPr>
            <p:cNvPr id="721942" name="Line 22"/>
            <p:cNvSpPr>
              <a:spLocks noChangeShapeType="1"/>
            </p:cNvSpPr>
            <p:nvPr/>
          </p:nvSpPr>
          <p:spPr bwMode="auto">
            <a:xfrm>
              <a:off x="1968" y="3504"/>
              <a:ext cx="0" cy="48"/>
            </a:xfrm>
            <a:prstGeom prst="line">
              <a:avLst/>
            </a:prstGeom>
            <a:noFill/>
            <a:ln w="25400">
              <a:solidFill>
                <a:schemeClr val="tx1"/>
              </a:solidFill>
              <a:round/>
              <a:headEnd/>
              <a:tailEnd/>
            </a:ln>
            <a:effectLst/>
          </p:spPr>
          <p:txBody>
            <a:bodyPr/>
            <a:lstStyle/>
            <a:p>
              <a:endParaRPr lang="ru-RU"/>
            </a:p>
          </p:txBody>
        </p:sp>
        <p:sp>
          <p:nvSpPr>
            <p:cNvPr id="721943" name="Line 23"/>
            <p:cNvSpPr>
              <a:spLocks noChangeShapeType="1"/>
            </p:cNvSpPr>
            <p:nvPr/>
          </p:nvSpPr>
          <p:spPr bwMode="auto">
            <a:xfrm>
              <a:off x="2064" y="3504"/>
              <a:ext cx="0" cy="48"/>
            </a:xfrm>
            <a:prstGeom prst="line">
              <a:avLst/>
            </a:prstGeom>
            <a:noFill/>
            <a:ln w="25400">
              <a:solidFill>
                <a:schemeClr val="tx1"/>
              </a:solidFill>
              <a:round/>
              <a:headEnd/>
              <a:tailEnd/>
            </a:ln>
            <a:effectLst/>
          </p:spPr>
          <p:txBody>
            <a:bodyPr/>
            <a:lstStyle/>
            <a:p>
              <a:endParaRPr lang="ru-RU"/>
            </a:p>
          </p:txBody>
        </p:sp>
        <p:sp>
          <p:nvSpPr>
            <p:cNvPr id="721944" name="Line 24"/>
            <p:cNvSpPr>
              <a:spLocks noChangeShapeType="1"/>
            </p:cNvSpPr>
            <p:nvPr/>
          </p:nvSpPr>
          <p:spPr bwMode="auto">
            <a:xfrm>
              <a:off x="2160" y="3504"/>
              <a:ext cx="0" cy="48"/>
            </a:xfrm>
            <a:prstGeom prst="line">
              <a:avLst/>
            </a:prstGeom>
            <a:noFill/>
            <a:ln w="25400">
              <a:solidFill>
                <a:schemeClr val="tx1"/>
              </a:solidFill>
              <a:round/>
              <a:headEnd/>
              <a:tailEnd/>
            </a:ln>
            <a:effectLst/>
          </p:spPr>
          <p:txBody>
            <a:bodyPr/>
            <a:lstStyle/>
            <a:p>
              <a:endParaRPr lang="ru-RU"/>
            </a:p>
          </p:txBody>
        </p:sp>
        <p:sp>
          <p:nvSpPr>
            <p:cNvPr id="721945" name="Line 25"/>
            <p:cNvSpPr>
              <a:spLocks noChangeShapeType="1"/>
            </p:cNvSpPr>
            <p:nvPr/>
          </p:nvSpPr>
          <p:spPr bwMode="auto">
            <a:xfrm>
              <a:off x="2256" y="3504"/>
              <a:ext cx="0" cy="48"/>
            </a:xfrm>
            <a:prstGeom prst="line">
              <a:avLst/>
            </a:prstGeom>
            <a:noFill/>
            <a:ln w="25400">
              <a:solidFill>
                <a:schemeClr val="tx1"/>
              </a:solidFill>
              <a:round/>
              <a:headEnd/>
              <a:tailEnd/>
            </a:ln>
            <a:effectLst/>
          </p:spPr>
          <p:txBody>
            <a:bodyPr/>
            <a:lstStyle/>
            <a:p>
              <a:endParaRPr lang="ru-RU"/>
            </a:p>
          </p:txBody>
        </p:sp>
        <p:sp>
          <p:nvSpPr>
            <p:cNvPr id="721946" name="Line 26"/>
            <p:cNvSpPr>
              <a:spLocks noChangeShapeType="1"/>
            </p:cNvSpPr>
            <p:nvPr/>
          </p:nvSpPr>
          <p:spPr bwMode="auto">
            <a:xfrm>
              <a:off x="2352" y="3504"/>
              <a:ext cx="0" cy="48"/>
            </a:xfrm>
            <a:prstGeom prst="line">
              <a:avLst/>
            </a:prstGeom>
            <a:noFill/>
            <a:ln w="25400">
              <a:solidFill>
                <a:schemeClr val="tx1"/>
              </a:solidFill>
              <a:round/>
              <a:headEnd/>
              <a:tailEnd/>
            </a:ln>
            <a:effectLst/>
          </p:spPr>
          <p:txBody>
            <a:bodyPr/>
            <a:lstStyle/>
            <a:p>
              <a:endParaRPr lang="ru-RU"/>
            </a:p>
          </p:txBody>
        </p:sp>
        <p:sp>
          <p:nvSpPr>
            <p:cNvPr id="721947" name="Line 27"/>
            <p:cNvSpPr>
              <a:spLocks noChangeShapeType="1"/>
            </p:cNvSpPr>
            <p:nvPr/>
          </p:nvSpPr>
          <p:spPr bwMode="auto">
            <a:xfrm>
              <a:off x="2448" y="3504"/>
              <a:ext cx="0" cy="48"/>
            </a:xfrm>
            <a:prstGeom prst="line">
              <a:avLst/>
            </a:prstGeom>
            <a:noFill/>
            <a:ln w="25400">
              <a:solidFill>
                <a:schemeClr val="tx1"/>
              </a:solidFill>
              <a:round/>
              <a:headEnd/>
              <a:tailEnd/>
            </a:ln>
            <a:effectLst/>
          </p:spPr>
          <p:txBody>
            <a:bodyPr/>
            <a:lstStyle/>
            <a:p>
              <a:endParaRPr lang="ru-RU"/>
            </a:p>
          </p:txBody>
        </p:sp>
        <p:sp>
          <p:nvSpPr>
            <p:cNvPr id="721948" name="Line 28"/>
            <p:cNvSpPr>
              <a:spLocks noChangeShapeType="1"/>
            </p:cNvSpPr>
            <p:nvPr/>
          </p:nvSpPr>
          <p:spPr bwMode="auto">
            <a:xfrm>
              <a:off x="2544" y="3504"/>
              <a:ext cx="0" cy="48"/>
            </a:xfrm>
            <a:prstGeom prst="line">
              <a:avLst/>
            </a:prstGeom>
            <a:noFill/>
            <a:ln w="25400">
              <a:solidFill>
                <a:schemeClr val="tx1"/>
              </a:solidFill>
              <a:round/>
              <a:headEnd/>
              <a:tailEnd/>
            </a:ln>
            <a:effectLst/>
          </p:spPr>
          <p:txBody>
            <a:bodyPr/>
            <a:lstStyle/>
            <a:p>
              <a:endParaRPr lang="ru-RU"/>
            </a:p>
          </p:txBody>
        </p:sp>
        <p:sp>
          <p:nvSpPr>
            <p:cNvPr id="721949" name="Line 29"/>
            <p:cNvSpPr>
              <a:spLocks noChangeShapeType="1"/>
            </p:cNvSpPr>
            <p:nvPr/>
          </p:nvSpPr>
          <p:spPr bwMode="auto">
            <a:xfrm>
              <a:off x="2640" y="3504"/>
              <a:ext cx="0" cy="48"/>
            </a:xfrm>
            <a:prstGeom prst="line">
              <a:avLst/>
            </a:prstGeom>
            <a:noFill/>
            <a:ln w="25400">
              <a:solidFill>
                <a:schemeClr val="tx1"/>
              </a:solidFill>
              <a:round/>
              <a:headEnd/>
              <a:tailEnd/>
            </a:ln>
            <a:effectLst/>
          </p:spPr>
          <p:txBody>
            <a:bodyPr/>
            <a:lstStyle/>
            <a:p>
              <a:endParaRPr lang="ru-RU"/>
            </a:p>
          </p:txBody>
        </p:sp>
        <p:sp>
          <p:nvSpPr>
            <p:cNvPr id="721950" name="Line 30"/>
            <p:cNvSpPr>
              <a:spLocks noChangeShapeType="1"/>
            </p:cNvSpPr>
            <p:nvPr/>
          </p:nvSpPr>
          <p:spPr bwMode="auto">
            <a:xfrm>
              <a:off x="3696" y="3504"/>
              <a:ext cx="0" cy="96"/>
            </a:xfrm>
            <a:prstGeom prst="line">
              <a:avLst/>
            </a:prstGeom>
            <a:noFill/>
            <a:ln w="25400">
              <a:solidFill>
                <a:schemeClr val="tx1"/>
              </a:solidFill>
              <a:round/>
              <a:headEnd/>
              <a:tailEnd/>
            </a:ln>
            <a:effectLst/>
          </p:spPr>
          <p:txBody>
            <a:bodyPr/>
            <a:lstStyle/>
            <a:p>
              <a:endParaRPr lang="ru-RU"/>
            </a:p>
          </p:txBody>
        </p:sp>
        <p:sp>
          <p:nvSpPr>
            <p:cNvPr id="721951" name="Line 31"/>
            <p:cNvSpPr>
              <a:spLocks noChangeShapeType="1"/>
            </p:cNvSpPr>
            <p:nvPr/>
          </p:nvSpPr>
          <p:spPr bwMode="auto">
            <a:xfrm>
              <a:off x="2832" y="3504"/>
              <a:ext cx="0" cy="48"/>
            </a:xfrm>
            <a:prstGeom prst="line">
              <a:avLst/>
            </a:prstGeom>
            <a:noFill/>
            <a:ln w="25400">
              <a:solidFill>
                <a:schemeClr val="tx1"/>
              </a:solidFill>
              <a:round/>
              <a:headEnd/>
              <a:tailEnd/>
            </a:ln>
            <a:effectLst/>
          </p:spPr>
          <p:txBody>
            <a:bodyPr/>
            <a:lstStyle/>
            <a:p>
              <a:endParaRPr lang="ru-RU"/>
            </a:p>
          </p:txBody>
        </p:sp>
        <p:sp>
          <p:nvSpPr>
            <p:cNvPr id="721952" name="Line 32"/>
            <p:cNvSpPr>
              <a:spLocks noChangeShapeType="1"/>
            </p:cNvSpPr>
            <p:nvPr/>
          </p:nvSpPr>
          <p:spPr bwMode="auto">
            <a:xfrm>
              <a:off x="2928" y="3504"/>
              <a:ext cx="0" cy="48"/>
            </a:xfrm>
            <a:prstGeom prst="line">
              <a:avLst/>
            </a:prstGeom>
            <a:noFill/>
            <a:ln w="25400">
              <a:solidFill>
                <a:schemeClr val="tx1"/>
              </a:solidFill>
              <a:round/>
              <a:headEnd/>
              <a:tailEnd/>
            </a:ln>
            <a:effectLst/>
          </p:spPr>
          <p:txBody>
            <a:bodyPr/>
            <a:lstStyle/>
            <a:p>
              <a:endParaRPr lang="ru-RU"/>
            </a:p>
          </p:txBody>
        </p:sp>
        <p:sp>
          <p:nvSpPr>
            <p:cNvPr id="721953" name="Line 33"/>
            <p:cNvSpPr>
              <a:spLocks noChangeShapeType="1"/>
            </p:cNvSpPr>
            <p:nvPr/>
          </p:nvSpPr>
          <p:spPr bwMode="auto">
            <a:xfrm>
              <a:off x="3024" y="3504"/>
              <a:ext cx="0" cy="48"/>
            </a:xfrm>
            <a:prstGeom prst="line">
              <a:avLst/>
            </a:prstGeom>
            <a:noFill/>
            <a:ln w="25400">
              <a:solidFill>
                <a:schemeClr val="tx1"/>
              </a:solidFill>
              <a:round/>
              <a:headEnd/>
              <a:tailEnd/>
            </a:ln>
            <a:effectLst/>
          </p:spPr>
          <p:txBody>
            <a:bodyPr/>
            <a:lstStyle/>
            <a:p>
              <a:endParaRPr lang="ru-RU"/>
            </a:p>
          </p:txBody>
        </p:sp>
        <p:sp>
          <p:nvSpPr>
            <p:cNvPr id="721954" name="Line 34"/>
            <p:cNvSpPr>
              <a:spLocks noChangeShapeType="1"/>
            </p:cNvSpPr>
            <p:nvPr/>
          </p:nvSpPr>
          <p:spPr bwMode="auto">
            <a:xfrm>
              <a:off x="3120" y="3504"/>
              <a:ext cx="0" cy="48"/>
            </a:xfrm>
            <a:prstGeom prst="line">
              <a:avLst/>
            </a:prstGeom>
            <a:noFill/>
            <a:ln w="25400">
              <a:solidFill>
                <a:schemeClr val="tx1"/>
              </a:solidFill>
              <a:round/>
              <a:headEnd/>
              <a:tailEnd/>
            </a:ln>
            <a:effectLst/>
          </p:spPr>
          <p:txBody>
            <a:bodyPr/>
            <a:lstStyle/>
            <a:p>
              <a:endParaRPr lang="ru-RU"/>
            </a:p>
          </p:txBody>
        </p:sp>
        <p:sp>
          <p:nvSpPr>
            <p:cNvPr id="721955" name="Line 35"/>
            <p:cNvSpPr>
              <a:spLocks noChangeShapeType="1"/>
            </p:cNvSpPr>
            <p:nvPr/>
          </p:nvSpPr>
          <p:spPr bwMode="auto">
            <a:xfrm>
              <a:off x="3216" y="3504"/>
              <a:ext cx="0" cy="48"/>
            </a:xfrm>
            <a:prstGeom prst="line">
              <a:avLst/>
            </a:prstGeom>
            <a:noFill/>
            <a:ln w="25400">
              <a:solidFill>
                <a:schemeClr val="tx1"/>
              </a:solidFill>
              <a:round/>
              <a:headEnd/>
              <a:tailEnd/>
            </a:ln>
            <a:effectLst/>
          </p:spPr>
          <p:txBody>
            <a:bodyPr/>
            <a:lstStyle/>
            <a:p>
              <a:endParaRPr lang="ru-RU"/>
            </a:p>
          </p:txBody>
        </p:sp>
        <p:sp>
          <p:nvSpPr>
            <p:cNvPr id="721956" name="Line 36"/>
            <p:cNvSpPr>
              <a:spLocks noChangeShapeType="1"/>
            </p:cNvSpPr>
            <p:nvPr/>
          </p:nvSpPr>
          <p:spPr bwMode="auto">
            <a:xfrm>
              <a:off x="3312" y="3504"/>
              <a:ext cx="0" cy="48"/>
            </a:xfrm>
            <a:prstGeom prst="line">
              <a:avLst/>
            </a:prstGeom>
            <a:noFill/>
            <a:ln w="25400">
              <a:solidFill>
                <a:schemeClr val="tx1"/>
              </a:solidFill>
              <a:round/>
              <a:headEnd/>
              <a:tailEnd/>
            </a:ln>
            <a:effectLst/>
          </p:spPr>
          <p:txBody>
            <a:bodyPr/>
            <a:lstStyle/>
            <a:p>
              <a:endParaRPr lang="ru-RU"/>
            </a:p>
          </p:txBody>
        </p:sp>
        <p:sp>
          <p:nvSpPr>
            <p:cNvPr id="721957" name="Line 37"/>
            <p:cNvSpPr>
              <a:spLocks noChangeShapeType="1"/>
            </p:cNvSpPr>
            <p:nvPr/>
          </p:nvSpPr>
          <p:spPr bwMode="auto">
            <a:xfrm>
              <a:off x="3408" y="3504"/>
              <a:ext cx="0" cy="48"/>
            </a:xfrm>
            <a:prstGeom prst="line">
              <a:avLst/>
            </a:prstGeom>
            <a:noFill/>
            <a:ln w="25400">
              <a:solidFill>
                <a:schemeClr val="tx1"/>
              </a:solidFill>
              <a:round/>
              <a:headEnd/>
              <a:tailEnd/>
            </a:ln>
            <a:effectLst/>
          </p:spPr>
          <p:txBody>
            <a:bodyPr/>
            <a:lstStyle/>
            <a:p>
              <a:endParaRPr lang="ru-RU"/>
            </a:p>
          </p:txBody>
        </p:sp>
        <p:sp>
          <p:nvSpPr>
            <p:cNvPr id="721958" name="Line 38"/>
            <p:cNvSpPr>
              <a:spLocks noChangeShapeType="1"/>
            </p:cNvSpPr>
            <p:nvPr/>
          </p:nvSpPr>
          <p:spPr bwMode="auto">
            <a:xfrm>
              <a:off x="3504" y="3504"/>
              <a:ext cx="0" cy="48"/>
            </a:xfrm>
            <a:prstGeom prst="line">
              <a:avLst/>
            </a:prstGeom>
            <a:noFill/>
            <a:ln w="25400">
              <a:solidFill>
                <a:schemeClr val="tx1"/>
              </a:solidFill>
              <a:round/>
              <a:headEnd/>
              <a:tailEnd/>
            </a:ln>
            <a:effectLst/>
          </p:spPr>
          <p:txBody>
            <a:bodyPr/>
            <a:lstStyle/>
            <a:p>
              <a:endParaRPr lang="ru-RU"/>
            </a:p>
          </p:txBody>
        </p:sp>
        <p:sp>
          <p:nvSpPr>
            <p:cNvPr id="721959" name="Line 39"/>
            <p:cNvSpPr>
              <a:spLocks noChangeShapeType="1"/>
            </p:cNvSpPr>
            <p:nvPr/>
          </p:nvSpPr>
          <p:spPr bwMode="auto">
            <a:xfrm>
              <a:off x="3600" y="3504"/>
              <a:ext cx="0" cy="48"/>
            </a:xfrm>
            <a:prstGeom prst="line">
              <a:avLst/>
            </a:prstGeom>
            <a:noFill/>
            <a:ln w="25400">
              <a:solidFill>
                <a:schemeClr val="tx1"/>
              </a:solidFill>
              <a:round/>
              <a:headEnd/>
              <a:tailEnd/>
            </a:ln>
            <a:effectLst/>
          </p:spPr>
          <p:txBody>
            <a:bodyPr/>
            <a:lstStyle/>
            <a:p>
              <a:endParaRPr lang="ru-RU"/>
            </a:p>
          </p:txBody>
        </p:sp>
      </p:grpSp>
      <p:sp>
        <p:nvSpPr>
          <p:cNvPr id="721960" name="Text Box 40"/>
          <p:cNvSpPr txBox="1">
            <a:spLocks noChangeArrowheads="1"/>
          </p:cNvSpPr>
          <p:nvPr/>
        </p:nvSpPr>
        <p:spPr bwMode="auto">
          <a:xfrm>
            <a:off x="3276576" y="4995856"/>
            <a:ext cx="1093788" cy="396875"/>
          </a:xfrm>
          <a:prstGeom prst="rect">
            <a:avLst/>
          </a:prstGeom>
          <a:noFill/>
          <a:ln w="9525">
            <a:noFill/>
            <a:miter lim="800000"/>
            <a:headEnd/>
            <a:tailEnd/>
          </a:ln>
          <a:effectLst/>
        </p:spPr>
        <p:txBody>
          <a:bodyPr>
            <a:spAutoFit/>
          </a:bodyPr>
          <a:lstStyle/>
          <a:p>
            <a:r>
              <a:rPr lang="ru-RU">
                <a:solidFill>
                  <a:schemeClr val="tx1"/>
                </a:solidFill>
                <a:latin typeface="Times New Roman" pitchFamily="18" charset="0"/>
              </a:rPr>
              <a:t>500 нм</a:t>
            </a:r>
          </a:p>
        </p:txBody>
      </p:sp>
      <p:sp>
        <p:nvSpPr>
          <p:cNvPr id="721961" name="Text Box 41"/>
          <p:cNvSpPr txBox="1">
            <a:spLocks noChangeArrowheads="1"/>
          </p:cNvSpPr>
          <p:nvPr/>
        </p:nvSpPr>
        <p:spPr bwMode="auto">
          <a:xfrm>
            <a:off x="5486376" y="4995856"/>
            <a:ext cx="1093788" cy="396875"/>
          </a:xfrm>
          <a:prstGeom prst="rect">
            <a:avLst/>
          </a:prstGeom>
          <a:noFill/>
          <a:ln w="9525">
            <a:noFill/>
            <a:miter lim="800000"/>
            <a:headEnd/>
            <a:tailEnd/>
          </a:ln>
          <a:effectLst/>
        </p:spPr>
        <p:txBody>
          <a:bodyPr>
            <a:spAutoFit/>
          </a:bodyPr>
          <a:lstStyle/>
          <a:p>
            <a:r>
              <a:rPr lang="ru-RU">
                <a:solidFill>
                  <a:schemeClr val="tx1"/>
                </a:solidFill>
                <a:latin typeface="Times New Roman" pitchFamily="18" charset="0"/>
              </a:rPr>
              <a:t>600 нм</a:t>
            </a:r>
          </a:p>
        </p:txBody>
      </p:sp>
      <p:sp>
        <p:nvSpPr>
          <p:cNvPr id="721962" name="Text Box 42"/>
          <p:cNvSpPr txBox="1">
            <a:spLocks noChangeArrowheads="1"/>
          </p:cNvSpPr>
          <p:nvPr/>
        </p:nvSpPr>
        <p:spPr bwMode="auto">
          <a:xfrm>
            <a:off x="7391376" y="4995856"/>
            <a:ext cx="1093788" cy="396875"/>
          </a:xfrm>
          <a:prstGeom prst="rect">
            <a:avLst/>
          </a:prstGeom>
          <a:noFill/>
          <a:ln w="9525">
            <a:noFill/>
            <a:miter lim="800000"/>
            <a:headEnd/>
            <a:tailEnd/>
          </a:ln>
          <a:effectLst/>
        </p:spPr>
        <p:txBody>
          <a:bodyPr>
            <a:spAutoFit/>
          </a:bodyPr>
          <a:lstStyle/>
          <a:p>
            <a:r>
              <a:rPr lang="ru-RU">
                <a:solidFill>
                  <a:schemeClr val="tx1"/>
                </a:solidFill>
                <a:latin typeface="Times New Roman" pitchFamily="18" charset="0"/>
              </a:rPr>
              <a:t>700 нм</a:t>
            </a:r>
          </a:p>
        </p:txBody>
      </p:sp>
      <p:sp>
        <p:nvSpPr>
          <p:cNvPr id="721963" name="Freeform 43"/>
          <p:cNvSpPr>
            <a:spLocks/>
          </p:cNvSpPr>
          <p:nvPr/>
        </p:nvSpPr>
        <p:spPr bwMode="auto">
          <a:xfrm>
            <a:off x="1142976" y="3662356"/>
            <a:ext cx="6602413" cy="1263650"/>
          </a:xfrm>
          <a:custGeom>
            <a:avLst/>
            <a:gdLst/>
            <a:ahLst/>
            <a:cxnLst>
              <a:cxn ang="0">
                <a:pos x="0" y="792"/>
              </a:cxn>
              <a:cxn ang="0">
                <a:pos x="576" y="24"/>
              </a:cxn>
              <a:cxn ang="0">
                <a:pos x="1392" y="648"/>
              </a:cxn>
              <a:cxn ang="0">
                <a:pos x="4159" y="796"/>
              </a:cxn>
            </a:cxnLst>
            <a:rect l="0" t="0" r="r" b="b"/>
            <a:pathLst>
              <a:path w="4159" h="796">
                <a:moveTo>
                  <a:pt x="0" y="792"/>
                </a:moveTo>
                <a:cubicBezTo>
                  <a:pt x="172" y="420"/>
                  <a:pt x="344" y="48"/>
                  <a:pt x="576" y="24"/>
                </a:cubicBezTo>
                <a:cubicBezTo>
                  <a:pt x="808" y="0"/>
                  <a:pt x="795" y="519"/>
                  <a:pt x="1392" y="648"/>
                </a:cubicBezTo>
                <a:cubicBezTo>
                  <a:pt x="1989" y="777"/>
                  <a:pt x="3583" y="765"/>
                  <a:pt x="4159" y="796"/>
                </a:cubicBezTo>
              </a:path>
            </a:pathLst>
          </a:custGeom>
          <a:noFill/>
          <a:ln w="63500" cap="flat" cmpd="sng">
            <a:solidFill>
              <a:srgbClr val="0000FF"/>
            </a:solidFill>
            <a:prstDash val="solid"/>
            <a:round/>
            <a:headEnd/>
            <a:tailEnd/>
          </a:ln>
          <a:effectLst/>
        </p:spPr>
        <p:txBody>
          <a:bodyPr/>
          <a:lstStyle/>
          <a:p>
            <a:endParaRPr lang="ru-RU"/>
          </a:p>
        </p:txBody>
      </p:sp>
      <p:sp>
        <p:nvSpPr>
          <p:cNvPr id="721964" name="Freeform 44"/>
          <p:cNvSpPr>
            <a:spLocks/>
          </p:cNvSpPr>
          <p:nvPr/>
        </p:nvSpPr>
        <p:spPr bwMode="auto">
          <a:xfrm>
            <a:off x="1142976" y="2519356"/>
            <a:ext cx="6629400" cy="2400300"/>
          </a:xfrm>
          <a:custGeom>
            <a:avLst/>
            <a:gdLst/>
            <a:ahLst/>
            <a:cxnLst>
              <a:cxn ang="0">
                <a:pos x="0" y="1512"/>
              </a:cxn>
              <a:cxn ang="0">
                <a:pos x="1265" y="1372"/>
              </a:cxn>
              <a:cxn ang="0">
                <a:pos x="2010" y="911"/>
              </a:cxn>
              <a:cxn ang="0">
                <a:pos x="2477" y="125"/>
              </a:cxn>
              <a:cxn ang="0">
                <a:pos x="2998" y="187"/>
              </a:cxn>
              <a:cxn ang="0">
                <a:pos x="3504" y="1246"/>
              </a:cxn>
              <a:cxn ang="0">
                <a:pos x="4176" y="1512"/>
              </a:cxn>
            </a:cxnLst>
            <a:rect l="0" t="0" r="r" b="b"/>
            <a:pathLst>
              <a:path w="4176" h="1512">
                <a:moveTo>
                  <a:pt x="0" y="1512"/>
                </a:moveTo>
                <a:cubicBezTo>
                  <a:pt x="211" y="1489"/>
                  <a:pt x="930" y="1472"/>
                  <a:pt x="1265" y="1372"/>
                </a:cubicBezTo>
                <a:cubicBezTo>
                  <a:pt x="1600" y="1272"/>
                  <a:pt x="1808" y="1119"/>
                  <a:pt x="2010" y="911"/>
                </a:cubicBezTo>
                <a:cubicBezTo>
                  <a:pt x="2212" y="703"/>
                  <a:pt x="2312" y="246"/>
                  <a:pt x="2477" y="125"/>
                </a:cubicBezTo>
                <a:cubicBezTo>
                  <a:pt x="2642" y="4"/>
                  <a:pt x="2827" y="0"/>
                  <a:pt x="2998" y="187"/>
                </a:cubicBezTo>
                <a:cubicBezTo>
                  <a:pt x="3169" y="374"/>
                  <a:pt x="3308" y="1025"/>
                  <a:pt x="3504" y="1246"/>
                </a:cubicBezTo>
                <a:cubicBezTo>
                  <a:pt x="3700" y="1467"/>
                  <a:pt x="4036" y="1457"/>
                  <a:pt x="4176" y="1512"/>
                </a:cubicBezTo>
              </a:path>
            </a:pathLst>
          </a:custGeom>
          <a:noFill/>
          <a:ln w="63500" cap="flat" cmpd="sng">
            <a:solidFill>
              <a:srgbClr val="FF0000"/>
            </a:solidFill>
            <a:prstDash val="solid"/>
            <a:round/>
            <a:headEnd/>
            <a:tailEnd/>
          </a:ln>
          <a:effectLst/>
        </p:spPr>
        <p:txBody>
          <a:bodyPr/>
          <a:lstStyle/>
          <a:p>
            <a:endParaRPr lang="ru-RU"/>
          </a:p>
        </p:txBody>
      </p:sp>
      <p:sp>
        <p:nvSpPr>
          <p:cNvPr id="721965" name="Freeform 45"/>
          <p:cNvSpPr>
            <a:spLocks/>
          </p:cNvSpPr>
          <p:nvPr/>
        </p:nvSpPr>
        <p:spPr bwMode="auto">
          <a:xfrm>
            <a:off x="1142976" y="2571744"/>
            <a:ext cx="6629400" cy="2386012"/>
          </a:xfrm>
          <a:custGeom>
            <a:avLst/>
            <a:gdLst/>
            <a:ahLst/>
            <a:cxnLst>
              <a:cxn ang="0">
                <a:pos x="0" y="1479"/>
              </a:cxn>
              <a:cxn ang="0">
                <a:pos x="1344" y="1287"/>
              </a:cxn>
              <a:cxn ang="0">
                <a:pos x="1908" y="186"/>
              </a:cxn>
              <a:cxn ang="0">
                <a:pos x="2469" y="170"/>
              </a:cxn>
              <a:cxn ang="0">
                <a:pos x="3024" y="1191"/>
              </a:cxn>
              <a:cxn ang="0">
                <a:pos x="4176" y="1479"/>
              </a:cxn>
            </a:cxnLst>
            <a:rect l="0" t="0" r="r" b="b"/>
            <a:pathLst>
              <a:path w="4176" h="1503">
                <a:moveTo>
                  <a:pt x="0" y="1479"/>
                </a:moveTo>
                <a:cubicBezTo>
                  <a:pt x="484" y="1503"/>
                  <a:pt x="1026" y="1503"/>
                  <a:pt x="1344" y="1287"/>
                </a:cubicBezTo>
                <a:cubicBezTo>
                  <a:pt x="1662" y="1071"/>
                  <a:pt x="1720" y="372"/>
                  <a:pt x="1908" y="186"/>
                </a:cubicBezTo>
                <a:cubicBezTo>
                  <a:pt x="2096" y="0"/>
                  <a:pt x="2283" y="3"/>
                  <a:pt x="2469" y="170"/>
                </a:cubicBezTo>
                <a:cubicBezTo>
                  <a:pt x="2655" y="337"/>
                  <a:pt x="2739" y="973"/>
                  <a:pt x="3024" y="1191"/>
                </a:cubicBezTo>
                <a:cubicBezTo>
                  <a:pt x="3309" y="1409"/>
                  <a:pt x="3960" y="1447"/>
                  <a:pt x="4176" y="1479"/>
                </a:cubicBezTo>
              </a:path>
            </a:pathLst>
          </a:custGeom>
          <a:noFill/>
          <a:ln w="63500" cap="flat" cmpd="sng">
            <a:solidFill>
              <a:srgbClr val="008000"/>
            </a:solidFill>
            <a:prstDash val="solid"/>
            <a:round/>
            <a:headEnd/>
            <a:tailEnd/>
          </a:ln>
          <a:effectLst/>
        </p:spPr>
        <p:txBody>
          <a:bodyPr/>
          <a:lstStyle/>
          <a:p>
            <a:endParaRPr lang="ru-RU"/>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7" name="Rectangle 3"/>
          <p:cNvSpPr>
            <a:spLocks noGrp="1" noChangeArrowheads="1"/>
          </p:cNvSpPr>
          <p:nvPr>
            <p:ph type="title"/>
          </p:nvPr>
        </p:nvSpPr>
        <p:spPr>
          <a:xfrm>
            <a:off x="500034" y="274638"/>
            <a:ext cx="7424766" cy="582594"/>
          </a:xfrm>
        </p:spPr>
        <p:txBody>
          <a:bodyPr/>
          <a:lstStyle/>
          <a:p>
            <a:r>
              <a:rPr lang="ru-RU" dirty="0" err="1" smtClean="0"/>
              <a:t>Простір</a:t>
            </a:r>
            <a:r>
              <a:rPr lang="ru-RU" dirty="0" smtClean="0"/>
              <a:t> </a:t>
            </a:r>
            <a:r>
              <a:rPr lang="en-US" dirty="0"/>
              <a:t>RGB</a:t>
            </a:r>
            <a:endParaRPr lang="ru-RU" dirty="0"/>
          </a:p>
        </p:txBody>
      </p:sp>
      <p:sp>
        <p:nvSpPr>
          <p:cNvPr id="722948" name="Rectangle 4"/>
          <p:cNvSpPr>
            <a:spLocks noGrp="1" noChangeArrowheads="1"/>
          </p:cNvSpPr>
          <p:nvPr>
            <p:ph type="body" idx="1"/>
          </p:nvPr>
        </p:nvSpPr>
        <p:spPr>
          <a:xfrm>
            <a:off x="323528" y="1052736"/>
            <a:ext cx="8568952" cy="1060170"/>
          </a:xfrm>
        </p:spPr>
        <p:txBody>
          <a:bodyPr>
            <a:normAutofit fontScale="92500"/>
          </a:bodyPr>
          <a:lstStyle/>
          <a:p>
            <a:pPr marL="0" indent="0">
              <a:buFont typeface="Monotype Sorts" pitchFamily="2" charset="2"/>
              <a:buNone/>
            </a:pPr>
            <a:r>
              <a:rPr lang="en-US" dirty="0"/>
              <a:t>RGB (Red, Green, Blue</a:t>
            </a:r>
            <a:r>
              <a:rPr lang="en-US" dirty="0" smtClean="0"/>
              <a:t>)</a:t>
            </a:r>
            <a:r>
              <a:rPr lang="ru-RU" dirty="0" smtClean="0"/>
              <a:t> - </a:t>
            </a:r>
            <a:r>
              <a:rPr lang="uk-UA" dirty="0"/>
              <a:t>адитивна кольорова модель, яка описує спосіб синтезу кольору для </a:t>
            </a:r>
            <a:r>
              <a:rPr lang="uk-UA" dirty="0" err="1"/>
              <a:t>кольоровідтворення</a:t>
            </a:r>
            <a:r>
              <a:rPr lang="ru-RU" dirty="0" smtClean="0"/>
              <a:t>.</a:t>
            </a:r>
            <a:endParaRPr lang="en-US" dirty="0"/>
          </a:p>
          <a:p>
            <a:pPr>
              <a:buFont typeface="Monotype Sorts" pitchFamily="2" charset="2"/>
              <a:buNone/>
            </a:pPr>
            <a:endParaRPr lang="ru-RU" dirty="0"/>
          </a:p>
        </p:txBody>
      </p:sp>
      <p:graphicFrame>
        <p:nvGraphicFramePr>
          <p:cNvPr id="722949" name="Object 5"/>
          <p:cNvGraphicFramePr>
            <a:graphicFrameLocks noChangeAspect="1"/>
          </p:cNvGraphicFramePr>
          <p:nvPr/>
        </p:nvGraphicFramePr>
        <p:xfrm>
          <a:off x="5029200" y="2514600"/>
          <a:ext cx="3695700" cy="3551238"/>
        </p:xfrm>
        <a:graphic>
          <a:graphicData uri="http://schemas.openxmlformats.org/presentationml/2006/ole">
            <mc:AlternateContent xmlns:mc="http://schemas.openxmlformats.org/markup-compatibility/2006">
              <mc:Choice xmlns:v="urn:schemas-microsoft-com:vml" Requires="v">
                <p:oleObj spid="_x0000_s2078" name="Image" r:id="rId4" imgW="6171429" imgH="5930159" progId="">
                  <p:embed/>
                </p:oleObj>
              </mc:Choice>
              <mc:Fallback>
                <p:oleObj name="Image" r:id="rId4" imgW="6171429" imgH="5930159"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514600"/>
                        <a:ext cx="3695700" cy="355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6"/>
          <p:cNvGrpSpPr>
            <a:grpSpLocks/>
          </p:cNvGrpSpPr>
          <p:nvPr/>
        </p:nvGrpSpPr>
        <p:grpSpPr bwMode="auto">
          <a:xfrm>
            <a:off x="255588" y="2438400"/>
            <a:ext cx="4900613" cy="3752850"/>
            <a:chOff x="161" y="1536"/>
            <a:chExt cx="3087" cy="2364"/>
          </a:xfrm>
        </p:grpSpPr>
        <p:pic>
          <p:nvPicPr>
            <p:cNvPr id="722951" name="Picture 7" descr="E:\Compression_Cource\rgb copy.gif"/>
            <p:cNvPicPr>
              <a:picLocks noChangeAspect="1" noChangeArrowheads="1"/>
            </p:cNvPicPr>
            <p:nvPr/>
          </p:nvPicPr>
          <p:blipFill>
            <a:blip r:embed="rId6" cstate="print"/>
            <a:srcRect/>
            <a:stretch>
              <a:fillRect/>
            </a:stretch>
          </p:blipFill>
          <p:spPr bwMode="auto">
            <a:xfrm>
              <a:off x="720" y="1536"/>
              <a:ext cx="2206" cy="2364"/>
            </a:xfrm>
            <a:prstGeom prst="rect">
              <a:avLst/>
            </a:prstGeom>
            <a:noFill/>
          </p:spPr>
        </p:pic>
        <p:sp>
          <p:nvSpPr>
            <p:cNvPr id="722952" name="Text Box 8"/>
            <p:cNvSpPr txBox="1">
              <a:spLocks noChangeArrowheads="1"/>
            </p:cNvSpPr>
            <p:nvPr/>
          </p:nvSpPr>
          <p:spPr bwMode="auto">
            <a:xfrm>
              <a:off x="720" y="3312"/>
              <a:ext cx="936" cy="233"/>
            </a:xfrm>
            <a:prstGeom prst="rect">
              <a:avLst/>
            </a:prstGeom>
            <a:noFill/>
            <a:ln w="9525">
              <a:noFill/>
              <a:miter lim="800000"/>
              <a:headEnd/>
              <a:tailEnd/>
            </a:ln>
            <a:effectLst/>
          </p:spPr>
          <p:txBody>
            <a:bodyPr wrap="square">
              <a:spAutoFit/>
            </a:bodyPr>
            <a:lstStyle/>
            <a:p>
              <a:pPr algn="l"/>
              <a:r>
                <a:rPr lang="en-US" dirty="0">
                  <a:solidFill>
                    <a:schemeClr val="tx1"/>
                  </a:solidFill>
                </a:rPr>
                <a:t>Red (1,0,0)</a:t>
              </a:r>
              <a:endParaRPr lang="ru-RU" dirty="0">
                <a:solidFill>
                  <a:schemeClr val="tx1"/>
                </a:solidFill>
              </a:endParaRPr>
            </a:p>
          </p:txBody>
        </p:sp>
        <p:sp>
          <p:nvSpPr>
            <p:cNvPr id="722953" name="Text Box 9"/>
            <p:cNvSpPr txBox="1">
              <a:spLocks noChangeArrowheads="1"/>
            </p:cNvSpPr>
            <p:nvPr/>
          </p:nvSpPr>
          <p:spPr bwMode="auto">
            <a:xfrm>
              <a:off x="2064" y="2940"/>
              <a:ext cx="1184" cy="252"/>
            </a:xfrm>
            <a:prstGeom prst="rect">
              <a:avLst/>
            </a:prstGeom>
            <a:noFill/>
            <a:ln w="9525">
              <a:noFill/>
              <a:miter lim="800000"/>
              <a:headEnd/>
              <a:tailEnd/>
            </a:ln>
            <a:effectLst/>
          </p:spPr>
          <p:txBody>
            <a:bodyPr wrap="square">
              <a:spAutoFit/>
            </a:bodyPr>
            <a:lstStyle>
              <a:defPPr>
                <a:defRPr lang="ru-RU"/>
              </a:defPPr>
              <a:lvl1pPr>
                <a:defRPr sz="2000"/>
              </a:lvl1pPr>
            </a:lstStyle>
            <a:p>
              <a:r>
                <a:rPr lang="en-US" dirty="0"/>
                <a:t>Green (0,1,0)</a:t>
              </a:r>
              <a:endParaRPr lang="ru-RU" dirty="0"/>
            </a:p>
          </p:txBody>
        </p:sp>
        <p:sp>
          <p:nvSpPr>
            <p:cNvPr id="722954" name="Text Box 10"/>
            <p:cNvSpPr txBox="1">
              <a:spLocks noChangeArrowheads="1"/>
            </p:cNvSpPr>
            <p:nvPr/>
          </p:nvSpPr>
          <p:spPr bwMode="auto">
            <a:xfrm>
              <a:off x="1056" y="1632"/>
              <a:ext cx="1872" cy="233"/>
            </a:xfrm>
            <a:prstGeom prst="rect">
              <a:avLst/>
            </a:prstGeom>
            <a:noFill/>
            <a:ln w="9525">
              <a:noFill/>
              <a:miter lim="800000"/>
              <a:headEnd/>
              <a:tailEnd/>
            </a:ln>
            <a:effectLst/>
          </p:spPr>
          <p:txBody>
            <a:bodyPr>
              <a:spAutoFit/>
            </a:bodyPr>
            <a:lstStyle>
              <a:defPPr>
                <a:defRPr lang="ru-RU"/>
              </a:defPPr>
            </a:lstStyle>
            <a:p>
              <a:r>
                <a:rPr lang="en-US" dirty="0"/>
                <a:t>Blue (0,0,1)</a:t>
              </a:r>
              <a:endParaRPr lang="ru-RU" dirty="0"/>
            </a:p>
          </p:txBody>
        </p:sp>
        <p:sp>
          <p:nvSpPr>
            <p:cNvPr id="722955" name="Text Box 11"/>
            <p:cNvSpPr txBox="1">
              <a:spLocks noChangeArrowheads="1"/>
            </p:cNvSpPr>
            <p:nvPr/>
          </p:nvSpPr>
          <p:spPr bwMode="auto">
            <a:xfrm>
              <a:off x="161" y="2245"/>
              <a:ext cx="1151" cy="233"/>
            </a:xfrm>
            <a:prstGeom prst="rect">
              <a:avLst/>
            </a:prstGeom>
            <a:noFill/>
            <a:ln w="9525">
              <a:noFill/>
              <a:miter lim="800000"/>
              <a:headEnd/>
              <a:tailEnd/>
            </a:ln>
            <a:effectLst/>
          </p:spPr>
          <p:txBody>
            <a:bodyPr wrap="square">
              <a:spAutoFit/>
            </a:bodyPr>
            <a:lstStyle/>
            <a:p>
              <a:pPr algn="l"/>
              <a:r>
                <a:rPr lang="en-US" dirty="0"/>
                <a:t>Magenta</a:t>
              </a:r>
              <a:r>
                <a:rPr lang="en-US" dirty="0">
                  <a:solidFill>
                    <a:schemeClr val="tx1"/>
                  </a:solidFill>
                  <a:latin typeface="Times New Roman" pitchFamily="18" charset="0"/>
                </a:rPr>
                <a:t> (1,0,1)</a:t>
              </a:r>
              <a:endParaRPr lang="ru-RU" dirty="0">
                <a:solidFill>
                  <a:schemeClr val="tx1"/>
                </a:solidFill>
                <a:latin typeface="Times New Roman" pitchFamily="18" charset="0"/>
              </a:endParaRPr>
            </a:p>
          </p:txBody>
        </p:sp>
        <p:sp>
          <p:nvSpPr>
            <p:cNvPr id="722956" name="Text Box 12"/>
            <p:cNvSpPr txBox="1">
              <a:spLocks noChangeArrowheads="1"/>
            </p:cNvSpPr>
            <p:nvPr/>
          </p:nvSpPr>
          <p:spPr bwMode="auto">
            <a:xfrm>
              <a:off x="2088" y="1589"/>
              <a:ext cx="1136" cy="233"/>
            </a:xfrm>
            <a:prstGeom prst="rect">
              <a:avLst/>
            </a:prstGeom>
            <a:noFill/>
            <a:ln w="9525">
              <a:noFill/>
              <a:miter lim="800000"/>
              <a:headEnd/>
              <a:tailEnd/>
            </a:ln>
            <a:effectLst/>
          </p:spPr>
          <p:txBody>
            <a:bodyPr wrap="square">
              <a:spAutoFit/>
            </a:bodyPr>
            <a:lstStyle/>
            <a:p>
              <a:pPr algn="l"/>
              <a:r>
                <a:rPr lang="en-US" dirty="0">
                  <a:solidFill>
                    <a:schemeClr val="tx1"/>
                  </a:solidFill>
                </a:rPr>
                <a:t>Cyan (0,1,1)</a:t>
              </a:r>
              <a:endParaRPr lang="ru-RU" dirty="0">
                <a:solidFill>
                  <a:schemeClr val="tx1"/>
                </a:solidFill>
              </a:endParaRPr>
            </a:p>
          </p:txBody>
        </p:sp>
        <p:sp>
          <p:nvSpPr>
            <p:cNvPr id="722957" name="Text Box 13"/>
            <p:cNvSpPr txBox="1">
              <a:spLocks noChangeArrowheads="1"/>
            </p:cNvSpPr>
            <p:nvPr/>
          </p:nvSpPr>
          <p:spPr bwMode="auto">
            <a:xfrm>
              <a:off x="1728" y="3648"/>
              <a:ext cx="1165" cy="233"/>
            </a:xfrm>
            <a:prstGeom prst="rect">
              <a:avLst/>
            </a:prstGeom>
            <a:noFill/>
            <a:ln w="9525">
              <a:noFill/>
              <a:miter lim="800000"/>
              <a:headEnd/>
              <a:tailEnd/>
            </a:ln>
            <a:effectLst/>
          </p:spPr>
          <p:txBody>
            <a:bodyPr wrap="square">
              <a:spAutoFit/>
            </a:bodyPr>
            <a:lstStyle>
              <a:defPPr>
                <a:defRPr lang="ru-RU"/>
              </a:defPPr>
            </a:lstStyle>
            <a:p>
              <a:r>
                <a:rPr lang="en-US" dirty="0"/>
                <a:t>Yellow (1,1,0)</a:t>
              </a:r>
              <a:endParaRPr lang="ru-RU" dirty="0"/>
            </a:p>
          </p:txBody>
        </p:sp>
        <p:sp>
          <p:nvSpPr>
            <p:cNvPr id="722958" name="Text Box 14"/>
            <p:cNvSpPr txBox="1">
              <a:spLocks noChangeArrowheads="1"/>
            </p:cNvSpPr>
            <p:nvPr/>
          </p:nvSpPr>
          <p:spPr bwMode="auto">
            <a:xfrm>
              <a:off x="737" y="2640"/>
              <a:ext cx="1086" cy="233"/>
            </a:xfrm>
            <a:prstGeom prst="rect">
              <a:avLst/>
            </a:prstGeom>
            <a:noFill/>
            <a:ln w="9525">
              <a:noFill/>
              <a:miter lim="800000"/>
              <a:headEnd/>
              <a:tailEnd/>
            </a:ln>
            <a:effectLst/>
          </p:spPr>
          <p:txBody>
            <a:bodyPr wrap="square">
              <a:spAutoFit/>
            </a:bodyPr>
            <a:lstStyle>
              <a:defPPr>
                <a:defRPr lang="ru-RU"/>
              </a:defPPr>
            </a:lstStyle>
            <a:p>
              <a:r>
                <a:rPr lang="en-US" dirty="0"/>
                <a:t> Black (0,0,0)</a:t>
              </a:r>
              <a:endParaRPr lang="ru-RU" dirty="0"/>
            </a:p>
          </p:txBody>
        </p:sp>
        <p:sp>
          <p:nvSpPr>
            <p:cNvPr id="722959" name="Text Box 15"/>
            <p:cNvSpPr txBox="1">
              <a:spLocks noChangeArrowheads="1"/>
            </p:cNvSpPr>
            <p:nvPr/>
          </p:nvSpPr>
          <p:spPr bwMode="auto">
            <a:xfrm>
              <a:off x="1520" y="2262"/>
              <a:ext cx="1088" cy="252"/>
            </a:xfrm>
            <a:prstGeom prst="rect">
              <a:avLst/>
            </a:prstGeom>
            <a:noFill/>
            <a:ln w="9525">
              <a:noFill/>
              <a:miter lim="800000"/>
              <a:headEnd/>
              <a:tailEnd/>
            </a:ln>
            <a:effectLst/>
          </p:spPr>
          <p:txBody>
            <a:bodyPr wrap="square">
              <a:spAutoFit/>
            </a:bodyPr>
            <a:lstStyle>
              <a:defPPr>
                <a:defRPr lang="ru-RU"/>
              </a:defPPr>
              <a:lvl1pPr>
                <a:defRPr sz="2000"/>
              </a:lvl1pPr>
            </a:lstStyle>
            <a:p>
              <a:r>
                <a:rPr lang="en-US" dirty="0"/>
                <a:t>White (1,1,1)</a:t>
              </a:r>
              <a:endParaRPr lang="ru-RU" dirty="0"/>
            </a:p>
          </p:txBody>
        </p:sp>
      </p:gr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1" name="Rectangle 3"/>
          <p:cNvSpPr>
            <a:spLocks noGrp="1" noChangeArrowheads="1"/>
          </p:cNvSpPr>
          <p:nvPr>
            <p:ph type="title"/>
          </p:nvPr>
        </p:nvSpPr>
        <p:spPr>
          <a:xfrm>
            <a:off x="457200" y="274638"/>
            <a:ext cx="7467600" cy="582594"/>
          </a:xfrm>
        </p:spPr>
        <p:txBody>
          <a:bodyPr/>
          <a:lstStyle/>
          <a:p>
            <a:r>
              <a:rPr lang="ru-RU" dirty="0" err="1" smtClean="0"/>
              <a:t>Простір</a:t>
            </a:r>
            <a:r>
              <a:rPr lang="ru-RU" dirty="0" smtClean="0"/>
              <a:t> </a:t>
            </a:r>
            <a:r>
              <a:rPr lang="en-US" dirty="0"/>
              <a:t>CMYK</a:t>
            </a:r>
          </a:p>
        </p:txBody>
      </p:sp>
      <p:sp>
        <p:nvSpPr>
          <p:cNvPr id="723972" name="Rectangle 4"/>
          <p:cNvSpPr>
            <a:spLocks noGrp="1" noChangeArrowheads="1"/>
          </p:cNvSpPr>
          <p:nvPr>
            <p:ph type="body" idx="1"/>
          </p:nvPr>
        </p:nvSpPr>
        <p:spPr>
          <a:xfrm>
            <a:off x="232756" y="928670"/>
            <a:ext cx="8659724" cy="1143008"/>
          </a:xfrm>
        </p:spPr>
        <p:txBody>
          <a:bodyPr>
            <a:noAutofit/>
          </a:bodyPr>
          <a:lstStyle/>
          <a:p>
            <a:pPr marL="0" indent="0">
              <a:buFont typeface="Monotype Sorts" pitchFamily="2" charset="2"/>
              <a:buNone/>
            </a:pPr>
            <a:r>
              <a:rPr lang="en-US" dirty="0">
                <a:cs typeface="Times New Roman" pitchFamily="18" charset="0"/>
              </a:rPr>
              <a:t>CMYK (Cyan, Magenta, Yellow, </a:t>
            </a:r>
            <a:r>
              <a:rPr lang="en-US" dirty="0" err="1">
                <a:cs typeface="Times New Roman" pitchFamily="18" charset="0"/>
              </a:rPr>
              <a:t>blacK</a:t>
            </a:r>
            <a:r>
              <a:rPr lang="en-US" dirty="0" smtClean="0">
                <a:cs typeface="Times New Roman" pitchFamily="18" charset="0"/>
              </a:rPr>
              <a:t>)</a:t>
            </a:r>
            <a:r>
              <a:rPr lang="ru-RU" dirty="0" smtClean="0">
                <a:cs typeface="Times New Roman" pitchFamily="18" charset="0"/>
              </a:rPr>
              <a:t> </a:t>
            </a:r>
            <a:r>
              <a:rPr lang="ru-RU" dirty="0" smtClean="0"/>
              <a:t>— </a:t>
            </a:r>
            <a:r>
              <a:rPr lang="uk-UA" dirty="0" err="1"/>
              <a:t>субтрактивна</a:t>
            </a:r>
            <a:r>
              <a:rPr lang="uk-UA" dirty="0"/>
              <a:t> схема формування кольору, яка використовується насамперед у поліграфії для стандартного </a:t>
            </a:r>
            <a:r>
              <a:rPr lang="uk-UA" dirty="0" smtClean="0"/>
              <a:t>тріадного </a:t>
            </a:r>
            <a:r>
              <a:rPr lang="uk-UA" dirty="0"/>
              <a:t>друку</a:t>
            </a:r>
            <a:r>
              <a:rPr lang="ru-RU" dirty="0" smtClean="0"/>
              <a:t>.</a:t>
            </a:r>
            <a:endParaRPr lang="ru-RU" dirty="0"/>
          </a:p>
        </p:txBody>
      </p:sp>
      <p:graphicFrame>
        <p:nvGraphicFramePr>
          <p:cNvPr id="723973" name="Object 5"/>
          <p:cNvGraphicFramePr>
            <a:graphicFrameLocks noChangeAspect="1"/>
          </p:cNvGraphicFramePr>
          <p:nvPr/>
        </p:nvGraphicFramePr>
        <p:xfrm>
          <a:off x="4800600" y="2438400"/>
          <a:ext cx="3683000" cy="3589338"/>
        </p:xfrm>
        <a:graphic>
          <a:graphicData uri="http://schemas.openxmlformats.org/presentationml/2006/ole">
            <mc:AlternateContent xmlns:mc="http://schemas.openxmlformats.org/markup-compatibility/2006">
              <mc:Choice xmlns:v="urn:schemas-microsoft-com:vml" Requires="v">
                <p:oleObj spid="_x0000_s3102" name="Image" r:id="rId4" imgW="5993651" imgH="5853968" progId="">
                  <p:embed/>
                </p:oleObj>
              </mc:Choice>
              <mc:Fallback>
                <p:oleObj name="Image" r:id="rId4" imgW="5993651" imgH="5853968"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438400"/>
                        <a:ext cx="3683000" cy="358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6"/>
          <p:cNvGrpSpPr>
            <a:grpSpLocks/>
          </p:cNvGrpSpPr>
          <p:nvPr/>
        </p:nvGrpSpPr>
        <p:grpSpPr bwMode="auto">
          <a:xfrm>
            <a:off x="990600" y="2438400"/>
            <a:ext cx="5029200" cy="3679825"/>
            <a:chOff x="624" y="1536"/>
            <a:chExt cx="3168" cy="2318"/>
          </a:xfrm>
        </p:grpSpPr>
        <p:pic>
          <p:nvPicPr>
            <p:cNvPr id="723975" name="Picture 7" descr="E:\Compression_Cource\CMYK copy.gif"/>
            <p:cNvPicPr>
              <a:picLocks noChangeAspect="1" noChangeArrowheads="1"/>
            </p:cNvPicPr>
            <p:nvPr/>
          </p:nvPicPr>
          <p:blipFill>
            <a:blip r:embed="rId6" cstate="print"/>
            <a:srcRect/>
            <a:stretch>
              <a:fillRect/>
            </a:stretch>
          </p:blipFill>
          <p:spPr bwMode="auto">
            <a:xfrm>
              <a:off x="665" y="1536"/>
              <a:ext cx="2255" cy="2275"/>
            </a:xfrm>
            <a:prstGeom prst="rect">
              <a:avLst/>
            </a:prstGeom>
            <a:noFill/>
          </p:spPr>
        </p:pic>
        <p:sp>
          <p:nvSpPr>
            <p:cNvPr id="723976" name="Text Box 8"/>
            <p:cNvSpPr txBox="1">
              <a:spLocks noChangeArrowheads="1"/>
            </p:cNvSpPr>
            <p:nvPr/>
          </p:nvSpPr>
          <p:spPr bwMode="auto">
            <a:xfrm>
              <a:off x="624" y="2494"/>
              <a:ext cx="1584" cy="250"/>
            </a:xfrm>
            <a:prstGeom prst="rect">
              <a:avLst/>
            </a:prstGeom>
            <a:noFill/>
            <a:ln w="9525">
              <a:noFill/>
              <a:miter lim="800000"/>
              <a:headEnd/>
              <a:tailEnd/>
            </a:ln>
            <a:effectLst/>
          </p:spPr>
          <p:txBody>
            <a:bodyPr>
              <a:spAutoFit/>
            </a:bodyPr>
            <a:lstStyle/>
            <a:p>
              <a:pPr algn="l"/>
              <a:r>
                <a:rPr lang="en-US" dirty="0">
                  <a:solidFill>
                    <a:schemeClr val="tx1"/>
                  </a:solidFill>
                  <a:latin typeface="Times New Roman" pitchFamily="18" charset="0"/>
                </a:rPr>
                <a:t>Red (1,0,0)</a:t>
              </a:r>
              <a:endParaRPr lang="ru-RU" dirty="0">
                <a:solidFill>
                  <a:schemeClr val="tx1"/>
                </a:solidFill>
                <a:latin typeface="Times New Roman" pitchFamily="18" charset="0"/>
              </a:endParaRPr>
            </a:p>
          </p:txBody>
        </p:sp>
        <p:sp>
          <p:nvSpPr>
            <p:cNvPr id="723977" name="Text Box 9"/>
            <p:cNvSpPr txBox="1">
              <a:spLocks noChangeArrowheads="1"/>
            </p:cNvSpPr>
            <p:nvPr/>
          </p:nvSpPr>
          <p:spPr bwMode="auto">
            <a:xfrm>
              <a:off x="2127" y="3489"/>
              <a:ext cx="1584" cy="250"/>
            </a:xfrm>
            <a:prstGeom prst="rect">
              <a:avLst/>
            </a:prstGeom>
            <a:noFill/>
            <a:ln w="9525">
              <a:noFill/>
              <a:miter lim="800000"/>
              <a:headEnd/>
              <a:tailEnd/>
            </a:ln>
            <a:effectLst/>
          </p:spPr>
          <p:txBody>
            <a:bodyPr>
              <a:spAutoFit/>
            </a:bodyPr>
            <a:lstStyle/>
            <a:p>
              <a:pPr algn="l"/>
              <a:r>
                <a:rPr lang="en-US">
                  <a:solidFill>
                    <a:schemeClr val="tx1"/>
                  </a:solidFill>
                  <a:latin typeface="Times New Roman" pitchFamily="18" charset="0"/>
                </a:rPr>
                <a:t>Green (0,1,0)</a:t>
              </a:r>
              <a:endParaRPr lang="ru-RU">
                <a:solidFill>
                  <a:schemeClr val="tx1"/>
                </a:solidFill>
                <a:latin typeface="Times New Roman" pitchFamily="18" charset="0"/>
              </a:endParaRPr>
            </a:p>
          </p:txBody>
        </p:sp>
        <p:sp>
          <p:nvSpPr>
            <p:cNvPr id="723978" name="Text Box 10"/>
            <p:cNvSpPr txBox="1">
              <a:spLocks noChangeArrowheads="1"/>
            </p:cNvSpPr>
            <p:nvPr/>
          </p:nvSpPr>
          <p:spPr bwMode="auto">
            <a:xfrm>
              <a:off x="2167" y="1574"/>
              <a:ext cx="1584" cy="250"/>
            </a:xfrm>
            <a:prstGeom prst="rect">
              <a:avLst/>
            </a:prstGeom>
            <a:noFill/>
            <a:ln w="9525">
              <a:noFill/>
              <a:miter lim="800000"/>
              <a:headEnd/>
              <a:tailEnd/>
            </a:ln>
            <a:effectLst/>
          </p:spPr>
          <p:txBody>
            <a:bodyPr>
              <a:spAutoFit/>
            </a:bodyPr>
            <a:lstStyle/>
            <a:p>
              <a:pPr algn="l"/>
              <a:r>
                <a:rPr lang="en-US">
                  <a:solidFill>
                    <a:schemeClr val="tx1"/>
                  </a:solidFill>
                  <a:latin typeface="Times New Roman" pitchFamily="18" charset="0"/>
                </a:rPr>
                <a:t>Blue (0,0,1)</a:t>
              </a:r>
              <a:endParaRPr lang="ru-RU">
                <a:solidFill>
                  <a:schemeClr val="tx1"/>
                </a:solidFill>
                <a:latin typeface="Times New Roman" pitchFamily="18" charset="0"/>
              </a:endParaRPr>
            </a:p>
          </p:txBody>
        </p:sp>
        <p:sp>
          <p:nvSpPr>
            <p:cNvPr id="723979" name="Text Box 11"/>
            <p:cNvSpPr txBox="1">
              <a:spLocks noChangeArrowheads="1"/>
            </p:cNvSpPr>
            <p:nvPr/>
          </p:nvSpPr>
          <p:spPr bwMode="auto">
            <a:xfrm>
              <a:off x="868" y="1574"/>
              <a:ext cx="1584" cy="250"/>
            </a:xfrm>
            <a:prstGeom prst="rect">
              <a:avLst/>
            </a:prstGeom>
            <a:noFill/>
            <a:ln w="9525">
              <a:noFill/>
              <a:miter lim="800000"/>
              <a:headEnd/>
              <a:tailEnd/>
            </a:ln>
            <a:effectLst/>
          </p:spPr>
          <p:txBody>
            <a:bodyPr>
              <a:spAutoFit/>
            </a:bodyPr>
            <a:lstStyle/>
            <a:p>
              <a:pPr algn="l"/>
              <a:r>
                <a:rPr lang="en-US">
                  <a:solidFill>
                    <a:schemeClr val="tx1"/>
                  </a:solidFill>
                  <a:latin typeface="Times New Roman" pitchFamily="18" charset="0"/>
                </a:rPr>
                <a:t>Magenta (1,0,1)</a:t>
              </a:r>
              <a:endParaRPr lang="ru-RU">
                <a:solidFill>
                  <a:schemeClr val="tx1"/>
                </a:solidFill>
                <a:latin typeface="Times New Roman" pitchFamily="18" charset="0"/>
              </a:endParaRPr>
            </a:p>
          </p:txBody>
        </p:sp>
        <p:sp>
          <p:nvSpPr>
            <p:cNvPr id="723980" name="Text Box 12"/>
            <p:cNvSpPr txBox="1">
              <a:spLocks noChangeArrowheads="1"/>
            </p:cNvSpPr>
            <p:nvPr/>
          </p:nvSpPr>
          <p:spPr bwMode="auto">
            <a:xfrm>
              <a:off x="2208" y="2608"/>
              <a:ext cx="1584" cy="250"/>
            </a:xfrm>
            <a:prstGeom prst="rect">
              <a:avLst/>
            </a:prstGeom>
            <a:noFill/>
            <a:ln w="9525">
              <a:noFill/>
              <a:miter lim="800000"/>
              <a:headEnd/>
              <a:tailEnd/>
            </a:ln>
            <a:effectLst/>
          </p:spPr>
          <p:txBody>
            <a:bodyPr>
              <a:spAutoFit/>
            </a:bodyPr>
            <a:lstStyle/>
            <a:p>
              <a:pPr algn="l"/>
              <a:r>
                <a:rPr lang="en-US">
                  <a:solidFill>
                    <a:schemeClr val="tx1"/>
                  </a:solidFill>
                  <a:latin typeface="Times New Roman" pitchFamily="18" charset="0"/>
                </a:rPr>
                <a:t>Cyan (0,1,1)</a:t>
              </a:r>
              <a:endParaRPr lang="ru-RU">
                <a:solidFill>
                  <a:schemeClr val="tx1"/>
                </a:solidFill>
                <a:latin typeface="Times New Roman" pitchFamily="18" charset="0"/>
              </a:endParaRPr>
            </a:p>
          </p:txBody>
        </p:sp>
        <p:sp>
          <p:nvSpPr>
            <p:cNvPr id="723981" name="Text Box 13"/>
            <p:cNvSpPr txBox="1">
              <a:spLocks noChangeArrowheads="1"/>
            </p:cNvSpPr>
            <p:nvPr/>
          </p:nvSpPr>
          <p:spPr bwMode="auto">
            <a:xfrm>
              <a:off x="827" y="3604"/>
              <a:ext cx="1584" cy="250"/>
            </a:xfrm>
            <a:prstGeom prst="rect">
              <a:avLst/>
            </a:prstGeom>
            <a:noFill/>
            <a:ln w="9525">
              <a:noFill/>
              <a:miter lim="800000"/>
              <a:headEnd/>
              <a:tailEnd/>
            </a:ln>
            <a:effectLst/>
          </p:spPr>
          <p:txBody>
            <a:bodyPr>
              <a:spAutoFit/>
            </a:bodyPr>
            <a:lstStyle/>
            <a:p>
              <a:pPr algn="l"/>
              <a:r>
                <a:rPr lang="en-US">
                  <a:solidFill>
                    <a:schemeClr val="tx1"/>
                  </a:solidFill>
                  <a:latin typeface="Times New Roman" pitchFamily="18" charset="0"/>
                </a:rPr>
                <a:t>Yellow (1,1,0)</a:t>
              </a:r>
              <a:endParaRPr lang="ru-RU">
                <a:solidFill>
                  <a:schemeClr val="tx1"/>
                </a:solidFill>
                <a:latin typeface="Times New Roman" pitchFamily="18" charset="0"/>
              </a:endParaRPr>
            </a:p>
          </p:txBody>
        </p:sp>
        <p:sp>
          <p:nvSpPr>
            <p:cNvPr id="723982" name="Text Box 14"/>
            <p:cNvSpPr txBox="1">
              <a:spLocks noChangeArrowheads="1"/>
            </p:cNvSpPr>
            <p:nvPr/>
          </p:nvSpPr>
          <p:spPr bwMode="auto">
            <a:xfrm>
              <a:off x="1721" y="2225"/>
              <a:ext cx="1584" cy="250"/>
            </a:xfrm>
            <a:prstGeom prst="rect">
              <a:avLst/>
            </a:prstGeom>
            <a:noFill/>
            <a:ln w="9525">
              <a:noFill/>
              <a:miter lim="800000"/>
              <a:headEnd/>
              <a:tailEnd/>
            </a:ln>
            <a:effectLst/>
          </p:spPr>
          <p:txBody>
            <a:bodyPr>
              <a:spAutoFit/>
            </a:bodyPr>
            <a:lstStyle/>
            <a:p>
              <a:pPr algn="l"/>
              <a:r>
                <a:rPr lang="en-US">
                  <a:solidFill>
                    <a:schemeClr val="tx1"/>
                  </a:solidFill>
                  <a:latin typeface="Times New Roman" pitchFamily="18" charset="0"/>
                </a:rPr>
                <a:t> Black (0,0,0)</a:t>
              </a:r>
              <a:endParaRPr lang="ru-RU">
                <a:solidFill>
                  <a:schemeClr val="tx1"/>
                </a:solidFill>
                <a:latin typeface="Times New Roman" pitchFamily="18" charset="0"/>
              </a:endParaRPr>
            </a:p>
          </p:txBody>
        </p:sp>
        <p:sp>
          <p:nvSpPr>
            <p:cNvPr id="723983" name="Text Box 15"/>
            <p:cNvSpPr txBox="1">
              <a:spLocks noChangeArrowheads="1"/>
            </p:cNvSpPr>
            <p:nvPr/>
          </p:nvSpPr>
          <p:spPr bwMode="auto">
            <a:xfrm>
              <a:off x="1030" y="2685"/>
              <a:ext cx="1584" cy="250"/>
            </a:xfrm>
            <a:prstGeom prst="rect">
              <a:avLst/>
            </a:prstGeom>
            <a:noFill/>
            <a:ln w="9525">
              <a:noFill/>
              <a:miter lim="800000"/>
              <a:headEnd/>
              <a:tailEnd/>
            </a:ln>
            <a:effectLst/>
          </p:spPr>
          <p:txBody>
            <a:bodyPr>
              <a:spAutoFit/>
            </a:bodyPr>
            <a:lstStyle/>
            <a:p>
              <a:pPr algn="l"/>
              <a:r>
                <a:rPr lang="en-US">
                  <a:solidFill>
                    <a:schemeClr val="tx1"/>
                  </a:solidFill>
                  <a:latin typeface="Times New Roman" pitchFamily="18" charset="0"/>
                </a:rPr>
                <a:t>White (1,1,1)</a:t>
              </a:r>
              <a:endParaRPr lang="ru-RU">
                <a:solidFill>
                  <a:schemeClr val="tx1"/>
                </a:solidFill>
                <a:latin typeface="Times New Roman" pitchFamily="18" charset="0"/>
              </a:endParaRPr>
            </a:p>
          </p:txBody>
        </p:sp>
      </p:gr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Rectangle 2"/>
          <p:cNvSpPr>
            <a:spLocks noGrp="1" noChangeArrowheads="1"/>
          </p:cNvSpPr>
          <p:nvPr>
            <p:ph type="title"/>
          </p:nvPr>
        </p:nvSpPr>
        <p:spPr>
          <a:xfrm>
            <a:off x="428596" y="500042"/>
            <a:ext cx="7467600" cy="582594"/>
          </a:xfrm>
        </p:spPr>
        <p:txBody>
          <a:bodyPr/>
          <a:lstStyle/>
          <a:p>
            <a:r>
              <a:rPr lang="ru-RU" dirty="0" err="1" smtClean="0"/>
              <a:t>Розрахунки</a:t>
            </a:r>
            <a:r>
              <a:rPr lang="ru-RU" dirty="0" smtClean="0"/>
              <a:t> </a:t>
            </a:r>
            <a:r>
              <a:rPr lang="en-US" dirty="0"/>
              <a:t>RGB</a:t>
            </a:r>
            <a:r>
              <a:rPr lang="ru-RU" dirty="0"/>
              <a:t>, </a:t>
            </a:r>
            <a:r>
              <a:rPr lang="en-US" dirty="0"/>
              <a:t>CMYK</a:t>
            </a:r>
            <a:r>
              <a:rPr lang="ru-RU" dirty="0"/>
              <a:t>, </a:t>
            </a:r>
            <a:r>
              <a:rPr lang="en-US" dirty="0"/>
              <a:t>CMY</a:t>
            </a:r>
            <a:endParaRPr lang="ru-RU" dirty="0"/>
          </a:p>
        </p:txBody>
      </p:sp>
      <p:sp>
        <p:nvSpPr>
          <p:cNvPr id="724995" name="Rectangle 3"/>
          <p:cNvSpPr>
            <a:spLocks noGrp="1" noChangeArrowheads="1"/>
          </p:cNvSpPr>
          <p:nvPr>
            <p:ph type="body" idx="1"/>
          </p:nvPr>
        </p:nvSpPr>
        <p:spPr/>
        <p:txBody>
          <a:bodyPr/>
          <a:lstStyle/>
          <a:p>
            <a:pPr>
              <a:buFont typeface="Monotype Sorts" pitchFamily="2" charset="2"/>
              <a:buNone/>
            </a:pPr>
            <a:endParaRPr lang="ru-RU" dirty="0"/>
          </a:p>
          <a:p>
            <a:pPr>
              <a:buFont typeface="Monotype Sorts" pitchFamily="2" charset="2"/>
              <a:buNone/>
            </a:pPr>
            <a:endParaRPr lang="ru-RU" dirty="0"/>
          </a:p>
        </p:txBody>
      </p:sp>
      <p:sp>
        <p:nvSpPr>
          <p:cNvPr id="724996" name="Text Box 4"/>
          <p:cNvSpPr txBox="1">
            <a:spLocks noChangeArrowheads="1"/>
          </p:cNvSpPr>
          <p:nvPr/>
        </p:nvSpPr>
        <p:spPr bwMode="auto">
          <a:xfrm>
            <a:off x="5143504" y="1714488"/>
            <a:ext cx="2971800" cy="523220"/>
          </a:xfrm>
          <a:prstGeom prst="rect">
            <a:avLst/>
          </a:prstGeom>
          <a:noFill/>
          <a:ln w="9525">
            <a:noFill/>
            <a:miter lim="800000"/>
            <a:headEnd/>
            <a:tailEnd/>
          </a:ln>
          <a:effectLst/>
        </p:spPr>
        <p:txBody>
          <a:bodyPr>
            <a:spAutoFit/>
          </a:bodyPr>
          <a:lstStyle/>
          <a:p>
            <a:r>
              <a:rPr lang="en-US" sz="2800" dirty="0">
                <a:solidFill>
                  <a:schemeClr val="tx1"/>
                </a:solidFill>
              </a:rPr>
              <a:t>RGB </a:t>
            </a:r>
            <a:r>
              <a:rPr lang="en-US" sz="2800" dirty="0">
                <a:solidFill>
                  <a:schemeClr val="tx1"/>
                </a:solidFill>
                <a:sym typeface="Wingdings" pitchFamily="2" charset="2"/>
              </a:rPr>
              <a:t> </a:t>
            </a:r>
            <a:r>
              <a:rPr lang="en-US" sz="2800" dirty="0">
                <a:solidFill>
                  <a:schemeClr val="tx1"/>
                </a:solidFill>
              </a:rPr>
              <a:t>CMY</a:t>
            </a:r>
            <a:endParaRPr lang="ru-RU" sz="2800" dirty="0">
              <a:solidFill>
                <a:schemeClr val="tx1"/>
              </a:solidFill>
            </a:endParaRPr>
          </a:p>
        </p:txBody>
      </p:sp>
      <p:sp>
        <p:nvSpPr>
          <p:cNvPr id="724997" name="Text Box 5"/>
          <p:cNvSpPr txBox="1">
            <a:spLocks noChangeArrowheads="1"/>
          </p:cNvSpPr>
          <p:nvPr/>
        </p:nvSpPr>
        <p:spPr bwMode="auto">
          <a:xfrm>
            <a:off x="5105400" y="2286000"/>
            <a:ext cx="3048000" cy="1384995"/>
          </a:xfrm>
          <a:prstGeom prst="rect">
            <a:avLst/>
          </a:prstGeom>
          <a:noFill/>
          <a:ln w="9525">
            <a:noFill/>
            <a:miter lim="800000"/>
            <a:headEnd/>
            <a:tailEnd/>
          </a:ln>
          <a:effectLst/>
        </p:spPr>
        <p:txBody>
          <a:bodyPr>
            <a:spAutoFit/>
          </a:bodyPr>
          <a:lstStyle>
            <a:defPPr>
              <a:defRPr lang="ru-RU"/>
            </a:defPPr>
            <a:lvl1pPr>
              <a:defRPr sz="2800"/>
            </a:lvl1pPr>
          </a:lstStyle>
          <a:p>
            <a:r>
              <a:rPr lang="ru-RU" dirty="0"/>
              <a:t>С</a:t>
            </a:r>
            <a:r>
              <a:rPr lang="en-US" dirty="0"/>
              <a:t>  = 255 – R</a:t>
            </a:r>
            <a:endParaRPr lang="ru-RU" dirty="0"/>
          </a:p>
          <a:p>
            <a:r>
              <a:rPr lang="en-US" dirty="0"/>
              <a:t>M = 255 – G</a:t>
            </a:r>
            <a:endParaRPr lang="ru-RU" dirty="0"/>
          </a:p>
          <a:p>
            <a:r>
              <a:rPr lang="en-US" dirty="0"/>
              <a:t>Y =  255 – B.</a:t>
            </a:r>
            <a:r>
              <a:rPr lang="ru-RU" dirty="0"/>
              <a:t> </a:t>
            </a:r>
          </a:p>
        </p:txBody>
      </p:sp>
      <p:sp>
        <p:nvSpPr>
          <p:cNvPr id="724998" name="Text Box 6"/>
          <p:cNvSpPr txBox="1">
            <a:spLocks noChangeArrowheads="1"/>
          </p:cNvSpPr>
          <p:nvPr/>
        </p:nvSpPr>
        <p:spPr bwMode="auto">
          <a:xfrm>
            <a:off x="5105400" y="3733800"/>
            <a:ext cx="2971800" cy="523220"/>
          </a:xfrm>
          <a:prstGeom prst="rect">
            <a:avLst/>
          </a:prstGeom>
          <a:noFill/>
          <a:ln w="9525">
            <a:noFill/>
            <a:miter lim="800000"/>
            <a:headEnd/>
            <a:tailEnd/>
          </a:ln>
          <a:effectLst/>
        </p:spPr>
        <p:txBody>
          <a:bodyPr>
            <a:spAutoFit/>
          </a:bodyPr>
          <a:lstStyle>
            <a:defPPr>
              <a:defRPr lang="ru-RU"/>
            </a:defPPr>
            <a:lvl1pPr>
              <a:defRPr sz="2800"/>
            </a:lvl1pPr>
          </a:lstStyle>
          <a:p>
            <a:r>
              <a:rPr lang="en-US" dirty="0"/>
              <a:t>CMY</a:t>
            </a:r>
            <a:r>
              <a:rPr lang="en-US" dirty="0">
                <a:sym typeface="Wingdings" pitchFamily="2" charset="2"/>
              </a:rPr>
              <a:t></a:t>
            </a:r>
            <a:r>
              <a:rPr lang="en-US" dirty="0"/>
              <a:t>CMYK</a:t>
            </a:r>
            <a:endParaRPr lang="ru-RU" dirty="0"/>
          </a:p>
        </p:txBody>
      </p:sp>
      <p:sp>
        <p:nvSpPr>
          <p:cNvPr id="724999" name="Text Box 7"/>
          <p:cNvSpPr txBox="1">
            <a:spLocks noChangeArrowheads="1"/>
          </p:cNvSpPr>
          <p:nvPr/>
        </p:nvSpPr>
        <p:spPr bwMode="auto">
          <a:xfrm>
            <a:off x="5105400" y="4267200"/>
            <a:ext cx="3581400" cy="1815882"/>
          </a:xfrm>
          <a:prstGeom prst="rect">
            <a:avLst/>
          </a:prstGeom>
          <a:noFill/>
          <a:ln w="9525">
            <a:noFill/>
            <a:miter lim="800000"/>
            <a:headEnd/>
            <a:tailEnd/>
          </a:ln>
          <a:effectLst/>
        </p:spPr>
        <p:txBody>
          <a:bodyPr>
            <a:spAutoFit/>
          </a:bodyPr>
          <a:lstStyle>
            <a:defPPr>
              <a:defRPr lang="ru-RU"/>
            </a:defPPr>
            <a:lvl1pPr>
              <a:defRPr sz="2800"/>
            </a:lvl1pPr>
          </a:lstStyle>
          <a:p>
            <a:r>
              <a:rPr lang="en-US" dirty="0"/>
              <a:t>K = min(C,M,Y),</a:t>
            </a:r>
            <a:endParaRPr lang="ru-RU" dirty="0"/>
          </a:p>
          <a:p>
            <a:r>
              <a:rPr lang="en-US" dirty="0"/>
              <a:t>C = C – K,</a:t>
            </a:r>
            <a:endParaRPr lang="ru-RU" dirty="0"/>
          </a:p>
          <a:p>
            <a:r>
              <a:rPr lang="en-US" dirty="0"/>
              <a:t>M = M – K,</a:t>
            </a:r>
            <a:endParaRPr lang="ru-RU" dirty="0"/>
          </a:p>
          <a:p>
            <a:r>
              <a:rPr lang="en-US" dirty="0"/>
              <a:t>Y = Y – K. </a:t>
            </a:r>
            <a:endParaRPr lang="ru-RU" dirty="0"/>
          </a:p>
        </p:txBody>
      </p:sp>
      <p:grpSp>
        <p:nvGrpSpPr>
          <p:cNvPr id="2" name="Group 8"/>
          <p:cNvGrpSpPr>
            <a:grpSpLocks/>
          </p:cNvGrpSpPr>
          <p:nvPr/>
        </p:nvGrpSpPr>
        <p:grpSpPr bwMode="auto">
          <a:xfrm>
            <a:off x="685800" y="1752600"/>
            <a:ext cx="5943600" cy="4525963"/>
            <a:chOff x="432" y="1104"/>
            <a:chExt cx="3744" cy="2851"/>
          </a:xfrm>
        </p:grpSpPr>
        <p:pic>
          <p:nvPicPr>
            <p:cNvPr id="725001" name="Picture 9" descr="E:\Compression_Cource\CMYK copy.gif"/>
            <p:cNvPicPr>
              <a:picLocks noChangeAspect="1" noChangeArrowheads="1"/>
            </p:cNvPicPr>
            <p:nvPr/>
          </p:nvPicPr>
          <p:blipFill>
            <a:blip r:embed="rId3" cstate="print"/>
            <a:srcRect/>
            <a:stretch>
              <a:fillRect/>
            </a:stretch>
          </p:blipFill>
          <p:spPr bwMode="auto">
            <a:xfrm>
              <a:off x="480" y="1104"/>
              <a:ext cx="2666" cy="2851"/>
            </a:xfrm>
            <a:prstGeom prst="rect">
              <a:avLst/>
            </a:prstGeom>
            <a:noFill/>
            <a:ln w="9525">
              <a:noFill/>
              <a:miter lim="800000"/>
              <a:headEnd/>
              <a:tailEnd/>
            </a:ln>
            <a:effectLst/>
          </p:spPr>
        </p:pic>
        <p:sp>
          <p:nvSpPr>
            <p:cNvPr id="725002" name="Text Box 10"/>
            <p:cNvSpPr txBox="1">
              <a:spLocks noChangeArrowheads="1"/>
            </p:cNvSpPr>
            <p:nvPr/>
          </p:nvSpPr>
          <p:spPr bwMode="auto">
            <a:xfrm>
              <a:off x="432" y="2304"/>
              <a:ext cx="1872" cy="250"/>
            </a:xfrm>
            <a:prstGeom prst="rect">
              <a:avLst/>
            </a:prstGeom>
            <a:noFill/>
            <a:ln w="9525">
              <a:noFill/>
              <a:miter lim="800000"/>
              <a:headEnd/>
              <a:tailEnd/>
            </a:ln>
            <a:effectLst/>
          </p:spPr>
          <p:txBody>
            <a:bodyPr>
              <a:spAutoFit/>
            </a:bodyPr>
            <a:lstStyle/>
            <a:p>
              <a:pPr algn="l"/>
              <a:r>
                <a:rPr lang="en-US">
                  <a:solidFill>
                    <a:schemeClr val="tx1"/>
                  </a:solidFill>
                  <a:latin typeface="Times New Roman" pitchFamily="18" charset="0"/>
                </a:rPr>
                <a:t>Red (1,0,0)</a:t>
              </a:r>
              <a:endParaRPr lang="ru-RU">
                <a:solidFill>
                  <a:schemeClr val="tx1"/>
                </a:solidFill>
                <a:latin typeface="Times New Roman" pitchFamily="18" charset="0"/>
              </a:endParaRPr>
            </a:p>
          </p:txBody>
        </p:sp>
        <p:sp>
          <p:nvSpPr>
            <p:cNvPr id="725003" name="Text Box 11"/>
            <p:cNvSpPr txBox="1">
              <a:spLocks noChangeArrowheads="1"/>
            </p:cNvSpPr>
            <p:nvPr/>
          </p:nvSpPr>
          <p:spPr bwMode="auto">
            <a:xfrm>
              <a:off x="2208" y="3552"/>
              <a:ext cx="1872" cy="250"/>
            </a:xfrm>
            <a:prstGeom prst="rect">
              <a:avLst/>
            </a:prstGeom>
            <a:noFill/>
            <a:ln w="9525">
              <a:noFill/>
              <a:miter lim="800000"/>
              <a:headEnd/>
              <a:tailEnd/>
            </a:ln>
            <a:effectLst/>
          </p:spPr>
          <p:txBody>
            <a:bodyPr>
              <a:spAutoFit/>
            </a:bodyPr>
            <a:lstStyle/>
            <a:p>
              <a:pPr algn="l"/>
              <a:r>
                <a:rPr lang="en-US">
                  <a:solidFill>
                    <a:schemeClr val="tx1"/>
                  </a:solidFill>
                  <a:latin typeface="Times New Roman" pitchFamily="18" charset="0"/>
                </a:rPr>
                <a:t>Green (0,1,0)</a:t>
              </a:r>
              <a:endParaRPr lang="ru-RU">
                <a:solidFill>
                  <a:schemeClr val="tx1"/>
                </a:solidFill>
                <a:latin typeface="Times New Roman" pitchFamily="18" charset="0"/>
              </a:endParaRPr>
            </a:p>
          </p:txBody>
        </p:sp>
        <p:sp>
          <p:nvSpPr>
            <p:cNvPr id="725004" name="Text Box 12"/>
            <p:cNvSpPr txBox="1">
              <a:spLocks noChangeArrowheads="1"/>
            </p:cNvSpPr>
            <p:nvPr/>
          </p:nvSpPr>
          <p:spPr bwMode="auto">
            <a:xfrm>
              <a:off x="2256" y="1152"/>
              <a:ext cx="1872" cy="250"/>
            </a:xfrm>
            <a:prstGeom prst="rect">
              <a:avLst/>
            </a:prstGeom>
            <a:noFill/>
            <a:ln w="9525">
              <a:noFill/>
              <a:miter lim="800000"/>
              <a:headEnd/>
              <a:tailEnd/>
            </a:ln>
            <a:effectLst/>
          </p:spPr>
          <p:txBody>
            <a:bodyPr>
              <a:spAutoFit/>
            </a:bodyPr>
            <a:lstStyle/>
            <a:p>
              <a:pPr algn="l"/>
              <a:r>
                <a:rPr lang="en-US">
                  <a:solidFill>
                    <a:schemeClr val="tx1"/>
                  </a:solidFill>
                  <a:latin typeface="Times New Roman" pitchFamily="18" charset="0"/>
                </a:rPr>
                <a:t>Blue (0,0,1)</a:t>
              </a:r>
              <a:endParaRPr lang="ru-RU">
                <a:solidFill>
                  <a:schemeClr val="tx1"/>
                </a:solidFill>
                <a:latin typeface="Times New Roman" pitchFamily="18" charset="0"/>
              </a:endParaRPr>
            </a:p>
          </p:txBody>
        </p:sp>
        <p:sp>
          <p:nvSpPr>
            <p:cNvPr id="725005" name="Text Box 13"/>
            <p:cNvSpPr txBox="1">
              <a:spLocks noChangeArrowheads="1"/>
            </p:cNvSpPr>
            <p:nvPr/>
          </p:nvSpPr>
          <p:spPr bwMode="auto">
            <a:xfrm>
              <a:off x="495" y="1170"/>
              <a:ext cx="1080" cy="233"/>
            </a:xfrm>
            <a:prstGeom prst="rect">
              <a:avLst/>
            </a:prstGeom>
            <a:noFill/>
            <a:ln w="9525">
              <a:noFill/>
              <a:miter lim="800000"/>
              <a:headEnd/>
              <a:tailEnd/>
            </a:ln>
            <a:effectLst/>
          </p:spPr>
          <p:txBody>
            <a:bodyPr wrap="square">
              <a:spAutoFit/>
            </a:bodyPr>
            <a:lstStyle/>
            <a:p>
              <a:pPr algn="l"/>
              <a:r>
                <a:rPr lang="en-US" dirty="0">
                  <a:solidFill>
                    <a:schemeClr val="tx1"/>
                  </a:solidFill>
                  <a:latin typeface="Times New Roman" pitchFamily="18" charset="0"/>
                </a:rPr>
                <a:t>Magenta (1,0,1)</a:t>
              </a:r>
              <a:endParaRPr lang="ru-RU" dirty="0">
                <a:solidFill>
                  <a:schemeClr val="tx1"/>
                </a:solidFill>
                <a:latin typeface="Times New Roman" pitchFamily="18" charset="0"/>
              </a:endParaRPr>
            </a:p>
          </p:txBody>
        </p:sp>
        <p:sp>
          <p:nvSpPr>
            <p:cNvPr id="725006" name="Text Box 14"/>
            <p:cNvSpPr txBox="1">
              <a:spLocks noChangeArrowheads="1"/>
            </p:cNvSpPr>
            <p:nvPr/>
          </p:nvSpPr>
          <p:spPr bwMode="auto">
            <a:xfrm>
              <a:off x="2304" y="2448"/>
              <a:ext cx="1872" cy="250"/>
            </a:xfrm>
            <a:prstGeom prst="rect">
              <a:avLst/>
            </a:prstGeom>
            <a:noFill/>
            <a:ln w="9525">
              <a:noFill/>
              <a:miter lim="800000"/>
              <a:headEnd/>
              <a:tailEnd/>
            </a:ln>
            <a:effectLst/>
          </p:spPr>
          <p:txBody>
            <a:bodyPr>
              <a:spAutoFit/>
            </a:bodyPr>
            <a:lstStyle/>
            <a:p>
              <a:pPr algn="l"/>
              <a:r>
                <a:rPr lang="en-US">
                  <a:solidFill>
                    <a:schemeClr val="tx1"/>
                  </a:solidFill>
                  <a:latin typeface="Times New Roman" pitchFamily="18" charset="0"/>
                </a:rPr>
                <a:t>Cyan (0,1,1)</a:t>
              </a:r>
              <a:endParaRPr lang="ru-RU">
                <a:solidFill>
                  <a:schemeClr val="tx1"/>
                </a:solidFill>
                <a:latin typeface="Times New Roman" pitchFamily="18" charset="0"/>
              </a:endParaRPr>
            </a:p>
          </p:txBody>
        </p:sp>
        <p:sp>
          <p:nvSpPr>
            <p:cNvPr id="725007" name="Text Box 15"/>
            <p:cNvSpPr txBox="1">
              <a:spLocks noChangeArrowheads="1"/>
            </p:cNvSpPr>
            <p:nvPr/>
          </p:nvSpPr>
          <p:spPr bwMode="auto">
            <a:xfrm>
              <a:off x="672" y="3696"/>
              <a:ext cx="1872" cy="250"/>
            </a:xfrm>
            <a:prstGeom prst="rect">
              <a:avLst/>
            </a:prstGeom>
            <a:noFill/>
            <a:ln w="9525">
              <a:noFill/>
              <a:miter lim="800000"/>
              <a:headEnd/>
              <a:tailEnd/>
            </a:ln>
            <a:effectLst/>
          </p:spPr>
          <p:txBody>
            <a:bodyPr>
              <a:spAutoFit/>
            </a:bodyPr>
            <a:lstStyle/>
            <a:p>
              <a:pPr algn="l"/>
              <a:r>
                <a:rPr lang="en-US">
                  <a:solidFill>
                    <a:schemeClr val="tx1"/>
                  </a:solidFill>
                  <a:latin typeface="Times New Roman" pitchFamily="18" charset="0"/>
                </a:rPr>
                <a:t>Yellow (1,1,0)</a:t>
              </a:r>
              <a:endParaRPr lang="ru-RU">
                <a:solidFill>
                  <a:schemeClr val="tx1"/>
                </a:solidFill>
                <a:latin typeface="Times New Roman" pitchFamily="18" charset="0"/>
              </a:endParaRPr>
            </a:p>
          </p:txBody>
        </p:sp>
        <p:sp>
          <p:nvSpPr>
            <p:cNvPr id="725008" name="Text Box 16"/>
            <p:cNvSpPr txBox="1">
              <a:spLocks noChangeArrowheads="1"/>
            </p:cNvSpPr>
            <p:nvPr/>
          </p:nvSpPr>
          <p:spPr bwMode="auto">
            <a:xfrm>
              <a:off x="1728" y="1968"/>
              <a:ext cx="1872" cy="250"/>
            </a:xfrm>
            <a:prstGeom prst="rect">
              <a:avLst/>
            </a:prstGeom>
            <a:noFill/>
            <a:ln w="9525">
              <a:noFill/>
              <a:miter lim="800000"/>
              <a:headEnd/>
              <a:tailEnd/>
            </a:ln>
            <a:effectLst/>
          </p:spPr>
          <p:txBody>
            <a:bodyPr>
              <a:spAutoFit/>
            </a:bodyPr>
            <a:lstStyle/>
            <a:p>
              <a:pPr algn="l"/>
              <a:r>
                <a:rPr lang="en-US">
                  <a:solidFill>
                    <a:schemeClr val="tx1"/>
                  </a:solidFill>
                  <a:latin typeface="Times New Roman" pitchFamily="18" charset="0"/>
                </a:rPr>
                <a:t> Black (0,0,0)</a:t>
              </a:r>
              <a:endParaRPr lang="ru-RU">
                <a:solidFill>
                  <a:schemeClr val="tx1"/>
                </a:solidFill>
                <a:latin typeface="Times New Roman" pitchFamily="18" charset="0"/>
              </a:endParaRPr>
            </a:p>
          </p:txBody>
        </p:sp>
        <p:sp>
          <p:nvSpPr>
            <p:cNvPr id="725009" name="Text Box 17"/>
            <p:cNvSpPr txBox="1">
              <a:spLocks noChangeArrowheads="1"/>
            </p:cNvSpPr>
            <p:nvPr/>
          </p:nvSpPr>
          <p:spPr bwMode="auto">
            <a:xfrm>
              <a:off x="912" y="2544"/>
              <a:ext cx="1872" cy="250"/>
            </a:xfrm>
            <a:prstGeom prst="rect">
              <a:avLst/>
            </a:prstGeom>
            <a:noFill/>
            <a:ln w="9525">
              <a:noFill/>
              <a:miter lim="800000"/>
              <a:headEnd/>
              <a:tailEnd/>
            </a:ln>
            <a:effectLst/>
          </p:spPr>
          <p:txBody>
            <a:bodyPr>
              <a:spAutoFit/>
            </a:bodyPr>
            <a:lstStyle/>
            <a:p>
              <a:pPr algn="l"/>
              <a:r>
                <a:rPr lang="en-US">
                  <a:solidFill>
                    <a:schemeClr val="tx1"/>
                  </a:solidFill>
                  <a:latin typeface="Times New Roman" pitchFamily="18" charset="0"/>
                </a:rPr>
                <a:t>White (1,1,1)</a:t>
              </a:r>
              <a:endParaRPr lang="ru-RU">
                <a:solidFill>
                  <a:schemeClr val="tx1"/>
                </a:solidFill>
                <a:latin typeface="Times New Roman" pitchFamily="18" charset="0"/>
              </a:endParaRPr>
            </a:p>
          </p:txBody>
        </p:sp>
      </p:gr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9" name="Rectangle 3"/>
          <p:cNvSpPr>
            <a:spLocks noGrp="1" noChangeArrowheads="1"/>
          </p:cNvSpPr>
          <p:nvPr>
            <p:ph type="title"/>
          </p:nvPr>
        </p:nvSpPr>
        <p:spPr>
          <a:xfrm>
            <a:off x="357158" y="274638"/>
            <a:ext cx="7567642" cy="582594"/>
          </a:xfrm>
        </p:spPr>
        <p:txBody>
          <a:bodyPr/>
          <a:lstStyle/>
          <a:p>
            <a:r>
              <a:rPr lang="ru-RU" dirty="0" err="1"/>
              <a:t>Простір</a:t>
            </a:r>
            <a:r>
              <a:rPr lang="ru-RU" dirty="0"/>
              <a:t> </a:t>
            </a:r>
            <a:r>
              <a:rPr lang="en-US" dirty="0"/>
              <a:t>HSV</a:t>
            </a:r>
            <a:endParaRPr lang="ru-RU" dirty="0"/>
          </a:p>
        </p:txBody>
      </p:sp>
      <p:sp>
        <p:nvSpPr>
          <p:cNvPr id="726020" name="Rectangle 4"/>
          <p:cNvSpPr>
            <a:spLocks noGrp="1" noChangeArrowheads="1"/>
          </p:cNvSpPr>
          <p:nvPr>
            <p:ph type="body" idx="1"/>
          </p:nvPr>
        </p:nvSpPr>
        <p:spPr>
          <a:xfrm>
            <a:off x="285720" y="928670"/>
            <a:ext cx="8678768" cy="1636234"/>
          </a:xfrm>
        </p:spPr>
        <p:txBody>
          <a:bodyPr>
            <a:normAutofit/>
          </a:bodyPr>
          <a:lstStyle/>
          <a:p>
            <a:pPr marL="87313" lvl="1" indent="0">
              <a:buFont typeface="Monotype Sorts" pitchFamily="2" charset="2"/>
              <a:buNone/>
            </a:pPr>
            <a:r>
              <a:rPr lang="ru-RU" sz="2400" dirty="0" smtClean="0">
                <a:cs typeface="Times New Roman" pitchFamily="18" charset="0"/>
              </a:rPr>
              <a:t>Модель </a:t>
            </a:r>
            <a:r>
              <a:rPr lang="ru-RU" sz="2400" b="1" dirty="0">
                <a:cs typeface="Times New Roman" pitchFamily="18" charset="0"/>
              </a:rPr>
              <a:t>HSV (</a:t>
            </a:r>
            <a:r>
              <a:rPr lang="ru-RU" sz="2400" b="1" dirty="0" err="1">
                <a:cs typeface="Times New Roman" pitchFamily="18" charset="0"/>
              </a:rPr>
              <a:t>Hue</a:t>
            </a:r>
            <a:r>
              <a:rPr lang="ru-RU" sz="2400" b="1" dirty="0">
                <a:cs typeface="Times New Roman" pitchFamily="18" charset="0"/>
              </a:rPr>
              <a:t>, </a:t>
            </a:r>
            <a:r>
              <a:rPr lang="ru-RU" sz="2400" b="1" dirty="0" err="1">
                <a:cs typeface="Times New Roman" pitchFamily="18" charset="0"/>
              </a:rPr>
              <a:t>Saturation</a:t>
            </a:r>
            <a:r>
              <a:rPr lang="ru-RU" sz="2400" b="1" dirty="0">
                <a:cs typeface="Times New Roman" pitchFamily="18" charset="0"/>
              </a:rPr>
              <a:t>, </a:t>
            </a:r>
            <a:r>
              <a:rPr lang="ru-RU" sz="2400" b="1" dirty="0" err="1" smtClean="0">
                <a:cs typeface="Times New Roman" pitchFamily="18" charset="0"/>
              </a:rPr>
              <a:t>Value</a:t>
            </a:r>
            <a:r>
              <a:rPr lang="ru-RU" sz="2400" b="1" dirty="0" smtClean="0">
                <a:cs typeface="Times New Roman" pitchFamily="18" charset="0"/>
              </a:rPr>
              <a:t> </a:t>
            </a:r>
            <a:r>
              <a:rPr lang="ru-RU" sz="2400" dirty="0" smtClean="0"/>
              <a:t>— тон, </a:t>
            </a:r>
            <a:r>
              <a:rPr lang="uk-UA" sz="2400" dirty="0"/>
              <a:t>насиченість</a:t>
            </a:r>
            <a:r>
              <a:rPr lang="ru-RU" sz="2400" dirty="0" smtClean="0"/>
              <a:t>, </a:t>
            </a:r>
            <a:r>
              <a:rPr lang="ru-RU" sz="2400" dirty="0" err="1" smtClean="0"/>
              <a:t>значення</a:t>
            </a:r>
            <a:r>
              <a:rPr lang="ru-RU" sz="2400" b="1" dirty="0" smtClean="0">
                <a:cs typeface="Times New Roman" pitchFamily="18" charset="0"/>
              </a:rPr>
              <a:t>)</a:t>
            </a:r>
            <a:r>
              <a:rPr lang="en-US" sz="2400" b="1" dirty="0" smtClean="0">
                <a:cs typeface="Times New Roman" pitchFamily="18" charset="0"/>
              </a:rPr>
              <a:t>.</a:t>
            </a:r>
            <a:endParaRPr lang="ru-RU" sz="2400" dirty="0" smtClean="0">
              <a:cs typeface="Times New Roman" pitchFamily="18" charset="0"/>
            </a:endParaRPr>
          </a:p>
          <a:p>
            <a:pPr marL="87313" lvl="1" indent="0">
              <a:buFont typeface="Monotype Sorts" pitchFamily="2" charset="2"/>
              <a:buNone/>
            </a:pPr>
            <a:r>
              <a:rPr lang="uk-UA" sz="2400" dirty="0"/>
              <a:t>Побудована на основі суб'єктивного сприйняття кольору людиною</a:t>
            </a:r>
            <a:r>
              <a:rPr lang="ru-RU" sz="2400" dirty="0" smtClean="0">
                <a:cs typeface="Times New Roman" pitchFamily="18" charset="0"/>
              </a:rPr>
              <a:t>. </a:t>
            </a:r>
          </a:p>
        </p:txBody>
      </p:sp>
      <p:pic>
        <p:nvPicPr>
          <p:cNvPr id="726021" name="Picture 5" descr="E:\Compression_Cource\untitled.JPG"/>
          <p:cNvPicPr>
            <a:picLocks noChangeAspect="1" noChangeArrowheads="1"/>
          </p:cNvPicPr>
          <p:nvPr/>
        </p:nvPicPr>
        <p:blipFill>
          <a:blip r:embed="rId3" cstate="print"/>
          <a:srcRect/>
          <a:stretch>
            <a:fillRect/>
          </a:stretch>
        </p:blipFill>
        <p:spPr bwMode="auto">
          <a:xfrm>
            <a:off x="5171256" y="2928934"/>
            <a:ext cx="3505200" cy="3505200"/>
          </a:xfrm>
          <a:prstGeom prst="rect">
            <a:avLst/>
          </a:prstGeom>
          <a:noFill/>
        </p:spPr>
      </p:pic>
      <p:grpSp>
        <p:nvGrpSpPr>
          <p:cNvPr id="2" name="Group 6"/>
          <p:cNvGrpSpPr>
            <a:grpSpLocks/>
          </p:cNvGrpSpPr>
          <p:nvPr/>
        </p:nvGrpSpPr>
        <p:grpSpPr bwMode="auto">
          <a:xfrm>
            <a:off x="638198" y="2707853"/>
            <a:ext cx="5657852" cy="3673475"/>
            <a:chOff x="720" y="1680"/>
            <a:chExt cx="3264" cy="2314"/>
          </a:xfrm>
        </p:grpSpPr>
        <p:pic>
          <p:nvPicPr>
            <p:cNvPr id="726023" name="Picture 7" descr="E:\Compression_Cource\HSV copy.gif"/>
            <p:cNvPicPr>
              <a:picLocks noChangeAspect="1" noChangeArrowheads="1"/>
            </p:cNvPicPr>
            <p:nvPr/>
          </p:nvPicPr>
          <p:blipFill>
            <a:blip r:embed="rId4" cstate="print"/>
            <a:srcRect/>
            <a:stretch>
              <a:fillRect/>
            </a:stretch>
          </p:blipFill>
          <p:spPr bwMode="auto">
            <a:xfrm>
              <a:off x="864" y="1680"/>
              <a:ext cx="2072" cy="2220"/>
            </a:xfrm>
            <a:prstGeom prst="rect">
              <a:avLst/>
            </a:prstGeom>
            <a:noFill/>
          </p:spPr>
        </p:pic>
        <p:sp>
          <p:nvSpPr>
            <p:cNvPr id="726024" name="Text Box 8"/>
            <p:cNvSpPr txBox="1">
              <a:spLocks noChangeArrowheads="1"/>
            </p:cNvSpPr>
            <p:nvPr/>
          </p:nvSpPr>
          <p:spPr bwMode="auto">
            <a:xfrm>
              <a:off x="768" y="3408"/>
              <a:ext cx="1872" cy="250"/>
            </a:xfrm>
            <a:prstGeom prst="rect">
              <a:avLst/>
            </a:prstGeom>
            <a:noFill/>
            <a:ln w="9525">
              <a:noFill/>
              <a:miter lim="800000"/>
              <a:headEnd/>
              <a:tailEnd/>
            </a:ln>
            <a:effectLst/>
          </p:spPr>
          <p:txBody>
            <a:bodyPr>
              <a:spAutoFit/>
            </a:bodyPr>
            <a:lstStyle/>
            <a:p>
              <a:pPr algn="l"/>
              <a:r>
                <a:rPr lang="en-US">
                  <a:solidFill>
                    <a:schemeClr val="tx1"/>
                  </a:solidFill>
                  <a:latin typeface="Times New Roman" pitchFamily="18" charset="0"/>
                </a:rPr>
                <a:t>Red (1,0,0)</a:t>
              </a:r>
              <a:endParaRPr lang="ru-RU">
                <a:solidFill>
                  <a:schemeClr val="tx1"/>
                </a:solidFill>
                <a:latin typeface="Times New Roman" pitchFamily="18" charset="0"/>
              </a:endParaRPr>
            </a:p>
          </p:txBody>
        </p:sp>
        <p:sp>
          <p:nvSpPr>
            <p:cNvPr id="726025" name="Text Box 9"/>
            <p:cNvSpPr txBox="1">
              <a:spLocks noChangeArrowheads="1"/>
            </p:cNvSpPr>
            <p:nvPr/>
          </p:nvSpPr>
          <p:spPr bwMode="auto">
            <a:xfrm>
              <a:off x="2016" y="2736"/>
              <a:ext cx="1872" cy="250"/>
            </a:xfrm>
            <a:prstGeom prst="rect">
              <a:avLst/>
            </a:prstGeom>
            <a:noFill/>
            <a:ln w="9525">
              <a:noFill/>
              <a:miter lim="800000"/>
              <a:headEnd/>
              <a:tailEnd/>
            </a:ln>
            <a:effectLst/>
          </p:spPr>
          <p:txBody>
            <a:bodyPr>
              <a:spAutoFit/>
            </a:bodyPr>
            <a:lstStyle/>
            <a:p>
              <a:pPr algn="l"/>
              <a:r>
                <a:rPr lang="en-US">
                  <a:solidFill>
                    <a:schemeClr val="tx1"/>
                  </a:solidFill>
                  <a:latin typeface="Times New Roman" pitchFamily="18" charset="0"/>
                </a:rPr>
                <a:t>Green (0,1,0)</a:t>
              </a:r>
              <a:endParaRPr lang="ru-RU">
                <a:solidFill>
                  <a:schemeClr val="tx1"/>
                </a:solidFill>
                <a:latin typeface="Times New Roman" pitchFamily="18" charset="0"/>
              </a:endParaRPr>
            </a:p>
          </p:txBody>
        </p:sp>
        <p:sp>
          <p:nvSpPr>
            <p:cNvPr id="726026" name="Text Box 10"/>
            <p:cNvSpPr txBox="1">
              <a:spLocks noChangeArrowheads="1"/>
            </p:cNvSpPr>
            <p:nvPr/>
          </p:nvSpPr>
          <p:spPr bwMode="auto">
            <a:xfrm>
              <a:off x="933" y="1725"/>
              <a:ext cx="853" cy="233"/>
            </a:xfrm>
            <a:prstGeom prst="rect">
              <a:avLst/>
            </a:prstGeom>
            <a:noFill/>
            <a:ln w="9525">
              <a:noFill/>
              <a:miter lim="800000"/>
              <a:headEnd/>
              <a:tailEnd/>
            </a:ln>
            <a:effectLst/>
          </p:spPr>
          <p:txBody>
            <a:bodyPr wrap="square">
              <a:spAutoFit/>
            </a:bodyPr>
            <a:lstStyle/>
            <a:p>
              <a:pPr algn="l"/>
              <a:r>
                <a:rPr lang="en-US" dirty="0">
                  <a:solidFill>
                    <a:schemeClr val="tx1"/>
                  </a:solidFill>
                  <a:latin typeface="Times New Roman" pitchFamily="18" charset="0"/>
                </a:rPr>
                <a:t>Blue (0,0,1)</a:t>
              </a:r>
              <a:endParaRPr lang="ru-RU" dirty="0">
                <a:solidFill>
                  <a:schemeClr val="tx1"/>
                </a:solidFill>
                <a:latin typeface="Times New Roman" pitchFamily="18" charset="0"/>
              </a:endParaRPr>
            </a:p>
          </p:txBody>
        </p:sp>
        <p:sp>
          <p:nvSpPr>
            <p:cNvPr id="726027" name="Text Box 11"/>
            <p:cNvSpPr txBox="1">
              <a:spLocks noChangeArrowheads="1"/>
            </p:cNvSpPr>
            <p:nvPr/>
          </p:nvSpPr>
          <p:spPr bwMode="auto">
            <a:xfrm>
              <a:off x="720" y="2256"/>
              <a:ext cx="1872" cy="250"/>
            </a:xfrm>
            <a:prstGeom prst="rect">
              <a:avLst/>
            </a:prstGeom>
            <a:noFill/>
            <a:ln w="9525">
              <a:noFill/>
              <a:miter lim="800000"/>
              <a:headEnd/>
              <a:tailEnd/>
            </a:ln>
            <a:effectLst/>
          </p:spPr>
          <p:txBody>
            <a:bodyPr>
              <a:spAutoFit/>
            </a:bodyPr>
            <a:lstStyle/>
            <a:p>
              <a:pPr algn="l"/>
              <a:r>
                <a:rPr lang="en-US">
                  <a:solidFill>
                    <a:schemeClr val="tx1"/>
                  </a:solidFill>
                  <a:latin typeface="Times New Roman" pitchFamily="18" charset="0"/>
                </a:rPr>
                <a:t>Magenta (1,0,1)</a:t>
              </a:r>
              <a:endParaRPr lang="ru-RU">
                <a:solidFill>
                  <a:schemeClr val="tx1"/>
                </a:solidFill>
                <a:latin typeface="Times New Roman" pitchFamily="18" charset="0"/>
              </a:endParaRPr>
            </a:p>
          </p:txBody>
        </p:sp>
        <p:sp>
          <p:nvSpPr>
            <p:cNvPr id="726028" name="Text Box 12"/>
            <p:cNvSpPr txBox="1">
              <a:spLocks noChangeArrowheads="1"/>
            </p:cNvSpPr>
            <p:nvPr/>
          </p:nvSpPr>
          <p:spPr bwMode="auto">
            <a:xfrm>
              <a:off x="2064" y="1680"/>
              <a:ext cx="1872" cy="250"/>
            </a:xfrm>
            <a:prstGeom prst="rect">
              <a:avLst/>
            </a:prstGeom>
            <a:noFill/>
            <a:ln w="9525">
              <a:noFill/>
              <a:miter lim="800000"/>
              <a:headEnd/>
              <a:tailEnd/>
            </a:ln>
            <a:effectLst/>
          </p:spPr>
          <p:txBody>
            <a:bodyPr>
              <a:spAutoFit/>
            </a:bodyPr>
            <a:lstStyle/>
            <a:p>
              <a:pPr algn="l"/>
              <a:r>
                <a:rPr lang="en-US">
                  <a:solidFill>
                    <a:schemeClr val="tx1"/>
                  </a:solidFill>
                  <a:latin typeface="Times New Roman" pitchFamily="18" charset="0"/>
                </a:rPr>
                <a:t>Cyan (0,1,1)</a:t>
              </a:r>
              <a:endParaRPr lang="ru-RU">
                <a:solidFill>
                  <a:schemeClr val="tx1"/>
                </a:solidFill>
                <a:latin typeface="Times New Roman" pitchFamily="18" charset="0"/>
              </a:endParaRPr>
            </a:p>
          </p:txBody>
        </p:sp>
        <p:sp>
          <p:nvSpPr>
            <p:cNvPr id="726029" name="Text Box 13"/>
            <p:cNvSpPr txBox="1">
              <a:spLocks noChangeArrowheads="1"/>
            </p:cNvSpPr>
            <p:nvPr/>
          </p:nvSpPr>
          <p:spPr bwMode="auto">
            <a:xfrm>
              <a:off x="1776" y="3744"/>
              <a:ext cx="1872" cy="250"/>
            </a:xfrm>
            <a:prstGeom prst="rect">
              <a:avLst/>
            </a:prstGeom>
            <a:noFill/>
            <a:ln w="9525">
              <a:noFill/>
              <a:miter lim="800000"/>
              <a:headEnd/>
              <a:tailEnd/>
            </a:ln>
            <a:effectLst/>
          </p:spPr>
          <p:txBody>
            <a:bodyPr>
              <a:spAutoFit/>
            </a:bodyPr>
            <a:lstStyle/>
            <a:p>
              <a:pPr algn="l"/>
              <a:r>
                <a:rPr lang="en-US" dirty="0">
                  <a:solidFill>
                    <a:schemeClr val="tx1"/>
                  </a:solidFill>
                  <a:latin typeface="Times New Roman" pitchFamily="18" charset="0"/>
                </a:rPr>
                <a:t>Yellow (1,1,0)</a:t>
              </a:r>
              <a:endParaRPr lang="ru-RU" dirty="0">
                <a:solidFill>
                  <a:schemeClr val="tx1"/>
                </a:solidFill>
                <a:latin typeface="Times New Roman" pitchFamily="18" charset="0"/>
              </a:endParaRPr>
            </a:p>
          </p:txBody>
        </p:sp>
        <p:sp>
          <p:nvSpPr>
            <p:cNvPr id="726030" name="Text Box 14"/>
            <p:cNvSpPr txBox="1">
              <a:spLocks noChangeArrowheads="1"/>
            </p:cNvSpPr>
            <p:nvPr/>
          </p:nvSpPr>
          <p:spPr bwMode="auto">
            <a:xfrm>
              <a:off x="785" y="2736"/>
              <a:ext cx="1872" cy="250"/>
            </a:xfrm>
            <a:prstGeom prst="rect">
              <a:avLst/>
            </a:prstGeom>
            <a:noFill/>
            <a:ln w="9525">
              <a:noFill/>
              <a:miter lim="800000"/>
              <a:headEnd/>
              <a:tailEnd/>
            </a:ln>
            <a:effectLst/>
          </p:spPr>
          <p:txBody>
            <a:bodyPr>
              <a:spAutoFit/>
            </a:bodyPr>
            <a:lstStyle/>
            <a:p>
              <a:pPr algn="l"/>
              <a:r>
                <a:rPr lang="en-US">
                  <a:solidFill>
                    <a:schemeClr val="tx1"/>
                  </a:solidFill>
                  <a:latin typeface="Times New Roman" pitchFamily="18" charset="0"/>
                </a:rPr>
                <a:t> Black (0,0,0)</a:t>
              </a:r>
              <a:endParaRPr lang="ru-RU">
                <a:solidFill>
                  <a:schemeClr val="tx1"/>
                </a:solidFill>
                <a:latin typeface="Times New Roman" pitchFamily="18" charset="0"/>
              </a:endParaRPr>
            </a:p>
          </p:txBody>
        </p:sp>
        <p:sp>
          <p:nvSpPr>
            <p:cNvPr id="726031" name="Text Box 15"/>
            <p:cNvSpPr txBox="1">
              <a:spLocks noChangeArrowheads="1"/>
            </p:cNvSpPr>
            <p:nvPr/>
          </p:nvSpPr>
          <p:spPr bwMode="auto">
            <a:xfrm>
              <a:off x="2112" y="2544"/>
              <a:ext cx="1872" cy="250"/>
            </a:xfrm>
            <a:prstGeom prst="rect">
              <a:avLst/>
            </a:prstGeom>
            <a:noFill/>
            <a:ln w="9525">
              <a:noFill/>
              <a:miter lim="800000"/>
              <a:headEnd/>
              <a:tailEnd/>
            </a:ln>
            <a:effectLst/>
          </p:spPr>
          <p:txBody>
            <a:bodyPr>
              <a:spAutoFit/>
            </a:bodyPr>
            <a:lstStyle/>
            <a:p>
              <a:pPr algn="l"/>
              <a:r>
                <a:rPr lang="en-US">
                  <a:solidFill>
                    <a:schemeClr val="tx1"/>
                  </a:solidFill>
                  <a:latin typeface="Times New Roman" pitchFamily="18" charset="0"/>
                </a:rPr>
                <a:t>White (1,1,1)</a:t>
              </a:r>
              <a:endParaRPr lang="ru-RU">
                <a:solidFill>
                  <a:schemeClr val="tx1"/>
                </a:solidFill>
                <a:latin typeface="Times New Roman" pitchFamily="18" charset="0"/>
              </a:endParaRPr>
            </a:p>
          </p:txBody>
        </p:sp>
        <p:sp>
          <p:nvSpPr>
            <p:cNvPr id="726032" name="Text Box 16"/>
            <p:cNvSpPr txBox="1">
              <a:spLocks noChangeArrowheads="1"/>
            </p:cNvSpPr>
            <p:nvPr/>
          </p:nvSpPr>
          <p:spPr bwMode="auto">
            <a:xfrm>
              <a:off x="1344" y="3264"/>
              <a:ext cx="288" cy="250"/>
            </a:xfrm>
            <a:prstGeom prst="rect">
              <a:avLst/>
            </a:prstGeom>
            <a:noFill/>
            <a:ln w="9525">
              <a:noFill/>
              <a:miter lim="800000"/>
              <a:headEnd/>
              <a:tailEnd/>
            </a:ln>
            <a:effectLst/>
          </p:spPr>
          <p:txBody>
            <a:bodyPr>
              <a:spAutoFit/>
            </a:bodyPr>
            <a:lstStyle/>
            <a:p>
              <a:pPr algn="l"/>
              <a:r>
                <a:rPr lang="en-US">
                  <a:solidFill>
                    <a:schemeClr val="tx1"/>
                  </a:solidFill>
                  <a:latin typeface="Times New Roman" pitchFamily="18" charset="0"/>
                </a:rPr>
                <a:t>S</a:t>
              </a:r>
              <a:endParaRPr lang="ru-RU">
                <a:solidFill>
                  <a:schemeClr val="tx1"/>
                </a:solidFill>
                <a:latin typeface="Times New Roman" pitchFamily="18" charset="0"/>
              </a:endParaRPr>
            </a:p>
          </p:txBody>
        </p:sp>
        <p:sp>
          <p:nvSpPr>
            <p:cNvPr id="726033" name="Text Box 17"/>
            <p:cNvSpPr txBox="1">
              <a:spLocks noChangeArrowheads="1"/>
            </p:cNvSpPr>
            <p:nvPr/>
          </p:nvSpPr>
          <p:spPr bwMode="auto">
            <a:xfrm>
              <a:off x="1584" y="3168"/>
              <a:ext cx="1200" cy="250"/>
            </a:xfrm>
            <a:prstGeom prst="rect">
              <a:avLst/>
            </a:prstGeom>
            <a:noFill/>
            <a:ln w="9525">
              <a:noFill/>
              <a:miter lim="800000"/>
              <a:headEnd/>
              <a:tailEnd/>
            </a:ln>
            <a:effectLst/>
          </p:spPr>
          <p:txBody>
            <a:bodyPr>
              <a:spAutoFit/>
            </a:bodyPr>
            <a:lstStyle/>
            <a:p>
              <a:pPr algn="l"/>
              <a:r>
                <a:rPr lang="en-US">
                  <a:solidFill>
                    <a:schemeClr val="tx1"/>
                  </a:solidFill>
                  <a:latin typeface="Times New Roman" pitchFamily="18" charset="0"/>
                </a:rPr>
                <a:t>H</a:t>
              </a:r>
              <a:endParaRPr lang="ru-RU">
                <a:solidFill>
                  <a:schemeClr val="tx1"/>
                </a:solidFill>
                <a:latin typeface="Times New Roman" pitchFamily="18" charset="0"/>
              </a:endParaRPr>
            </a:p>
          </p:txBody>
        </p:sp>
        <p:sp>
          <p:nvSpPr>
            <p:cNvPr id="726034" name="Text Box 18"/>
            <p:cNvSpPr txBox="1">
              <a:spLocks noChangeArrowheads="1"/>
            </p:cNvSpPr>
            <p:nvPr/>
          </p:nvSpPr>
          <p:spPr bwMode="auto">
            <a:xfrm>
              <a:off x="1824" y="2688"/>
              <a:ext cx="288" cy="250"/>
            </a:xfrm>
            <a:prstGeom prst="rect">
              <a:avLst/>
            </a:prstGeom>
            <a:noFill/>
            <a:ln w="9525">
              <a:noFill/>
              <a:miter lim="800000"/>
              <a:headEnd/>
              <a:tailEnd/>
            </a:ln>
            <a:effectLst/>
          </p:spPr>
          <p:txBody>
            <a:bodyPr>
              <a:spAutoFit/>
            </a:bodyPr>
            <a:lstStyle/>
            <a:p>
              <a:pPr algn="l"/>
              <a:r>
                <a:rPr lang="en-US">
                  <a:solidFill>
                    <a:schemeClr val="tx1"/>
                  </a:solidFill>
                  <a:latin typeface="Times New Roman" pitchFamily="18" charset="0"/>
                </a:rPr>
                <a:t>V</a:t>
              </a:r>
              <a:endParaRPr lang="ru-RU">
                <a:solidFill>
                  <a:schemeClr val="tx1"/>
                </a:solidFill>
                <a:latin typeface="Times New Roman" pitchFamily="18" charset="0"/>
              </a:endParaRPr>
            </a:p>
          </p:txBody>
        </p:sp>
      </p:gr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9" name="Rectangle 3"/>
          <p:cNvSpPr>
            <a:spLocks noGrp="1" noChangeArrowheads="1"/>
          </p:cNvSpPr>
          <p:nvPr>
            <p:ph type="title"/>
          </p:nvPr>
        </p:nvSpPr>
        <p:spPr>
          <a:xfrm>
            <a:off x="357158" y="274638"/>
            <a:ext cx="7567642" cy="582594"/>
          </a:xfrm>
        </p:spPr>
        <p:txBody>
          <a:bodyPr/>
          <a:lstStyle/>
          <a:p>
            <a:r>
              <a:rPr lang="ru-RU" dirty="0" err="1"/>
              <a:t>Простір</a:t>
            </a:r>
            <a:r>
              <a:rPr lang="ru-RU" dirty="0"/>
              <a:t> </a:t>
            </a:r>
            <a:r>
              <a:rPr lang="en-US" dirty="0"/>
              <a:t>HSV</a:t>
            </a:r>
            <a:endParaRPr lang="ru-RU" dirty="0"/>
          </a:p>
        </p:txBody>
      </p:sp>
      <p:sp>
        <p:nvSpPr>
          <p:cNvPr id="726020" name="Rectangle 4"/>
          <p:cNvSpPr>
            <a:spLocks noGrp="1" noChangeArrowheads="1"/>
          </p:cNvSpPr>
          <p:nvPr>
            <p:ph type="body" idx="1"/>
          </p:nvPr>
        </p:nvSpPr>
        <p:spPr>
          <a:xfrm>
            <a:off x="323528" y="1268760"/>
            <a:ext cx="8280920" cy="4156514"/>
          </a:xfrm>
        </p:spPr>
        <p:txBody>
          <a:bodyPr>
            <a:normAutofit/>
          </a:bodyPr>
          <a:lstStyle/>
          <a:p>
            <a:pPr lvl="0"/>
            <a:r>
              <a:rPr lang="ru-RU" b="1" dirty="0" err="1" smtClean="0"/>
              <a:t>H</a:t>
            </a:r>
            <a:r>
              <a:rPr lang="ru-RU" dirty="0" err="1" smtClean="0"/>
              <a:t>ue</a:t>
            </a:r>
            <a:r>
              <a:rPr lang="ru-RU" dirty="0" smtClean="0"/>
              <a:t> — </a:t>
            </a:r>
            <a:r>
              <a:rPr lang="uk-UA" dirty="0"/>
              <a:t>колірний тон, (наприклад, червоний, зелений або синьо-блакитний). Варіюється в межах </a:t>
            </a:r>
            <a:r>
              <a:rPr lang="uk-UA" dirty="0" smtClean="0"/>
              <a:t>0-360°, </a:t>
            </a:r>
            <a:r>
              <a:rPr lang="uk-UA" dirty="0"/>
              <a:t>проте іноді наводиться до діапазону 0-100 або 0-1</a:t>
            </a:r>
            <a:r>
              <a:rPr lang="ru-RU" dirty="0" smtClean="0"/>
              <a:t>. </a:t>
            </a:r>
            <a:endParaRPr lang="ru-RU" sz="2000" dirty="0" smtClean="0"/>
          </a:p>
          <a:p>
            <a:pPr lvl="0"/>
            <a:r>
              <a:rPr lang="ru-RU" b="1" dirty="0" err="1" smtClean="0"/>
              <a:t>S</a:t>
            </a:r>
            <a:r>
              <a:rPr lang="ru-RU" dirty="0" err="1" smtClean="0"/>
              <a:t>aturation</a:t>
            </a:r>
            <a:r>
              <a:rPr lang="ru-RU" dirty="0" smtClean="0"/>
              <a:t> — </a:t>
            </a:r>
            <a:r>
              <a:rPr lang="ru-RU" dirty="0" err="1" smtClean="0"/>
              <a:t>насиченість</a:t>
            </a:r>
            <a:r>
              <a:rPr lang="ru-RU" dirty="0" smtClean="0"/>
              <a:t>. </a:t>
            </a:r>
            <a:r>
              <a:rPr lang="uk-UA" dirty="0"/>
              <a:t>Варіюється в межах 0-100 або 0-1. Чим більше цей параметр, тим «</a:t>
            </a:r>
            <a:r>
              <a:rPr lang="uk-UA" dirty="0" smtClean="0"/>
              <a:t>чистіший» </a:t>
            </a:r>
            <a:r>
              <a:rPr lang="uk-UA" dirty="0"/>
              <a:t>колір, тому цей параметр іноді називають чистотою кольору. А чим ближче цей параметр до нуля, тим ближче колір до нейтрального сірого</a:t>
            </a:r>
            <a:r>
              <a:rPr lang="ru-RU" dirty="0" smtClean="0"/>
              <a:t>. </a:t>
            </a:r>
            <a:endParaRPr lang="ru-RU" sz="2000" dirty="0" smtClean="0"/>
          </a:p>
          <a:p>
            <a:pPr lvl="0"/>
            <a:r>
              <a:rPr lang="ru-RU" b="1" dirty="0" err="1" smtClean="0"/>
              <a:t>V</a:t>
            </a:r>
            <a:r>
              <a:rPr lang="ru-RU" dirty="0" err="1" smtClean="0"/>
              <a:t>alue</a:t>
            </a:r>
            <a:r>
              <a:rPr lang="ru-RU" dirty="0" smtClean="0"/>
              <a:t> (</a:t>
            </a:r>
            <a:r>
              <a:rPr lang="ru-RU" dirty="0" err="1" smtClean="0"/>
              <a:t>значення</a:t>
            </a:r>
            <a:r>
              <a:rPr lang="ru-RU" dirty="0" smtClean="0"/>
              <a:t> </a:t>
            </a:r>
            <a:r>
              <a:rPr lang="ru-RU" dirty="0" err="1" smtClean="0"/>
              <a:t>кольору</a:t>
            </a:r>
            <a:r>
              <a:rPr lang="ru-RU" dirty="0" smtClean="0"/>
              <a:t>) </a:t>
            </a:r>
            <a:r>
              <a:rPr lang="ru-RU" dirty="0" err="1" smtClean="0"/>
              <a:t>або</a:t>
            </a:r>
            <a:r>
              <a:rPr lang="ru-RU" dirty="0" smtClean="0"/>
              <a:t> </a:t>
            </a:r>
            <a:r>
              <a:rPr lang="ru-RU" b="1" dirty="0" err="1" smtClean="0"/>
              <a:t>B</a:t>
            </a:r>
            <a:r>
              <a:rPr lang="ru-RU" dirty="0" err="1" smtClean="0"/>
              <a:t>rightness</a:t>
            </a:r>
            <a:r>
              <a:rPr lang="ru-RU" dirty="0" smtClean="0"/>
              <a:t> — </a:t>
            </a:r>
            <a:r>
              <a:rPr lang="ru-RU" dirty="0" err="1" smtClean="0"/>
              <a:t>яскравість</a:t>
            </a:r>
            <a:r>
              <a:rPr lang="ru-RU" dirty="0" smtClean="0"/>
              <a:t>. </a:t>
            </a:r>
            <a:r>
              <a:rPr lang="uk-UA" dirty="0"/>
              <a:t>Також задається в межах 0-100 або 0-1</a:t>
            </a:r>
            <a:endParaRPr lang="ru-RU" sz="2000" dirty="0" smtClean="0"/>
          </a:p>
        </p:txBody>
      </p:sp>
    </p:spTree>
    <p:extLst>
      <p:ext uri="{BB962C8B-B14F-4D97-AF65-F5344CB8AC3E}">
        <p14:creationId xmlns:p14="http://schemas.microsoft.com/office/powerpoint/2010/main" val="147987777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Rectangle 2"/>
          <p:cNvSpPr>
            <a:spLocks noGrp="1" noChangeArrowheads="1"/>
          </p:cNvSpPr>
          <p:nvPr>
            <p:ph type="title"/>
          </p:nvPr>
        </p:nvSpPr>
        <p:spPr>
          <a:xfrm>
            <a:off x="457200" y="274638"/>
            <a:ext cx="7467600" cy="582594"/>
          </a:xfrm>
        </p:spPr>
        <p:txBody>
          <a:bodyPr/>
          <a:lstStyle/>
          <a:p>
            <a:r>
              <a:rPr lang="ru-RU" dirty="0"/>
              <a:t>Модель </a:t>
            </a:r>
            <a:r>
              <a:rPr lang="en-US" dirty="0"/>
              <a:t>YUV </a:t>
            </a:r>
            <a:r>
              <a:rPr lang="ru-RU" dirty="0"/>
              <a:t> </a:t>
            </a:r>
          </a:p>
        </p:txBody>
      </p:sp>
      <p:sp>
        <p:nvSpPr>
          <p:cNvPr id="727043" name="Rectangle 3"/>
          <p:cNvSpPr>
            <a:spLocks noGrp="1" noChangeArrowheads="1"/>
          </p:cNvSpPr>
          <p:nvPr>
            <p:ph type="body" idx="1"/>
          </p:nvPr>
        </p:nvSpPr>
        <p:spPr>
          <a:xfrm>
            <a:off x="251520" y="1287570"/>
            <a:ext cx="8568952" cy="4517694"/>
          </a:xfrm>
        </p:spPr>
        <p:txBody>
          <a:bodyPr>
            <a:normAutofit/>
          </a:bodyPr>
          <a:lstStyle/>
          <a:p>
            <a:pPr marL="0" indent="0">
              <a:buFont typeface="Monotype Sorts" pitchFamily="2" charset="2"/>
              <a:buNone/>
            </a:pPr>
            <a:r>
              <a:rPr lang="en-US" dirty="0" smtClean="0"/>
              <a:t>Y=0.299R+0.587G+0,114B – </a:t>
            </a:r>
            <a:r>
              <a:rPr lang="uk-UA" dirty="0" err="1"/>
              <a:t>яскравістна</a:t>
            </a:r>
            <a:r>
              <a:rPr lang="uk-UA" dirty="0"/>
              <a:t> компонента</a:t>
            </a:r>
            <a:endParaRPr lang="en-US" dirty="0"/>
          </a:p>
          <a:p>
            <a:pPr marL="0" indent="0">
              <a:buFont typeface="Monotype Sorts" pitchFamily="2" charset="2"/>
              <a:buNone/>
            </a:pPr>
            <a:r>
              <a:rPr lang="en-US" dirty="0" smtClean="0"/>
              <a:t>U= </a:t>
            </a:r>
            <a:r>
              <a:rPr lang="en-US" dirty="0">
                <a:solidFill>
                  <a:srgbClr val="000000"/>
                </a:solidFill>
              </a:rPr>
              <a:t>–</a:t>
            </a:r>
            <a:r>
              <a:rPr lang="en-US" dirty="0"/>
              <a:t> </a:t>
            </a:r>
            <a:r>
              <a:rPr lang="en-US" dirty="0" smtClean="0"/>
              <a:t>0.147R</a:t>
            </a:r>
            <a:r>
              <a:rPr lang="en-US" dirty="0" smtClean="0">
                <a:solidFill>
                  <a:srgbClr val="000000"/>
                </a:solidFill>
              </a:rPr>
              <a:t>–</a:t>
            </a:r>
            <a:r>
              <a:rPr lang="en-US" dirty="0" smtClean="0"/>
              <a:t>0.289G+0,436B</a:t>
            </a:r>
            <a:r>
              <a:rPr lang="ru-RU" dirty="0" smtClean="0"/>
              <a:t> – </a:t>
            </a:r>
            <a:r>
              <a:rPr lang="uk-UA" dirty="0" err="1"/>
              <a:t>кольорорізністна</a:t>
            </a:r>
            <a:r>
              <a:rPr lang="uk-UA" dirty="0"/>
              <a:t> компонента</a:t>
            </a:r>
            <a:endParaRPr lang="en-US" dirty="0"/>
          </a:p>
          <a:p>
            <a:pPr marL="0" indent="0">
              <a:buFont typeface="Monotype Sorts" pitchFamily="2" charset="2"/>
              <a:buNone/>
            </a:pPr>
            <a:r>
              <a:rPr lang="en-US" dirty="0" smtClean="0"/>
              <a:t>V=0.615R+0.515G+0,100B=0,877(R </a:t>
            </a:r>
            <a:r>
              <a:rPr lang="en-US" dirty="0">
                <a:solidFill>
                  <a:srgbClr val="000000"/>
                </a:solidFill>
              </a:rPr>
              <a:t>–</a:t>
            </a:r>
            <a:r>
              <a:rPr lang="en-US" dirty="0"/>
              <a:t> Y</a:t>
            </a:r>
            <a:r>
              <a:rPr lang="en-US" dirty="0" smtClean="0"/>
              <a:t>)</a:t>
            </a:r>
            <a:r>
              <a:rPr lang="ru-RU" dirty="0" smtClean="0"/>
              <a:t> – </a:t>
            </a:r>
            <a:r>
              <a:rPr lang="uk-UA" dirty="0" err="1"/>
              <a:t>кольорорізністна</a:t>
            </a:r>
            <a:r>
              <a:rPr lang="uk-UA" dirty="0"/>
              <a:t> компонента</a:t>
            </a:r>
            <a:endParaRPr lang="en-US" dirty="0"/>
          </a:p>
          <a:p>
            <a:pPr>
              <a:buFont typeface="Monotype Sorts" pitchFamily="2" charset="2"/>
              <a:buNone/>
            </a:pPr>
            <a:endParaRPr lang="uk-UA" dirty="0" smtClean="0"/>
          </a:p>
          <a:p>
            <a:pPr>
              <a:buFont typeface="Monotype Sorts" pitchFamily="2" charset="2"/>
              <a:buNone/>
            </a:pPr>
            <a:endParaRPr lang="en-US" dirty="0"/>
          </a:p>
          <a:p>
            <a:pPr>
              <a:buFont typeface="Monotype Sorts" pitchFamily="2" charset="2"/>
              <a:buNone/>
            </a:pPr>
            <a:r>
              <a:rPr lang="en-US" dirty="0"/>
              <a:t>R = Y + 1.140V</a:t>
            </a:r>
          </a:p>
          <a:p>
            <a:pPr>
              <a:buFont typeface="Monotype Sorts" pitchFamily="2" charset="2"/>
              <a:buNone/>
            </a:pPr>
            <a:r>
              <a:rPr lang="en-US" dirty="0"/>
              <a:t>G = Y </a:t>
            </a:r>
            <a:r>
              <a:rPr lang="en-US" dirty="0">
                <a:solidFill>
                  <a:srgbClr val="000000"/>
                </a:solidFill>
              </a:rPr>
              <a:t>–</a:t>
            </a:r>
            <a:r>
              <a:rPr lang="en-US" dirty="0"/>
              <a:t> 0.395U </a:t>
            </a:r>
            <a:r>
              <a:rPr lang="en-US" dirty="0">
                <a:solidFill>
                  <a:srgbClr val="000000"/>
                </a:solidFill>
              </a:rPr>
              <a:t>–</a:t>
            </a:r>
            <a:r>
              <a:rPr lang="en-US" dirty="0"/>
              <a:t> 0.581V</a:t>
            </a:r>
          </a:p>
          <a:p>
            <a:pPr>
              <a:buFont typeface="Monotype Sorts" pitchFamily="2" charset="2"/>
              <a:buNone/>
            </a:pPr>
            <a:r>
              <a:rPr lang="en-US" dirty="0"/>
              <a:t>B = Y + 2.032U</a:t>
            </a:r>
          </a:p>
          <a:p>
            <a:pPr>
              <a:buFont typeface="Monotype Sorts" pitchFamily="2" charset="2"/>
              <a:buNone/>
            </a:pPr>
            <a:endParaRPr lang="ru-RU"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Зміст</a:t>
            </a:r>
            <a:r>
              <a:rPr lang="ru-RU" dirty="0"/>
              <a:t> </a:t>
            </a:r>
            <a:r>
              <a:rPr lang="ru-RU" dirty="0" err="1"/>
              <a:t>лекції</a:t>
            </a:r>
            <a:endParaRPr lang="ru-RU" dirty="0"/>
          </a:p>
        </p:txBody>
      </p:sp>
      <p:sp>
        <p:nvSpPr>
          <p:cNvPr id="3" name="Содержимое 2"/>
          <p:cNvSpPr>
            <a:spLocks noGrp="1"/>
          </p:cNvSpPr>
          <p:nvPr>
            <p:ph sz="quarter" idx="1"/>
          </p:nvPr>
        </p:nvSpPr>
        <p:spPr>
          <a:xfrm>
            <a:off x="457200" y="1600200"/>
            <a:ext cx="7467600" cy="4565104"/>
          </a:xfrm>
        </p:spPr>
        <p:txBody>
          <a:bodyPr>
            <a:normAutofit/>
          </a:bodyPr>
          <a:lstStyle/>
          <a:p>
            <a:pPr>
              <a:lnSpc>
                <a:spcPct val="200000"/>
              </a:lnSpc>
            </a:pPr>
            <a:r>
              <a:rPr lang="uk-UA" sz="2800" b="1" dirty="0" smtClean="0"/>
              <a:t>Тема 4.</a:t>
            </a:r>
            <a:r>
              <a:rPr lang="en-US" sz="2800" b="1" dirty="0" smtClean="0"/>
              <a:t> </a:t>
            </a:r>
            <a:r>
              <a:rPr lang="uk-UA" sz="2800" b="1" dirty="0" smtClean="0"/>
              <a:t>С</a:t>
            </a:r>
            <a:r>
              <a:rPr lang="ru-RU" sz="2800" b="1" dirty="0" err="1" smtClean="0"/>
              <a:t>тиснення</a:t>
            </a:r>
            <a:r>
              <a:rPr lang="ru-RU" sz="2800" b="1" dirty="0" smtClean="0"/>
              <a:t> </a:t>
            </a:r>
            <a:r>
              <a:rPr lang="ru-RU" sz="2800" b="1" dirty="0" err="1" smtClean="0"/>
              <a:t>зображень</a:t>
            </a:r>
            <a:endParaRPr lang="en-US" sz="2800" b="1" dirty="0" smtClean="0"/>
          </a:p>
          <a:p>
            <a:pPr lvl="1">
              <a:lnSpc>
                <a:spcPct val="200000"/>
              </a:lnSpc>
            </a:pPr>
            <a:r>
              <a:rPr lang="uk-UA" sz="2400" dirty="0" smtClean="0"/>
              <a:t>Класифікація </a:t>
            </a:r>
            <a:r>
              <a:rPr lang="uk-UA" sz="2400" dirty="0"/>
              <a:t>зображень</a:t>
            </a:r>
            <a:r>
              <a:rPr lang="uk-UA" sz="2400" dirty="0" smtClean="0"/>
              <a:t> </a:t>
            </a:r>
            <a:endParaRPr lang="en-US" sz="2400" dirty="0" smtClean="0"/>
          </a:p>
          <a:p>
            <a:pPr lvl="1">
              <a:lnSpc>
                <a:spcPct val="200000"/>
              </a:lnSpc>
            </a:pPr>
            <a:r>
              <a:rPr lang="uk-UA" sz="2400" dirty="0"/>
              <a:t>Методи та алгоритми стиснення </a:t>
            </a:r>
            <a:r>
              <a:rPr lang="uk-UA" sz="2400" dirty="0" smtClean="0"/>
              <a:t>зображень</a:t>
            </a:r>
          </a:p>
          <a:p>
            <a:pPr lvl="1">
              <a:lnSpc>
                <a:spcPct val="200000"/>
              </a:lnSpc>
            </a:pPr>
            <a:r>
              <a:rPr lang="uk-UA" sz="2400" dirty="0"/>
              <a:t>Формати графічних </a:t>
            </a:r>
            <a:r>
              <a:rPr lang="uk-UA" sz="2400" dirty="0" smtClean="0"/>
              <a:t>файлів</a:t>
            </a:r>
          </a:p>
          <a:p>
            <a:pPr lvl="1">
              <a:lnSpc>
                <a:spcPct val="200000"/>
              </a:lnSpc>
            </a:pPr>
            <a:r>
              <a:rPr lang="uk-UA" sz="2400" dirty="0" smtClean="0"/>
              <a:t>Рекомендації</a:t>
            </a:r>
            <a:r>
              <a:rPr lang="ru-RU" sz="2400" dirty="0" smtClean="0"/>
              <a:t> </a:t>
            </a:r>
            <a:r>
              <a:rPr lang="uk-UA" sz="2400" dirty="0" smtClean="0"/>
              <a:t>експертів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Rectangle 2"/>
          <p:cNvSpPr>
            <a:spLocks noGrp="1" noChangeArrowheads="1"/>
          </p:cNvSpPr>
          <p:nvPr>
            <p:ph type="title"/>
          </p:nvPr>
        </p:nvSpPr>
        <p:spPr>
          <a:xfrm>
            <a:off x="457200" y="274638"/>
            <a:ext cx="7467600" cy="582594"/>
          </a:xfrm>
        </p:spPr>
        <p:txBody>
          <a:bodyPr/>
          <a:lstStyle/>
          <a:p>
            <a:r>
              <a:rPr lang="ru-RU" dirty="0"/>
              <a:t>Модель </a:t>
            </a:r>
            <a:r>
              <a:rPr lang="en-US" dirty="0"/>
              <a:t>YUV </a:t>
            </a:r>
            <a:r>
              <a:rPr lang="ru-RU" dirty="0"/>
              <a:t> </a:t>
            </a:r>
          </a:p>
        </p:txBody>
      </p:sp>
      <p:sp>
        <p:nvSpPr>
          <p:cNvPr id="2" name="Объект 1"/>
          <p:cNvSpPr>
            <a:spLocks noGrp="1"/>
          </p:cNvSpPr>
          <p:nvPr>
            <p:ph sz="quarter" idx="1"/>
          </p:nvPr>
        </p:nvSpPr>
        <p:spPr>
          <a:xfrm>
            <a:off x="251520" y="1556792"/>
            <a:ext cx="8064896" cy="3528392"/>
          </a:xfrm>
        </p:spPr>
        <p:txBody>
          <a:bodyPr>
            <a:normAutofit/>
          </a:bodyPr>
          <a:lstStyle/>
          <a:p>
            <a:r>
              <a:rPr lang="uk-UA" dirty="0"/>
              <a:t>Модель широко застосовується в телемовленні та зберіганні / обробці відеоданих</a:t>
            </a:r>
            <a:r>
              <a:rPr lang="ru-RU" dirty="0"/>
              <a:t>. </a:t>
            </a:r>
          </a:p>
          <a:p>
            <a:r>
              <a:rPr lang="uk-UA" dirty="0" err="1"/>
              <a:t>Яскравістна</a:t>
            </a:r>
            <a:r>
              <a:rPr lang="uk-UA" dirty="0"/>
              <a:t> компонента містить «чорно-біле» (у відтінках сірого) зображення, інші дві компоненти містять інформацію для відновлення необхідного кольору</a:t>
            </a:r>
            <a:r>
              <a:rPr lang="ru-RU" dirty="0"/>
              <a:t>. </a:t>
            </a:r>
          </a:p>
          <a:p>
            <a:r>
              <a:rPr lang="uk-UA" dirty="0"/>
              <a:t>Це було зручно в момент появи кольорового ТБ для сумісності зі старими чорно-білими телевізорами</a:t>
            </a:r>
            <a:r>
              <a:rPr lang="ru-RU" dirty="0" smtClean="0"/>
              <a:t>.</a:t>
            </a:r>
            <a:endParaRPr lang="ru-RU" dirty="0"/>
          </a:p>
        </p:txBody>
      </p:sp>
    </p:spTree>
    <p:extLst>
      <p:ext uri="{BB962C8B-B14F-4D97-AF65-F5344CB8AC3E}">
        <p14:creationId xmlns:p14="http://schemas.microsoft.com/office/powerpoint/2010/main" val="39153284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6" name="Rectangle 2"/>
          <p:cNvSpPr>
            <a:spLocks noGrp="1" noChangeArrowheads="1"/>
          </p:cNvSpPr>
          <p:nvPr>
            <p:ph type="title"/>
          </p:nvPr>
        </p:nvSpPr>
        <p:spPr>
          <a:xfrm>
            <a:off x="457200" y="274638"/>
            <a:ext cx="7467600" cy="582594"/>
          </a:xfrm>
        </p:spPr>
        <p:txBody>
          <a:bodyPr/>
          <a:lstStyle/>
          <a:p>
            <a:r>
              <a:rPr lang="ru-RU" dirty="0"/>
              <a:t>Модель </a:t>
            </a:r>
            <a:r>
              <a:rPr lang="ru-RU" dirty="0">
                <a:solidFill>
                  <a:srgbClr val="000000"/>
                </a:solidFill>
              </a:rPr>
              <a:t>YIQ</a:t>
            </a:r>
          </a:p>
        </p:txBody>
      </p:sp>
      <p:sp>
        <p:nvSpPr>
          <p:cNvPr id="728067" name="Rectangle 3"/>
          <p:cNvSpPr>
            <a:spLocks noGrp="1" noChangeArrowheads="1"/>
          </p:cNvSpPr>
          <p:nvPr>
            <p:ph type="body" idx="1"/>
          </p:nvPr>
        </p:nvSpPr>
        <p:spPr>
          <a:xfrm>
            <a:off x="500034" y="1071546"/>
            <a:ext cx="7901014" cy="3437574"/>
          </a:xfrm>
        </p:spPr>
        <p:txBody>
          <a:bodyPr>
            <a:noAutofit/>
          </a:bodyPr>
          <a:lstStyle/>
          <a:p>
            <a:pPr marL="0" indent="0">
              <a:buFont typeface="Monotype Sorts" pitchFamily="2" charset="2"/>
              <a:buNone/>
            </a:pPr>
            <a:r>
              <a:rPr lang="ru-RU" sz="2000" dirty="0" smtClean="0">
                <a:solidFill>
                  <a:srgbClr val="000000"/>
                </a:solidFill>
              </a:rPr>
              <a:t>Y =  </a:t>
            </a:r>
            <a:r>
              <a:rPr lang="ru-RU" sz="2000" dirty="0">
                <a:solidFill>
                  <a:srgbClr val="000000"/>
                </a:solidFill>
              </a:rPr>
              <a:t>0.299*R + 0.587*G + </a:t>
            </a:r>
            <a:r>
              <a:rPr lang="ru-RU" sz="2000" dirty="0" smtClean="0">
                <a:solidFill>
                  <a:srgbClr val="000000"/>
                </a:solidFill>
              </a:rPr>
              <a:t>0.114*B </a:t>
            </a:r>
            <a:r>
              <a:rPr lang="en-US" sz="2000" dirty="0" smtClean="0"/>
              <a:t>– </a:t>
            </a:r>
            <a:r>
              <a:rPr lang="uk-UA" sz="2000" dirty="0" err="1"/>
              <a:t>яскравістна</a:t>
            </a:r>
            <a:r>
              <a:rPr lang="uk-UA" sz="2000" dirty="0"/>
              <a:t> компонента</a:t>
            </a:r>
            <a:endParaRPr lang="ru-RU" sz="2000" dirty="0"/>
          </a:p>
          <a:p>
            <a:pPr marL="0" indent="0">
              <a:buFont typeface="Monotype Sorts" pitchFamily="2" charset="2"/>
              <a:buNone/>
            </a:pPr>
            <a:r>
              <a:rPr lang="ru-RU" sz="2000" dirty="0" smtClean="0">
                <a:solidFill>
                  <a:srgbClr val="000000"/>
                </a:solidFill>
              </a:rPr>
              <a:t>I  =  </a:t>
            </a:r>
            <a:r>
              <a:rPr lang="ru-RU" sz="2000" dirty="0">
                <a:solidFill>
                  <a:srgbClr val="000000"/>
                </a:solidFill>
              </a:rPr>
              <a:t>0.596*R </a:t>
            </a:r>
            <a:r>
              <a:rPr lang="en-US" sz="2000" dirty="0">
                <a:solidFill>
                  <a:srgbClr val="000000"/>
                </a:solidFill>
              </a:rPr>
              <a:t>–</a:t>
            </a:r>
            <a:r>
              <a:rPr lang="ru-RU" sz="2000" dirty="0">
                <a:solidFill>
                  <a:srgbClr val="000000"/>
                </a:solidFill>
              </a:rPr>
              <a:t>  0.27</a:t>
            </a:r>
            <a:r>
              <a:rPr lang="en-US" sz="2000" dirty="0">
                <a:solidFill>
                  <a:srgbClr val="000000"/>
                </a:solidFill>
              </a:rPr>
              <a:t>5</a:t>
            </a:r>
            <a:r>
              <a:rPr lang="ru-RU" sz="2000" dirty="0">
                <a:solidFill>
                  <a:srgbClr val="000000"/>
                </a:solidFill>
              </a:rPr>
              <a:t>*G </a:t>
            </a:r>
            <a:r>
              <a:rPr lang="en-US" sz="2000" dirty="0">
                <a:solidFill>
                  <a:srgbClr val="000000"/>
                </a:solidFill>
              </a:rPr>
              <a:t>–</a:t>
            </a:r>
            <a:r>
              <a:rPr lang="ru-RU" sz="2000" dirty="0">
                <a:solidFill>
                  <a:srgbClr val="000000"/>
                </a:solidFill>
              </a:rPr>
              <a:t>  0.32</a:t>
            </a:r>
            <a:r>
              <a:rPr lang="en-US" sz="2000" dirty="0">
                <a:solidFill>
                  <a:srgbClr val="000000"/>
                </a:solidFill>
              </a:rPr>
              <a:t>1</a:t>
            </a:r>
            <a:r>
              <a:rPr lang="ru-RU" sz="2000" dirty="0" smtClean="0">
                <a:solidFill>
                  <a:srgbClr val="000000"/>
                </a:solidFill>
              </a:rPr>
              <a:t>*B</a:t>
            </a:r>
            <a:r>
              <a:rPr lang="ru-RU" sz="2000" dirty="0" smtClean="0"/>
              <a:t> – </a:t>
            </a:r>
            <a:r>
              <a:rPr lang="ru-RU" sz="2000" dirty="0" err="1" smtClean="0"/>
              <a:t>синфазна</a:t>
            </a:r>
            <a:r>
              <a:rPr lang="ru-RU" sz="2000" dirty="0" smtClean="0"/>
              <a:t> </a:t>
            </a:r>
            <a:r>
              <a:rPr lang="uk-UA" sz="2000" dirty="0" err="1"/>
              <a:t>кольорорізністна</a:t>
            </a:r>
            <a:r>
              <a:rPr lang="ru-RU" sz="2000" dirty="0" smtClean="0"/>
              <a:t> компонента </a:t>
            </a:r>
            <a:r>
              <a:rPr lang="ru-RU" sz="2000" dirty="0">
                <a:solidFill>
                  <a:srgbClr val="000000"/>
                </a:solidFill>
              </a:rPr>
              <a:t>  </a:t>
            </a:r>
            <a:endParaRPr lang="ru-RU" sz="2000" dirty="0"/>
          </a:p>
          <a:p>
            <a:pPr marL="0" indent="0">
              <a:buFont typeface="Monotype Sorts" pitchFamily="2" charset="2"/>
              <a:buNone/>
            </a:pPr>
            <a:r>
              <a:rPr lang="ru-RU" sz="2000" dirty="0" smtClean="0">
                <a:solidFill>
                  <a:srgbClr val="000000"/>
                </a:solidFill>
              </a:rPr>
              <a:t>Q =  </a:t>
            </a:r>
            <a:r>
              <a:rPr lang="ru-RU" sz="2000" dirty="0">
                <a:solidFill>
                  <a:srgbClr val="000000"/>
                </a:solidFill>
              </a:rPr>
              <a:t>0.212*R </a:t>
            </a:r>
            <a:r>
              <a:rPr lang="en-US" sz="2000" dirty="0">
                <a:solidFill>
                  <a:srgbClr val="000000"/>
                </a:solidFill>
              </a:rPr>
              <a:t>–</a:t>
            </a:r>
            <a:r>
              <a:rPr lang="ru-RU" sz="2000" dirty="0">
                <a:solidFill>
                  <a:srgbClr val="000000"/>
                </a:solidFill>
              </a:rPr>
              <a:t>  0.523*G + 0.311*B </a:t>
            </a:r>
            <a:r>
              <a:rPr lang="ru-RU" sz="2000" dirty="0" smtClean="0"/>
              <a:t> – </a:t>
            </a:r>
            <a:r>
              <a:rPr lang="ru-RU" sz="2000" dirty="0" err="1" smtClean="0"/>
              <a:t>квадратурна</a:t>
            </a:r>
            <a:r>
              <a:rPr lang="ru-RU" sz="2000" dirty="0" smtClean="0"/>
              <a:t> </a:t>
            </a:r>
            <a:r>
              <a:rPr lang="uk-UA" sz="2000" dirty="0" err="1"/>
              <a:t>кольорорізністна</a:t>
            </a:r>
            <a:r>
              <a:rPr lang="ru-RU" sz="2000" dirty="0" smtClean="0"/>
              <a:t> компонента</a:t>
            </a:r>
            <a:endParaRPr lang="en-US" sz="2000" dirty="0">
              <a:solidFill>
                <a:srgbClr val="000000"/>
              </a:solidFill>
            </a:endParaRPr>
          </a:p>
          <a:p>
            <a:pPr>
              <a:buFont typeface="Monotype Sorts" pitchFamily="2" charset="2"/>
              <a:buNone/>
            </a:pPr>
            <a:endParaRPr lang="en-US" sz="2000" dirty="0">
              <a:solidFill>
                <a:srgbClr val="000000"/>
              </a:solidFill>
            </a:endParaRPr>
          </a:p>
          <a:p>
            <a:pPr marL="0" indent="0">
              <a:buFont typeface="Monotype Sorts" pitchFamily="2" charset="2"/>
              <a:buNone/>
            </a:pPr>
            <a:r>
              <a:rPr lang="ru-RU" sz="2000" dirty="0">
                <a:solidFill>
                  <a:srgbClr val="000000"/>
                </a:solidFill>
              </a:rPr>
              <a:t>R = Y + 0.956*I + 0.621*Q </a:t>
            </a:r>
          </a:p>
          <a:p>
            <a:pPr marL="0" indent="0">
              <a:buFont typeface="Monotype Sorts" pitchFamily="2" charset="2"/>
              <a:buNone/>
            </a:pPr>
            <a:r>
              <a:rPr lang="ru-RU" sz="2000" dirty="0">
                <a:solidFill>
                  <a:srgbClr val="000000"/>
                </a:solidFill>
              </a:rPr>
              <a:t>G = Y  </a:t>
            </a:r>
            <a:r>
              <a:rPr lang="en-US" sz="2000" dirty="0">
                <a:solidFill>
                  <a:srgbClr val="000000"/>
                </a:solidFill>
              </a:rPr>
              <a:t>–</a:t>
            </a:r>
            <a:r>
              <a:rPr lang="ru-RU" sz="2000" dirty="0">
                <a:solidFill>
                  <a:srgbClr val="000000"/>
                </a:solidFill>
              </a:rPr>
              <a:t>  0.272*I </a:t>
            </a:r>
            <a:r>
              <a:rPr lang="en-US" sz="2000" dirty="0">
                <a:solidFill>
                  <a:srgbClr val="000000"/>
                </a:solidFill>
              </a:rPr>
              <a:t>–</a:t>
            </a:r>
            <a:r>
              <a:rPr lang="ru-RU" sz="2000" dirty="0">
                <a:solidFill>
                  <a:srgbClr val="000000"/>
                </a:solidFill>
              </a:rPr>
              <a:t>  0.647*Q </a:t>
            </a:r>
          </a:p>
          <a:p>
            <a:pPr marL="0" indent="0">
              <a:buFont typeface="Monotype Sorts" pitchFamily="2" charset="2"/>
              <a:buNone/>
            </a:pPr>
            <a:r>
              <a:rPr lang="ru-RU" sz="2000" dirty="0">
                <a:solidFill>
                  <a:srgbClr val="000000"/>
                </a:solidFill>
              </a:rPr>
              <a:t>B = Y  </a:t>
            </a:r>
            <a:r>
              <a:rPr lang="en-US" sz="2000" dirty="0">
                <a:solidFill>
                  <a:srgbClr val="000000"/>
                </a:solidFill>
              </a:rPr>
              <a:t>–</a:t>
            </a:r>
            <a:r>
              <a:rPr lang="ru-RU" sz="2000" dirty="0">
                <a:solidFill>
                  <a:srgbClr val="000000"/>
                </a:solidFill>
              </a:rPr>
              <a:t>  1.10</a:t>
            </a:r>
            <a:r>
              <a:rPr lang="en-US" sz="2000" dirty="0">
                <a:solidFill>
                  <a:srgbClr val="000000"/>
                </a:solidFill>
              </a:rPr>
              <a:t>7</a:t>
            </a:r>
            <a:r>
              <a:rPr lang="ru-RU" sz="2000" dirty="0">
                <a:solidFill>
                  <a:srgbClr val="000000"/>
                </a:solidFill>
              </a:rPr>
              <a:t>*I + 1.70</a:t>
            </a:r>
            <a:r>
              <a:rPr lang="en-US" sz="2000" dirty="0">
                <a:solidFill>
                  <a:srgbClr val="000000"/>
                </a:solidFill>
              </a:rPr>
              <a:t>4</a:t>
            </a:r>
            <a:r>
              <a:rPr lang="ru-RU" sz="2000" dirty="0">
                <a:solidFill>
                  <a:srgbClr val="000000"/>
                </a:solidFill>
              </a:rPr>
              <a:t>*Q </a:t>
            </a:r>
          </a:p>
        </p:txBody>
      </p:sp>
      <p:sp>
        <p:nvSpPr>
          <p:cNvPr id="4" name="Rectangle 3"/>
          <p:cNvSpPr txBox="1">
            <a:spLocks noChangeArrowheads="1"/>
          </p:cNvSpPr>
          <p:nvPr/>
        </p:nvSpPr>
        <p:spPr>
          <a:xfrm>
            <a:off x="450621" y="4509120"/>
            <a:ext cx="8043890" cy="2095072"/>
          </a:xfrm>
          <a:prstGeom prst="rect">
            <a:avLst/>
          </a:prstGeom>
        </p:spPr>
        <p:txBody>
          <a:bodyPr vert="horz">
            <a:noAutofit/>
          </a:bodyPr>
          <a:lstStyle/>
          <a:p>
            <a:pPr>
              <a:spcBef>
                <a:spcPts val="600"/>
              </a:spcBef>
              <a:buClr>
                <a:schemeClr val="accent1"/>
              </a:buClr>
              <a:buSzPct val="70000"/>
            </a:pPr>
            <a:r>
              <a:rPr lang="uk-UA" sz="2000" dirty="0"/>
              <a:t>Модель застосовується в телемовленні за стандартами M-NTSC і M-PAL, де смуга частот відеосигналу помітно менше, ніж у інших телевізійних стандартах</a:t>
            </a:r>
            <a:r>
              <a:rPr lang="ru-RU" sz="2000" dirty="0" smtClean="0"/>
              <a:t>. </a:t>
            </a:r>
          </a:p>
          <a:p>
            <a:pPr>
              <a:spcBef>
                <a:spcPts val="600"/>
              </a:spcBef>
              <a:buClr>
                <a:schemeClr val="accent1"/>
              </a:buClr>
              <a:buSzPct val="70000"/>
            </a:pPr>
            <a:r>
              <a:rPr lang="uk-UA" sz="2000" dirty="0" err="1"/>
              <a:t>Яскравістна</a:t>
            </a:r>
            <a:r>
              <a:rPr lang="uk-UA" sz="2000" dirty="0"/>
              <a:t> компонента містить «чорно-біле» (у відтінках сірого) зображення, інші дві компоненти містять інформацію для відновлення необхідного кольору</a:t>
            </a:r>
            <a:r>
              <a:rPr lang="ru-RU" sz="2000" dirty="0" smtClean="0"/>
              <a:t>.</a:t>
            </a:r>
          </a:p>
        </p:txBody>
      </p:sp>
      <p:sp>
        <p:nvSpPr>
          <p:cNvPr id="5" name="TextBox 4"/>
          <p:cNvSpPr txBox="1"/>
          <p:nvPr/>
        </p:nvSpPr>
        <p:spPr>
          <a:xfrm>
            <a:off x="4214810" y="3020759"/>
            <a:ext cx="4071966"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uk-UA" dirty="0"/>
              <a:t>Коефіцієнти наведені для колірної температури в 6500 К, відповідної природному освітленню в сонячний день.</a:t>
            </a:r>
            <a:endParaRPr lang="ru-RU"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Rectangle 2"/>
          <p:cNvSpPr>
            <a:spLocks noGrp="1" noChangeArrowheads="1"/>
          </p:cNvSpPr>
          <p:nvPr>
            <p:ph type="title"/>
          </p:nvPr>
        </p:nvSpPr>
        <p:spPr>
          <a:xfrm>
            <a:off x="457200" y="274638"/>
            <a:ext cx="7901014" cy="582594"/>
          </a:xfrm>
        </p:spPr>
        <p:txBody>
          <a:bodyPr/>
          <a:lstStyle/>
          <a:p>
            <a:r>
              <a:rPr lang="ru-RU" dirty="0"/>
              <a:t>Модель </a:t>
            </a:r>
            <a:r>
              <a:rPr lang="ru-RU" dirty="0">
                <a:solidFill>
                  <a:srgbClr val="000000"/>
                </a:solidFill>
              </a:rPr>
              <a:t>Y</a:t>
            </a:r>
            <a:r>
              <a:rPr lang="en-US" dirty="0" err="1">
                <a:solidFill>
                  <a:srgbClr val="000000"/>
                </a:solidFill>
              </a:rPr>
              <a:t>CbCr</a:t>
            </a:r>
            <a:r>
              <a:rPr lang="en-US" dirty="0">
                <a:solidFill>
                  <a:srgbClr val="000000"/>
                </a:solidFill>
              </a:rPr>
              <a:t> (SDTV)</a:t>
            </a:r>
            <a:endParaRPr lang="ru-RU" dirty="0">
              <a:solidFill>
                <a:srgbClr val="000000"/>
              </a:solidFill>
            </a:endParaRPr>
          </a:p>
        </p:txBody>
      </p:sp>
      <p:sp>
        <p:nvSpPr>
          <p:cNvPr id="729091" name="Rectangle 3"/>
          <p:cNvSpPr>
            <a:spLocks noGrp="1" noChangeArrowheads="1"/>
          </p:cNvSpPr>
          <p:nvPr>
            <p:ph type="body" idx="1"/>
          </p:nvPr>
        </p:nvSpPr>
        <p:spPr>
          <a:xfrm>
            <a:off x="316500" y="908720"/>
            <a:ext cx="8143932" cy="3797614"/>
          </a:xfrm>
          <a:noFill/>
          <a:ln/>
        </p:spPr>
        <p:txBody>
          <a:bodyPr>
            <a:noAutofit/>
          </a:bodyPr>
          <a:lstStyle/>
          <a:p>
            <a:pPr marL="0" indent="0" defTabSz="576263">
              <a:buFont typeface="Monotype Sorts" pitchFamily="2" charset="2"/>
              <a:buNone/>
            </a:pPr>
            <a:r>
              <a:rPr lang="ru-RU" dirty="0" smtClean="0">
                <a:solidFill>
                  <a:srgbClr val="000000"/>
                </a:solidFill>
              </a:rPr>
              <a:t>Y=0.299*R+0.587*G+0.114*B</a:t>
            </a:r>
            <a:r>
              <a:rPr lang="en-US" dirty="0" smtClean="0"/>
              <a:t> – </a:t>
            </a:r>
            <a:r>
              <a:rPr lang="uk-UA" dirty="0" err="1"/>
              <a:t>яскравістна</a:t>
            </a:r>
            <a:r>
              <a:rPr lang="uk-UA" dirty="0"/>
              <a:t> </a:t>
            </a:r>
            <a:r>
              <a:rPr lang="ru-RU" dirty="0" smtClean="0"/>
              <a:t>компонента</a:t>
            </a:r>
            <a:endParaRPr lang="ru-RU" dirty="0">
              <a:solidFill>
                <a:srgbClr val="000000"/>
              </a:solidFill>
            </a:endParaRPr>
          </a:p>
          <a:p>
            <a:pPr marL="0" indent="0" defTabSz="576263">
              <a:buFont typeface="Monotype Sorts" pitchFamily="2" charset="2"/>
              <a:buNone/>
            </a:pPr>
            <a:r>
              <a:rPr lang="en-US" dirty="0" err="1" smtClean="0">
                <a:solidFill>
                  <a:srgbClr val="000000"/>
                </a:solidFill>
              </a:rPr>
              <a:t>Cb</a:t>
            </a:r>
            <a:r>
              <a:rPr lang="ru-RU" dirty="0" smtClean="0">
                <a:solidFill>
                  <a:srgbClr val="000000"/>
                </a:solidFill>
              </a:rPr>
              <a:t>= </a:t>
            </a:r>
            <a:r>
              <a:rPr lang="en-US" dirty="0">
                <a:solidFill>
                  <a:srgbClr val="000000"/>
                </a:solidFill>
              </a:rPr>
              <a:t>– </a:t>
            </a:r>
            <a:r>
              <a:rPr lang="ru-RU" dirty="0">
                <a:solidFill>
                  <a:srgbClr val="000000"/>
                </a:solidFill>
              </a:rPr>
              <a:t>0.</a:t>
            </a:r>
            <a:r>
              <a:rPr lang="en-US" dirty="0">
                <a:solidFill>
                  <a:srgbClr val="000000"/>
                </a:solidFill>
              </a:rPr>
              <a:t>172</a:t>
            </a:r>
            <a:r>
              <a:rPr lang="ru-RU" dirty="0" smtClean="0">
                <a:solidFill>
                  <a:srgbClr val="000000"/>
                </a:solidFill>
              </a:rPr>
              <a:t>*R</a:t>
            </a:r>
            <a:r>
              <a:rPr lang="en-US" dirty="0" smtClean="0">
                <a:solidFill>
                  <a:srgbClr val="000000"/>
                </a:solidFill>
              </a:rPr>
              <a:t>–</a:t>
            </a:r>
            <a:r>
              <a:rPr lang="ru-RU" dirty="0" smtClean="0">
                <a:solidFill>
                  <a:srgbClr val="000000"/>
                </a:solidFill>
              </a:rPr>
              <a:t>0.</a:t>
            </a:r>
            <a:r>
              <a:rPr lang="en-US" dirty="0">
                <a:solidFill>
                  <a:srgbClr val="000000"/>
                </a:solidFill>
              </a:rPr>
              <a:t>339</a:t>
            </a:r>
            <a:r>
              <a:rPr lang="ru-RU" dirty="0" smtClean="0">
                <a:solidFill>
                  <a:srgbClr val="000000"/>
                </a:solidFill>
              </a:rPr>
              <a:t>*G</a:t>
            </a:r>
            <a:r>
              <a:rPr lang="en-US" dirty="0" smtClean="0">
                <a:solidFill>
                  <a:srgbClr val="000000"/>
                </a:solidFill>
              </a:rPr>
              <a:t>+</a:t>
            </a:r>
            <a:r>
              <a:rPr lang="ru-RU" dirty="0" smtClean="0">
                <a:solidFill>
                  <a:srgbClr val="000000"/>
                </a:solidFill>
              </a:rPr>
              <a:t>0.</a:t>
            </a:r>
            <a:r>
              <a:rPr lang="en-US" dirty="0">
                <a:solidFill>
                  <a:srgbClr val="000000"/>
                </a:solidFill>
              </a:rPr>
              <a:t>511</a:t>
            </a:r>
            <a:r>
              <a:rPr lang="ru-RU" dirty="0">
                <a:solidFill>
                  <a:srgbClr val="000000"/>
                </a:solidFill>
              </a:rPr>
              <a:t>*B</a:t>
            </a:r>
            <a:r>
              <a:rPr lang="en-US" dirty="0">
                <a:solidFill>
                  <a:srgbClr val="000000"/>
                </a:solidFill>
              </a:rPr>
              <a:t>+128</a:t>
            </a:r>
            <a:r>
              <a:rPr lang="ru-RU" dirty="0">
                <a:solidFill>
                  <a:srgbClr val="000000"/>
                </a:solidFill>
              </a:rPr>
              <a:t>  </a:t>
            </a:r>
            <a:r>
              <a:rPr lang="ru-RU" dirty="0" smtClean="0"/>
              <a:t>– </a:t>
            </a:r>
            <a:r>
              <a:rPr lang="ru-RU" dirty="0" err="1" smtClean="0"/>
              <a:t>блакитна</a:t>
            </a:r>
            <a:r>
              <a:rPr lang="ru-RU" dirty="0" smtClean="0"/>
              <a:t> </a:t>
            </a:r>
            <a:r>
              <a:rPr lang="uk-UA" dirty="0" err="1"/>
              <a:t>кольорорізністна</a:t>
            </a:r>
            <a:r>
              <a:rPr lang="ru-RU" dirty="0" smtClean="0"/>
              <a:t> компонента </a:t>
            </a:r>
            <a:r>
              <a:rPr lang="ru-RU" dirty="0" smtClean="0">
                <a:solidFill>
                  <a:srgbClr val="000000"/>
                </a:solidFill>
              </a:rPr>
              <a:t>  </a:t>
            </a:r>
            <a:endParaRPr lang="ru-RU" dirty="0">
              <a:solidFill>
                <a:srgbClr val="000000"/>
              </a:solidFill>
            </a:endParaRPr>
          </a:p>
          <a:p>
            <a:pPr marL="0" indent="0" defTabSz="576263">
              <a:buFont typeface="Monotype Sorts" pitchFamily="2" charset="2"/>
              <a:buNone/>
            </a:pPr>
            <a:r>
              <a:rPr lang="en-US" dirty="0" smtClean="0">
                <a:solidFill>
                  <a:srgbClr val="000000"/>
                </a:solidFill>
              </a:rPr>
              <a:t>Cr</a:t>
            </a:r>
            <a:r>
              <a:rPr lang="ru-RU" dirty="0" smtClean="0">
                <a:solidFill>
                  <a:srgbClr val="000000"/>
                </a:solidFill>
              </a:rPr>
              <a:t>=0.</a:t>
            </a:r>
            <a:r>
              <a:rPr lang="en-US" dirty="0">
                <a:solidFill>
                  <a:srgbClr val="000000"/>
                </a:solidFill>
              </a:rPr>
              <a:t>511</a:t>
            </a:r>
            <a:r>
              <a:rPr lang="ru-RU" dirty="0" smtClean="0">
                <a:solidFill>
                  <a:srgbClr val="000000"/>
                </a:solidFill>
              </a:rPr>
              <a:t>*R</a:t>
            </a:r>
            <a:r>
              <a:rPr lang="en-US" dirty="0" smtClean="0">
                <a:solidFill>
                  <a:srgbClr val="000000"/>
                </a:solidFill>
              </a:rPr>
              <a:t>–</a:t>
            </a:r>
            <a:r>
              <a:rPr lang="ru-RU" dirty="0" smtClean="0">
                <a:solidFill>
                  <a:srgbClr val="000000"/>
                </a:solidFill>
              </a:rPr>
              <a:t>0.</a:t>
            </a:r>
            <a:r>
              <a:rPr lang="en-US" dirty="0">
                <a:solidFill>
                  <a:srgbClr val="000000"/>
                </a:solidFill>
              </a:rPr>
              <a:t>428</a:t>
            </a:r>
            <a:r>
              <a:rPr lang="ru-RU" dirty="0" smtClean="0">
                <a:solidFill>
                  <a:srgbClr val="000000"/>
                </a:solidFill>
              </a:rPr>
              <a:t>*G+0.</a:t>
            </a:r>
            <a:r>
              <a:rPr lang="en-US" dirty="0">
                <a:solidFill>
                  <a:srgbClr val="000000"/>
                </a:solidFill>
              </a:rPr>
              <a:t>083</a:t>
            </a:r>
            <a:r>
              <a:rPr lang="ru-RU" dirty="0" smtClean="0">
                <a:solidFill>
                  <a:srgbClr val="000000"/>
                </a:solidFill>
              </a:rPr>
              <a:t>*B</a:t>
            </a:r>
            <a:r>
              <a:rPr lang="en-US" dirty="0" smtClean="0">
                <a:solidFill>
                  <a:srgbClr val="000000"/>
                </a:solidFill>
              </a:rPr>
              <a:t>+128</a:t>
            </a:r>
            <a:r>
              <a:rPr lang="ru-RU" dirty="0" smtClean="0"/>
              <a:t> – </a:t>
            </a:r>
            <a:r>
              <a:rPr lang="ru-RU" dirty="0" err="1" smtClean="0"/>
              <a:t>червона</a:t>
            </a:r>
            <a:r>
              <a:rPr lang="ru-RU" dirty="0" smtClean="0"/>
              <a:t> </a:t>
            </a:r>
            <a:r>
              <a:rPr lang="uk-UA" dirty="0" err="1" smtClean="0"/>
              <a:t>кольорорізністна</a:t>
            </a:r>
            <a:r>
              <a:rPr lang="ru-RU" dirty="0" smtClean="0"/>
              <a:t> компонента </a:t>
            </a:r>
            <a:r>
              <a:rPr lang="ru-RU" dirty="0" smtClean="0">
                <a:solidFill>
                  <a:srgbClr val="000000"/>
                </a:solidFill>
              </a:rPr>
              <a:t>  </a:t>
            </a:r>
            <a:endParaRPr lang="en-US" dirty="0">
              <a:solidFill>
                <a:srgbClr val="000000"/>
              </a:solidFill>
            </a:endParaRPr>
          </a:p>
          <a:p>
            <a:pPr defTabSz="576263">
              <a:buFont typeface="Monotype Sorts" pitchFamily="2" charset="2"/>
              <a:buNone/>
            </a:pPr>
            <a:endParaRPr lang="en-US" dirty="0">
              <a:solidFill>
                <a:srgbClr val="000000"/>
              </a:solidFill>
            </a:endParaRPr>
          </a:p>
          <a:p>
            <a:pPr defTabSz="576263">
              <a:buFont typeface="Monotype Sorts" pitchFamily="2" charset="2"/>
              <a:buNone/>
            </a:pPr>
            <a:r>
              <a:rPr lang="ru-RU" dirty="0">
                <a:solidFill>
                  <a:srgbClr val="000000"/>
                </a:solidFill>
              </a:rPr>
              <a:t>R = Y + </a:t>
            </a:r>
            <a:r>
              <a:rPr lang="en-US" dirty="0">
                <a:solidFill>
                  <a:srgbClr val="000000"/>
                </a:solidFill>
              </a:rPr>
              <a:t>1.371( Cr – 128 )</a:t>
            </a:r>
          </a:p>
          <a:p>
            <a:pPr defTabSz="576263">
              <a:buFont typeface="Monotype Sorts" pitchFamily="2" charset="2"/>
              <a:buNone/>
            </a:pPr>
            <a:r>
              <a:rPr lang="ru-RU" dirty="0">
                <a:solidFill>
                  <a:srgbClr val="000000"/>
                </a:solidFill>
              </a:rPr>
              <a:t>G = Y  </a:t>
            </a:r>
            <a:r>
              <a:rPr lang="en-US" dirty="0">
                <a:solidFill>
                  <a:srgbClr val="000000"/>
                </a:solidFill>
              </a:rPr>
              <a:t>–</a:t>
            </a:r>
            <a:r>
              <a:rPr lang="ru-RU" dirty="0">
                <a:solidFill>
                  <a:srgbClr val="000000"/>
                </a:solidFill>
              </a:rPr>
              <a:t>  0.</a:t>
            </a:r>
            <a:r>
              <a:rPr lang="en-US" dirty="0">
                <a:solidFill>
                  <a:srgbClr val="000000"/>
                </a:solidFill>
              </a:rPr>
              <a:t>698( Cr – 128) –  0.336( </a:t>
            </a:r>
            <a:r>
              <a:rPr lang="en-US" dirty="0" err="1">
                <a:solidFill>
                  <a:srgbClr val="000000"/>
                </a:solidFill>
              </a:rPr>
              <a:t>Cb</a:t>
            </a:r>
            <a:r>
              <a:rPr lang="en-US" dirty="0">
                <a:solidFill>
                  <a:srgbClr val="000000"/>
                </a:solidFill>
              </a:rPr>
              <a:t> – 128)</a:t>
            </a:r>
            <a:r>
              <a:rPr lang="ru-RU" dirty="0">
                <a:solidFill>
                  <a:srgbClr val="000000"/>
                </a:solidFill>
              </a:rPr>
              <a:t> </a:t>
            </a:r>
          </a:p>
          <a:p>
            <a:pPr defTabSz="576263">
              <a:buFont typeface="Monotype Sorts" pitchFamily="2" charset="2"/>
              <a:buNone/>
            </a:pPr>
            <a:r>
              <a:rPr lang="ru-RU" dirty="0">
                <a:solidFill>
                  <a:srgbClr val="000000"/>
                </a:solidFill>
              </a:rPr>
              <a:t>B = Y  </a:t>
            </a:r>
            <a:r>
              <a:rPr lang="en-US" dirty="0">
                <a:solidFill>
                  <a:srgbClr val="000000"/>
                </a:solidFill>
              </a:rPr>
              <a:t>–</a:t>
            </a:r>
            <a:r>
              <a:rPr lang="ru-RU" dirty="0">
                <a:solidFill>
                  <a:srgbClr val="000000"/>
                </a:solidFill>
              </a:rPr>
              <a:t>  1.</a:t>
            </a:r>
            <a:r>
              <a:rPr lang="en-US" dirty="0">
                <a:solidFill>
                  <a:srgbClr val="000000"/>
                </a:solidFill>
              </a:rPr>
              <a:t>732(</a:t>
            </a:r>
            <a:r>
              <a:rPr lang="en-US" dirty="0" err="1">
                <a:solidFill>
                  <a:srgbClr val="000000"/>
                </a:solidFill>
              </a:rPr>
              <a:t>Cb</a:t>
            </a:r>
            <a:r>
              <a:rPr lang="en-US" dirty="0">
                <a:solidFill>
                  <a:srgbClr val="000000"/>
                </a:solidFill>
              </a:rPr>
              <a:t> – 128)</a:t>
            </a:r>
            <a:r>
              <a:rPr lang="ru-RU" dirty="0">
                <a:solidFill>
                  <a:srgbClr val="000000"/>
                </a:solidFill>
              </a:rPr>
              <a:t> </a:t>
            </a:r>
          </a:p>
        </p:txBody>
      </p:sp>
      <p:sp>
        <p:nvSpPr>
          <p:cNvPr id="4" name="Rectangle 3"/>
          <p:cNvSpPr txBox="1">
            <a:spLocks noChangeArrowheads="1"/>
          </p:cNvSpPr>
          <p:nvPr/>
        </p:nvSpPr>
        <p:spPr>
          <a:xfrm>
            <a:off x="428596" y="3929066"/>
            <a:ext cx="8043890" cy="218599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Monotype Sorts" pitchFamily="2" charset="2"/>
              <a:buNone/>
              <a:tabLst/>
              <a:defRPr/>
            </a:pPr>
            <a:endParaRPr kumimoji="0" lang="ru-RU"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Rectangle 3"/>
          <p:cNvSpPr txBox="1">
            <a:spLocks noChangeArrowheads="1"/>
          </p:cNvSpPr>
          <p:nvPr/>
        </p:nvSpPr>
        <p:spPr>
          <a:xfrm>
            <a:off x="428596" y="4980671"/>
            <a:ext cx="8043890" cy="1591016"/>
          </a:xfrm>
          <a:prstGeom prst="rect">
            <a:avLst/>
          </a:prstGeom>
        </p:spPr>
        <p:txBody>
          <a:bodyPr vert="horz">
            <a:normAutofit/>
          </a:bodyPr>
          <a:lstStyle/>
          <a:p>
            <a:pPr>
              <a:spcBef>
                <a:spcPts val="600"/>
              </a:spcBef>
              <a:buClr>
                <a:schemeClr val="accent1"/>
              </a:buClr>
              <a:buSzPct val="70000"/>
            </a:pPr>
            <a:r>
              <a:rPr lang="uk-UA" sz="2400" dirty="0"/>
              <a:t>Модель застосовується в телемовленні за стандартами телебачення високої чіткості і для формування зображень на професійних моніторах з ЕПТ</a:t>
            </a:r>
            <a:r>
              <a:rPr lang="ru-RU" sz="2400" dirty="0" smtClean="0"/>
              <a:t>. </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solidFill>
                  <a:schemeClr val="tx1"/>
                </a:solidFill>
              </a:rPr>
              <a:t>Класи</a:t>
            </a:r>
            <a:r>
              <a:rPr lang="ru-RU" dirty="0">
                <a:solidFill>
                  <a:schemeClr val="tx1"/>
                </a:solidFill>
              </a:rPr>
              <a:t> </a:t>
            </a:r>
            <a:r>
              <a:rPr lang="ru-RU" dirty="0" err="1">
                <a:solidFill>
                  <a:schemeClr val="tx1"/>
                </a:solidFill>
              </a:rPr>
              <a:t>зображень</a:t>
            </a:r>
            <a:endParaRPr lang="uk-UA" dirty="0"/>
          </a:p>
        </p:txBody>
      </p:sp>
      <p:sp>
        <p:nvSpPr>
          <p:cNvPr id="3" name="Объект 2"/>
          <p:cNvSpPr>
            <a:spLocks noGrp="1"/>
          </p:cNvSpPr>
          <p:nvPr>
            <p:ph sz="quarter" idx="1"/>
          </p:nvPr>
        </p:nvSpPr>
        <p:spPr>
          <a:xfrm>
            <a:off x="457200" y="1600200"/>
            <a:ext cx="7787208" cy="3989040"/>
          </a:xfrm>
        </p:spPr>
        <p:txBody>
          <a:bodyPr>
            <a:normAutofit/>
          </a:bodyPr>
          <a:lstStyle/>
          <a:p>
            <a:r>
              <a:rPr lang="uk-UA" dirty="0"/>
              <a:t>Для того, щоб </a:t>
            </a:r>
            <a:r>
              <a:rPr lang="uk-UA" dirty="0" err="1"/>
              <a:t>коректно</a:t>
            </a:r>
            <a:r>
              <a:rPr lang="uk-UA" dirty="0"/>
              <a:t> оцінювати ступінь стиснення, потрібно ввести поняття класу зображень</a:t>
            </a:r>
            <a:r>
              <a:rPr lang="en-US" dirty="0" smtClean="0"/>
              <a:t>. </a:t>
            </a:r>
            <a:endParaRPr lang="uk-UA" dirty="0" smtClean="0"/>
          </a:p>
          <a:p>
            <a:r>
              <a:rPr lang="uk-UA" dirty="0"/>
              <a:t>Під класом буде розумітися сукупність зображень, застосування до яких алгоритму стиснення дає якісно однакові результати</a:t>
            </a:r>
            <a:r>
              <a:rPr lang="en-US" dirty="0" smtClean="0"/>
              <a:t>. </a:t>
            </a:r>
            <a:endParaRPr lang="uk-UA" dirty="0" smtClean="0"/>
          </a:p>
          <a:p>
            <a:r>
              <a:rPr lang="uk-UA" dirty="0"/>
              <a:t>Наприклад, для одного класу алгоритм дає дуже високий ступінь стиснення, для іншого - майже не стискає, для третього - збільшує файл у розмірі</a:t>
            </a:r>
            <a:r>
              <a:rPr lang="en-US" dirty="0" smtClean="0"/>
              <a:t>.</a:t>
            </a:r>
            <a:endParaRPr lang="uk-UA" dirty="0"/>
          </a:p>
        </p:txBody>
      </p:sp>
    </p:spTree>
    <p:extLst>
      <p:ext uri="{BB962C8B-B14F-4D97-AF65-F5344CB8AC3E}">
        <p14:creationId xmlns:p14="http://schemas.microsoft.com/office/powerpoint/2010/main" val="27092708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Grp="1" noChangeArrowheads="1"/>
          </p:cNvSpPr>
          <p:nvPr>
            <p:ph type="title"/>
          </p:nvPr>
        </p:nvSpPr>
        <p:spPr>
          <a:xfrm>
            <a:off x="457200" y="274638"/>
            <a:ext cx="7467600" cy="868346"/>
          </a:xfrm>
          <a:noFill/>
          <a:ln/>
        </p:spPr>
        <p:txBody>
          <a:bodyPr/>
          <a:lstStyle/>
          <a:p>
            <a:pPr>
              <a:lnSpc>
                <a:spcPct val="90000"/>
              </a:lnSpc>
            </a:pPr>
            <a:r>
              <a:rPr lang="ru-RU" dirty="0" err="1" smtClean="0">
                <a:solidFill>
                  <a:schemeClr val="tx1"/>
                </a:solidFill>
              </a:rPr>
              <a:t>Класи</a:t>
            </a:r>
            <a:r>
              <a:rPr lang="ru-RU" dirty="0" smtClean="0">
                <a:solidFill>
                  <a:schemeClr val="tx1"/>
                </a:solidFill>
              </a:rPr>
              <a:t> </a:t>
            </a:r>
            <a:r>
              <a:rPr lang="ru-RU" dirty="0" err="1" smtClean="0">
                <a:solidFill>
                  <a:schemeClr val="tx1"/>
                </a:solidFill>
              </a:rPr>
              <a:t>зображень</a:t>
            </a:r>
            <a:endParaRPr lang="ru-RU" dirty="0">
              <a:solidFill>
                <a:schemeClr val="tx1"/>
              </a:solidFill>
              <a:effectLst/>
            </a:endParaRPr>
          </a:p>
        </p:txBody>
      </p:sp>
      <p:sp>
        <p:nvSpPr>
          <p:cNvPr id="577539" name="Rectangle 3"/>
          <p:cNvSpPr>
            <a:spLocks noGrp="1" noChangeArrowheads="1"/>
          </p:cNvSpPr>
          <p:nvPr>
            <p:ph type="body" idx="1"/>
          </p:nvPr>
        </p:nvSpPr>
        <p:spPr>
          <a:xfrm>
            <a:off x="457200" y="1268760"/>
            <a:ext cx="7467600" cy="3799324"/>
          </a:xfrm>
          <a:noFill/>
          <a:ln/>
        </p:spPr>
        <p:txBody>
          <a:bodyPr>
            <a:normAutofit lnSpcReduction="10000"/>
          </a:bodyPr>
          <a:lstStyle/>
          <a:p>
            <a:pPr>
              <a:spcBef>
                <a:spcPct val="0"/>
              </a:spcBef>
            </a:pPr>
            <a:r>
              <a:rPr lang="ru-RU" sz="2000" b="1" dirty="0" err="1" smtClean="0"/>
              <a:t>Клас</a:t>
            </a:r>
            <a:r>
              <a:rPr lang="ru-RU" sz="2000" b="1" dirty="0" smtClean="0"/>
              <a:t> </a:t>
            </a:r>
            <a:r>
              <a:rPr lang="ru-RU" sz="2000" b="1" dirty="0"/>
              <a:t>1. </a:t>
            </a:r>
            <a:r>
              <a:rPr lang="uk-UA" sz="2000" b="1" dirty="0"/>
              <a:t>Зображення з невеликою кількістю кол</a:t>
            </a:r>
            <a:r>
              <a:rPr lang="uk-UA" sz="2000" dirty="0"/>
              <a:t>ьорів (4-16) і великими областями, заповненими одним кольором. Плавні переходи кольорів відсутні. Приклади: ділова графіка - гістограми, діаграми, графіки і </a:t>
            </a:r>
            <a:r>
              <a:rPr lang="uk-UA" sz="2000" dirty="0" err="1"/>
              <a:t>т.п</a:t>
            </a:r>
            <a:r>
              <a:rPr lang="ru-RU" sz="2000" dirty="0" smtClean="0"/>
              <a:t>.</a:t>
            </a:r>
            <a:endParaRPr lang="ru-RU" sz="2000" dirty="0"/>
          </a:p>
          <a:p>
            <a:r>
              <a:rPr lang="ru-RU" sz="2000" b="1" dirty="0" err="1" smtClean="0"/>
              <a:t>Клас</a:t>
            </a:r>
            <a:r>
              <a:rPr lang="ru-RU" sz="2000" b="1" dirty="0" smtClean="0"/>
              <a:t> </a:t>
            </a:r>
            <a:r>
              <a:rPr lang="ru-RU" sz="2000" b="1" dirty="0"/>
              <a:t>2. </a:t>
            </a:r>
            <a:r>
              <a:rPr lang="uk-UA" sz="2000" b="1" dirty="0"/>
              <a:t>Зображення, з плавними переходами кольорів</a:t>
            </a:r>
            <a:r>
              <a:rPr lang="uk-UA" sz="2000" dirty="0"/>
              <a:t>, побудовані на комп'ютері. Приклади: графіка презентацій, ескізні моделі в САПР</a:t>
            </a:r>
            <a:r>
              <a:rPr lang="ru-RU" sz="2000" dirty="0" smtClean="0"/>
              <a:t>.</a:t>
            </a:r>
            <a:endParaRPr lang="ru-RU" sz="2000" dirty="0"/>
          </a:p>
          <a:p>
            <a:r>
              <a:rPr lang="ru-RU" sz="2000" b="1" dirty="0" err="1" smtClean="0"/>
              <a:t>Клас</a:t>
            </a:r>
            <a:r>
              <a:rPr lang="ru-RU" sz="2000" b="1" dirty="0" smtClean="0"/>
              <a:t> </a:t>
            </a:r>
            <a:r>
              <a:rPr lang="ru-RU" sz="2000" b="1" dirty="0"/>
              <a:t>3. </a:t>
            </a:r>
            <a:r>
              <a:rPr lang="uk-UA" sz="2000" b="1" dirty="0" err="1"/>
              <a:t>Фотореалістичні</a:t>
            </a:r>
            <a:r>
              <a:rPr lang="uk-UA" sz="2000" b="1" dirty="0"/>
              <a:t> зображенн</a:t>
            </a:r>
            <a:r>
              <a:rPr lang="uk-UA" sz="2000" dirty="0"/>
              <a:t>я. Приклад: </a:t>
            </a:r>
            <a:r>
              <a:rPr lang="uk-UA" sz="2000" dirty="0" err="1"/>
              <a:t>відскановані</a:t>
            </a:r>
            <a:r>
              <a:rPr lang="uk-UA" sz="2000" dirty="0"/>
              <a:t> </a:t>
            </a:r>
            <a:r>
              <a:rPr lang="uk-UA" sz="2000" dirty="0" smtClean="0"/>
              <a:t>фотографії або цифрові фотографії</a:t>
            </a:r>
            <a:r>
              <a:rPr lang="ru-RU" sz="2000" dirty="0" smtClean="0"/>
              <a:t>.</a:t>
            </a:r>
            <a:endParaRPr lang="ru-RU" sz="2000" dirty="0"/>
          </a:p>
          <a:p>
            <a:r>
              <a:rPr lang="ru-RU" sz="2000" b="1" dirty="0" err="1" smtClean="0"/>
              <a:t>Клас</a:t>
            </a:r>
            <a:r>
              <a:rPr lang="ru-RU" sz="2000" b="1" dirty="0" smtClean="0"/>
              <a:t> </a:t>
            </a:r>
            <a:r>
              <a:rPr lang="ru-RU" sz="2000" b="1" dirty="0"/>
              <a:t>4. </a:t>
            </a:r>
            <a:r>
              <a:rPr lang="uk-UA" sz="2000" b="1" dirty="0" err="1"/>
              <a:t>Фотореалістичні</a:t>
            </a:r>
            <a:r>
              <a:rPr lang="uk-UA" sz="2000" b="1" dirty="0"/>
              <a:t> зображення з накладенням ділової графіки</a:t>
            </a:r>
            <a:r>
              <a:rPr lang="uk-UA" sz="2000" dirty="0"/>
              <a:t>. Приклад: реклама</a:t>
            </a:r>
            <a:r>
              <a:rPr lang="ru-RU" sz="2000" dirty="0" smtClean="0"/>
              <a:t>.</a:t>
            </a:r>
            <a:endParaRPr lang="ru-RU" sz="2000" dirty="0"/>
          </a:p>
          <a:p>
            <a:pPr lvl="1" algn="just"/>
            <a:endParaRPr lang="ru-RU" sz="1600" dirty="0"/>
          </a:p>
        </p:txBody>
      </p:sp>
      <p:sp>
        <p:nvSpPr>
          <p:cNvPr id="3" name="Скругленный прямоугольник 2"/>
          <p:cNvSpPr/>
          <p:nvPr/>
        </p:nvSpPr>
        <p:spPr>
          <a:xfrm>
            <a:off x="755576" y="5301208"/>
            <a:ext cx="7272808" cy="100811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uk-UA" dirty="0"/>
              <a:t>Немає сенсу говорити про те, що якийсь алгоритм стиснення краще іншого, якщо ми не позначили класи зображень, на яких порівнюються наші алгоритми</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42910" y="2500306"/>
            <a:ext cx="7467600" cy="1143000"/>
          </a:xfrm>
        </p:spPr>
        <p:txBody>
          <a:bodyPr/>
          <a:lstStyle/>
          <a:p>
            <a:r>
              <a:rPr lang="uk-UA" dirty="0"/>
              <a:t>Методи та алгоритми стиснення зображень</a:t>
            </a:r>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a:xfrm>
            <a:off x="500034" y="142852"/>
            <a:ext cx="7467600" cy="1143000"/>
          </a:xfrm>
          <a:noFill/>
          <a:ln/>
        </p:spPr>
        <p:txBody>
          <a:bodyPr>
            <a:normAutofit/>
          </a:bodyPr>
          <a:lstStyle/>
          <a:p>
            <a:pPr>
              <a:lnSpc>
                <a:spcPct val="90000"/>
              </a:lnSpc>
            </a:pPr>
            <a:r>
              <a:rPr lang="uk-UA" sz="2800" dirty="0"/>
              <a:t>Вимоги додатків до алгоритмів</a:t>
            </a:r>
            <a:endParaRPr lang="ru-RU" sz="2800" dirty="0">
              <a:solidFill>
                <a:schemeClr val="tx1"/>
              </a:solidFill>
              <a:effectLst/>
            </a:endParaRPr>
          </a:p>
        </p:txBody>
      </p:sp>
      <p:sp>
        <p:nvSpPr>
          <p:cNvPr id="579587" name="Rectangle 3"/>
          <p:cNvSpPr>
            <a:spLocks noGrp="1" noChangeArrowheads="1"/>
          </p:cNvSpPr>
          <p:nvPr>
            <p:ph type="body" idx="1"/>
          </p:nvPr>
        </p:nvSpPr>
        <p:spPr>
          <a:xfrm>
            <a:off x="428596" y="1428736"/>
            <a:ext cx="8258204" cy="4786346"/>
          </a:xfrm>
          <a:noFill/>
          <a:ln/>
        </p:spPr>
        <p:txBody>
          <a:bodyPr>
            <a:noAutofit/>
          </a:bodyPr>
          <a:lstStyle/>
          <a:p>
            <a:r>
              <a:rPr lang="uk-UA" dirty="0"/>
              <a:t>Високий ступінь компресії - Висока якість зображень</a:t>
            </a:r>
            <a:r>
              <a:rPr lang="ru-RU" dirty="0" smtClean="0"/>
              <a:t>.</a:t>
            </a:r>
            <a:endParaRPr lang="ru-RU" dirty="0"/>
          </a:p>
          <a:p>
            <a:r>
              <a:rPr lang="uk-UA" dirty="0"/>
              <a:t>Висока швидкість компресії - Висока швидкість декомпресії</a:t>
            </a:r>
            <a:r>
              <a:rPr lang="ru-RU" dirty="0" smtClean="0"/>
              <a:t>.</a:t>
            </a:r>
            <a:endParaRPr lang="ru-RU" dirty="0"/>
          </a:p>
          <a:p>
            <a:r>
              <a:rPr lang="uk-UA" dirty="0"/>
              <a:t>Масштабування зображень - Можливість показати </a:t>
            </a:r>
            <a:r>
              <a:rPr lang="uk-UA" dirty="0" err="1"/>
              <a:t>огрублене</a:t>
            </a:r>
            <a:r>
              <a:rPr lang="uk-UA" dirty="0"/>
              <a:t> зображення (з низькою роздільною здатністю</a:t>
            </a:r>
            <a:r>
              <a:rPr lang="ru-RU" dirty="0" smtClean="0"/>
              <a:t>).</a:t>
            </a:r>
            <a:endParaRPr lang="ru-RU" dirty="0"/>
          </a:p>
          <a:p>
            <a:r>
              <a:rPr lang="uk-UA" dirty="0"/>
              <a:t>Стійкість до помилок</a:t>
            </a:r>
            <a:r>
              <a:rPr lang="ru-RU" dirty="0" smtClean="0"/>
              <a:t>.</a:t>
            </a:r>
            <a:endParaRPr lang="ru-RU" dirty="0"/>
          </a:p>
          <a:p>
            <a:r>
              <a:rPr lang="uk-UA" dirty="0"/>
              <a:t>Врахування специфіки зображення</a:t>
            </a:r>
            <a:r>
              <a:rPr lang="ru-RU" dirty="0" smtClean="0"/>
              <a:t>.</a:t>
            </a:r>
            <a:endParaRPr lang="ru-RU" dirty="0"/>
          </a:p>
          <a:p>
            <a:r>
              <a:rPr lang="uk-UA" dirty="0"/>
              <a:t>Можливість редагування (</a:t>
            </a:r>
            <a:r>
              <a:rPr lang="uk-UA" dirty="0" err="1"/>
              <a:t>налаштовуваність</a:t>
            </a:r>
            <a:r>
              <a:rPr lang="ru-RU" dirty="0" smtClean="0"/>
              <a:t>).</a:t>
            </a:r>
            <a:endParaRPr lang="ru-RU" dirty="0"/>
          </a:p>
          <a:p>
            <a:r>
              <a:rPr lang="uk-UA" dirty="0"/>
              <a:t>Невелика вартість апаратної реалізації</a:t>
            </a:r>
            <a:r>
              <a:rPr lang="ru-RU" dirty="0" smtClean="0"/>
              <a:t>.</a:t>
            </a:r>
          </a:p>
          <a:p>
            <a:r>
              <a:rPr lang="uk-UA" dirty="0"/>
              <a:t>Ефективність програмної реалізації</a:t>
            </a:r>
            <a:r>
              <a:rPr lang="ru-RU" dirty="0" smtClean="0"/>
              <a:t>.</a:t>
            </a:r>
            <a:endParaRPr lang="ru-RU"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2"/>
          <p:cNvSpPr>
            <a:spLocks noGrp="1" noChangeArrowheads="1"/>
          </p:cNvSpPr>
          <p:nvPr>
            <p:ph type="title"/>
          </p:nvPr>
        </p:nvSpPr>
        <p:spPr>
          <a:noFill/>
          <a:ln/>
        </p:spPr>
        <p:txBody>
          <a:bodyPr>
            <a:normAutofit/>
          </a:bodyPr>
          <a:lstStyle/>
          <a:p>
            <a:r>
              <a:rPr lang="uk-UA" sz="2800" dirty="0"/>
              <a:t>Критерії порівняння алгоритмів</a:t>
            </a:r>
            <a:endParaRPr lang="ru-RU" sz="2800" dirty="0">
              <a:solidFill>
                <a:schemeClr val="tx1"/>
              </a:solidFill>
              <a:effectLst/>
            </a:endParaRPr>
          </a:p>
        </p:txBody>
      </p:sp>
      <p:sp>
        <p:nvSpPr>
          <p:cNvPr id="638979" name="Rectangle 3"/>
          <p:cNvSpPr>
            <a:spLocks noGrp="1" noChangeArrowheads="1"/>
          </p:cNvSpPr>
          <p:nvPr>
            <p:ph type="body" idx="1"/>
          </p:nvPr>
        </p:nvSpPr>
        <p:spPr>
          <a:xfrm>
            <a:off x="428596" y="1676400"/>
            <a:ext cx="8001056" cy="4272880"/>
          </a:xfrm>
          <a:noFill/>
          <a:ln/>
        </p:spPr>
        <p:txBody>
          <a:bodyPr>
            <a:noAutofit/>
          </a:bodyPr>
          <a:lstStyle/>
          <a:p>
            <a:r>
              <a:rPr lang="uk-UA" dirty="0"/>
              <a:t>Неможливо скласти універсальний порівняльний опис відомих алгоритмів</a:t>
            </a:r>
            <a:r>
              <a:rPr lang="ru-RU" dirty="0" smtClean="0"/>
              <a:t>. Для </a:t>
            </a:r>
            <a:r>
              <a:rPr lang="ru-RU" dirty="0" err="1" smtClean="0"/>
              <a:t>порівняння</a:t>
            </a:r>
            <a:r>
              <a:rPr lang="ru-RU" dirty="0" smtClean="0"/>
              <a:t> </a:t>
            </a:r>
            <a:r>
              <a:rPr lang="ru-RU" dirty="0" err="1" smtClean="0"/>
              <a:t>виділимо</a:t>
            </a:r>
            <a:r>
              <a:rPr lang="ru-RU" dirty="0" smtClean="0"/>
              <a:t> </a:t>
            </a:r>
            <a:r>
              <a:rPr lang="ru-RU" dirty="0" err="1" smtClean="0"/>
              <a:t>декілька</a:t>
            </a:r>
            <a:r>
              <a:rPr lang="ru-RU" dirty="0" smtClean="0"/>
              <a:t> </a:t>
            </a:r>
            <a:r>
              <a:rPr lang="ru-RU" dirty="0" err="1" smtClean="0"/>
              <a:t>критері</a:t>
            </a:r>
            <a:r>
              <a:rPr lang="uk-UA" dirty="0" smtClean="0"/>
              <a:t>їв.</a:t>
            </a:r>
            <a:endParaRPr lang="ru-RU" dirty="0"/>
          </a:p>
          <a:p>
            <a:pPr lvl="1">
              <a:buFont typeface="Symbol" pitchFamily="18" charset="2"/>
              <a:buChar char="·"/>
            </a:pPr>
            <a:r>
              <a:rPr lang="uk-UA" sz="2400" dirty="0"/>
              <a:t>Найгірший, середній і кращий коефіцієнти стиснення</a:t>
            </a:r>
            <a:r>
              <a:rPr lang="ru-RU" sz="2400" dirty="0" smtClean="0"/>
              <a:t>. </a:t>
            </a:r>
            <a:endParaRPr lang="ru-RU" sz="2400" dirty="0"/>
          </a:p>
          <a:p>
            <a:pPr lvl="1">
              <a:buFont typeface="Symbol" pitchFamily="18" charset="2"/>
              <a:buChar char="·"/>
            </a:pPr>
            <a:r>
              <a:rPr lang="ru-RU" sz="2400" dirty="0" err="1" smtClean="0"/>
              <a:t>Клас</a:t>
            </a:r>
            <a:r>
              <a:rPr lang="ru-RU" sz="2400" dirty="0" smtClean="0"/>
              <a:t> </a:t>
            </a:r>
            <a:r>
              <a:rPr lang="ru-RU" sz="2400" dirty="0" err="1" smtClean="0"/>
              <a:t>зображень</a:t>
            </a:r>
            <a:r>
              <a:rPr lang="ru-RU" sz="2400" dirty="0" smtClean="0"/>
              <a:t>, </a:t>
            </a:r>
            <a:r>
              <a:rPr lang="uk-UA" sz="2400" dirty="0"/>
              <a:t>на який орієнтований алгоритм</a:t>
            </a:r>
            <a:r>
              <a:rPr lang="ru-RU" sz="2400" dirty="0" smtClean="0"/>
              <a:t>.</a:t>
            </a:r>
            <a:endParaRPr lang="ru-RU" sz="2400" dirty="0"/>
          </a:p>
          <a:p>
            <a:pPr lvl="1">
              <a:buFont typeface="Symbol" pitchFamily="18" charset="2"/>
              <a:buChar char="·"/>
            </a:pPr>
            <a:r>
              <a:rPr lang="uk-UA" sz="2400" dirty="0"/>
              <a:t>Симетричність (складність і швидкість компресії і декомпресії</a:t>
            </a:r>
            <a:r>
              <a:rPr lang="ru-RU" sz="2400" dirty="0" smtClean="0"/>
              <a:t>).</a:t>
            </a:r>
            <a:endParaRPr lang="ru-RU" sz="2400" dirty="0"/>
          </a:p>
          <a:p>
            <a:pPr lvl="1">
              <a:buFont typeface="Symbol" pitchFamily="18" charset="2"/>
              <a:buChar char="·"/>
            </a:pPr>
            <a:r>
              <a:rPr lang="uk-UA" sz="2400" dirty="0"/>
              <a:t>Чи є втрати якості</a:t>
            </a:r>
            <a:r>
              <a:rPr lang="ru-RU" sz="2400" dirty="0" smtClean="0"/>
              <a:t>?</a:t>
            </a:r>
            <a:endParaRPr lang="ru-RU" sz="2400" dirty="0"/>
          </a:p>
          <a:p>
            <a:pPr lvl="1">
              <a:buFont typeface="Symbol" pitchFamily="18" charset="2"/>
              <a:buChar char="·"/>
            </a:pPr>
            <a:r>
              <a:rPr lang="uk-UA" sz="2400" dirty="0"/>
              <a:t>Застосовність і характерні особливості алгоритму</a:t>
            </a:r>
            <a:r>
              <a:rPr lang="ru-RU" sz="2400" dirty="0" smtClean="0"/>
              <a:t>.</a:t>
            </a:r>
            <a:endParaRPr lang="ru-RU" sz="2400"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54032"/>
          </a:xfrm>
        </p:spPr>
        <p:txBody>
          <a:bodyPr/>
          <a:lstStyle/>
          <a:p>
            <a:r>
              <a:rPr lang="uk-UA" dirty="0"/>
              <a:t>Алгоритми стиснення зображень</a:t>
            </a:r>
            <a:endParaRPr lang="ru-RU" dirty="0"/>
          </a:p>
        </p:txBody>
      </p:sp>
      <p:graphicFrame>
        <p:nvGraphicFramePr>
          <p:cNvPr id="4" name="Содержимое 3"/>
          <p:cNvGraphicFramePr>
            <a:graphicFrameLocks noGrp="1"/>
          </p:cNvGraphicFramePr>
          <p:nvPr>
            <p:ph sz="quarter" idx="1"/>
            <p:extLst>
              <p:ext uri="{D42A27DB-BD31-4B8C-83A1-F6EECF244321}">
                <p14:modId xmlns:p14="http://schemas.microsoft.com/office/powerpoint/2010/main" val="3608345566"/>
              </p:ext>
            </p:extLst>
          </p:nvPr>
        </p:nvGraphicFramePr>
        <p:xfrm>
          <a:off x="1500166" y="1214422"/>
          <a:ext cx="5572164" cy="4809673"/>
        </p:xfrm>
        <a:graphic>
          <a:graphicData uri="http://schemas.openxmlformats.org/drawingml/2006/table">
            <a:tbl>
              <a:tblPr firstRow="1" bandRow="1">
                <a:tableStyleId>{5C22544A-7EE6-4342-B048-85BDC9FD1C3A}</a:tableStyleId>
              </a:tblPr>
              <a:tblGrid>
                <a:gridCol w="2786082"/>
                <a:gridCol w="2786082"/>
              </a:tblGrid>
              <a:tr h="677782">
                <a:tc>
                  <a:txBody>
                    <a:bodyPr/>
                    <a:lstStyle/>
                    <a:p>
                      <a:pPr algn="ctr">
                        <a:lnSpc>
                          <a:spcPct val="100000"/>
                        </a:lnSpc>
                        <a:spcBef>
                          <a:spcPts val="0"/>
                        </a:spcBef>
                        <a:spcAft>
                          <a:spcPts val="0"/>
                        </a:spcAft>
                      </a:pPr>
                      <a:r>
                        <a:rPr lang="ru-RU" sz="1800" b="1" dirty="0" smtClean="0">
                          <a:solidFill>
                            <a:schemeClr val="bg1"/>
                          </a:solidFill>
                          <a:latin typeface="+mn-lt"/>
                          <a:ea typeface="Times New Roman"/>
                          <a:cs typeface="Times New Roman"/>
                        </a:rPr>
                        <a:t>Алгоритм</a:t>
                      </a:r>
                      <a:endParaRPr lang="ru-RU" sz="1800" dirty="0">
                        <a:solidFill>
                          <a:schemeClr val="bg1"/>
                        </a:solidFill>
                        <a:latin typeface="+mn-lt"/>
                        <a:ea typeface="Times New Roman"/>
                        <a:cs typeface="Times New Roman"/>
                      </a:endParaRPr>
                    </a:p>
                  </a:txBody>
                  <a:tcPr marL="0" marR="0" marT="0" marB="0" anchor="ctr"/>
                </a:tc>
                <a:tc>
                  <a:txBody>
                    <a:bodyPr/>
                    <a:lstStyle/>
                    <a:p>
                      <a:pPr algn="ctr">
                        <a:lnSpc>
                          <a:spcPct val="100000"/>
                        </a:lnSpc>
                        <a:spcBef>
                          <a:spcPts val="0"/>
                        </a:spcBef>
                        <a:spcAft>
                          <a:spcPts val="0"/>
                        </a:spcAft>
                      </a:pPr>
                      <a:r>
                        <a:rPr lang="ru-RU" sz="1800" dirty="0" smtClean="0">
                          <a:solidFill>
                            <a:schemeClr val="bg1"/>
                          </a:solidFill>
                          <a:latin typeface="+mn-lt"/>
                          <a:ea typeface="Times New Roman"/>
                          <a:cs typeface="Times New Roman"/>
                        </a:rPr>
                        <a:t>Тип алгоритму</a:t>
                      </a:r>
                      <a:endParaRPr lang="ru-RU" sz="1800" dirty="0">
                        <a:solidFill>
                          <a:schemeClr val="bg1"/>
                        </a:solidFill>
                        <a:latin typeface="+mn-lt"/>
                        <a:ea typeface="Times New Roman"/>
                        <a:cs typeface="Times New Roman"/>
                      </a:endParaRPr>
                    </a:p>
                  </a:txBody>
                  <a:tcPr marL="0" marR="0" marT="0" marB="0" anchor="ctr"/>
                </a:tc>
              </a:tr>
              <a:tr h="536664">
                <a:tc>
                  <a:txBody>
                    <a:bodyPr/>
                    <a:lstStyle/>
                    <a:p>
                      <a:pPr algn="ctr">
                        <a:lnSpc>
                          <a:spcPct val="150000"/>
                        </a:lnSpc>
                        <a:spcBef>
                          <a:spcPts val="0"/>
                        </a:spcBef>
                        <a:spcAft>
                          <a:spcPts val="0"/>
                        </a:spcAft>
                      </a:pPr>
                      <a:r>
                        <a:rPr lang="en-US" sz="1800" dirty="0" smtClean="0">
                          <a:solidFill>
                            <a:srgbClr val="000000"/>
                          </a:solidFill>
                          <a:latin typeface="+mn-lt"/>
                          <a:ea typeface="Times New Roman"/>
                          <a:cs typeface="Times New Roman"/>
                        </a:rPr>
                        <a:t>RLE</a:t>
                      </a:r>
                      <a:endParaRPr lang="ru-RU" sz="1800" dirty="0">
                        <a:solidFill>
                          <a:srgbClr val="000000"/>
                        </a:solidFill>
                        <a:latin typeface="+mn-lt"/>
                        <a:ea typeface="Times New Roman"/>
                        <a:cs typeface="Times New Roman"/>
                      </a:endParaRPr>
                    </a:p>
                  </a:txBody>
                  <a:tcPr marL="0" marR="0" marT="0" marB="0" anchor="ctr"/>
                </a:tc>
                <a:tc>
                  <a:txBody>
                    <a:bodyPr/>
                    <a:lstStyle/>
                    <a:p>
                      <a:pPr algn="ctr">
                        <a:lnSpc>
                          <a:spcPct val="150000"/>
                        </a:lnSpc>
                        <a:spcBef>
                          <a:spcPts val="0"/>
                        </a:spcBef>
                        <a:spcAft>
                          <a:spcPts val="0"/>
                        </a:spcAft>
                      </a:pPr>
                      <a:r>
                        <a:rPr kumimoji="0" lang="uk-UA" kern="1200" dirty="0" smtClean="0">
                          <a:solidFill>
                            <a:schemeClr val="dk1"/>
                          </a:solidFill>
                          <a:effectLst/>
                          <a:latin typeface="+mn-lt"/>
                          <a:ea typeface="+mn-ea"/>
                          <a:cs typeface="+mn-cs"/>
                        </a:rPr>
                        <a:t>Без втрати якості</a:t>
                      </a:r>
                      <a:endParaRPr lang="ru-RU" sz="1800" dirty="0">
                        <a:solidFill>
                          <a:srgbClr val="000000"/>
                        </a:solidFill>
                        <a:latin typeface="+mn-lt"/>
                        <a:ea typeface="Times New Roman"/>
                        <a:cs typeface="Times New Roman"/>
                      </a:endParaRPr>
                    </a:p>
                  </a:txBody>
                  <a:tcPr marL="0" marR="0" marT="0" marB="0" anchor="ctr"/>
                </a:tc>
              </a:tr>
              <a:tr h="428628">
                <a:tc>
                  <a:txBody>
                    <a:bodyPr/>
                    <a:lstStyle/>
                    <a:p>
                      <a:pPr algn="ctr">
                        <a:lnSpc>
                          <a:spcPct val="150000"/>
                        </a:lnSpc>
                        <a:spcBef>
                          <a:spcPts val="0"/>
                        </a:spcBef>
                        <a:spcAft>
                          <a:spcPts val="0"/>
                        </a:spcAft>
                      </a:pPr>
                      <a:r>
                        <a:rPr lang="ru-RU" sz="1800">
                          <a:solidFill>
                            <a:srgbClr val="000000"/>
                          </a:solidFill>
                          <a:latin typeface="+mn-lt"/>
                          <a:ea typeface="Times New Roman"/>
                          <a:cs typeface="Times New Roman"/>
                        </a:rPr>
                        <a:t>LZW </a:t>
                      </a:r>
                    </a:p>
                  </a:txBody>
                  <a:tcPr marL="0" marR="0" marT="0" marB="0" anchor="ct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kumimoji="0" lang="uk-UA" kern="1200" dirty="0" smtClean="0">
                          <a:solidFill>
                            <a:schemeClr val="dk1"/>
                          </a:solidFill>
                          <a:effectLst/>
                          <a:latin typeface="+mn-lt"/>
                          <a:ea typeface="+mn-ea"/>
                          <a:cs typeface="+mn-cs"/>
                        </a:rPr>
                        <a:t>Без втрати якості</a:t>
                      </a:r>
                      <a:endParaRPr kumimoji="0" lang="ru-RU" kern="1200" dirty="0" smtClean="0">
                        <a:solidFill>
                          <a:schemeClr val="dk1"/>
                        </a:solidFill>
                        <a:effectLst/>
                        <a:latin typeface="+mn-lt"/>
                        <a:ea typeface="+mn-ea"/>
                        <a:cs typeface="+mn-cs"/>
                      </a:endParaRPr>
                    </a:p>
                  </a:txBody>
                  <a:tcPr marL="0" marR="0" marT="0" marB="0" anchor="ctr"/>
                </a:tc>
              </a:tr>
              <a:tr h="500066">
                <a:tc>
                  <a:txBody>
                    <a:bodyPr/>
                    <a:lstStyle/>
                    <a:p>
                      <a:pPr algn="ctr">
                        <a:lnSpc>
                          <a:spcPct val="150000"/>
                        </a:lnSpc>
                        <a:spcBef>
                          <a:spcPts val="0"/>
                        </a:spcBef>
                        <a:spcAft>
                          <a:spcPts val="0"/>
                        </a:spcAft>
                      </a:pPr>
                      <a:r>
                        <a:rPr lang="ru-RU" sz="1800" dirty="0">
                          <a:solidFill>
                            <a:srgbClr val="000000"/>
                          </a:solidFill>
                          <a:latin typeface="+mn-lt"/>
                          <a:ea typeface="Times New Roman"/>
                          <a:cs typeface="Times New Roman"/>
                        </a:rPr>
                        <a:t>Хаффмана </a:t>
                      </a:r>
                      <a:r>
                        <a:rPr lang="ru-RU" sz="1800" dirty="0" smtClean="0">
                          <a:solidFill>
                            <a:srgbClr val="000000"/>
                          </a:solidFill>
                          <a:latin typeface="+mn-lt"/>
                          <a:ea typeface="Times New Roman"/>
                          <a:cs typeface="Times New Roman"/>
                        </a:rPr>
                        <a:t>*</a:t>
                      </a:r>
                      <a:endParaRPr lang="ru-RU" sz="1800" dirty="0">
                        <a:solidFill>
                          <a:srgbClr val="000000"/>
                        </a:solidFill>
                        <a:latin typeface="+mn-lt"/>
                        <a:ea typeface="Times New Roman"/>
                        <a:cs typeface="Times New Roman"/>
                      </a:endParaRPr>
                    </a:p>
                  </a:txBody>
                  <a:tcPr marL="0" marR="0" marT="0" marB="0" anchor="ct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kumimoji="0" lang="uk-UA" kern="1200" dirty="0" smtClean="0">
                          <a:solidFill>
                            <a:schemeClr val="dk1"/>
                          </a:solidFill>
                          <a:effectLst/>
                          <a:latin typeface="+mn-lt"/>
                          <a:ea typeface="+mn-ea"/>
                          <a:cs typeface="+mn-cs"/>
                        </a:rPr>
                        <a:t>Без втрати якості</a:t>
                      </a:r>
                      <a:endParaRPr kumimoji="0" lang="ru-RU" kern="1200" dirty="0" smtClean="0">
                        <a:solidFill>
                          <a:schemeClr val="dk1"/>
                        </a:solidFill>
                        <a:effectLst/>
                        <a:latin typeface="+mn-lt"/>
                        <a:ea typeface="+mn-ea"/>
                        <a:cs typeface="+mn-cs"/>
                      </a:endParaRPr>
                    </a:p>
                  </a:txBody>
                  <a:tcPr marL="0" marR="0" marT="0" marB="0" anchor="ctr"/>
                </a:tc>
              </a:tr>
              <a:tr h="428628">
                <a:tc>
                  <a:txBody>
                    <a:bodyPr/>
                    <a:lstStyle/>
                    <a:p>
                      <a:pPr algn="ctr">
                        <a:lnSpc>
                          <a:spcPct val="150000"/>
                        </a:lnSpc>
                        <a:spcBef>
                          <a:spcPts val="0"/>
                        </a:spcBef>
                        <a:spcAft>
                          <a:spcPts val="0"/>
                        </a:spcAft>
                      </a:pPr>
                      <a:r>
                        <a:rPr lang="ru-RU" sz="1800">
                          <a:solidFill>
                            <a:srgbClr val="000000"/>
                          </a:solidFill>
                          <a:latin typeface="+mn-lt"/>
                          <a:ea typeface="Times New Roman"/>
                          <a:cs typeface="Times New Roman"/>
                        </a:rPr>
                        <a:t>JBIG </a:t>
                      </a:r>
                    </a:p>
                  </a:txBody>
                  <a:tcPr marL="0" marR="0" marT="0" marB="0" anchor="ct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kumimoji="0" lang="uk-UA" kern="1200" dirty="0" smtClean="0">
                          <a:solidFill>
                            <a:schemeClr val="dk1"/>
                          </a:solidFill>
                          <a:effectLst/>
                          <a:latin typeface="+mn-lt"/>
                          <a:ea typeface="+mn-ea"/>
                          <a:cs typeface="+mn-cs"/>
                        </a:rPr>
                        <a:t>Без втрати якості</a:t>
                      </a:r>
                      <a:endParaRPr kumimoji="0" lang="ru-RU" kern="1200" dirty="0" smtClean="0">
                        <a:solidFill>
                          <a:schemeClr val="dk1"/>
                        </a:solidFill>
                        <a:effectLst/>
                        <a:latin typeface="+mn-lt"/>
                        <a:ea typeface="+mn-ea"/>
                        <a:cs typeface="+mn-cs"/>
                      </a:endParaRPr>
                    </a:p>
                  </a:txBody>
                  <a:tcPr marL="0" marR="0" marT="0" marB="0" anchor="ctr"/>
                </a:tc>
              </a:tr>
              <a:tr h="571504">
                <a:tc>
                  <a:txBody>
                    <a:bodyPr/>
                    <a:lstStyle/>
                    <a:p>
                      <a:pPr algn="ctr">
                        <a:lnSpc>
                          <a:spcPct val="150000"/>
                        </a:lnSpc>
                        <a:spcBef>
                          <a:spcPts val="0"/>
                        </a:spcBef>
                        <a:spcAft>
                          <a:spcPts val="0"/>
                        </a:spcAft>
                      </a:pPr>
                      <a:r>
                        <a:rPr lang="en-US" dirty="0" smtClean="0"/>
                        <a:t>Wavelet</a:t>
                      </a:r>
                      <a:endParaRPr lang="ru-RU" sz="1800" dirty="0">
                        <a:solidFill>
                          <a:srgbClr val="000000"/>
                        </a:solidFill>
                        <a:latin typeface="+mn-lt"/>
                        <a:ea typeface="Times New Roman"/>
                        <a:cs typeface="Times New Roman"/>
                      </a:endParaRPr>
                    </a:p>
                  </a:txBody>
                  <a:tcPr marL="0" marR="0" marT="0" marB="0" anchor="ct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kumimoji="0" lang="uk-UA" kern="1200" dirty="0" smtClean="0">
                          <a:solidFill>
                            <a:schemeClr val="dk1"/>
                          </a:solidFill>
                          <a:effectLst/>
                          <a:latin typeface="+mn-lt"/>
                          <a:ea typeface="+mn-ea"/>
                          <a:cs typeface="+mn-cs"/>
                        </a:rPr>
                        <a:t>Без втрати якості</a:t>
                      </a:r>
                      <a:endParaRPr kumimoji="0" lang="ru-RU" kern="1200" dirty="0" smtClean="0">
                        <a:solidFill>
                          <a:schemeClr val="dk1"/>
                        </a:solidFill>
                        <a:effectLst/>
                        <a:latin typeface="+mn-lt"/>
                        <a:ea typeface="+mn-ea"/>
                        <a:cs typeface="+mn-cs"/>
                      </a:endParaRPr>
                    </a:p>
                  </a:txBody>
                  <a:tcPr marL="0" marR="0" marT="0" marB="0" anchor="ctr"/>
                </a:tc>
              </a:tr>
              <a:tr h="442535">
                <a:tc>
                  <a:txBody>
                    <a:bodyPr/>
                    <a:lstStyle/>
                    <a:p>
                      <a:pPr algn="ctr">
                        <a:lnSpc>
                          <a:spcPct val="150000"/>
                        </a:lnSpc>
                        <a:spcBef>
                          <a:spcPts val="0"/>
                        </a:spcBef>
                        <a:spcAft>
                          <a:spcPts val="0"/>
                        </a:spcAft>
                      </a:pPr>
                      <a:r>
                        <a:rPr lang="ru-RU" sz="1800" dirty="0" smtClean="0">
                          <a:solidFill>
                            <a:srgbClr val="000000"/>
                          </a:solidFill>
                          <a:latin typeface="+mn-lt"/>
                          <a:ea typeface="Times New Roman"/>
                          <a:cs typeface="Times New Roman"/>
                        </a:rPr>
                        <a:t>JPEG </a:t>
                      </a:r>
                      <a:endParaRPr lang="ru-RU" sz="1800" dirty="0">
                        <a:solidFill>
                          <a:srgbClr val="000000"/>
                        </a:solidFill>
                        <a:latin typeface="+mn-lt"/>
                        <a:ea typeface="Times New Roman"/>
                        <a:cs typeface="Times New Roman"/>
                      </a:endParaRPr>
                    </a:p>
                  </a:txBody>
                  <a:tcPr marL="0" marR="0" marT="0" marB="0" anchor="ct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kumimoji="0" lang="uk-UA" kern="1200" dirty="0" smtClean="0">
                          <a:solidFill>
                            <a:schemeClr val="dk1"/>
                          </a:solidFill>
                          <a:effectLst/>
                          <a:latin typeface="+mn-lt"/>
                          <a:ea typeface="+mn-ea"/>
                          <a:cs typeface="+mn-cs"/>
                        </a:rPr>
                        <a:t>З втратою якості</a:t>
                      </a:r>
                      <a:endParaRPr kumimoji="0" lang="ru-RU" kern="1200" dirty="0" smtClean="0">
                        <a:solidFill>
                          <a:schemeClr val="dk1"/>
                        </a:solidFill>
                        <a:effectLst/>
                        <a:latin typeface="+mn-lt"/>
                        <a:ea typeface="+mn-ea"/>
                        <a:cs typeface="+mn-cs"/>
                      </a:endParaRPr>
                    </a:p>
                  </a:txBody>
                  <a:tcPr marL="0" marR="0" marT="0" marB="0" anchor="ctr"/>
                </a:tc>
              </a:tr>
              <a:tr h="621356">
                <a:tc>
                  <a:txBody>
                    <a:bodyPr/>
                    <a:lstStyle/>
                    <a:p>
                      <a:pPr algn="ctr">
                        <a:lnSpc>
                          <a:spcPct val="150000"/>
                        </a:lnSpc>
                        <a:spcBef>
                          <a:spcPts val="0"/>
                        </a:spcBef>
                        <a:spcAft>
                          <a:spcPts val="0"/>
                        </a:spcAft>
                      </a:pPr>
                      <a:r>
                        <a:rPr lang="ru-RU" sz="1800" dirty="0">
                          <a:solidFill>
                            <a:srgbClr val="000000"/>
                          </a:solidFill>
                          <a:latin typeface="+mn-lt"/>
                          <a:ea typeface="Times New Roman"/>
                          <a:cs typeface="Times New Roman"/>
                        </a:rPr>
                        <a:t>JPEG </a:t>
                      </a:r>
                      <a:r>
                        <a:rPr lang="en-US" sz="1800" dirty="0" smtClean="0">
                          <a:solidFill>
                            <a:srgbClr val="000000"/>
                          </a:solidFill>
                          <a:latin typeface="+mn-lt"/>
                          <a:ea typeface="Times New Roman"/>
                          <a:cs typeface="Times New Roman"/>
                        </a:rPr>
                        <a:t>-2000</a:t>
                      </a:r>
                      <a:r>
                        <a:rPr lang="ru-RU" sz="1800" dirty="0" smtClean="0">
                          <a:solidFill>
                            <a:srgbClr val="000000"/>
                          </a:solidFill>
                          <a:latin typeface="+mn-lt"/>
                          <a:ea typeface="Times New Roman"/>
                          <a:cs typeface="Times New Roman"/>
                        </a:rPr>
                        <a:t>*</a:t>
                      </a:r>
                      <a:endParaRPr lang="ru-RU" sz="1800" dirty="0">
                        <a:solidFill>
                          <a:srgbClr val="000000"/>
                        </a:solidFill>
                        <a:latin typeface="+mn-lt"/>
                        <a:ea typeface="Times New Roman"/>
                        <a:cs typeface="Times New Roman"/>
                      </a:endParaRPr>
                    </a:p>
                  </a:txBody>
                  <a:tcPr marL="0" marR="0" marT="0" marB="0" anchor="ct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kumimoji="0" lang="uk-UA" kern="1200" dirty="0" smtClean="0">
                          <a:solidFill>
                            <a:schemeClr val="dk1"/>
                          </a:solidFill>
                          <a:effectLst/>
                          <a:latin typeface="+mn-lt"/>
                          <a:ea typeface="+mn-ea"/>
                          <a:cs typeface="+mn-cs"/>
                        </a:rPr>
                        <a:t>З втратою якості</a:t>
                      </a:r>
                      <a:endParaRPr kumimoji="0" lang="ru-RU" kern="1200" dirty="0" smtClean="0">
                        <a:solidFill>
                          <a:schemeClr val="dk1"/>
                        </a:solidFill>
                        <a:effectLst/>
                        <a:latin typeface="+mn-lt"/>
                        <a:ea typeface="+mn-ea"/>
                        <a:cs typeface="+mn-cs"/>
                      </a:endParaRPr>
                    </a:p>
                  </a:txBody>
                  <a:tcPr marL="0" marR="0" marT="0" marB="0" anchor="ctr"/>
                </a:tc>
              </a:tr>
              <a:tr h="602510">
                <a:tc>
                  <a:txBody>
                    <a:bodyPr/>
                    <a:lstStyle/>
                    <a:p>
                      <a:pPr algn="ctr">
                        <a:lnSpc>
                          <a:spcPct val="150000"/>
                        </a:lnSpc>
                        <a:spcBef>
                          <a:spcPts val="0"/>
                        </a:spcBef>
                        <a:spcAft>
                          <a:spcPts val="0"/>
                        </a:spcAft>
                      </a:pPr>
                      <a:r>
                        <a:rPr lang="ru-RU" sz="1800" dirty="0" err="1" smtClean="0">
                          <a:solidFill>
                            <a:srgbClr val="000000"/>
                          </a:solidFill>
                          <a:latin typeface="+mn-lt"/>
                          <a:ea typeface="Times New Roman"/>
                          <a:cs typeface="Times New Roman"/>
                        </a:rPr>
                        <a:t>Фрактальний</a:t>
                      </a:r>
                      <a:r>
                        <a:rPr lang="ru-RU" sz="1800" dirty="0" smtClean="0">
                          <a:solidFill>
                            <a:srgbClr val="000000"/>
                          </a:solidFill>
                          <a:latin typeface="+mn-lt"/>
                          <a:ea typeface="Times New Roman"/>
                          <a:cs typeface="Times New Roman"/>
                        </a:rPr>
                        <a:t> </a:t>
                      </a:r>
                      <a:endParaRPr lang="ru-RU" sz="1800" dirty="0">
                        <a:solidFill>
                          <a:srgbClr val="000000"/>
                        </a:solidFill>
                        <a:latin typeface="+mn-lt"/>
                        <a:ea typeface="Times New Roman"/>
                        <a:cs typeface="Times New Roman"/>
                      </a:endParaRPr>
                    </a:p>
                  </a:txBody>
                  <a:tcPr marL="0" marR="0" marT="0" marB="0" anchor="ct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kumimoji="0" lang="uk-UA" kern="1200" dirty="0" smtClean="0">
                          <a:solidFill>
                            <a:schemeClr val="dk1"/>
                          </a:solidFill>
                          <a:effectLst/>
                          <a:latin typeface="+mn-lt"/>
                          <a:ea typeface="+mn-ea"/>
                          <a:cs typeface="+mn-cs"/>
                        </a:rPr>
                        <a:t>З втратою якості</a:t>
                      </a:r>
                      <a:endParaRPr kumimoji="0" lang="ru-RU" kern="1200" dirty="0" smtClean="0">
                        <a:solidFill>
                          <a:schemeClr val="dk1"/>
                        </a:solidFill>
                        <a:effectLst/>
                        <a:latin typeface="+mn-lt"/>
                        <a:ea typeface="+mn-ea"/>
                        <a:cs typeface="+mn-cs"/>
                      </a:endParaRPr>
                    </a:p>
                  </a:txBody>
                  <a:tcPr marL="0" marR="0" marT="0" marB="0" anchor="ctr"/>
                </a:tc>
              </a:tr>
            </a:tbl>
          </a:graphicData>
        </a:graphic>
      </p:graphicFrame>
      <p:sp>
        <p:nvSpPr>
          <p:cNvPr id="6" name="TextBox 5"/>
          <p:cNvSpPr txBox="1"/>
          <p:nvPr/>
        </p:nvSpPr>
        <p:spPr>
          <a:xfrm>
            <a:off x="1500166" y="6215082"/>
            <a:ext cx="5500726" cy="369332"/>
          </a:xfrm>
          <a:prstGeom prst="rect">
            <a:avLst/>
          </a:prstGeom>
          <a:noFill/>
        </p:spPr>
        <p:txBody>
          <a:bodyPr wrap="square" rtlCol="0">
            <a:spAutoFit/>
          </a:bodyPr>
          <a:lstStyle/>
          <a:p>
            <a:r>
              <a:rPr lang="ru-RU" dirty="0" smtClean="0"/>
              <a:t>* </a:t>
            </a:r>
            <a:r>
              <a:rPr lang="uk-UA" dirty="0"/>
              <a:t>Тут не розглядаються</a:t>
            </a:r>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62074"/>
          </a:xfrm>
        </p:spPr>
        <p:txBody>
          <a:bodyPr>
            <a:normAutofit/>
          </a:bodyPr>
          <a:lstStyle/>
          <a:p>
            <a:r>
              <a:rPr lang="en-US" sz="2800" dirty="0" smtClean="0"/>
              <a:t>RLE (run length encoding)</a:t>
            </a:r>
            <a:endParaRPr lang="ru-RU" sz="2800" dirty="0"/>
          </a:p>
        </p:txBody>
      </p:sp>
      <p:sp>
        <p:nvSpPr>
          <p:cNvPr id="3" name="Содержимое 2"/>
          <p:cNvSpPr>
            <a:spLocks noGrp="1"/>
          </p:cNvSpPr>
          <p:nvPr>
            <p:ph sz="quarter" idx="1"/>
          </p:nvPr>
        </p:nvSpPr>
        <p:spPr/>
        <p:txBody>
          <a:bodyPr>
            <a:normAutofit fontScale="92500" lnSpcReduction="10000"/>
          </a:bodyPr>
          <a:lstStyle/>
          <a:p>
            <a:r>
              <a:rPr lang="uk-UA" dirty="0"/>
              <a:t>Зображення витягується в ланцюжок байт по рядках растра</a:t>
            </a:r>
            <a:r>
              <a:rPr lang="ru-RU" dirty="0" smtClean="0"/>
              <a:t>. </a:t>
            </a:r>
          </a:p>
          <a:p>
            <a:r>
              <a:rPr lang="uk-UA" dirty="0"/>
              <a:t>Саме стиснення у RLE відбувається за рахунок того, що в початковому зображенні зустрічаються ланцюжки однакових байт, тобто в його основі закладений принцип пошуку однакових пікселів в одному рядку</a:t>
            </a:r>
            <a:r>
              <a:rPr lang="ru-RU" dirty="0" smtClean="0"/>
              <a:t>. </a:t>
            </a:r>
          </a:p>
          <a:p>
            <a:r>
              <a:rPr lang="uk-UA" dirty="0"/>
              <a:t>Якщо в рядку, наприклад, є 3 </a:t>
            </a:r>
            <a:r>
              <a:rPr lang="uk-UA" dirty="0" err="1"/>
              <a:t>піксела</a:t>
            </a:r>
            <a:r>
              <a:rPr lang="uk-UA" dirty="0"/>
              <a:t> білого кольору </a:t>
            </a:r>
            <a:r>
              <a:rPr lang="uk-UA" dirty="0" smtClean="0"/>
              <a:t>(W</a:t>
            </a:r>
            <a:r>
              <a:rPr lang="uk-UA" dirty="0"/>
              <a:t>), 5 - чорного </a:t>
            </a:r>
            <a:r>
              <a:rPr lang="uk-UA" dirty="0" smtClean="0"/>
              <a:t>(В</a:t>
            </a:r>
            <a:r>
              <a:rPr lang="uk-UA" dirty="0"/>
              <a:t>), потім 4 - червоного </a:t>
            </a:r>
            <a:r>
              <a:rPr lang="uk-UA" dirty="0" smtClean="0"/>
              <a:t>(R</a:t>
            </a:r>
            <a:r>
              <a:rPr lang="uk-UA" dirty="0"/>
              <a:t>), то застосування алгоритму стиснення RLE дає можливість не запам'ятовувати кожен з них (12 пікселів), а записати, як 3 білих, 5 чорний і 4 червоних у вигляді послідовності «</a:t>
            </a:r>
            <a:r>
              <a:rPr lang="uk-UA" dirty="0" smtClean="0"/>
              <a:t>3W5B4R</a:t>
            </a:r>
            <a:r>
              <a:rPr lang="uk-UA" dirty="0"/>
              <a:t>» (6 пікселів). Досить замінити повторювані послідовності їх довжиною</a:t>
            </a:r>
            <a:r>
              <a:rPr lang="ru-RU" dirty="0" smtClean="0"/>
              <a:t>. </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Особливості зображень (1)</a:t>
            </a:r>
            <a:endParaRPr lang="uk-UA" dirty="0"/>
          </a:p>
        </p:txBody>
      </p:sp>
      <p:sp>
        <p:nvSpPr>
          <p:cNvPr id="3" name="Объект 2"/>
          <p:cNvSpPr>
            <a:spLocks noGrp="1"/>
          </p:cNvSpPr>
          <p:nvPr>
            <p:ph sz="quarter" idx="1"/>
          </p:nvPr>
        </p:nvSpPr>
        <p:spPr>
          <a:xfrm>
            <a:off x="457200" y="1600200"/>
            <a:ext cx="7467600" cy="4205064"/>
          </a:xfrm>
        </p:spPr>
        <p:txBody>
          <a:bodyPr>
            <a:normAutofit/>
          </a:bodyPr>
          <a:lstStyle/>
          <a:p>
            <a:pPr lvl="0"/>
            <a:r>
              <a:rPr lang="uk-UA" dirty="0"/>
              <a:t>Зображення (як і відео) зазвичай потребує для зберігання набагато більшого обсягу пам'яті, ніж текст</a:t>
            </a:r>
            <a:r>
              <a:rPr lang="ru-RU" dirty="0" smtClean="0"/>
              <a:t>. </a:t>
            </a:r>
          </a:p>
          <a:p>
            <a:pPr lvl="0"/>
            <a:r>
              <a:rPr lang="uk-UA" dirty="0"/>
              <a:t>Наприклад, не дуже якісна ілюстрація на обкладинці книги розміром 500x800 точок, займає 1.2 </a:t>
            </a:r>
            <a:r>
              <a:rPr lang="uk-UA" dirty="0" err="1"/>
              <a:t>Мб</a:t>
            </a:r>
            <a:r>
              <a:rPr lang="uk-UA" dirty="0"/>
              <a:t> - стільки ж, скільки художня книга з 400 сторінок (60 знаків у рядку, 42 рядки на сторінці)</a:t>
            </a:r>
            <a:r>
              <a:rPr lang="ru-RU" dirty="0" smtClean="0"/>
              <a:t>.  </a:t>
            </a:r>
          </a:p>
          <a:p>
            <a:pPr lvl="0"/>
            <a:r>
              <a:rPr lang="uk-UA" dirty="0"/>
              <a:t>Ця особливість зображень визначає актуальність алгоритмів </a:t>
            </a:r>
            <a:r>
              <a:rPr lang="uk-UA" dirty="0" smtClean="0"/>
              <a:t>стиснення </a:t>
            </a:r>
            <a:r>
              <a:rPr lang="uk-UA" dirty="0"/>
              <a:t>графіки</a:t>
            </a:r>
            <a:r>
              <a:rPr lang="ru-RU" dirty="0" smtClean="0"/>
              <a:t>.</a:t>
            </a:r>
            <a:endParaRPr lang="uk-UA" dirty="0"/>
          </a:p>
          <a:p>
            <a:endParaRPr lang="uk-UA" dirty="0"/>
          </a:p>
        </p:txBody>
      </p:sp>
    </p:spTree>
    <p:extLst>
      <p:ext uri="{BB962C8B-B14F-4D97-AF65-F5344CB8AC3E}">
        <p14:creationId xmlns:p14="http://schemas.microsoft.com/office/powerpoint/2010/main" val="3683891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115328" cy="634082"/>
          </a:xfrm>
        </p:spPr>
        <p:txBody>
          <a:bodyPr>
            <a:normAutofit/>
          </a:bodyPr>
          <a:lstStyle/>
          <a:p>
            <a:r>
              <a:rPr lang="en-US" sz="2800" dirty="0" smtClean="0"/>
              <a:t>RLE (run length encoding)</a:t>
            </a:r>
            <a:r>
              <a:rPr lang="ru-RU" sz="2800" dirty="0" smtClean="0"/>
              <a:t> - </a:t>
            </a:r>
            <a:r>
              <a:rPr lang="ru-RU" sz="2800" dirty="0" err="1" smtClean="0"/>
              <a:t>продовження</a:t>
            </a:r>
            <a:endParaRPr lang="ru-RU" sz="2800" dirty="0"/>
          </a:p>
        </p:txBody>
      </p:sp>
      <p:sp>
        <p:nvSpPr>
          <p:cNvPr id="3" name="Содержимое 2"/>
          <p:cNvSpPr>
            <a:spLocks noGrp="1"/>
          </p:cNvSpPr>
          <p:nvPr>
            <p:ph sz="quarter" idx="1"/>
          </p:nvPr>
        </p:nvSpPr>
        <p:spPr>
          <a:xfrm>
            <a:off x="457200" y="1196752"/>
            <a:ext cx="7467600" cy="4873752"/>
          </a:xfrm>
        </p:spPr>
        <p:txBody>
          <a:bodyPr>
            <a:normAutofit fontScale="85000" lnSpcReduction="10000"/>
          </a:bodyPr>
          <a:lstStyle/>
          <a:p>
            <a:pPr>
              <a:buNone/>
            </a:pPr>
            <a:r>
              <a:rPr lang="ru-RU" b="1" dirty="0" smtClean="0"/>
              <a:t>Робота алгоритму RLE:</a:t>
            </a:r>
          </a:p>
          <a:p>
            <a:r>
              <a:rPr lang="uk-UA" dirty="0"/>
              <a:t>З вхідного потоку витягується байт</a:t>
            </a:r>
            <a:r>
              <a:rPr lang="ru-RU" dirty="0" smtClean="0"/>
              <a:t>. </a:t>
            </a:r>
          </a:p>
          <a:p>
            <a:r>
              <a:rPr lang="uk-UA" dirty="0"/>
              <a:t>Якщо він </a:t>
            </a:r>
            <a:r>
              <a:rPr lang="uk-UA" dirty="0" smtClean="0"/>
              <a:t>дорівнює </a:t>
            </a:r>
            <a:r>
              <a:rPr lang="uk-UA" dirty="0"/>
              <a:t>попередньому </a:t>
            </a:r>
            <a:r>
              <a:rPr lang="uk-UA" dirty="0" smtClean="0"/>
              <a:t>витягнутому </a:t>
            </a:r>
            <a:r>
              <a:rPr lang="uk-UA" dirty="0"/>
              <a:t>байту (сусідні байти однакові), тоді внутрішній лічильник повторів для даного </a:t>
            </a:r>
            <a:r>
              <a:rPr lang="uk-UA" dirty="0" err="1"/>
              <a:t>байта</a:t>
            </a:r>
            <a:r>
              <a:rPr lang="uk-UA" dirty="0"/>
              <a:t> збільшується на 1, а у вихідний потік поки нічого не видається</a:t>
            </a:r>
            <a:r>
              <a:rPr lang="ru-RU" dirty="0" smtClean="0"/>
              <a:t>. </a:t>
            </a:r>
          </a:p>
          <a:p>
            <a:r>
              <a:rPr lang="uk-UA" dirty="0"/>
              <a:t>Як тільки новий витягнутий з вхідного потоку байт відрізняється від попереднього </a:t>
            </a:r>
            <a:r>
              <a:rPr lang="uk-UA" dirty="0" err="1"/>
              <a:t>байта</a:t>
            </a:r>
            <a:r>
              <a:rPr lang="uk-UA" dirty="0"/>
              <a:t>, у вихідний потік передається ЛІЧИЛЬНИК повторів, а потім </a:t>
            </a:r>
            <a:r>
              <a:rPr lang="uk-UA" dirty="0" smtClean="0"/>
              <a:t>попередній повторюваний </a:t>
            </a:r>
            <a:r>
              <a:rPr lang="uk-UA" dirty="0"/>
              <a:t>байт</a:t>
            </a:r>
            <a:r>
              <a:rPr lang="ru-RU" dirty="0" smtClean="0"/>
              <a:t>. </a:t>
            </a:r>
          </a:p>
          <a:p>
            <a:r>
              <a:rPr lang="uk-UA" dirty="0"/>
              <a:t>Після цього збільшуватися на 1 внутрішній лічильник неоднакових байт (відмінності</a:t>
            </a:r>
            <a:r>
              <a:rPr lang="ru-RU" dirty="0" smtClean="0"/>
              <a:t>). </a:t>
            </a:r>
          </a:p>
          <a:p>
            <a:r>
              <a:rPr lang="uk-UA" dirty="0"/>
              <a:t>Коли ж у вхідному потоці знову буде зустрінутий фрагмент з однакових байт, тоді у вихідний потік буде переданий ЛІЧИЛЬНИК відмінностей, а за ним цілком вся ПОСЛІДОВНІСТЬ неоднакових байт</a:t>
            </a:r>
            <a:r>
              <a:rPr lang="ru-RU" dirty="0" smtClean="0"/>
              <a:t>.</a:t>
            </a:r>
            <a:endParaRPr lang="ru-R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115328" cy="562074"/>
          </a:xfrm>
        </p:spPr>
        <p:txBody>
          <a:bodyPr>
            <a:normAutofit/>
          </a:bodyPr>
          <a:lstStyle/>
          <a:p>
            <a:r>
              <a:rPr lang="en-US" sz="2800" dirty="0"/>
              <a:t>RLE (run length encoding)</a:t>
            </a:r>
            <a:r>
              <a:rPr lang="ru-RU" sz="2800" dirty="0"/>
              <a:t> - </a:t>
            </a:r>
            <a:r>
              <a:rPr lang="ru-RU" sz="2800" dirty="0" err="1"/>
              <a:t>продовження</a:t>
            </a:r>
            <a:endParaRPr lang="ru-RU" sz="2800" dirty="0"/>
          </a:p>
        </p:txBody>
      </p:sp>
      <p:sp>
        <p:nvSpPr>
          <p:cNvPr id="3" name="Содержимое 2"/>
          <p:cNvSpPr>
            <a:spLocks noGrp="1"/>
          </p:cNvSpPr>
          <p:nvPr>
            <p:ph sz="quarter" idx="1"/>
          </p:nvPr>
        </p:nvSpPr>
        <p:spPr>
          <a:xfrm>
            <a:off x="457200" y="1412776"/>
            <a:ext cx="7467600" cy="4873752"/>
          </a:xfrm>
        </p:spPr>
        <p:txBody>
          <a:bodyPr>
            <a:normAutofit fontScale="92500"/>
          </a:bodyPr>
          <a:lstStyle/>
          <a:p>
            <a:r>
              <a:rPr lang="uk-UA" dirty="0"/>
              <a:t>Цей алгоритм добре працює з штучними і пастеризованими зображеннями і погано - з фотографіями</a:t>
            </a:r>
            <a:r>
              <a:rPr lang="ru-RU" dirty="0" smtClean="0"/>
              <a:t>. </a:t>
            </a:r>
          </a:p>
          <a:p>
            <a:r>
              <a:rPr lang="uk-UA" dirty="0"/>
              <a:t>Якщо фотографія деталізована, то даний алгоритм може навіть збільшити розмір файлу</a:t>
            </a:r>
            <a:r>
              <a:rPr lang="ru-RU" dirty="0" smtClean="0"/>
              <a:t>. </a:t>
            </a:r>
          </a:p>
          <a:p>
            <a:r>
              <a:rPr lang="uk-UA" dirty="0"/>
              <a:t>В даний час цей алгоритм використовується для стиснення інформації в PSD - і в PCX-форматах</a:t>
            </a:r>
            <a:r>
              <a:rPr lang="ru-RU" dirty="0" smtClean="0"/>
              <a:t>. </a:t>
            </a:r>
          </a:p>
          <a:p>
            <a:r>
              <a:rPr lang="uk-UA" dirty="0"/>
              <a:t>У кращому випадку цей алгоритм стискає файл у 64 рази, в гіршому збільшує в 2 </a:t>
            </a:r>
            <a:r>
              <a:rPr lang="uk-UA" dirty="0" smtClean="0"/>
              <a:t>рази</a:t>
            </a:r>
            <a:r>
              <a:rPr lang="ru-RU" dirty="0" smtClean="0"/>
              <a:t>. </a:t>
            </a:r>
          </a:p>
          <a:p>
            <a:r>
              <a:rPr lang="ru-RU" dirty="0" err="1" smtClean="0"/>
              <a:t>Симметричність</a:t>
            </a:r>
            <a:r>
              <a:rPr lang="ru-RU" dirty="0" smtClean="0"/>
              <a:t> - </a:t>
            </a:r>
            <a:r>
              <a:rPr lang="ru-RU" dirty="0" err="1" smtClean="0"/>
              <a:t>Приблизно</a:t>
            </a:r>
            <a:r>
              <a:rPr lang="ru-RU" dirty="0" smtClean="0"/>
              <a:t> </a:t>
            </a:r>
            <a:r>
              <a:rPr lang="ru-RU" dirty="0" err="1" smtClean="0"/>
              <a:t>одиниця</a:t>
            </a:r>
            <a:r>
              <a:rPr lang="ru-RU" dirty="0" smtClean="0"/>
              <a:t>.</a:t>
            </a:r>
          </a:p>
          <a:p>
            <a:r>
              <a:rPr lang="uk-UA" dirty="0"/>
              <a:t>До позитивних сторін алгоритму, можна віднести те, що він не вимагає додаткової пам'яті при роботі, і швидко виконується</a:t>
            </a:r>
            <a:r>
              <a:rPr lang="ru-RU" dirty="0" smtClean="0"/>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4082"/>
          </a:xfrm>
        </p:spPr>
        <p:txBody>
          <a:bodyPr vert="horz" anchor="b">
            <a:normAutofit/>
          </a:bodyPr>
          <a:lstStyle/>
          <a:p>
            <a:r>
              <a:rPr lang="en-US" sz="2800" dirty="0" smtClean="0"/>
              <a:t>LZW (Lempel-Ziv-Welch)</a:t>
            </a:r>
            <a:endParaRPr lang="ru-RU" sz="2800" dirty="0" smtClean="0"/>
          </a:p>
        </p:txBody>
      </p:sp>
      <p:sp>
        <p:nvSpPr>
          <p:cNvPr id="3" name="Содержимое 2"/>
          <p:cNvSpPr>
            <a:spLocks noGrp="1"/>
          </p:cNvSpPr>
          <p:nvPr>
            <p:ph sz="quarter" idx="1"/>
          </p:nvPr>
        </p:nvSpPr>
        <p:spPr>
          <a:xfrm>
            <a:off x="251520" y="1124744"/>
            <a:ext cx="8352928" cy="4873752"/>
          </a:xfrm>
        </p:spPr>
        <p:txBody>
          <a:bodyPr>
            <a:noAutofit/>
          </a:bodyPr>
          <a:lstStyle/>
          <a:p>
            <a:r>
              <a:rPr lang="uk-UA" dirty="0"/>
              <a:t>Стискає дані шляхом пошуку однакових послідовностей (званих фразами) у всьому файлі</a:t>
            </a:r>
            <a:r>
              <a:rPr lang="ru-RU" dirty="0" smtClean="0"/>
              <a:t>. </a:t>
            </a:r>
          </a:p>
          <a:p>
            <a:r>
              <a:rPr lang="uk-UA" dirty="0"/>
              <a:t>Потім виявлені послідовності зберігаються в таблиці, де їм присвоюються коротші маркери (ключі</a:t>
            </a:r>
            <a:r>
              <a:rPr lang="ru-RU" dirty="0" smtClean="0"/>
              <a:t>). </a:t>
            </a:r>
          </a:p>
          <a:p>
            <a:r>
              <a:rPr lang="uk-UA" dirty="0"/>
              <a:t>Якщо, наприклад, у складі малюнка є ділянка, що складається з декількох подібних півтонів, наприклад, блакитного, світло-блакитного і темно-блакитного кольору, які повторюються 50 разів, LZW виявляє </a:t>
            </a:r>
            <a:r>
              <a:rPr lang="uk-UA" dirty="0" smtClean="0"/>
              <a:t>це і присвоює </a:t>
            </a:r>
            <a:r>
              <a:rPr lang="uk-UA" dirty="0"/>
              <a:t>даному набору окреме число (наприклад, 7) один відтінок - блакитний вони будуть кодовані одним відтінком - блакитним. Потім зберігає ці дані 50 разів у вигляді числа 7</a:t>
            </a:r>
            <a:r>
              <a:rPr lang="ru-RU" dirty="0" smtClean="0"/>
              <a:t>. </a:t>
            </a:r>
            <a:endParaRPr lang="ru-RU"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4082"/>
          </a:xfrm>
        </p:spPr>
        <p:txBody>
          <a:bodyPr vert="horz" anchor="b">
            <a:normAutofit/>
          </a:bodyPr>
          <a:lstStyle/>
          <a:p>
            <a:r>
              <a:rPr lang="en-US" sz="2800" dirty="0" smtClean="0"/>
              <a:t>LZW (Lempel-Ziv-Welch) - </a:t>
            </a:r>
            <a:r>
              <a:rPr lang="ru-RU" sz="2800" dirty="0" err="1" smtClean="0"/>
              <a:t>продовження</a:t>
            </a:r>
            <a:endParaRPr lang="ru-RU" sz="2800" dirty="0" smtClean="0"/>
          </a:p>
        </p:txBody>
      </p:sp>
      <p:sp>
        <p:nvSpPr>
          <p:cNvPr id="3" name="Содержимое 2"/>
          <p:cNvSpPr>
            <a:spLocks noGrp="1"/>
          </p:cNvSpPr>
          <p:nvPr>
            <p:ph sz="quarter" idx="1"/>
          </p:nvPr>
        </p:nvSpPr>
        <p:spPr/>
        <p:txBody>
          <a:bodyPr>
            <a:normAutofit/>
          </a:bodyPr>
          <a:lstStyle/>
          <a:p>
            <a:pPr>
              <a:buNone/>
            </a:pPr>
            <a:r>
              <a:rPr lang="ru-RU" b="1" dirty="0" smtClean="0"/>
              <a:t>Робота алгоритму L</a:t>
            </a:r>
            <a:r>
              <a:rPr lang="en-US" b="1" dirty="0" smtClean="0"/>
              <a:t>ZW</a:t>
            </a:r>
            <a:r>
              <a:rPr lang="ru-RU" b="1" dirty="0" smtClean="0"/>
              <a:t>:</a:t>
            </a:r>
          </a:p>
          <a:p>
            <a:r>
              <a:rPr lang="uk-UA" dirty="0"/>
              <a:t>Зчитуються послідовно символи вхідного потоку і перевіряється наявність даного рядка в створеній таблиці рядків</a:t>
            </a:r>
            <a:r>
              <a:rPr lang="ru-RU" dirty="0" smtClean="0"/>
              <a:t>. </a:t>
            </a:r>
          </a:p>
          <a:p>
            <a:r>
              <a:rPr lang="uk-UA" dirty="0"/>
              <a:t>Якщо рядок є, то зчитується наступний символ, а якщо рядка немає, то заноситься в потік код для попереднього знайденого </a:t>
            </a:r>
            <a:r>
              <a:rPr lang="uk-UA" dirty="0" smtClean="0"/>
              <a:t>рядка, </a:t>
            </a:r>
            <a:r>
              <a:rPr lang="uk-UA" dirty="0"/>
              <a:t>заноситься рядок в таблицю і починається пошук знову</a:t>
            </a:r>
            <a:r>
              <a:rPr lang="ru-RU" dirty="0" smtClean="0"/>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4082"/>
          </a:xfrm>
        </p:spPr>
        <p:txBody>
          <a:bodyPr vert="horz" anchor="b">
            <a:normAutofit/>
          </a:bodyPr>
          <a:lstStyle/>
          <a:p>
            <a:r>
              <a:rPr lang="en-US" sz="2800" dirty="0" smtClean="0"/>
              <a:t>LZW (Lempel-Ziv-Welch) </a:t>
            </a:r>
            <a:r>
              <a:rPr lang="en-US" sz="2800" dirty="0"/>
              <a:t>- </a:t>
            </a:r>
            <a:r>
              <a:rPr lang="ru-RU" sz="2800" dirty="0" err="1"/>
              <a:t>продовження</a:t>
            </a:r>
            <a:endParaRPr lang="ru-RU" sz="2800" dirty="0" smtClean="0"/>
          </a:p>
        </p:txBody>
      </p:sp>
      <p:sp>
        <p:nvSpPr>
          <p:cNvPr id="3" name="Содержимое 2"/>
          <p:cNvSpPr>
            <a:spLocks noGrp="1"/>
          </p:cNvSpPr>
          <p:nvPr>
            <p:ph sz="quarter" idx="1"/>
          </p:nvPr>
        </p:nvSpPr>
        <p:spPr>
          <a:xfrm>
            <a:off x="323528" y="1600200"/>
            <a:ext cx="8424936" cy="4873752"/>
          </a:xfrm>
        </p:spPr>
        <p:txBody>
          <a:bodyPr>
            <a:normAutofit/>
          </a:bodyPr>
          <a:lstStyle/>
          <a:p>
            <a:pPr marL="274320" lvl="1">
              <a:spcBef>
                <a:spcPts val="600"/>
              </a:spcBef>
              <a:buSzPct val="70000"/>
              <a:buFont typeface="Wingdings"/>
              <a:buChar char=""/>
            </a:pPr>
            <a:r>
              <a:rPr lang="uk-UA" sz="2800" dirty="0"/>
              <a:t>Приклад: нехай стискається послідовність 45, 55, 55, 151, 55, 55, 55</a:t>
            </a:r>
            <a:r>
              <a:rPr lang="ru-RU" sz="2600" dirty="0" smtClean="0"/>
              <a:t>. </a:t>
            </a:r>
          </a:p>
          <a:p>
            <a:pPr lvl="1"/>
            <a:r>
              <a:rPr lang="uk-UA" dirty="0"/>
              <a:t>відповідно до викладеного вище спочатку у вихідний потік поміщається код очищення &lt;</a:t>
            </a:r>
            <a:r>
              <a:rPr lang="uk-UA" dirty="0" smtClean="0"/>
              <a:t>256&gt;</a:t>
            </a:r>
          </a:p>
          <a:p>
            <a:pPr lvl="1"/>
            <a:r>
              <a:rPr lang="uk-UA" dirty="0" smtClean="0"/>
              <a:t>потім </a:t>
            </a:r>
            <a:r>
              <a:rPr lang="uk-UA" dirty="0"/>
              <a:t>додається до початково порожнього рядка 45 і перевіряється, чи є рядок 45 у </a:t>
            </a:r>
            <a:r>
              <a:rPr lang="uk-UA" dirty="0" smtClean="0"/>
              <a:t>таблиці.</a:t>
            </a:r>
          </a:p>
          <a:p>
            <a:pPr lvl="1"/>
            <a:r>
              <a:rPr lang="uk-UA" dirty="0" smtClean="0"/>
              <a:t>Оскільки </a:t>
            </a:r>
            <a:r>
              <a:rPr lang="uk-UA" dirty="0"/>
              <a:t>під час ініціалізації у таблицю були занесені всі рядки з одного символу, то рядок 45 є у </a:t>
            </a:r>
            <a:r>
              <a:rPr lang="uk-UA" dirty="0" smtClean="0"/>
              <a:t>таблиці.</a:t>
            </a:r>
          </a:p>
          <a:p>
            <a:pPr lvl="1"/>
            <a:r>
              <a:rPr lang="uk-UA" dirty="0" smtClean="0"/>
              <a:t>Далі </a:t>
            </a:r>
            <a:r>
              <a:rPr lang="uk-UA" dirty="0"/>
              <a:t>зчитується наступний символ 55 з вхідного потоку і перевіряється, чи є рядок 45, 55 у </a:t>
            </a:r>
            <a:r>
              <a:rPr lang="uk-UA" dirty="0" smtClean="0"/>
              <a:t>таблиці.</a:t>
            </a:r>
          </a:p>
          <a:p>
            <a:pPr lvl="1"/>
            <a:r>
              <a:rPr lang="uk-UA" dirty="0" smtClean="0"/>
              <a:t>Такого </a:t>
            </a:r>
            <a:r>
              <a:rPr lang="uk-UA" dirty="0"/>
              <a:t>рядку у таблиці поки немає. Далі заноситься у таблицю рядок 45, 55 (з першим вільним кодом 258) і записується у потік код &lt;45&gt;.</a:t>
            </a:r>
            <a:endParaRPr lang="ru-RU"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4082"/>
          </a:xfrm>
        </p:spPr>
        <p:txBody>
          <a:bodyPr vert="horz" anchor="b">
            <a:normAutofit/>
          </a:bodyPr>
          <a:lstStyle/>
          <a:p>
            <a:r>
              <a:rPr lang="en-US" sz="2800" dirty="0" smtClean="0"/>
              <a:t>LZW (Lempel-Ziv-Welch) </a:t>
            </a:r>
            <a:r>
              <a:rPr lang="en-US" sz="2800" dirty="0"/>
              <a:t>- </a:t>
            </a:r>
            <a:r>
              <a:rPr lang="ru-RU" sz="2800" dirty="0" err="1"/>
              <a:t>продовження</a:t>
            </a:r>
            <a:endParaRPr lang="ru-RU" sz="2800" dirty="0" smtClean="0"/>
          </a:p>
        </p:txBody>
      </p:sp>
      <p:sp>
        <p:nvSpPr>
          <p:cNvPr id="3" name="Содержимое 2"/>
          <p:cNvSpPr>
            <a:spLocks noGrp="1"/>
          </p:cNvSpPr>
          <p:nvPr>
            <p:ph sz="quarter" idx="1"/>
          </p:nvPr>
        </p:nvSpPr>
        <p:spPr>
          <a:xfrm>
            <a:off x="479785" y="1268760"/>
            <a:ext cx="7467600" cy="4873752"/>
          </a:xfrm>
        </p:spPr>
        <p:txBody>
          <a:bodyPr>
            <a:normAutofit fontScale="92500" lnSpcReduction="10000"/>
          </a:bodyPr>
          <a:lstStyle/>
          <a:p>
            <a:r>
              <a:rPr lang="ru-RU" dirty="0" smtClean="0"/>
              <a:t>Можно коротко представить архивацию следующим образом: </a:t>
            </a:r>
          </a:p>
          <a:p>
            <a:pPr lvl="1"/>
            <a:r>
              <a:rPr lang="ru-RU" dirty="0" smtClean="0"/>
              <a:t>¦45¦ есть в таблице; </a:t>
            </a:r>
          </a:p>
          <a:p>
            <a:pPr lvl="1"/>
            <a:r>
              <a:rPr lang="ru-RU" dirty="0" smtClean="0"/>
              <a:t>¦45, 55¦ нет. Добавляется в таблицу &lt;258&gt; ¦45, 55¦. В поток: &lt;45&gt;; </a:t>
            </a:r>
          </a:p>
          <a:p>
            <a:pPr lvl="1"/>
            <a:r>
              <a:rPr lang="ru-RU" dirty="0" smtClean="0"/>
              <a:t>¦55, 55¦ нет. В таблицу: &lt;259&gt; ¦55, 55¦. В поток: &lt;55&gt;; </a:t>
            </a:r>
          </a:p>
          <a:p>
            <a:pPr lvl="1"/>
            <a:r>
              <a:rPr lang="ru-RU" dirty="0" smtClean="0"/>
              <a:t>¦55, 151¦ нет. В таблицу: &lt;260&gt;¦55, 151¦. В поток: &lt;55&gt;; </a:t>
            </a:r>
          </a:p>
          <a:p>
            <a:pPr lvl="1"/>
            <a:r>
              <a:rPr lang="ru-RU" dirty="0" smtClean="0"/>
              <a:t>¦151, 55¦ нет. В таблицу: &lt;261&gt; ¦151, 55¦. В поток: &lt;151&gt;; </a:t>
            </a:r>
          </a:p>
          <a:p>
            <a:pPr lvl="1"/>
            <a:r>
              <a:rPr lang="ru-RU" dirty="0" smtClean="0"/>
              <a:t>¦55, 55¦ есть в таблице; </a:t>
            </a:r>
          </a:p>
          <a:p>
            <a:pPr lvl="1"/>
            <a:r>
              <a:rPr lang="ru-RU" dirty="0" smtClean="0"/>
              <a:t>¦55, 55, 55¦ нет. В таблицу: ¦55, 55, 55¦ &lt;262&gt;. В поток: &lt;259&gt;. </a:t>
            </a:r>
          </a:p>
          <a:p>
            <a:r>
              <a:rPr lang="ru-RU" dirty="0" smtClean="0"/>
              <a:t>Последовательность кодов для данного примера, попадающих в выходной поток: &lt;256&gt;, &lt;45&gt;, &lt;55&gt;, &lt;55&gt;, &lt;151&gt;, &lt;259&gt;.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4082"/>
          </a:xfrm>
        </p:spPr>
        <p:txBody>
          <a:bodyPr vert="horz" anchor="b">
            <a:normAutofit/>
          </a:bodyPr>
          <a:lstStyle/>
          <a:p>
            <a:r>
              <a:rPr lang="en-US" sz="2800" dirty="0" smtClean="0"/>
              <a:t>LZW (Lempel-Ziv-Welch) </a:t>
            </a:r>
            <a:r>
              <a:rPr lang="en-US" sz="2800" dirty="0"/>
              <a:t>- </a:t>
            </a:r>
            <a:r>
              <a:rPr lang="ru-RU" sz="2800" dirty="0" err="1"/>
              <a:t>продовження</a:t>
            </a:r>
            <a:endParaRPr lang="ru-RU" sz="2800" dirty="0" smtClean="0"/>
          </a:p>
        </p:txBody>
      </p:sp>
      <p:sp>
        <p:nvSpPr>
          <p:cNvPr id="3" name="Содержимое 2"/>
          <p:cNvSpPr>
            <a:spLocks noGrp="1"/>
          </p:cNvSpPr>
          <p:nvPr>
            <p:ph sz="quarter" idx="1"/>
          </p:nvPr>
        </p:nvSpPr>
        <p:spPr>
          <a:xfrm>
            <a:off x="457200" y="1340768"/>
            <a:ext cx="8280920" cy="5141168"/>
          </a:xfrm>
        </p:spPr>
        <p:txBody>
          <a:bodyPr>
            <a:normAutofit lnSpcReduction="10000"/>
          </a:bodyPr>
          <a:lstStyle/>
          <a:p>
            <a:r>
              <a:rPr lang="uk-UA" dirty="0"/>
              <a:t>Особливість LZW полягає в тому, що для декомпресії не треба зберігати таблицю рядків у файл для розпакування. </a:t>
            </a:r>
            <a:endParaRPr lang="uk-UA" dirty="0" smtClean="0"/>
          </a:p>
          <a:p>
            <a:r>
              <a:rPr lang="uk-UA" dirty="0" smtClean="0"/>
              <a:t>Алгоритм </a:t>
            </a:r>
            <a:r>
              <a:rPr lang="uk-UA" dirty="0"/>
              <a:t>побудований таким чином, що можна відновити таблицю рядків, користуючись тільки потоком кодів</a:t>
            </a:r>
            <a:r>
              <a:rPr lang="ru-RU" dirty="0" smtClean="0"/>
              <a:t>. </a:t>
            </a:r>
          </a:p>
          <a:p>
            <a:r>
              <a:rPr lang="uk-UA" dirty="0"/>
              <a:t>Максимальний коефіцієнт стиснення в даному алгоритмі становить в межах 1000 разів</a:t>
            </a:r>
            <a:r>
              <a:rPr lang="ru-RU" dirty="0" smtClean="0"/>
              <a:t>. </a:t>
            </a:r>
          </a:p>
          <a:p>
            <a:r>
              <a:rPr lang="uk-UA" dirty="0"/>
              <a:t>Стиснення в 1000 разів досягається тільки на </a:t>
            </a:r>
            <a:r>
              <a:rPr lang="uk-UA" dirty="0" smtClean="0"/>
              <a:t>однокольорових </a:t>
            </a:r>
            <a:r>
              <a:rPr lang="uk-UA" dirty="0"/>
              <a:t>зображеннях розміром кратним приблизно 7 </a:t>
            </a:r>
            <a:r>
              <a:rPr lang="uk-UA" dirty="0" err="1"/>
              <a:t>Мб</a:t>
            </a:r>
            <a:r>
              <a:rPr lang="ru-RU" dirty="0" smtClean="0"/>
              <a:t>.</a:t>
            </a:r>
          </a:p>
          <a:p>
            <a:pPr marL="274320" lvl="1">
              <a:spcBef>
                <a:spcPts val="600"/>
              </a:spcBef>
              <a:buSzPct val="70000"/>
              <a:buFont typeface="Wingdings"/>
              <a:buChar char=""/>
            </a:pPr>
            <a:r>
              <a:rPr lang="ru-RU" sz="2400" dirty="0" err="1" smtClean="0"/>
              <a:t>Симетричність</a:t>
            </a:r>
            <a:r>
              <a:rPr lang="ru-RU" sz="2400" dirty="0" smtClean="0"/>
              <a:t>. </a:t>
            </a:r>
            <a:r>
              <a:rPr lang="uk-UA" sz="2400" dirty="0"/>
              <a:t>Майже симетричний, за умови оптимальної реалізації операції пошуку рядка в таблиці</a:t>
            </a:r>
            <a:r>
              <a:rPr lang="ru-RU" sz="2400" dirty="0" smtClean="0"/>
              <a:t>.</a:t>
            </a:r>
            <a:endParaRPr lang="ru-RU"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06090"/>
          </a:xfrm>
        </p:spPr>
        <p:txBody>
          <a:bodyPr vert="horz" anchor="b">
            <a:normAutofit/>
          </a:bodyPr>
          <a:lstStyle/>
          <a:p>
            <a:r>
              <a:rPr lang="en-US" sz="2800" dirty="0" smtClean="0"/>
              <a:t>LZW (Lempel-Ziv-Welch) </a:t>
            </a:r>
            <a:r>
              <a:rPr lang="en-US" sz="2800" dirty="0"/>
              <a:t>- </a:t>
            </a:r>
            <a:r>
              <a:rPr lang="ru-RU" sz="2800" dirty="0" err="1"/>
              <a:t>продовження</a:t>
            </a:r>
            <a:endParaRPr lang="ru-RU" sz="2800" dirty="0" smtClean="0"/>
          </a:p>
        </p:txBody>
      </p:sp>
      <p:sp>
        <p:nvSpPr>
          <p:cNvPr id="3" name="Содержимое 2"/>
          <p:cNvSpPr>
            <a:spLocks noGrp="1"/>
          </p:cNvSpPr>
          <p:nvPr>
            <p:ph sz="quarter" idx="1"/>
          </p:nvPr>
        </p:nvSpPr>
        <p:spPr>
          <a:xfrm>
            <a:off x="457200" y="1816224"/>
            <a:ext cx="7467600" cy="3917032"/>
          </a:xfrm>
        </p:spPr>
        <p:txBody>
          <a:bodyPr>
            <a:normAutofit/>
          </a:bodyPr>
          <a:lstStyle/>
          <a:p>
            <a:r>
              <a:rPr lang="uk-UA" dirty="0"/>
              <a:t>Даний метод краще працює на однорідних ділянках, вільних від колірного шуму</a:t>
            </a:r>
            <a:r>
              <a:rPr lang="ru-RU" dirty="0" smtClean="0"/>
              <a:t>.</a:t>
            </a:r>
          </a:p>
          <a:p>
            <a:r>
              <a:rPr lang="uk-UA" dirty="0"/>
              <a:t>Однак у порівнянні з RLE -алгоритмом він більш ефективний при стисканні довільних графічних даних, хоча процес стиснення і розпакування в цьому випадку відбувається повільніше</a:t>
            </a:r>
            <a:r>
              <a:rPr lang="ru-RU" dirty="0" smtClean="0"/>
              <a:t>. </a:t>
            </a:r>
          </a:p>
          <a:p>
            <a:r>
              <a:rPr lang="uk-UA" dirty="0"/>
              <a:t>Механізм </a:t>
            </a:r>
            <a:r>
              <a:rPr lang="uk-UA" dirty="0" smtClean="0"/>
              <a:t>LZW-компресії </a:t>
            </a:r>
            <a:r>
              <a:rPr lang="uk-UA" dirty="0"/>
              <a:t>використовується у форматі TIFF, а також в одному з основних форматів мережі Інтернет - GIF</a:t>
            </a:r>
            <a:r>
              <a:rPr lang="ru-RU" dirty="0" smtClean="0"/>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JBIG</a:t>
            </a:r>
            <a:endParaRPr lang="ru-RU" dirty="0"/>
          </a:p>
        </p:txBody>
      </p:sp>
      <p:sp>
        <p:nvSpPr>
          <p:cNvPr id="3" name="Содержимое 2"/>
          <p:cNvSpPr>
            <a:spLocks noGrp="1"/>
          </p:cNvSpPr>
          <p:nvPr>
            <p:ph sz="quarter" idx="1"/>
          </p:nvPr>
        </p:nvSpPr>
        <p:spPr>
          <a:xfrm>
            <a:off x="457200" y="1600200"/>
            <a:ext cx="7467600" cy="3989040"/>
          </a:xfrm>
        </p:spPr>
        <p:txBody>
          <a:bodyPr>
            <a:normAutofit/>
          </a:bodyPr>
          <a:lstStyle/>
          <a:p>
            <a:r>
              <a:rPr lang="ru-RU" dirty="0" smtClean="0"/>
              <a:t>JBIG — </a:t>
            </a:r>
            <a:r>
              <a:rPr lang="uk-UA" dirty="0"/>
              <a:t>це стандарт стиснення зображень без втрат, розроблений в першу чергу для стиснення факсимільних зображень, але може також досить ефективно бути використаний і для інших класів зображень</a:t>
            </a:r>
            <a:r>
              <a:rPr lang="ru-RU" dirty="0" smtClean="0"/>
              <a:t>. </a:t>
            </a:r>
          </a:p>
          <a:p>
            <a:r>
              <a:rPr lang="uk-UA" dirty="0"/>
              <a:t>У більшості випадків JBIG демонструє приблизно на 20-50% кращий ступінь стиснення в порівнянні з простішим і </a:t>
            </a:r>
            <a:r>
              <a:rPr lang="uk-UA" dirty="0" err="1" smtClean="0"/>
              <a:t>ранішим</a:t>
            </a:r>
            <a:r>
              <a:rPr lang="uk-UA" dirty="0" smtClean="0"/>
              <a:t> </a:t>
            </a:r>
            <a:r>
              <a:rPr lang="uk-UA" dirty="0"/>
              <a:t>стандартом </a:t>
            </a:r>
            <a:r>
              <a:rPr lang="uk-UA" dirty="0" err="1"/>
              <a:t>Fax</a:t>
            </a:r>
            <a:r>
              <a:rPr lang="uk-UA" dirty="0"/>
              <a:t> Group 4, в деяких </a:t>
            </a:r>
            <a:r>
              <a:rPr lang="uk-UA" dirty="0" smtClean="0"/>
              <a:t>ситуаціях </a:t>
            </a:r>
            <a:r>
              <a:rPr lang="uk-UA" dirty="0"/>
              <a:t>перевага досягає декількох разів</a:t>
            </a:r>
            <a:r>
              <a:rPr lang="ru-RU" dirty="0" smtClean="0"/>
              <a:t>.</a:t>
            </a:r>
            <a:endParaRPr lang="ru-RU"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JBIG</a:t>
            </a:r>
            <a:r>
              <a:rPr lang="en-US" sz="3200" dirty="0" smtClean="0"/>
              <a:t> </a:t>
            </a:r>
            <a:r>
              <a:rPr lang="en-US" sz="3200" dirty="0"/>
              <a:t>- </a:t>
            </a:r>
            <a:r>
              <a:rPr lang="ru-RU" sz="3200" dirty="0" err="1"/>
              <a:t>продовження</a:t>
            </a:r>
            <a:endParaRPr lang="ru-RU" dirty="0"/>
          </a:p>
        </p:txBody>
      </p:sp>
      <p:sp>
        <p:nvSpPr>
          <p:cNvPr id="3" name="Содержимое 2"/>
          <p:cNvSpPr>
            <a:spLocks noGrp="1"/>
          </p:cNvSpPr>
          <p:nvPr>
            <p:ph sz="quarter" idx="1"/>
          </p:nvPr>
        </p:nvSpPr>
        <p:spPr/>
        <p:txBody>
          <a:bodyPr>
            <a:normAutofit fontScale="92500"/>
          </a:bodyPr>
          <a:lstStyle/>
          <a:p>
            <a:r>
              <a:rPr lang="uk-UA" dirty="0"/>
              <a:t>JBIG використовує варіант арифметичного стиснення, запатентований IBM і відомий як Q-</a:t>
            </a:r>
            <a:r>
              <a:rPr lang="uk-UA" dirty="0" err="1"/>
              <a:t>coder</a:t>
            </a:r>
            <a:r>
              <a:rPr lang="ru-RU" dirty="0" smtClean="0"/>
              <a:t>. </a:t>
            </a:r>
          </a:p>
          <a:p>
            <a:r>
              <a:rPr lang="uk-UA" dirty="0"/>
              <a:t>Він заснований на оцінці ймовірності кожного біта на основі попередніх бітів і попередніх рядків зображення</a:t>
            </a:r>
            <a:r>
              <a:rPr lang="ru-RU" dirty="0" smtClean="0"/>
              <a:t>. </a:t>
            </a:r>
          </a:p>
          <a:p>
            <a:r>
              <a:rPr lang="uk-UA" dirty="0"/>
              <a:t>Алгоритм розроблений для стиснення зображення по рядках в порядку їх надходження</a:t>
            </a:r>
            <a:r>
              <a:rPr lang="ru-RU" dirty="0" smtClean="0"/>
              <a:t>. </a:t>
            </a:r>
          </a:p>
          <a:p>
            <a:r>
              <a:rPr lang="uk-UA" dirty="0"/>
              <a:t>Також JBIG підтримується прогресивна передача (поступова «поява» зображення на приймачі у міру отримання файлу) з невеликим (близько 5%) зниженням ступеня стиснення</a:t>
            </a:r>
            <a:r>
              <a:rPr lang="ru-RU" dirty="0" smtClean="0"/>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Особливості зображень </a:t>
            </a:r>
            <a:r>
              <a:rPr lang="uk-UA" dirty="0" smtClean="0"/>
              <a:t>(2)</a:t>
            </a:r>
            <a:endParaRPr lang="uk-UA" dirty="0"/>
          </a:p>
        </p:txBody>
      </p:sp>
      <p:sp>
        <p:nvSpPr>
          <p:cNvPr id="3" name="Объект 2"/>
          <p:cNvSpPr>
            <a:spLocks noGrp="1"/>
          </p:cNvSpPr>
          <p:nvPr>
            <p:ph sz="quarter" idx="1"/>
          </p:nvPr>
        </p:nvSpPr>
        <p:spPr>
          <a:xfrm>
            <a:off x="457200" y="1600200"/>
            <a:ext cx="7467600" cy="4205064"/>
          </a:xfrm>
        </p:spPr>
        <p:txBody>
          <a:bodyPr>
            <a:normAutofit/>
          </a:bodyPr>
          <a:lstStyle/>
          <a:p>
            <a:pPr lvl="0"/>
            <a:r>
              <a:rPr lang="uk-UA" dirty="0"/>
              <a:t>Людський зір під час аналізу зображення оперує контурами, загальним переходом кольорів і порівняно невідчутний до малих змін в зображенні</a:t>
            </a:r>
            <a:r>
              <a:rPr lang="ru-RU" dirty="0" smtClean="0"/>
              <a:t>. </a:t>
            </a:r>
          </a:p>
          <a:p>
            <a:pPr lvl="0"/>
            <a:r>
              <a:rPr lang="uk-UA" dirty="0" smtClean="0"/>
              <a:t>Дана </a:t>
            </a:r>
            <a:r>
              <a:rPr lang="uk-UA" dirty="0"/>
              <a:t>особливість людського зору дозволила створити спеціальні алгоритми стиснення, орієнтовані тільки на зображення</a:t>
            </a:r>
            <a:r>
              <a:rPr lang="ru-RU" b="1" dirty="0" smtClean="0"/>
              <a:t>.</a:t>
            </a:r>
            <a:r>
              <a:rPr lang="ru-RU" dirty="0" smtClean="0"/>
              <a:t> </a:t>
            </a:r>
          </a:p>
          <a:p>
            <a:pPr lvl="0"/>
            <a:r>
              <a:rPr lang="uk-UA" dirty="0"/>
              <a:t>Ці алгоритми дозволяють стискати зображення з високим ступенем стиснення і незначними з точки зору людини втратами</a:t>
            </a:r>
            <a:r>
              <a:rPr lang="ru-RU" dirty="0" smtClean="0"/>
              <a:t>.</a:t>
            </a:r>
            <a:endParaRPr lang="uk-UA" dirty="0"/>
          </a:p>
          <a:p>
            <a:endParaRPr lang="uk-UA" dirty="0"/>
          </a:p>
        </p:txBody>
      </p:sp>
    </p:spTree>
    <p:extLst>
      <p:ext uri="{BB962C8B-B14F-4D97-AF65-F5344CB8AC3E}">
        <p14:creationId xmlns:p14="http://schemas.microsoft.com/office/powerpoint/2010/main" val="4491850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ChangeArrowheads="1"/>
          </p:cNvSpPr>
          <p:nvPr>
            <p:ph type="title"/>
          </p:nvPr>
        </p:nvSpPr>
        <p:spPr>
          <a:xfrm>
            <a:off x="457200" y="274638"/>
            <a:ext cx="8186766" cy="1143000"/>
          </a:xfrm>
        </p:spPr>
        <p:txBody>
          <a:bodyPr/>
          <a:lstStyle/>
          <a:p>
            <a:r>
              <a:rPr lang="en-US" dirty="0" smtClean="0">
                <a:solidFill>
                  <a:schemeClr val="tx1"/>
                </a:solidFill>
              </a:rPr>
              <a:t>JPEG</a:t>
            </a:r>
            <a:r>
              <a:rPr lang="en-US" dirty="0" smtClean="0"/>
              <a:t> (Joint Photographic Expert Group)</a:t>
            </a:r>
            <a:endParaRPr lang="ru-RU" dirty="0"/>
          </a:p>
        </p:txBody>
      </p:sp>
      <p:sp>
        <p:nvSpPr>
          <p:cNvPr id="584707" name="Rectangle 3"/>
          <p:cNvSpPr>
            <a:spLocks noGrp="1" noChangeArrowheads="1"/>
          </p:cNvSpPr>
          <p:nvPr>
            <p:ph type="body" idx="1"/>
          </p:nvPr>
        </p:nvSpPr>
        <p:spPr>
          <a:xfrm>
            <a:off x="357158" y="1752600"/>
            <a:ext cx="7671226" cy="3476600"/>
          </a:xfrm>
        </p:spPr>
        <p:txBody>
          <a:bodyPr vert="horz">
            <a:normAutofit/>
          </a:bodyPr>
          <a:lstStyle/>
          <a:p>
            <a:r>
              <a:rPr lang="uk-UA" dirty="0"/>
              <a:t>Алгоритм розроблений в 1991 році групою експертів з фотографії (JPEG - </a:t>
            </a:r>
            <a:r>
              <a:rPr lang="uk-UA" dirty="0" err="1"/>
              <a:t>Joint</a:t>
            </a:r>
            <a:r>
              <a:rPr lang="uk-UA" dirty="0"/>
              <a:t> </a:t>
            </a:r>
            <a:r>
              <a:rPr lang="uk-UA" dirty="0" err="1"/>
              <a:t>Photographic</a:t>
            </a:r>
            <a:r>
              <a:rPr lang="uk-UA" dirty="0"/>
              <a:t> </a:t>
            </a:r>
            <a:r>
              <a:rPr lang="uk-UA" dirty="0" err="1"/>
              <a:t>Expert</a:t>
            </a:r>
            <a:r>
              <a:rPr lang="uk-UA" dirty="0"/>
              <a:t> Group - підрозділ у рамках ISO) спеціально для стиснення 24-бітових зображень</a:t>
            </a:r>
            <a:r>
              <a:rPr lang="ru-RU" dirty="0" smtClean="0"/>
              <a:t>. </a:t>
            </a:r>
            <a:endParaRPr lang="ru-RU" dirty="0"/>
          </a:p>
          <a:p>
            <a:r>
              <a:rPr lang="uk-UA" dirty="0"/>
              <a:t>Алгоритм заснований на дискретному </a:t>
            </a:r>
            <a:r>
              <a:rPr lang="uk-UA" dirty="0" err="1"/>
              <a:t>косинусном</a:t>
            </a:r>
            <a:r>
              <a:rPr lang="uk-UA" dirty="0"/>
              <a:t> перетворенні (надалі ДКП), застосовуваному до матриці зображення для отримання деякої нової матриці коефіцієнтів</a:t>
            </a:r>
            <a:r>
              <a:rPr lang="ru-RU" dirty="0" smtClean="0"/>
              <a:t>. </a:t>
            </a:r>
            <a:endParaRPr lang="ru-RU"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chemeClr val="tx1"/>
                </a:solidFill>
              </a:rPr>
              <a:t>JPEG</a:t>
            </a:r>
            <a:r>
              <a:rPr lang="ru-RU" dirty="0" smtClean="0">
                <a:solidFill>
                  <a:schemeClr val="tx1"/>
                </a:solidFill>
              </a:rPr>
              <a:t> </a:t>
            </a:r>
            <a:r>
              <a:rPr lang="en-US" sz="3200" dirty="0"/>
              <a:t>- </a:t>
            </a:r>
            <a:r>
              <a:rPr lang="ru-RU" sz="3200" dirty="0" err="1"/>
              <a:t>продовження</a:t>
            </a:r>
            <a:endParaRPr lang="ru-RU" dirty="0"/>
          </a:p>
        </p:txBody>
      </p:sp>
      <p:sp>
        <p:nvSpPr>
          <p:cNvPr id="3" name="Содержимое 2"/>
          <p:cNvSpPr>
            <a:spLocks noGrp="1"/>
          </p:cNvSpPr>
          <p:nvPr>
            <p:ph sz="quarter" idx="1"/>
          </p:nvPr>
        </p:nvSpPr>
        <p:spPr/>
        <p:txBody>
          <a:bodyPr>
            <a:normAutofit/>
          </a:bodyPr>
          <a:lstStyle/>
          <a:p>
            <a:r>
              <a:rPr lang="uk-UA" dirty="0"/>
              <a:t>Алгоритм оперує областями 8х8 пікселів, на яких яскравість і колір змінюються порівняно плавно</a:t>
            </a:r>
            <a:r>
              <a:rPr lang="ru-RU" dirty="0" smtClean="0"/>
              <a:t>. </a:t>
            </a:r>
          </a:p>
          <a:p>
            <a:r>
              <a:rPr lang="uk-UA" dirty="0"/>
              <a:t>Внаслідок цього, при розкладанні матриці такої області в подвійний ряд по косинусам значущими виявляються тільки перші коефіцієнти</a:t>
            </a:r>
            <a:r>
              <a:rPr lang="ru-RU" dirty="0" smtClean="0"/>
              <a:t>. </a:t>
            </a:r>
          </a:p>
          <a:p>
            <a:r>
              <a:rPr lang="uk-UA" dirty="0"/>
              <a:t>Таким чином, стиснення в JPEG здійснюється за рахунок плавності зміни кольорів у зображенні</a:t>
            </a:r>
            <a:r>
              <a:rPr lang="ru-RU" dirty="0" smtClean="0"/>
              <a:t>. </a:t>
            </a:r>
          </a:p>
          <a:p>
            <a:r>
              <a:rPr lang="uk-UA" dirty="0"/>
              <a:t>Для отримання вихідного зображення застосовується </a:t>
            </a:r>
            <a:r>
              <a:rPr lang="uk-UA" dirty="0" err="1"/>
              <a:t>зворотнє</a:t>
            </a:r>
            <a:r>
              <a:rPr lang="uk-UA" dirty="0"/>
              <a:t> перетворення</a:t>
            </a:r>
            <a:r>
              <a:rPr lang="ru-RU" dirty="0" smtClean="0"/>
              <a:t>. </a:t>
            </a:r>
            <a:endParaRPr lang="ru-RU"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chemeClr val="tx1"/>
                </a:solidFill>
              </a:rPr>
              <a:t>JPEG</a:t>
            </a:r>
            <a:r>
              <a:rPr lang="ru-RU" dirty="0" smtClean="0">
                <a:solidFill>
                  <a:schemeClr val="tx1"/>
                </a:solidFill>
              </a:rPr>
              <a:t> </a:t>
            </a:r>
            <a:r>
              <a:rPr lang="en-US" sz="3200" dirty="0"/>
              <a:t>- </a:t>
            </a:r>
            <a:r>
              <a:rPr lang="ru-RU" sz="3200" dirty="0" err="1"/>
              <a:t>продовження</a:t>
            </a:r>
            <a:endParaRPr lang="ru-RU" dirty="0"/>
          </a:p>
        </p:txBody>
      </p:sp>
      <p:sp>
        <p:nvSpPr>
          <p:cNvPr id="3" name="Содержимое 2"/>
          <p:cNvSpPr>
            <a:spLocks noGrp="1"/>
          </p:cNvSpPr>
          <p:nvPr>
            <p:ph sz="quarter" idx="1"/>
          </p:nvPr>
        </p:nvSpPr>
        <p:spPr>
          <a:xfrm>
            <a:off x="457200" y="1600200"/>
            <a:ext cx="7467600" cy="3268960"/>
          </a:xfrm>
        </p:spPr>
        <p:txBody>
          <a:bodyPr>
            <a:normAutofit/>
          </a:bodyPr>
          <a:lstStyle/>
          <a:p>
            <a:r>
              <a:rPr lang="uk-UA" dirty="0"/>
              <a:t>ДКП розкладає зображення по амплітудах деяких частот. Таким чином, при перетворенні виходить матриця, в якій багато коефіцієнтів </a:t>
            </a:r>
            <a:r>
              <a:rPr lang="uk-UA" dirty="0" smtClean="0"/>
              <a:t>які або </a:t>
            </a:r>
            <a:r>
              <a:rPr lang="uk-UA" dirty="0"/>
              <a:t>близькі, або дорівнюють нулю</a:t>
            </a:r>
            <a:r>
              <a:rPr lang="ru-RU" dirty="0" smtClean="0"/>
              <a:t>. </a:t>
            </a:r>
          </a:p>
          <a:p>
            <a:r>
              <a:rPr lang="uk-UA" dirty="0"/>
              <a:t>Крім того, завдяки недосконалості людського зору, можна апроксимувати коефіцієнти грубіше без помітної втрати якості зображення</a:t>
            </a:r>
            <a:r>
              <a:rPr lang="ru-RU" dirty="0" smtClean="0"/>
              <a: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chemeClr val="tx1"/>
                </a:solidFill>
              </a:rPr>
              <a:t>JPEG</a:t>
            </a:r>
            <a:r>
              <a:rPr lang="ru-RU" dirty="0" smtClean="0">
                <a:solidFill>
                  <a:schemeClr val="tx1"/>
                </a:solidFill>
              </a:rPr>
              <a:t> </a:t>
            </a:r>
            <a:r>
              <a:rPr lang="en-US" sz="3200" dirty="0"/>
              <a:t>- </a:t>
            </a:r>
            <a:r>
              <a:rPr lang="ru-RU" sz="3200" dirty="0" err="1"/>
              <a:t>продовження</a:t>
            </a:r>
            <a:endParaRPr lang="ru-RU" dirty="0"/>
          </a:p>
        </p:txBody>
      </p:sp>
      <p:sp>
        <p:nvSpPr>
          <p:cNvPr id="3" name="Содержимое 2"/>
          <p:cNvSpPr>
            <a:spLocks noGrp="1"/>
          </p:cNvSpPr>
          <p:nvPr>
            <p:ph sz="quarter" idx="1"/>
          </p:nvPr>
        </p:nvSpPr>
        <p:spPr>
          <a:xfrm>
            <a:off x="457200" y="1600200"/>
            <a:ext cx="7467600" cy="3196952"/>
          </a:xfrm>
        </p:spPr>
        <p:txBody>
          <a:bodyPr>
            <a:normAutofit/>
          </a:bodyPr>
          <a:lstStyle/>
          <a:p>
            <a:r>
              <a:rPr lang="uk-UA" dirty="0"/>
              <a:t>Для цього використовується квантування коефіцієнтів (</a:t>
            </a:r>
            <a:r>
              <a:rPr lang="uk-UA" dirty="0" err="1"/>
              <a:t>quantization</a:t>
            </a:r>
            <a:r>
              <a:rPr lang="ru-RU" dirty="0" smtClean="0"/>
              <a:t>). </a:t>
            </a:r>
          </a:p>
          <a:p>
            <a:r>
              <a:rPr lang="uk-UA" dirty="0"/>
              <a:t>У найпростішому випадку - це арифметичний побітовий зсув праворуч</a:t>
            </a:r>
            <a:r>
              <a:rPr lang="ru-RU" dirty="0" smtClean="0"/>
              <a:t>. </a:t>
            </a:r>
          </a:p>
          <a:p>
            <a:r>
              <a:rPr lang="uk-UA" dirty="0"/>
              <a:t>При цьому перетворенні втрачається частина інформації, але можуть досягатись </a:t>
            </a:r>
            <a:r>
              <a:rPr lang="uk-UA" dirty="0" smtClean="0"/>
              <a:t>значні </a:t>
            </a:r>
            <a:r>
              <a:rPr lang="uk-UA" dirty="0"/>
              <a:t>коефіцієнти стиснення</a:t>
            </a:r>
            <a:r>
              <a:rPr lang="ru-RU" dirty="0" smtClean="0"/>
              <a:t>.</a:t>
            </a:r>
            <a:endParaRPr lang="ru-RU" dirty="0"/>
          </a:p>
        </p:txBody>
      </p:sp>
    </p:spTree>
    <p:extLst>
      <p:ext uri="{BB962C8B-B14F-4D97-AF65-F5344CB8AC3E}">
        <p14:creationId xmlns:p14="http://schemas.microsoft.com/office/powerpoint/2010/main" val="7192561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chemeClr val="tx1"/>
                </a:solidFill>
              </a:rPr>
              <a:t>JPEG</a:t>
            </a:r>
            <a:r>
              <a:rPr lang="ru-RU" dirty="0" smtClean="0">
                <a:solidFill>
                  <a:schemeClr val="tx1"/>
                </a:solidFill>
              </a:rPr>
              <a:t> </a:t>
            </a:r>
            <a:r>
              <a:rPr lang="en-US" sz="3200" dirty="0"/>
              <a:t>- </a:t>
            </a:r>
            <a:r>
              <a:rPr lang="ru-RU" sz="3200" dirty="0" err="1"/>
              <a:t>продовження</a:t>
            </a:r>
            <a:endParaRPr lang="ru-RU" dirty="0"/>
          </a:p>
        </p:txBody>
      </p:sp>
      <p:sp>
        <p:nvSpPr>
          <p:cNvPr id="3" name="Содержимое 2"/>
          <p:cNvSpPr>
            <a:spLocks noGrp="1"/>
          </p:cNvSpPr>
          <p:nvPr>
            <p:ph sz="quarter" idx="1"/>
          </p:nvPr>
        </p:nvSpPr>
        <p:spPr/>
        <p:txBody>
          <a:bodyPr>
            <a:normAutofit lnSpcReduction="10000"/>
          </a:bodyPr>
          <a:lstStyle/>
          <a:p>
            <a:r>
              <a:rPr lang="ru-RU" b="1" dirty="0" smtClean="0"/>
              <a:t>Шаг 1</a:t>
            </a:r>
          </a:p>
          <a:p>
            <a:r>
              <a:rPr lang="ru-RU" dirty="0" smtClean="0"/>
              <a:t>Перевод изображения из цветового пространства RGB в цветовое пространство </a:t>
            </a:r>
            <a:r>
              <a:rPr lang="ru-RU" dirty="0" err="1" smtClean="0"/>
              <a:t>YCrCb</a:t>
            </a:r>
            <a:r>
              <a:rPr lang="ru-RU" dirty="0" smtClean="0"/>
              <a:t>.</a:t>
            </a:r>
          </a:p>
          <a:p>
            <a:r>
              <a:rPr lang="ru-RU" dirty="0" smtClean="0"/>
              <a:t>За счет того, что человеческий глаз менее чувствителен к цвету, чем к яркости, появляется возможность архивировать массивы для </a:t>
            </a:r>
            <a:r>
              <a:rPr lang="ru-RU" dirty="0" err="1" smtClean="0"/>
              <a:t>Cr</a:t>
            </a:r>
            <a:r>
              <a:rPr lang="ru-RU" dirty="0" smtClean="0"/>
              <a:t> и </a:t>
            </a:r>
            <a:r>
              <a:rPr lang="ru-RU" dirty="0" err="1" smtClean="0"/>
              <a:t>Cb</a:t>
            </a:r>
            <a:r>
              <a:rPr lang="ru-RU" dirty="0" smtClean="0"/>
              <a:t> компонент с большими потерями и, соответственно, большими коэффициентами сжатия. </a:t>
            </a:r>
          </a:p>
          <a:p>
            <a:r>
              <a:rPr lang="ru-RU" dirty="0" smtClean="0"/>
              <a:t>Обратное преобразование осуществляется умножением вектора </a:t>
            </a:r>
            <a:r>
              <a:rPr lang="ru-RU" dirty="0" err="1" smtClean="0"/>
              <a:t>YCrCb</a:t>
            </a:r>
            <a:r>
              <a:rPr lang="ru-RU" dirty="0" smtClean="0"/>
              <a:t> на обратную матрицу. </a:t>
            </a:r>
          </a:p>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chemeClr val="tx1"/>
                </a:solidFill>
              </a:rPr>
              <a:t>JPEG</a:t>
            </a:r>
            <a:r>
              <a:rPr lang="ru-RU" dirty="0" smtClean="0">
                <a:solidFill>
                  <a:schemeClr val="tx1"/>
                </a:solidFill>
              </a:rPr>
              <a:t> </a:t>
            </a:r>
            <a:r>
              <a:rPr lang="en-US" sz="3200" dirty="0"/>
              <a:t>- </a:t>
            </a:r>
            <a:r>
              <a:rPr lang="ru-RU" sz="3200" dirty="0" err="1"/>
              <a:t>продовження</a:t>
            </a:r>
            <a:endParaRPr lang="ru-RU" dirty="0"/>
          </a:p>
        </p:txBody>
      </p:sp>
      <p:sp>
        <p:nvSpPr>
          <p:cNvPr id="3" name="Содержимое 2"/>
          <p:cNvSpPr>
            <a:spLocks noGrp="1"/>
          </p:cNvSpPr>
          <p:nvPr>
            <p:ph sz="quarter" idx="1"/>
          </p:nvPr>
        </p:nvSpPr>
        <p:spPr>
          <a:xfrm>
            <a:off x="457200" y="1600200"/>
            <a:ext cx="7787208" cy="5141168"/>
          </a:xfrm>
        </p:spPr>
        <p:txBody>
          <a:bodyPr>
            <a:normAutofit fontScale="92500" lnSpcReduction="10000"/>
          </a:bodyPr>
          <a:lstStyle/>
          <a:p>
            <a:r>
              <a:rPr lang="ru-RU" b="1" dirty="0" smtClean="0"/>
              <a:t>Шаг 2</a:t>
            </a:r>
          </a:p>
          <a:p>
            <a:r>
              <a:rPr lang="ru-RU" dirty="0" smtClean="0"/>
              <a:t>Исходное изображение разбивается на матрицы 8х8. </a:t>
            </a:r>
          </a:p>
          <a:p>
            <a:r>
              <a:rPr lang="ru-RU" dirty="0" smtClean="0"/>
              <a:t>Формируется из каждой три рабочие матрицы ДКП - по 8 бит отдельно для каждой компоненты. </a:t>
            </a:r>
          </a:p>
          <a:p>
            <a:r>
              <a:rPr lang="ru-RU" dirty="0" smtClean="0"/>
              <a:t>При больших коэффициентах сжатия этот шаг может выполняться чуть сложнее. </a:t>
            </a:r>
          </a:p>
          <a:p>
            <a:pPr lvl="1"/>
            <a:r>
              <a:rPr lang="ru-RU" dirty="0" smtClean="0"/>
              <a:t>Изображение делится по компоненте Y - как и в первом случае, а для компонент </a:t>
            </a:r>
            <a:r>
              <a:rPr lang="ru-RU" dirty="0" err="1" smtClean="0"/>
              <a:t>Cr</a:t>
            </a:r>
            <a:r>
              <a:rPr lang="ru-RU" dirty="0" smtClean="0"/>
              <a:t> и </a:t>
            </a:r>
            <a:r>
              <a:rPr lang="ru-RU" dirty="0" err="1" smtClean="0"/>
              <a:t>Cb</a:t>
            </a:r>
            <a:r>
              <a:rPr lang="ru-RU" dirty="0" smtClean="0"/>
              <a:t> матрицы набираются через строчку и через столбец. Т.е. из исходной матрицы размером 16x16 получается только одна рабочая матрица ДКП. </a:t>
            </a:r>
          </a:p>
          <a:p>
            <a:pPr lvl="1"/>
            <a:r>
              <a:rPr lang="ru-RU" dirty="0" smtClean="0"/>
              <a:t>При этом теряется 3/4 полезной информации о цветовых составляющих изображения и получается сразу сжатие в два раза. </a:t>
            </a:r>
          </a:p>
          <a:p>
            <a:pPr lvl="1"/>
            <a:r>
              <a:rPr lang="ru-RU" dirty="0" smtClean="0"/>
              <a:t>Так может получиться благодаря работе в пространстве </a:t>
            </a:r>
            <a:r>
              <a:rPr lang="ru-RU" dirty="0" err="1" smtClean="0"/>
              <a:t>YCrCb</a:t>
            </a:r>
            <a:r>
              <a:rPr lang="ru-RU" dirty="0" smtClean="0"/>
              <a:t>. </a:t>
            </a:r>
          </a:p>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chemeClr val="tx1"/>
                </a:solidFill>
              </a:rPr>
              <a:t>JPEG</a:t>
            </a:r>
            <a:r>
              <a:rPr lang="ru-RU" dirty="0" smtClean="0">
                <a:solidFill>
                  <a:schemeClr val="tx1"/>
                </a:solidFill>
              </a:rPr>
              <a:t> </a:t>
            </a:r>
            <a:r>
              <a:rPr lang="en-US" sz="3200" dirty="0"/>
              <a:t>- </a:t>
            </a:r>
            <a:r>
              <a:rPr lang="ru-RU" sz="3200" dirty="0" err="1"/>
              <a:t>продовження</a:t>
            </a:r>
            <a:endParaRPr lang="ru-RU" dirty="0"/>
          </a:p>
        </p:txBody>
      </p:sp>
      <p:sp>
        <p:nvSpPr>
          <p:cNvPr id="3" name="Содержимое 2"/>
          <p:cNvSpPr>
            <a:spLocks noGrp="1"/>
          </p:cNvSpPr>
          <p:nvPr>
            <p:ph sz="quarter" idx="1"/>
          </p:nvPr>
        </p:nvSpPr>
        <p:spPr>
          <a:xfrm>
            <a:off x="457200" y="1600200"/>
            <a:ext cx="7467600" cy="3686188"/>
          </a:xfrm>
        </p:spPr>
        <p:txBody>
          <a:bodyPr/>
          <a:lstStyle/>
          <a:p>
            <a:r>
              <a:rPr lang="ru-RU" b="1" dirty="0" smtClean="0"/>
              <a:t>Шаг 3</a:t>
            </a:r>
          </a:p>
          <a:p>
            <a:r>
              <a:rPr lang="ru-RU" dirty="0" smtClean="0"/>
              <a:t>ДКП применяется к каждой рабочей матрице. </a:t>
            </a:r>
          </a:p>
          <a:p>
            <a:r>
              <a:rPr lang="ru-RU" dirty="0" smtClean="0"/>
              <a:t>При этом получается матрица, в которой коэффициенты в левом верхнем углу соответствуют низкочастотной составляющей изображения, а в правом нижнем - высокочастотной. </a:t>
            </a: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chemeClr val="tx1"/>
                </a:solidFill>
              </a:rPr>
              <a:t>JPEG</a:t>
            </a:r>
            <a:r>
              <a:rPr lang="ru-RU" dirty="0" smtClean="0">
                <a:solidFill>
                  <a:schemeClr val="tx1"/>
                </a:solidFill>
              </a:rPr>
              <a:t> </a:t>
            </a:r>
            <a:r>
              <a:rPr lang="en-US" sz="3200" dirty="0"/>
              <a:t>- </a:t>
            </a:r>
            <a:r>
              <a:rPr lang="ru-RU" sz="3200" dirty="0" err="1"/>
              <a:t>продовження</a:t>
            </a:r>
            <a:endParaRPr lang="ru-RU" dirty="0"/>
          </a:p>
        </p:txBody>
      </p:sp>
      <p:sp>
        <p:nvSpPr>
          <p:cNvPr id="3" name="Содержимое 2"/>
          <p:cNvSpPr>
            <a:spLocks noGrp="1"/>
          </p:cNvSpPr>
          <p:nvPr>
            <p:ph sz="quarter" idx="1"/>
          </p:nvPr>
        </p:nvSpPr>
        <p:spPr>
          <a:xfrm>
            <a:off x="179512" y="1600200"/>
            <a:ext cx="8568952" cy="5069160"/>
          </a:xfrm>
        </p:spPr>
        <p:txBody>
          <a:bodyPr>
            <a:normAutofit fontScale="77500" lnSpcReduction="20000"/>
          </a:bodyPr>
          <a:lstStyle/>
          <a:p>
            <a:r>
              <a:rPr lang="ru-RU" b="1" dirty="0" smtClean="0"/>
              <a:t>Шаг 4</a:t>
            </a:r>
          </a:p>
          <a:p>
            <a:r>
              <a:rPr lang="ru-RU" dirty="0" smtClean="0"/>
              <a:t>Производится квантование. Это просто деление рабочей матрицы на матрицу квантования поэлементно. </a:t>
            </a:r>
          </a:p>
          <a:p>
            <a:r>
              <a:rPr lang="ru-RU" dirty="0" smtClean="0"/>
              <a:t>Для каждой компоненты (Y, U и V), в общем случае, задается своя матрица квантования </a:t>
            </a:r>
            <a:r>
              <a:rPr lang="ru-RU" dirty="0" err="1" smtClean="0"/>
              <a:t>q</a:t>
            </a:r>
            <a:r>
              <a:rPr lang="ru-RU" dirty="0" smtClean="0"/>
              <a:t>[</a:t>
            </a:r>
            <a:r>
              <a:rPr lang="ru-RU" dirty="0" err="1" smtClean="0"/>
              <a:t>u,v</a:t>
            </a:r>
            <a:r>
              <a:rPr lang="ru-RU" dirty="0" smtClean="0"/>
              <a:t>] (МК). Здесь осуществляется управление степенью сжатия, и происходят самые большие потери. Задавая МК с большими коэффициентами, получается больше нулей и, следовательно, большая степень сжатия.</a:t>
            </a:r>
          </a:p>
          <a:p>
            <a:r>
              <a:rPr lang="ru-RU" dirty="0" smtClean="0"/>
              <a:t>В стандарт JPEG включены рекомендованные МК, построенные опытным путем. Матрицы для большего или меньшего коэффициентов сжатия получают путем умножения исходной матрицы на некоторое число </a:t>
            </a:r>
            <a:r>
              <a:rPr lang="ru-RU" dirty="0" err="1" smtClean="0"/>
              <a:t>gamma</a:t>
            </a:r>
            <a:r>
              <a:rPr lang="ru-RU" dirty="0" smtClean="0"/>
              <a:t>. </a:t>
            </a:r>
          </a:p>
          <a:p>
            <a:r>
              <a:rPr lang="ru-RU" dirty="0" smtClean="0"/>
              <a:t>С квантованием связаны и специфические эффекты алгоритма. При больших значениях коэффициента </a:t>
            </a:r>
            <a:r>
              <a:rPr lang="ru-RU" dirty="0" err="1" smtClean="0"/>
              <a:t>gamma</a:t>
            </a:r>
            <a:r>
              <a:rPr lang="ru-RU" dirty="0" smtClean="0"/>
              <a:t> потери в низких частотах могут быть настолько велики, что изображение распадется на квадраты 8х8. </a:t>
            </a:r>
          </a:p>
          <a:p>
            <a:r>
              <a:rPr lang="ru-RU" dirty="0" smtClean="0"/>
              <a:t>Потери в высоких частотах могут проявиться в так называемом «эффекте Гиббса», когда вокруг контуров с резким переходом цвета образуется своеобразный «нимб».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chemeClr val="tx1"/>
                </a:solidFill>
              </a:rPr>
              <a:t>JPEG</a:t>
            </a:r>
            <a:r>
              <a:rPr lang="ru-RU" dirty="0" smtClean="0">
                <a:solidFill>
                  <a:schemeClr val="tx1"/>
                </a:solidFill>
              </a:rPr>
              <a:t> </a:t>
            </a:r>
            <a:r>
              <a:rPr lang="en-US" sz="3200" dirty="0"/>
              <a:t>- </a:t>
            </a:r>
            <a:r>
              <a:rPr lang="ru-RU" sz="3200" dirty="0" err="1"/>
              <a:t>продовження</a:t>
            </a:r>
            <a:endParaRPr lang="ru-RU" dirty="0"/>
          </a:p>
        </p:txBody>
      </p:sp>
      <p:sp>
        <p:nvSpPr>
          <p:cNvPr id="3" name="Содержимое 2"/>
          <p:cNvSpPr>
            <a:spLocks noGrp="1"/>
          </p:cNvSpPr>
          <p:nvPr>
            <p:ph sz="quarter" idx="1"/>
          </p:nvPr>
        </p:nvSpPr>
        <p:spPr>
          <a:xfrm>
            <a:off x="251520" y="1384176"/>
            <a:ext cx="8496944" cy="2980928"/>
          </a:xfrm>
        </p:spPr>
        <p:txBody>
          <a:bodyPr/>
          <a:lstStyle/>
          <a:p>
            <a:r>
              <a:rPr lang="ru-RU" b="1" dirty="0" smtClean="0"/>
              <a:t>Шаг 5 </a:t>
            </a:r>
            <a:endParaRPr lang="ru-RU" dirty="0" smtClean="0"/>
          </a:p>
          <a:p>
            <a:r>
              <a:rPr lang="ru-RU" dirty="0" smtClean="0"/>
              <a:t>Перевод матрицы 8x8 в 64-элементный вектор при помощи «зигзаг»-сканирования, т.е. берутся элементы с индексами (0,0), (0,1), (1,0), (2,0)… </a:t>
            </a:r>
          </a:p>
          <a:p>
            <a:r>
              <a:rPr lang="ru-RU" dirty="0" smtClean="0"/>
              <a:t>Таким образом, в начале вектора получаются коэффициенты матрицы, соответствующие низким частотам, а в конце - высоким. </a:t>
            </a:r>
          </a:p>
          <a:p>
            <a:endParaRPr lang="ru-RU" dirty="0"/>
          </a:p>
        </p:txBody>
      </p:sp>
      <p:pic>
        <p:nvPicPr>
          <p:cNvPr id="30722" name="Picture 2" descr="D:\Мои документы\НАУ\Архівація і стиснення даних\6 - Конспект лекцій\Лекции А.Б\Л-4\Дополнительная информация\2000px-JPEG_ZigZag_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3790644"/>
            <a:ext cx="3096344" cy="30963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chemeClr val="tx1"/>
                </a:solidFill>
              </a:rPr>
              <a:t>JPEG</a:t>
            </a:r>
            <a:r>
              <a:rPr lang="ru-RU" dirty="0" smtClean="0">
                <a:solidFill>
                  <a:schemeClr val="tx1"/>
                </a:solidFill>
              </a:rPr>
              <a:t> </a:t>
            </a:r>
            <a:r>
              <a:rPr lang="en-US" sz="3200" dirty="0"/>
              <a:t>- </a:t>
            </a:r>
            <a:r>
              <a:rPr lang="ru-RU" sz="3200" dirty="0" err="1"/>
              <a:t>продовження</a:t>
            </a:r>
            <a:endParaRPr lang="ru-RU" dirty="0"/>
          </a:p>
        </p:txBody>
      </p:sp>
      <p:sp>
        <p:nvSpPr>
          <p:cNvPr id="3" name="Содержимое 2"/>
          <p:cNvSpPr>
            <a:spLocks noGrp="1"/>
          </p:cNvSpPr>
          <p:nvPr>
            <p:ph sz="quarter" idx="1"/>
          </p:nvPr>
        </p:nvSpPr>
        <p:spPr>
          <a:xfrm>
            <a:off x="457200" y="1600200"/>
            <a:ext cx="8219256" cy="4873752"/>
          </a:xfrm>
        </p:spPr>
        <p:txBody>
          <a:bodyPr>
            <a:normAutofit lnSpcReduction="10000"/>
          </a:bodyPr>
          <a:lstStyle/>
          <a:p>
            <a:r>
              <a:rPr lang="ru-RU" b="1" dirty="0" smtClean="0"/>
              <a:t>Шаг 6</a:t>
            </a:r>
          </a:p>
          <a:p>
            <a:r>
              <a:rPr lang="ru-RU" dirty="0" smtClean="0"/>
              <a:t>Идет свертывание вектора с помощью алгоритма группового кодирования. </a:t>
            </a:r>
          </a:p>
          <a:p>
            <a:r>
              <a:rPr lang="ru-RU" dirty="0" smtClean="0"/>
              <a:t>При этом получаются пары типа (пропустить, число), где «пропустить» является счетчиком пропускаемых нулей, а «число» - значение, которое необходимо поставить в следующую ячейку. </a:t>
            </a:r>
          </a:p>
          <a:p>
            <a:r>
              <a:rPr lang="ru-RU" dirty="0" smtClean="0"/>
              <a:t>Так, вектор 42 3 0 0 0 -2 0 0 0 0 1 ... будет свернут в пары (0,42) (0,3) (3,-2) (4,1) ... </a:t>
            </a:r>
          </a:p>
          <a:p>
            <a:r>
              <a:rPr lang="ru-RU" b="1" dirty="0" smtClean="0"/>
              <a:t>Шаг 7</a:t>
            </a:r>
          </a:p>
          <a:p>
            <a:r>
              <a:rPr lang="ru-RU" dirty="0" smtClean="0"/>
              <a:t>Идет свертывание получившейся пары кодированием по Хаффману с фиксированной таблицей</a:t>
            </a: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Особливості зображень </a:t>
            </a:r>
            <a:r>
              <a:rPr lang="uk-UA" dirty="0" smtClean="0"/>
              <a:t>(3)</a:t>
            </a:r>
            <a:endParaRPr lang="uk-UA" dirty="0"/>
          </a:p>
        </p:txBody>
      </p:sp>
      <p:sp>
        <p:nvSpPr>
          <p:cNvPr id="3" name="Объект 2"/>
          <p:cNvSpPr>
            <a:spLocks noGrp="1"/>
          </p:cNvSpPr>
          <p:nvPr>
            <p:ph sz="quarter" idx="1"/>
          </p:nvPr>
        </p:nvSpPr>
        <p:spPr>
          <a:ln>
            <a:noFill/>
          </a:ln>
        </p:spPr>
        <p:txBody>
          <a:bodyPr>
            <a:noAutofit/>
          </a:bodyPr>
          <a:lstStyle/>
          <a:p>
            <a:r>
              <a:rPr lang="uk-UA" dirty="0"/>
              <a:t>Зображення, на відміну від тексту має надлишковість у 2-х </a:t>
            </a:r>
            <a:r>
              <a:rPr lang="uk-UA" dirty="0" smtClean="0"/>
              <a:t>вимірах - як </a:t>
            </a:r>
            <a:r>
              <a:rPr lang="uk-UA" dirty="0"/>
              <a:t>правило, сусідні точки, як по горизонталі, так і по вертикалі, в зображенні близькі за кольором</a:t>
            </a:r>
            <a:r>
              <a:rPr lang="en-US" dirty="0" smtClean="0"/>
              <a:t>. </a:t>
            </a:r>
            <a:endParaRPr lang="uk-UA" dirty="0" smtClean="0"/>
          </a:p>
          <a:p>
            <a:r>
              <a:rPr lang="uk-UA" dirty="0"/>
              <a:t>Крім того, ми можемо використовувати подібність між колірними </a:t>
            </a:r>
            <a:r>
              <a:rPr lang="uk-UA" dirty="0" err="1"/>
              <a:t>площинами</a:t>
            </a:r>
            <a:r>
              <a:rPr lang="uk-UA" dirty="0"/>
              <a:t> R, G і B в наших алгоритмах, що дає можливість створити ще більш ефективні алгоритми</a:t>
            </a:r>
            <a:r>
              <a:rPr lang="en-US" dirty="0" smtClean="0"/>
              <a:t>. </a:t>
            </a:r>
            <a:endParaRPr lang="uk-UA" dirty="0" smtClean="0"/>
          </a:p>
          <a:p>
            <a:r>
              <a:rPr lang="uk-UA" dirty="0"/>
              <a:t>Таким чином, при створенні алгоритму стиснення графіки ми використовуємо особливості структури зображення</a:t>
            </a:r>
            <a:r>
              <a:rPr lang="uk-UA" b="1" dirty="0" smtClean="0"/>
              <a:t>.</a:t>
            </a:r>
            <a:endParaRPr lang="uk-UA" dirty="0"/>
          </a:p>
        </p:txBody>
      </p:sp>
    </p:spTree>
    <p:extLst>
      <p:ext uri="{BB962C8B-B14F-4D97-AF65-F5344CB8AC3E}">
        <p14:creationId xmlns:p14="http://schemas.microsoft.com/office/powerpoint/2010/main" val="5802771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p:txBody>
          <a:bodyPr/>
          <a:lstStyle/>
          <a:p>
            <a:r>
              <a:rPr lang="en-US" dirty="0" smtClean="0">
                <a:solidFill>
                  <a:schemeClr val="tx1"/>
                </a:solidFill>
              </a:rPr>
              <a:t>JPEG</a:t>
            </a:r>
            <a:r>
              <a:rPr lang="ru-RU" dirty="0" smtClean="0">
                <a:solidFill>
                  <a:schemeClr val="tx1"/>
                </a:solidFill>
              </a:rPr>
              <a:t> -</a:t>
            </a:r>
            <a:r>
              <a:rPr lang="en-US" dirty="0" smtClean="0">
                <a:solidFill>
                  <a:schemeClr val="tx1"/>
                </a:solidFill>
              </a:rPr>
              <a:t> </a:t>
            </a:r>
            <a:r>
              <a:rPr lang="ru-RU" dirty="0" smtClean="0">
                <a:solidFill>
                  <a:schemeClr val="tx1"/>
                </a:solidFill>
              </a:rPr>
              <a:t>характеристики</a:t>
            </a:r>
            <a:endParaRPr lang="ru-RU" dirty="0">
              <a:solidFill>
                <a:schemeClr val="tx1"/>
              </a:solidFill>
            </a:endParaRPr>
          </a:p>
        </p:txBody>
      </p:sp>
      <p:sp>
        <p:nvSpPr>
          <p:cNvPr id="587779" name="Rectangle 3"/>
          <p:cNvSpPr>
            <a:spLocks noGrp="1" noChangeArrowheads="1"/>
          </p:cNvSpPr>
          <p:nvPr>
            <p:ph type="body" idx="1"/>
          </p:nvPr>
        </p:nvSpPr>
        <p:spPr>
          <a:xfrm>
            <a:off x="179512" y="1484784"/>
            <a:ext cx="8784976" cy="3816424"/>
          </a:xfrm>
        </p:spPr>
        <p:txBody>
          <a:bodyPr/>
          <a:lstStyle/>
          <a:p>
            <a:pPr>
              <a:lnSpc>
                <a:spcPct val="90000"/>
              </a:lnSpc>
              <a:spcAft>
                <a:spcPts val="300"/>
              </a:spcAft>
            </a:pPr>
            <a:r>
              <a:rPr lang="uk-UA" dirty="0"/>
              <a:t>Коефіцієнти компресії: 2-100 </a:t>
            </a:r>
            <a:r>
              <a:rPr lang="uk-UA" dirty="0" smtClean="0"/>
              <a:t>(задається </a:t>
            </a:r>
            <a:r>
              <a:rPr lang="uk-UA" dirty="0"/>
              <a:t>користувачем</a:t>
            </a:r>
            <a:r>
              <a:rPr lang="ru-RU" sz="2400" dirty="0" smtClean="0"/>
              <a:t>).</a:t>
            </a:r>
            <a:endParaRPr lang="ru-RU" sz="2400" dirty="0"/>
          </a:p>
          <a:p>
            <a:pPr>
              <a:lnSpc>
                <a:spcPct val="90000"/>
              </a:lnSpc>
              <a:spcAft>
                <a:spcPts val="300"/>
              </a:spcAft>
            </a:pPr>
            <a:r>
              <a:rPr lang="uk-UA" dirty="0"/>
              <a:t>Клас зображень: </a:t>
            </a:r>
            <a:r>
              <a:rPr lang="uk-UA" dirty="0" err="1"/>
              <a:t>Повнокольорові</a:t>
            </a:r>
            <a:r>
              <a:rPr lang="uk-UA" dirty="0"/>
              <a:t> 24 бітові зображення або зображення в градаціях сірого без різких переходів кольорів (фотографії</a:t>
            </a:r>
            <a:r>
              <a:rPr lang="ru-RU" sz="2400" dirty="0" smtClean="0"/>
              <a:t>).</a:t>
            </a:r>
            <a:endParaRPr lang="ru-RU" sz="2400" dirty="0"/>
          </a:p>
          <a:p>
            <a:pPr>
              <a:lnSpc>
                <a:spcPct val="90000"/>
              </a:lnSpc>
              <a:spcAft>
                <a:spcPts val="300"/>
              </a:spcAft>
            </a:pPr>
            <a:r>
              <a:rPr lang="ru-RU" sz="2400" dirty="0" err="1" smtClean="0"/>
              <a:t>Симетричність</a:t>
            </a:r>
            <a:r>
              <a:rPr lang="ru-RU" sz="2400" dirty="0"/>
              <a:t>: 1</a:t>
            </a:r>
          </a:p>
          <a:p>
            <a:pPr>
              <a:lnSpc>
                <a:spcPct val="90000"/>
              </a:lnSpc>
              <a:spcAft>
                <a:spcPts val="300"/>
              </a:spcAft>
            </a:pPr>
            <a:r>
              <a:rPr lang="uk-UA" dirty="0"/>
              <a:t>Характерні особливості: У деяких випадках, алгоритм створює "ореол" навколо різких горизонтальних і вертикальних границь у зображенні (ефект </a:t>
            </a:r>
            <a:r>
              <a:rPr lang="uk-UA" dirty="0" err="1"/>
              <a:t>Гіббса</a:t>
            </a:r>
            <a:r>
              <a:rPr lang="uk-UA" dirty="0"/>
              <a:t>). Крім того, при високому ступені стиснення зображення розпадається на блоки 8х8 пікселів</a:t>
            </a:r>
            <a:r>
              <a:rPr lang="ru-RU" sz="2400" dirty="0" smtClean="0"/>
              <a:t>.</a:t>
            </a:r>
            <a:endParaRPr lang="ru-RU" sz="2400"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363272" cy="1143000"/>
          </a:xfrm>
        </p:spPr>
        <p:txBody>
          <a:bodyPr>
            <a:normAutofit fontScale="90000"/>
          </a:bodyPr>
          <a:lstStyle/>
          <a:p>
            <a:r>
              <a:rPr lang="uk-UA" dirty="0"/>
              <a:t>Фотографія в форматі JPEG зі зменшенням ступеня стиснення зліва направо</a:t>
            </a: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556792"/>
            <a:ext cx="7048197" cy="530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617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850106"/>
          </a:xfrm>
        </p:spPr>
        <p:txBody>
          <a:bodyPr/>
          <a:lstStyle/>
          <a:p>
            <a:r>
              <a:rPr lang="uk-UA" dirty="0" err="1" smtClean="0"/>
              <a:t>Пікселізація</a:t>
            </a:r>
            <a:r>
              <a:rPr lang="uk-UA" dirty="0" smtClean="0"/>
              <a:t> зображення </a:t>
            </a:r>
            <a:endParaRPr lang="uk-UA" dirty="0"/>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12776"/>
            <a:ext cx="2664296"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7" name="Picture 3" descr="D:\Мои документы\НАУ\Архівація і стиснення даних\6 - Конспект лекцій\Лекции А.Б\Л-4\Дополнительная информация\Lena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1351362"/>
            <a:ext cx="5442790" cy="5424202"/>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79512" y="6372218"/>
            <a:ext cx="3456384" cy="369332"/>
          </a:xfrm>
          <a:prstGeom prst="rect">
            <a:avLst/>
          </a:prstGeom>
        </p:spPr>
        <p:txBody>
          <a:bodyPr wrap="square">
            <a:spAutoFit/>
          </a:bodyPr>
          <a:lstStyle/>
          <a:p>
            <a:r>
              <a:rPr lang="uk-UA" dirty="0" smtClean="0"/>
              <a:t>Стиснення </a:t>
            </a:r>
            <a:r>
              <a:rPr lang="en-US" dirty="0" smtClean="0"/>
              <a:t>JPEG </a:t>
            </a:r>
            <a:r>
              <a:rPr lang="uk-UA" dirty="0" smtClean="0"/>
              <a:t>з якістю 5%</a:t>
            </a:r>
            <a:endParaRPr lang="uk-UA" dirty="0"/>
          </a:p>
        </p:txBody>
      </p:sp>
      <p:sp>
        <p:nvSpPr>
          <p:cNvPr id="9" name="Прямоугольник 8"/>
          <p:cNvSpPr/>
          <p:nvPr/>
        </p:nvSpPr>
        <p:spPr>
          <a:xfrm>
            <a:off x="267645" y="4092607"/>
            <a:ext cx="2720179" cy="369332"/>
          </a:xfrm>
          <a:prstGeom prst="rect">
            <a:avLst/>
          </a:prstGeom>
        </p:spPr>
        <p:txBody>
          <a:bodyPr wrap="square">
            <a:spAutoFit/>
          </a:bodyPr>
          <a:lstStyle/>
          <a:p>
            <a:pPr algn="ctr"/>
            <a:r>
              <a:rPr lang="ru-RU" dirty="0" smtClean="0"/>
              <a:t>Без </a:t>
            </a:r>
            <a:r>
              <a:rPr lang="ru-RU" dirty="0" err="1" smtClean="0"/>
              <a:t>стиснення</a:t>
            </a:r>
            <a:endParaRPr lang="uk-UA" dirty="0"/>
          </a:p>
        </p:txBody>
      </p:sp>
    </p:spTree>
    <p:extLst>
      <p:ext uri="{BB962C8B-B14F-4D97-AF65-F5344CB8AC3E}">
        <p14:creationId xmlns:p14="http://schemas.microsoft.com/office/powerpoint/2010/main" val="9310361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043890" cy="1143000"/>
          </a:xfrm>
        </p:spPr>
        <p:txBody>
          <a:bodyPr/>
          <a:lstStyle/>
          <a:p>
            <a:r>
              <a:rPr lang="en-US" dirty="0" smtClean="0"/>
              <a:t>Wavelet Compressed Bitmap</a:t>
            </a:r>
            <a:endParaRPr lang="ru-RU" dirty="0"/>
          </a:p>
        </p:txBody>
      </p:sp>
      <p:sp>
        <p:nvSpPr>
          <p:cNvPr id="3" name="Содержимое 2"/>
          <p:cNvSpPr>
            <a:spLocks noGrp="1"/>
          </p:cNvSpPr>
          <p:nvPr>
            <p:ph sz="quarter" idx="1"/>
          </p:nvPr>
        </p:nvSpPr>
        <p:spPr>
          <a:xfrm>
            <a:off x="251520" y="1600200"/>
            <a:ext cx="8640960" cy="4873752"/>
          </a:xfrm>
        </p:spPr>
        <p:txBody>
          <a:bodyPr>
            <a:normAutofit fontScale="92500"/>
          </a:bodyPr>
          <a:lstStyle/>
          <a:p>
            <a:r>
              <a:rPr lang="ru-RU" dirty="0" err="1" smtClean="0"/>
              <a:t>Рекурсивний</a:t>
            </a:r>
            <a:r>
              <a:rPr lang="ru-RU" dirty="0" smtClean="0"/>
              <a:t> (</a:t>
            </a:r>
            <a:r>
              <a:rPr lang="ru-RU" dirty="0" err="1" smtClean="0"/>
              <a:t>хвильовий</a:t>
            </a:r>
            <a:r>
              <a:rPr lang="ru-RU" dirty="0" smtClean="0"/>
              <a:t>) алгоритм. </a:t>
            </a:r>
          </a:p>
          <a:p>
            <a:r>
              <a:rPr lang="uk-UA" dirty="0"/>
              <a:t>Назва перекладається як хвильове стиснення, і як стиснення з використанням сплесків</a:t>
            </a:r>
            <a:r>
              <a:rPr lang="ru-RU" dirty="0" smtClean="0"/>
              <a:t>. </a:t>
            </a:r>
          </a:p>
          <a:p>
            <a:r>
              <a:rPr lang="uk-UA" dirty="0"/>
              <a:t>Цей вид стиснення відомий досить давно і безпосередньо виходить з ідеї використання когерентності областей</a:t>
            </a:r>
            <a:r>
              <a:rPr lang="ru-RU" dirty="0" smtClean="0"/>
              <a:t>. </a:t>
            </a:r>
          </a:p>
          <a:p>
            <a:r>
              <a:rPr lang="uk-UA" dirty="0"/>
              <a:t>Орієнтований алгоритм на кольорові та чорно-білі зображення з плавними переходами</a:t>
            </a:r>
            <a:r>
              <a:rPr lang="ru-RU" dirty="0" smtClean="0"/>
              <a:t>. </a:t>
            </a:r>
          </a:p>
          <a:p>
            <a:r>
              <a:rPr lang="uk-UA" dirty="0"/>
              <a:t>Ідеальний для картинок типу рентгенівських знімків. Коефіцієнт стиснення задається і варіюється в межах </a:t>
            </a:r>
            <a:r>
              <a:rPr lang="uk-UA" dirty="0" smtClean="0"/>
              <a:t>5-10</a:t>
            </a:r>
            <a:r>
              <a:rPr lang="ru-RU" dirty="0" smtClean="0"/>
              <a:t>. </a:t>
            </a:r>
          </a:p>
          <a:p>
            <a:r>
              <a:rPr lang="uk-UA" dirty="0"/>
              <a:t>При спробі задати більший коефіцієнт на різких кордонах, особливо тих, які проходять по діагоналі, проявляється «сходовий ефект» - сходинки різної яскравості розміром в декілька пікселів</a:t>
            </a:r>
            <a:r>
              <a:rPr lang="ru-RU" dirty="0" smtClean="0"/>
              <a:t>.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186766" cy="1143000"/>
          </a:xfrm>
        </p:spPr>
        <p:txBody>
          <a:bodyPr/>
          <a:lstStyle/>
          <a:p>
            <a:r>
              <a:rPr lang="en-US" dirty="0" smtClean="0"/>
              <a:t>Wavelet </a:t>
            </a:r>
            <a:r>
              <a:rPr lang="en-US" sz="3200" dirty="0"/>
              <a:t>- </a:t>
            </a:r>
            <a:r>
              <a:rPr lang="ru-RU" sz="3200" dirty="0" err="1"/>
              <a:t>продовження</a:t>
            </a:r>
            <a:endParaRPr lang="ru-RU" dirty="0"/>
          </a:p>
        </p:txBody>
      </p:sp>
      <p:sp>
        <p:nvSpPr>
          <p:cNvPr id="3" name="Содержимое 2"/>
          <p:cNvSpPr>
            <a:spLocks noGrp="1"/>
          </p:cNvSpPr>
          <p:nvPr>
            <p:ph sz="quarter" idx="1"/>
          </p:nvPr>
        </p:nvSpPr>
        <p:spPr>
          <a:xfrm>
            <a:off x="457200" y="1600200"/>
            <a:ext cx="7901014" cy="4873752"/>
          </a:xfrm>
        </p:spPr>
        <p:txBody>
          <a:bodyPr/>
          <a:lstStyle/>
          <a:p>
            <a:r>
              <a:rPr lang="ru-RU" dirty="0" smtClean="0"/>
              <a:t>Идея алгоритма заключается в том, что в файле сохраняется разница - число между средними значениями соседних блоков в изображении, которое обычно принимает значения, близкие к 0. </a:t>
            </a:r>
          </a:p>
          <a:p>
            <a:r>
              <a:rPr lang="ru-RU" dirty="0" smtClean="0"/>
              <a:t>Так два числа </a:t>
            </a:r>
            <a:r>
              <a:rPr lang="ru-RU" i="1" dirty="0" smtClean="0"/>
              <a:t>a</a:t>
            </a:r>
            <a:r>
              <a:rPr lang="ru-RU" baseline="-25000" dirty="0" smtClean="0"/>
              <a:t>2</a:t>
            </a:r>
            <a:r>
              <a:rPr lang="ru-RU" i="1" baseline="-25000" dirty="0" smtClean="0"/>
              <a:t>i</a:t>
            </a:r>
            <a:r>
              <a:rPr lang="ru-RU" dirty="0" smtClean="0"/>
              <a:t> и </a:t>
            </a:r>
            <a:r>
              <a:rPr lang="ru-RU" i="1" dirty="0" smtClean="0"/>
              <a:t>a</a:t>
            </a:r>
            <a:r>
              <a:rPr lang="ru-RU" baseline="-25000" dirty="0" smtClean="0"/>
              <a:t>2</a:t>
            </a:r>
            <a:r>
              <a:rPr lang="ru-RU" i="1" baseline="-25000" dirty="0" smtClean="0"/>
              <a:t>i+1</a:t>
            </a:r>
            <a:r>
              <a:rPr lang="ru-RU" dirty="0" smtClean="0"/>
              <a:t> всегда можно представить в виде </a:t>
            </a:r>
            <a:r>
              <a:rPr lang="ru-RU" i="1" dirty="0" smtClean="0"/>
              <a:t>b</a:t>
            </a:r>
            <a:r>
              <a:rPr lang="ru-RU" i="1" baseline="30000" dirty="0" smtClean="0"/>
              <a:t>1</a:t>
            </a:r>
            <a:r>
              <a:rPr lang="ru-RU" i="1" baseline="-25000" dirty="0" smtClean="0"/>
              <a:t>i</a:t>
            </a:r>
            <a:r>
              <a:rPr lang="ru-RU" dirty="0" smtClean="0"/>
              <a:t>=(</a:t>
            </a:r>
            <a:r>
              <a:rPr lang="ru-RU" i="1" dirty="0" smtClean="0"/>
              <a:t>a</a:t>
            </a:r>
            <a:r>
              <a:rPr lang="ru-RU" baseline="-25000" dirty="0" smtClean="0"/>
              <a:t>2</a:t>
            </a:r>
            <a:r>
              <a:rPr lang="ru-RU" i="1" baseline="-25000" dirty="0" smtClean="0"/>
              <a:t>i</a:t>
            </a:r>
            <a:r>
              <a:rPr lang="ru-RU" dirty="0" smtClean="0"/>
              <a:t>+</a:t>
            </a:r>
            <a:r>
              <a:rPr lang="ru-RU" i="1" dirty="0" smtClean="0"/>
              <a:t>a</a:t>
            </a:r>
            <a:r>
              <a:rPr lang="ru-RU" baseline="-25000" dirty="0" smtClean="0"/>
              <a:t>2</a:t>
            </a:r>
            <a:r>
              <a:rPr lang="ru-RU" i="1" baseline="-25000" dirty="0" smtClean="0"/>
              <a:t>i+1</a:t>
            </a:r>
            <a:r>
              <a:rPr lang="ru-RU" dirty="0" smtClean="0"/>
              <a:t>)/2 и </a:t>
            </a:r>
            <a:r>
              <a:rPr lang="ru-RU" i="1" dirty="0" smtClean="0"/>
              <a:t>b</a:t>
            </a:r>
            <a:r>
              <a:rPr lang="ru-RU" i="1" baseline="30000" dirty="0" smtClean="0"/>
              <a:t>2</a:t>
            </a:r>
            <a:r>
              <a:rPr lang="ru-RU" i="1" baseline="-25000" dirty="0" smtClean="0"/>
              <a:t>i</a:t>
            </a:r>
            <a:r>
              <a:rPr lang="ru-RU" dirty="0" smtClean="0"/>
              <a:t>=(</a:t>
            </a:r>
            <a:r>
              <a:rPr lang="ru-RU" i="1" dirty="0" smtClean="0"/>
              <a:t>a</a:t>
            </a:r>
            <a:r>
              <a:rPr lang="ru-RU" baseline="-25000" dirty="0" smtClean="0"/>
              <a:t>2</a:t>
            </a:r>
            <a:r>
              <a:rPr lang="ru-RU" i="1" baseline="-25000" dirty="0" smtClean="0"/>
              <a:t>i</a:t>
            </a:r>
            <a:r>
              <a:rPr lang="ru-RU" dirty="0" smtClean="0"/>
              <a:t>-</a:t>
            </a:r>
            <a:r>
              <a:rPr lang="ru-RU" i="1" dirty="0" smtClean="0"/>
              <a:t>a</a:t>
            </a:r>
            <a:r>
              <a:rPr lang="ru-RU" baseline="-25000" dirty="0" smtClean="0"/>
              <a:t>2</a:t>
            </a:r>
            <a:r>
              <a:rPr lang="ru-RU" i="1" baseline="-25000" dirty="0" smtClean="0"/>
              <a:t>i+1</a:t>
            </a:r>
            <a:r>
              <a:rPr lang="ru-RU" dirty="0" smtClean="0"/>
              <a:t>)/2. Аналогично последовательность </a:t>
            </a:r>
            <a:r>
              <a:rPr lang="ru-RU" i="1" dirty="0" err="1" smtClean="0"/>
              <a:t>a</a:t>
            </a:r>
            <a:r>
              <a:rPr lang="ru-RU" i="1" baseline="-25000" dirty="0" err="1" smtClean="0"/>
              <a:t>i</a:t>
            </a:r>
            <a:r>
              <a:rPr lang="ru-RU" dirty="0" smtClean="0"/>
              <a:t> может быть попарно переведена в последовательность </a:t>
            </a:r>
            <a:r>
              <a:rPr lang="ru-RU" i="1" dirty="0" smtClean="0"/>
              <a:t>b</a:t>
            </a:r>
            <a:r>
              <a:rPr lang="ru-RU" i="1" baseline="30000" dirty="0" smtClean="0"/>
              <a:t>1,2</a:t>
            </a:r>
            <a:r>
              <a:rPr lang="ru-RU" i="1" baseline="-25000" dirty="0" smtClean="0"/>
              <a:t>i</a:t>
            </a:r>
            <a:r>
              <a:rPr lang="ru-RU" dirty="0" smtClean="0"/>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Wavelet </a:t>
            </a:r>
            <a:r>
              <a:rPr lang="en-US" sz="3200" dirty="0"/>
              <a:t>- </a:t>
            </a:r>
            <a:r>
              <a:rPr lang="ru-RU" sz="3200" dirty="0" err="1"/>
              <a:t>продовження</a:t>
            </a:r>
            <a:endParaRPr lang="ru-RU" dirty="0"/>
          </a:p>
        </p:txBody>
      </p:sp>
      <p:sp>
        <p:nvSpPr>
          <p:cNvPr id="3" name="Содержимое 2"/>
          <p:cNvSpPr>
            <a:spLocks noGrp="1"/>
          </p:cNvSpPr>
          <p:nvPr>
            <p:ph sz="quarter" idx="1"/>
          </p:nvPr>
        </p:nvSpPr>
        <p:spPr>
          <a:xfrm>
            <a:off x="500034" y="1571612"/>
            <a:ext cx="7715304" cy="4972072"/>
          </a:xfrm>
        </p:spPr>
        <p:txBody>
          <a:bodyPr>
            <a:normAutofit fontScale="92500" lnSpcReduction="10000"/>
          </a:bodyPr>
          <a:lstStyle/>
          <a:p>
            <a:r>
              <a:rPr lang="ru-RU" dirty="0" smtClean="0"/>
              <a:t>Например: пусть нужно сжать строку из 8 значений яркости </a:t>
            </a:r>
            <a:r>
              <a:rPr lang="ru-RU" dirty="0" err="1" smtClean="0"/>
              <a:t>пикселов</a:t>
            </a:r>
            <a:r>
              <a:rPr lang="ru-RU" dirty="0" smtClean="0"/>
              <a:t> (</a:t>
            </a:r>
            <a:r>
              <a:rPr lang="ru-RU" i="1" dirty="0" err="1" smtClean="0"/>
              <a:t>a</a:t>
            </a:r>
            <a:r>
              <a:rPr lang="ru-RU" i="1" baseline="-25000" dirty="0" err="1" smtClean="0"/>
              <a:t>i</a:t>
            </a:r>
            <a:r>
              <a:rPr lang="ru-RU" dirty="0" smtClean="0"/>
              <a:t>): (220, 211, 212, 218, 217, 214, 210, 202).</a:t>
            </a:r>
          </a:p>
          <a:p>
            <a:r>
              <a:rPr lang="ru-RU" dirty="0" smtClean="0"/>
              <a:t>Получаются следующие последовательности </a:t>
            </a:r>
            <a:r>
              <a:rPr lang="ru-RU" i="1" dirty="0" smtClean="0"/>
              <a:t>b</a:t>
            </a:r>
            <a:r>
              <a:rPr lang="ru-RU" i="1" baseline="30000" dirty="0" smtClean="0"/>
              <a:t>1</a:t>
            </a:r>
            <a:r>
              <a:rPr lang="ru-RU" i="1" baseline="-25000" dirty="0" smtClean="0"/>
              <a:t>i</a:t>
            </a:r>
            <a:r>
              <a:rPr lang="ru-RU" dirty="0" smtClean="0"/>
              <a:t>, и </a:t>
            </a:r>
            <a:r>
              <a:rPr lang="ru-RU" i="1" dirty="0" smtClean="0"/>
              <a:t>b</a:t>
            </a:r>
            <a:r>
              <a:rPr lang="ru-RU" i="1" baseline="30000" dirty="0" smtClean="0"/>
              <a:t>2</a:t>
            </a:r>
            <a:r>
              <a:rPr lang="ru-RU" i="1" baseline="-25000" dirty="0" smtClean="0"/>
              <a:t>i</a:t>
            </a:r>
            <a:r>
              <a:rPr lang="ru-RU" dirty="0" smtClean="0"/>
              <a:t>: (215.5, 215, 215.5, 206) и (4.5, -3, 1.5, 4). Значения </a:t>
            </a:r>
            <a:r>
              <a:rPr lang="ru-RU" i="1" dirty="0" smtClean="0"/>
              <a:t>b</a:t>
            </a:r>
            <a:r>
              <a:rPr lang="ru-RU" i="1" baseline="30000" dirty="0" smtClean="0"/>
              <a:t>2</a:t>
            </a:r>
            <a:r>
              <a:rPr lang="ru-RU" i="1" baseline="-25000" dirty="0" smtClean="0"/>
              <a:t>i</a:t>
            </a:r>
            <a:r>
              <a:rPr lang="ru-RU" dirty="0" smtClean="0"/>
              <a:t> достаточно близки к 0. </a:t>
            </a:r>
          </a:p>
          <a:p>
            <a:r>
              <a:rPr lang="ru-RU" dirty="0" smtClean="0"/>
              <a:t>Происходит повторение операции, рассматривая </a:t>
            </a:r>
            <a:r>
              <a:rPr lang="ru-RU" i="1" dirty="0" smtClean="0"/>
              <a:t>b</a:t>
            </a:r>
            <a:r>
              <a:rPr lang="ru-RU" i="1" baseline="30000" dirty="0" smtClean="0"/>
              <a:t>1</a:t>
            </a:r>
            <a:r>
              <a:rPr lang="ru-RU" i="1" baseline="-25000" dirty="0" smtClean="0"/>
              <a:t>i</a:t>
            </a:r>
            <a:r>
              <a:rPr lang="ru-RU" dirty="0" smtClean="0"/>
              <a:t> как </a:t>
            </a:r>
            <a:r>
              <a:rPr lang="ru-RU" i="1" dirty="0" err="1" smtClean="0"/>
              <a:t>a</a:t>
            </a:r>
            <a:r>
              <a:rPr lang="ru-RU" i="1" baseline="-25000" dirty="0" err="1" smtClean="0"/>
              <a:t>i</a:t>
            </a:r>
            <a:r>
              <a:rPr lang="ru-RU" dirty="0" smtClean="0"/>
              <a:t>. </a:t>
            </a:r>
          </a:p>
          <a:p>
            <a:r>
              <a:rPr lang="ru-RU" dirty="0" smtClean="0"/>
              <a:t>Данное действие выполняется как бы рекурсивно, откуда и название алгоритма. Получается из (215.5, 215, 215.5, 206): (215.25, 210.75) (0.25, 4.75).</a:t>
            </a:r>
          </a:p>
          <a:p>
            <a:r>
              <a:rPr lang="ru-RU" dirty="0" smtClean="0"/>
              <a:t>Полученные коэффициенты, округлив до целых и сжав, например, с помощью алгоритма Хаффмана с фиксированными таблицами, можно поместить в файл. </a:t>
            </a: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Wavelet </a:t>
            </a:r>
            <a:r>
              <a:rPr lang="en-US" sz="3200" dirty="0"/>
              <a:t>- </a:t>
            </a:r>
            <a:r>
              <a:rPr lang="ru-RU" sz="3200" dirty="0" err="1"/>
              <a:t>продовження</a:t>
            </a:r>
            <a:endParaRPr lang="ru-RU" dirty="0"/>
          </a:p>
        </p:txBody>
      </p:sp>
      <p:sp>
        <p:nvSpPr>
          <p:cNvPr id="3" name="Содержимое 2"/>
          <p:cNvSpPr>
            <a:spLocks noGrp="1"/>
          </p:cNvSpPr>
          <p:nvPr>
            <p:ph sz="quarter" idx="1"/>
          </p:nvPr>
        </p:nvSpPr>
        <p:spPr/>
        <p:txBody>
          <a:bodyPr/>
          <a:lstStyle/>
          <a:p>
            <a:r>
              <a:rPr lang="ru-RU" dirty="0" smtClean="0"/>
              <a:t>В примере применение данного преобразования к цепочке произошло только два раза. Реально можно применить </a:t>
            </a:r>
            <a:r>
              <a:rPr lang="ru-RU" dirty="0" err="1" smtClean="0"/>
              <a:t>wavelet</a:t>
            </a:r>
            <a:r>
              <a:rPr lang="ru-RU" dirty="0" smtClean="0"/>
              <a:t>- преобразования 4-6 раз. </a:t>
            </a:r>
          </a:p>
          <a:p>
            <a:r>
              <a:rPr lang="ru-RU" dirty="0" smtClean="0"/>
              <a:t>Более того, дополнительное сжатие можно получить, используя таблицы алгоритма Хаффмана с неравномерным шагом (т.е. нужно сохранять код Хаффмана для ближайшего в таблице значения). </a:t>
            </a:r>
          </a:p>
          <a:p>
            <a:r>
              <a:rPr lang="ru-RU" dirty="0" smtClean="0"/>
              <a:t>Эти приемы позволяют достичь заметных коэффициентов сжатия. </a:t>
            </a:r>
          </a:p>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Wavelet </a:t>
            </a:r>
            <a:r>
              <a:rPr lang="en-US" sz="3200" dirty="0"/>
              <a:t>- </a:t>
            </a:r>
            <a:r>
              <a:rPr lang="ru-RU" sz="3200" dirty="0" err="1"/>
              <a:t>продовження</a:t>
            </a:r>
            <a:endParaRPr lang="ru-RU" dirty="0"/>
          </a:p>
        </p:txBody>
      </p:sp>
      <p:sp>
        <p:nvSpPr>
          <p:cNvPr id="3" name="Содержимое 2"/>
          <p:cNvSpPr>
            <a:spLocks noGrp="1"/>
          </p:cNvSpPr>
          <p:nvPr>
            <p:ph sz="quarter" idx="1"/>
          </p:nvPr>
        </p:nvSpPr>
        <p:spPr>
          <a:xfrm>
            <a:off x="251520" y="1600200"/>
            <a:ext cx="8424936" cy="4873752"/>
          </a:xfrm>
        </p:spPr>
        <p:txBody>
          <a:bodyPr>
            <a:normAutofit lnSpcReduction="10000"/>
          </a:bodyPr>
          <a:lstStyle/>
          <a:p>
            <a:r>
              <a:rPr lang="uk-UA" dirty="0"/>
              <a:t>До переваг цього алгоритму можна віднести те, що він дуже легко дозволяє реалізувати можливість поступового «проявлення» зображення при передачі зображення по мережі</a:t>
            </a:r>
            <a:r>
              <a:rPr lang="ru-RU" dirty="0" smtClean="0"/>
              <a:t>.</a:t>
            </a:r>
          </a:p>
          <a:p>
            <a:r>
              <a:rPr lang="uk-UA" dirty="0"/>
              <a:t>Крім того, оскільки на початку зображення фактично зберігається його зменшена копія, спрощується показ «</a:t>
            </a:r>
            <a:r>
              <a:rPr lang="uk-UA" dirty="0" err="1"/>
              <a:t>огрублення</a:t>
            </a:r>
            <a:r>
              <a:rPr lang="uk-UA" dirty="0"/>
              <a:t>» зображення по заголовку</a:t>
            </a:r>
            <a:r>
              <a:rPr lang="ru-RU" dirty="0" smtClean="0"/>
              <a:t>. </a:t>
            </a:r>
          </a:p>
          <a:p>
            <a:r>
              <a:rPr lang="uk-UA" dirty="0"/>
              <a:t>На відміну від JPEG і </a:t>
            </a:r>
            <a:r>
              <a:rPr lang="uk-UA" dirty="0" err="1"/>
              <a:t>фрактального</a:t>
            </a:r>
            <a:r>
              <a:rPr lang="uk-UA" dirty="0"/>
              <a:t> алгоритму даний метод не оперує блоками, наприклад, 8х8 пікселів. Точніше, оперує блоками 2х2, 4х4, 8х8 і </a:t>
            </a:r>
            <a:r>
              <a:rPr lang="uk-UA" dirty="0" err="1"/>
              <a:t>т.д</a:t>
            </a:r>
            <a:r>
              <a:rPr lang="uk-UA" dirty="0"/>
              <a:t>. Проте за рахунок того, що коефіцієнти для цих блоків зберігаються незалежно, можна досить легко уникнути дроблення зображення на "мозаїчні" квадрати</a:t>
            </a:r>
            <a:r>
              <a:rPr lang="ru-RU" dirty="0" smtClean="0"/>
              <a:t>.</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3" name="Rectangle 3"/>
          <p:cNvSpPr>
            <a:spLocks noChangeArrowheads="1"/>
          </p:cNvSpPr>
          <p:nvPr/>
        </p:nvSpPr>
        <p:spPr bwMode="auto">
          <a:xfrm>
            <a:off x="914400" y="1828800"/>
            <a:ext cx="7620000" cy="3962400"/>
          </a:xfrm>
          <a:prstGeom prst="rect">
            <a:avLst/>
          </a:prstGeom>
          <a:solidFill>
            <a:schemeClr val="bg1"/>
          </a:solidFill>
          <a:ln w="9525">
            <a:solidFill>
              <a:schemeClr val="tx1"/>
            </a:solidFill>
            <a:miter lim="800000"/>
            <a:headEnd/>
            <a:tailEnd/>
          </a:ln>
          <a:effectLst/>
        </p:spPr>
        <p:txBody>
          <a:bodyPr wrap="none" anchor="ctr"/>
          <a:lstStyle/>
          <a:p>
            <a:endParaRPr lang="ru-RU"/>
          </a:p>
        </p:txBody>
      </p:sp>
      <p:sp>
        <p:nvSpPr>
          <p:cNvPr id="737284" name="Rectangle 4"/>
          <p:cNvSpPr>
            <a:spLocks noGrp="1" noChangeArrowheads="1"/>
          </p:cNvSpPr>
          <p:nvPr>
            <p:ph type="title"/>
          </p:nvPr>
        </p:nvSpPr>
        <p:spPr/>
        <p:txBody>
          <a:bodyPr/>
          <a:lstStyle/>
          <a:p>
            <a:r>
              <a:rPr lang="ru-RU" dirty="0" err="1" smtClean="0">
                <a:solidFill>
                  <a:srgbClr val="000000"/>
                </a:solidFill>
              </a:rPr>
              <a:t>Декомпресія</a:t>
            </a:r>
            <a:r>
              <a:rPr lang="ru-RU" dirty="0">
                <a:solidFill>
                  <a:srgbClr val="000000"/>
                </a:solidFill>
              </a:rPr>
              <a:t>: </a:t>
            </a:r>
            <a:r>
              <a:rPr lang="ru-RU" dirty="0" err="1" smtClean="0">
                <a:solidFill>
                  <a:srgbClr val="000000"/>
                </a:solidFill>
              </a:rPr>
              <a:t>Крок</a:t>
            </a:r>
            <a:r>
              <a:rPr lang="ru-RU" dirty="0" smtClean="0">
                <a:solidFill>
                  <a:srgbClr val="000000"/>
                </a:solidFill>
              </a:rPr>
              <a:t> </a:t>
            </a:r>
            <a:r>
              <a:rPr lang="ru-RU" dirty="0">
                <a:solidFill>
                  <a:srgbClr val="000000"/>
                </a:solidFill>
              </a:rPr>
              <a:t>1</a:t>
            </a:r>
          </a:p>
        </p:txBody>
      </p:sp>
      <p:pic>
        <p:nvPicPr>
          <p:cNvPr id="737285" name="Picture 5" descr="E:\l1.jpg"/>
          <p:cNvPicPr>
            <a:picLocks noChangeAspect="1" noChangeArrowheads="1"/>
          </p:cNvPicPr>
          <p:nvPr/>
        </p:nvPicPr>
        <p:blipFill>
          <a:blip r:embed="rId2" cstate="print"/>
          <a:srcRect/>
          <a:stretch>
            <a:fillRect/>
          </a:stretch>
        </p:blipFill>
        <p:spPr bwMode="auto">
          <a:xfrm>
            <a:off x="990600" y="1981200"/>
            <a:ext cx="3657600" cy="3657600"/>
          </a:xfrm>
          <a:prstGeom prst="rect">
            <a:avLst/>
          </a:prstGeom>
          <a:noFill/>
        </p:spPr>
      </p:pic>
      <p:pic>
        <p:nvPicPr>
          <p:cNvPr id="737286" name="Picture 6" descr="E:\p1.jpg"/>
          <p:cNvPicPr>
            <a:picLocks noChangeAspect="1" noChangeArrowheads="1"/>
          </p:cNvPicPr>
          <p:nvPr/>
        </p:nvPicPr>
        <p:blipFill>
          <a:blip r:embed="rId3" cstate="print"/>
          <a:srcRect/>
          <a:stretch>
            <a:fillRect/>
          </a:stretch>
        </p:blipFill>
        <p:spPr bwMode="auto">
          <a:xfrm>
            <a:off x="4800600" y="1981200"/>
            <a:ext cx="3632200" cy="3632200"/>
          </a:xfrm>
          <a:prstGeom prst="rect">
            <a:avLst/>
          </a:prstGeom>
          <a:noFill/>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Rectangle 2"/>
          <p:cNvSpPr>
            <a:spLocks noChangeArrowheads="1"/>
          </p:cNvSpPr>
          <p:nvPr/>
        </p:nvSpPr>
        <p:spPr bwMode="auto">
          <a:xfrm>
            <a:off x="914400" y="1828800"/>
            <a:ext cx="7620000" cy="3962400"/>
          </a:xfrm>
          <a:prstGeom prst="rect">
            <a:avLst/>
          </a:prstGeom>
          <a:solidFill>
            <a:schemeClr val="bg1"/>
          </a:solidFill>
          <a:ln w="9525">
            <a:solidFill>
              <a:schemeClr val="tx1"/>
            </a:solidFill>
            <a:miter lim="800000"/>
            <a:headEnd/>
            <a:tailEnd/>
          </a:ln>
          <a:effectLst/>
        </p:spPr>
        <p:txBody>
          <a:bodyPr wrap="none" anchor="ctr"/>
          <a:lstStyle/>
          <a:p>
            <a:endParaRPr lang="ru-RU"/>
          </a:p>
        </p:txBody>
      </p:sp>
      <p:sp>
        <p:nvSpPr>
          <p:cNvPr id="738307" name="Rectangle 3"/>
          <p:cNvSpPr>
            <a:spLocks noGrp="1" noChangeArrowheads="1"/>
          </p:cNvSpPr>
          <p:nvPr>
            <p:ph type="title"/>
          </p:nvPr>
        </p:nvSpPr>
        <p:spPr/>
        <p:txBody>
          <a:bodyPr/>
          <a:lstStyle/>
          <a:p>
            <a:r>
              <a:rPr lang="ru-RU" dirty="0" err="1">
                <a:solidFill>
                  <a:srgbClr val="000000"/>
                </a:solidFill>
              </a:rPr>
              <a:t>Декомпресія</a:t>
            </a:r>
            <a:r>
              <a:rPr lang="ru-RU" dirty="0">
                <a:solidFill>
                  <a:srgbClr val="000000"/>
                </a:solidFill>
              </a:rPr>
              <a:t>: </a:t>
            </a:r>
            <a:r>
              <a:rPr lang="ru-RU" dirty="0" err="1">
                <a:solidFill>
                  <a:srgbClr val="000000"/>
                </a:solidFill>
              </a:rPr>
              <a:t>Крок</a:t>
            </a:r>
            <a:r>
              <a:rPr lang="ru-RU" dirty="0">
                <a:solidFill>
                  <a:srgbClr val="000000"/>
                </a:solidFill>
              </a:rPr>
              <a:t> </a:t>
            </a:r>
            <a:r>
              <a:rPr lang="ru-RU" dirty="0" smtClean="0">
                <a:solidFill>
                  <a:srgbClr val="000000"/>
                </a:solidFill>
              </a:rPr>
              <a:t>2</a:t>
            </a:r>
            <a:endParaRPr lang="ru-RU" dirty="0">
              <a:solidFill>
                <a:srgbClr val="000000"/>
              </a:solidFill>
            </a:endParaRPr>
          </a:p>
        </p:txBody>
      </p:sp>
      <p:pic>
        <p:nvPicPr>
          <p:cNvPr id="738309" name="Picture 5" descr="E:\l2.jpg"/>
          <p:cNvPicPr>
            <a:picLocks noChangeAspect="1" noChangeArrowheads="1"/>
          </p:cNvPicPr>
          <p:nvPr/>
        </p:nvPicPr>
        <p:blipFill>
          <a:blip r:embed="rId2" cstate="print"/>
          <a:srcRect/>
          <a:stretch>
            <a:fillRect/>
          </a:stretch>
        </p:blipFill>
        <p:spPr bwMode="auto">
          <a:xfrm>
            <a:off x="990600" y="1981200"/>
            <a:ext cx="3657600" cy="3657600"/>
          </a:xfrm>
          <a:prstGeom prst="rect">
            <a:avLst/>
          </a:prstGeom>
          <a:noFill/>
        </p:spPr>
      </p:pic>
      <p:pic>
        <p:nvPicPr>
          <p:cNvPr id="738310" name="Picture 6" descr="E:\p2.jpg"/>
          <p:cNvPicPr>
            <a:picLocks noChangeAspect="1" noChangeArrowheads="1"/>
          </p:cNvPicPr>
          <p:nvPr/>
        </p:nvPicPr>
        <p:blipFill>
          <a:blip r:embed="rId3" cstate="print"/>
          <a:srcRect/>
          <a:stretch>
            <a:fillRect/>
          </a:stretch>
        </p:blipFill>
        <p:spPr bwMode="auto">
          <a:xfrm>
            <a:off x="4800600" y="1981200"/>
            <a:ext cx="3632200" cy="3632200"/>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Особливості </a:t>
            </a:r>
            <a:r>
              <a:rPr lang="uk-UA" dirty="0" smtClean="0"/>
              <a:t>зображень (4)</a:t>
            </a:r>
            <a:endParaRPr lang="uk-UA" dirty="0"/>
          </a:p>
        </p:txBody>
      </p:sp>
      <p:sp>
        <p:nvSpPr>
          <p:cNvPr id="3" name="Объект 2"/>
          <p:cNvSpPr>
            <a:spLocks noGrp="1"/>
          </p:cNvSpPr>
          <p:nvPr>
            <p:ph sz="quarter" idx="1"/>
          </p:nvPr>
        </p:nvSpPr>
        <p:spPr>
          <a:xfrm>
            <a:off x="251520" y="1772816"/>
            <a:ext cx="8064896" cy="2520280"/>
          </a:xfrm>
        </p:spPr>
        <p:txBody>
          <a:bodyPr>
            <a:noAutofit/>
          </a:bodyPr>
          <a:lstStyle/>
          <a:p>
            <a:r>
              <a:rPr lang="uk-UA" dirty="0"/>
              <a:t>Всього на даний момент відомо мінімум три сімейства алгоритмів, які розроблені виключно для стиснення зображень, і застосовувані в них методи практично неможливо застосувати до стиснення ще яких-небудь видів даних</a:t>
            </a:r>
            <a:r>
              <a:rPr lang="en-US" dirty="0" smtClean="0"/>
              <a:t>.</a:t>
            </a:r>
            <a:endParaRPr lang="uk-UA" dirty="0" smtClean="0"/>
          </a:p>
        </p:txBody>
      </p:sp>
    </p:spTree>
    <p:extLst>
      <p:ext uri="{BB962C8B-B14F-4D97-AF65-F5344CB8AC3E}">
        <p14:creationId xmlns:p14="http://schemas.microsoft.com/office/powerpoint/2010/main" val="21383892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Rectangle 2"/>
          <p:cNvSpPr>
            <a:spLocks noChangeArrowheads="1"/>
          </p:cNvSpPr>
          <p:nvPr/>
        </p:nvSpPr>
        <p:spPr bwMode="auto">
          <a:xfrm>
            <a:off x="914400" y="1828800"/>
            <a:ext cx="7620000" cy="3962400"/>
          </a:xfrm>
          <a:prstGeom prst="rect">
            <a:avLst/>
          </a:prstGeom>
          <a:solidFill>
            <a:schemeClr val="bg1"/>
          </a:solidFill>
          <a:ln w="9525">
            <a:solidFill>
              <a:schemeClr val="tx1"/>
            </a:solidFill>
            <a:miter lim="800000"/>
            <a:headEnd/>
            <a:tailEnd/>
          </a:ln>
          <a:effectLst/>
        </p:spPr>
        <p:txBody>
          <a:bodyPr wrap="none" anchor="ctr"/>
          <a:lstStyle/>
          <a:p>
            <a:endParaRPr lang="ru-RU"/>
          </a:p>
        </p:txBody>
      </p:sp>
      <p:sp>
        <p:nvSpPr>
          <p:cNvPr id="739331" name="Rectangle 3"/>
          <p:cNvSpPr>
            <a:spLocks noGrp="1" noChangeArrowheads="1"/>
          </p:cNvSpPr>
          <p:nvPr>
            <p:ph type="title"/>
          </p:nvPr>
        </p:nvSpPr>
        <p:spPr/>
        <p:txBody>
          <a:bodyPr/>
          <a:lstStyle/>
          <a:p>
            <a:r>
              <a:rPr lang="ru-RU" dirty="0" err="1">
                <a:solidFill>
                  <a:srgbClr val="000000"/>
                </a:solidFill>
              </a:rPr>
              <a:t>Декомпресія</a:t>
            </a:r>
            <a:r>
              <a:rPr lang="ru-RU" dirty="0">
                <a:solidFill>
                  <a:srgbClr val="000000"/>
                </a:solidFill>
              </a:rPr>
              <a:t>: </a:t>
            </a:r>
            <a:r>
              <a:rPr lang="ru-RU" dirty="0" err="1">
                <a:solidFill>
                  <a:srgbClr val="000000"/>
                </a:solidFill>
              </a:rPr>
              <a:t>Крок</a:t>
            </a:r>
            <a:r>
              <a:rPr lang="ru-RU" dirty="0">
                <a:solidFill>
                  <a:srgbClr val="000000"/>
                </a:solidFill>
              </a:rPr>
              <a:t> </a:t>
            </a:r>
            <a:r>
              <a:rPr lang="ru-RU" dirty="0" smtClean="0">
                <a:solidFill>
                  <a:srgbClr val="000000"/>
                </a:solidFill>
              </a:rPr>
              <a:t>3</a:t>
            </a:r>
            <a:endParaRPr lang="ru-RU" dirty="0">
              <a:solidFill>
                <a:srgbClr val="000000"/>
              </a:solidFill>
            </a:endParaRPr>
          </a:p>
        </p:txBody>
      </p:sp>
      <p:pic>
        <p:nvPicPr>
          <p:cNvPr id="739333" name="Picture 5" descr="E:\l3.jpg"/>
          <p:cNvPicPr>
            <a:picLocks noChangeAspect="1" noChangeArrowheads="1"/>
          </p:cNvPicPr>
          <p:nvPr/>
        </p:nvPicPr>
        <p:blipFill>
          <a:blip r:embed="rId2" cstate="print"/>
          <a:srcRect/>
          <a:stretch>
            <a:fillRect/>
          </a:stretch>
        </p:blipFill>
        <p:spPr bwMode="auto">
          <a:xfrm>
            <a:off x="990600" y="1981200"/>
            <a:ext cx="3657600" cy="3657600"/>
          </a:xfrm>
          <a:prstGeom prst="rect">
            <a:avLst/>
          </a:prstGeom>
          <a:noFill/>
        </p:spPr>
      </p:pic>
      <p:pic>
        <p:nvPicPr>
          <p:cNvPr id="739334" name="Picture 6" descr="E:\p3.jpg"/>
          <p:cNvPicPr>
            <a:picLocks noChangeAspect="1" noChangeArrowheads="1"/>
          </p:cNvPicPr>
          <p:nvPr/>
        </p:nvPicPr>
        <p:blipFill>
          <a:blip r:embed="rId3" cstate="print"/>
          <a:srcRect/>
          <a:stretch>
            <a:fillRect/>
          </a:stretch>
        </p:blipFill>
        <p:spPr bwMode="auto">
          <a:xfrm>
            <a:off x="4800600" y="1981200"/>
            <a:ext cx="3632200" cy="3632200"/>
          </a:xfrm>
          <a:prstGeom prst="rect">
            <a:avLst/>
          </a:prstGeom>
          <a:noFill/>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Rectangle 2"/>
          <p:cNvSpPr>
            <a:spLocks noChangeArrowheads="1"/>
          </p:cNvSpPr>
          <p:nvPr/>
        </p:nvSpPr>
        <p:spPr bwMode="auto">
          <a:xfrm>
            <a:off x="914400" y="1828800"/>
            <a:ext cx="7620000" cy="3962400"/>
          </a:xfrm>
          <a:prstGeom prst="rect">
            <a:avLst/>
          </a:prstGeom>
          <a:solidFill>
            <a:schemeClr val="bg1"/>
          </a:solidFill>
          <a:ln w="9525">
            <a:solidFill>
              <a:schemeClr val="tx1"/>
            </a:solidFill>
            <a:miter lim="800000"/>
            <a:headEnd/>
            <a:tailEnd/>
          </a:ln>
          <a:effectLst/>
        </p:spPr>
        <p:txBody>
          <a:bodyPr wrap="none" anchor="ctr"/>
          <a:lstStyle/>
          <a:p>
            <a:endParaRPr lang="ru-RU"/>
          </a:p>
        </p:txBody>
      </p:sp>
      <p:sp>
        <p:nvSpPr>
          <p:cNvPr id="740355" name="Rectangle 3"/>
          <p:cNvSpPr>
            <a:spLocks noGrp="1" noChangeArrowheads="1"/>
          </p:cNvSpPr>
          <p:nvPr>
            <p:ph type="title"/>
          </p:nvPr>
        </p:nvSpPr>
        <p:spPr/>
        <p:txBody>
          <a:bodyPr/>
          <a:lstStyle/>
          <a:p>
            <a:r>
              <a:rPr lang="ru-RU" dirty="0" err="1">
                <a:solidFill>
                  <a:srgbClr val="000000"/>
                </a:solidFill>
              </a:rPr>
              <a:t>Декомпресія</a:t>
            </a:r>
            <a:r>
              <a:rPr lang="ru-RU" dirty="0">
                <a:solidFill>
                  <a:srgbClr val="000000"/>
                </a:solidFill>
              </a:rPr>
              <a:t>: </a:t>
            </a:r>
            <a:r>
              <a:rPr lang="ru-RU" dirty="0" err="1">
                <a:solidFill>
                  <a:srgbClr val="000000"/>
                </a:solidFill>
              </a:rPr>
              <a:t>Крок</a:t>
            </a:r>
            <a:r>
              <a:rPr lang="ru-RU" dirty="0">
                <a:solidFill>
                  <a:srgbClr val="000000"/>
                </a:solidFill>
              </a:rPr>
              <a:t> </a:t>
            </a:r>
            <a:r>
              <a:rPr lang="ru-RU" dirty="0" smtClean="0">
                <a:solidFill>
                  <a:srgbClr val="000000"/>
                </a:solidFill>
              </a:rPr>
              <a:t>4</a:t>
            </a:r>
            <a:endParaRPr lang="ru-RU" dirty="0">
              <a:solidFill>
                <a:srgbClr val="000000"/>
              </a:solidFill>
            </a:endParaRPr>
          </a:p>
        </p:txBody>
      </p:sp>
      <p:pic>
        <p:nvPicPr>
          <p:cNvPr id="740357" name="Picture 5" descr="E:\l4.jpg"/>
          <p:cNvPicPr>
            <a:picLocks noChangeAspect="1" noChangeArrowheads="1"/>
          </p:cNvPicPr>
          <p:nvPr/>
        </p:nvPicPr>
        <p:blipFill>
          <a:blip r:embed="rId2" cstate="print"/>
          <a:srcRect/>
          <a:stretch>
            <a:fillRect/>
          </a:stretch>
        </p:blipFill>
        <p:spPr bwMode="auto">
          <a:xfrm>
            <a:off x="990600" y="1981200"/>
            <a:ext cx="3657600" cy="3657600"/>
          </a:xfrm>
          <a:prstGeom prst="rect">
            <a:avLst/>
          </a:prstGeom>
          <a:noFill/>
        </p:spPr>
      </p:pic>
      <p:pic>
        <p:nvPicPr>
          <p:cNvPr id="740358" name="Picture 6" descr="E:\p4.jpg"/>
          <p:cNvPicPr>
            <a:picLocks noChangeAspect="1" noChangeArrowheads="1"/>
          </p:cNvPicPr>
          <p:nvPr/>
        </p:nvPicPr>
        <p:blipFill>
          <a:blip r:embed="rId3" cstate="print"/>
          <a:srcRect/>
          <a:stretch>
            <a:fillRect/>
          </a:stretch>
        </p:blipFill>
        <p:spPr bwMode="auto">
          <a:xfrm>
            <a:off x="4800600" y="1981200"/>
            <a:ext cx="3632200" cy="3632200"/>
          </a:xfrm>
          <a:prstGeom prst="rect">
            <a:avLst/>
          </a:prstGeom>
          <a:noFill/>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ChangeArrowheads="1"/>
          </p:cNvSpPr>
          <p:nvPr/>
        </p:nvSpPr>
        <p:spPr bwMode="auto">
          <a:xfrm>
            <a:off x="914400" y="1828800"/>
            <a:ext cx="7620000" cy="3962400"/>
          </a:xfrm>
          <a:prstGeom prst="rect">
            <a:avLst/>
          </a:prstGeom>
          <a:solidFill>
            <a:schemeClr val="bg1"/>
          </a:solidFill>
          <a:ln w="9525">
            <a:solidFill>
              <a:schemeClr val="tx1"/>
            </a:solidFill>
            <a:miter lim="800000"/>
            <a:headEnd/>
            <a:tailEnd/>
          </a:ln>
          <a:effectLst/>
        </p:spPr>
        <p:txBody>
          <a:bodyPr wrap="none" anchor="ctr"/>
          <a:lstStyle/>
          <a:p>
            <a:endParaRPr lang="ru-RU"/>
          </a:p>
        </p:txBody>
      </p:sp>
      <p:sp>
        <p:nvSpPr>
          <p:cNvPr id="741379" name="Rectangle 3"/>
          <p:cNvSpPr>
            <a:spLocks noGrp="1" noChangeArrowheads="1"/>
          </p:cNvSpPr>
          <p:nvPr>
            <p:ph type="title"/>
          </p:nvPr>
        </p:nvSpPr>
        <p:spPr/>
        <p:txBody>
          <a:bodyPr/>
          <a:lstStyle/>
          <a:p>
            <a:r>
              <a:rPr lang="ru-RU" dirty="0" err="1">
                <a:solidFill>
                  <a:srgbClr val="000000"/>
                </a:solidFill>
              </a:rPr>
              <a:t>Декомпресія</a:t>
            </a:r>
            <a:r>
              <a:rPr lang="ru-RU" dirty="0">
                <a:solidFill>
                  <a:srgbClr val="000000"/>
                </a:solidFill>
              </a:rPr>
              <a:t>: </a:t>
            </a:r>
            <a:r>
              <a:rPr lang="ru-RU" dirty="0" err="1">
                <a:solidFill>
                  <a:srgbClr val="000000"/>
                </a:solidFill>
              </a:rPr>
              <a:t>Крок</a:t>
            </a:r>
            <a:r>
              <a:rPr lang="ru-RU" dirty="0">
                <a:solidFill>
                  <a:srgbClr val="000000"/>
                </a:solidFill>
              </a:rPr>
              <a:t> </a:t>
            </a:r>
            <a:r>
              <a:rPr lang="ru-RU" dirty="0" smtClean="0">
                <a:solidFill>
                  <a:srgbClr val="000000"/>
                </a:solidFill>
              </a:rPr>
              <a:t>5</a:t>
            </a:r>
            <a:endParaRPr lang="ru-RU" dirty="0">
              <a:solidFill>
                <a:srgbClr val="000000"/>
              </a:solidFill>
            </a:endParaRPr>
          </a:p>
        </p:txBody>
      </p:sp>
      <p:pic>
        <p:nvPicPr>
          <p:cNvPr id="741381" name="Picture 5" descr="E:\l5.jpg"/>
          <p:cNvPicPr>
            <a:picLocks noChangeAspect="1" noChangeArrowheads="1"/>
          </p:cNvPicPr>
          <p:nvPr/>
        </p:nvPicPr>
        <p:blipFill>
          <a:blip r:embed="rId2" cstate="print"/>
          <a:srcRect/>
          <a:stretch>
            <a:fillRect/>
          </a:stretch>
        </p:blipFill>
        <p:spPr bwMode="auto">
          <a:xfrm>
            <a:off x="990600" y="1981200"/>
            <a:ext cx="3657600" cy="3657600"/>
          </a:xfrm>
          <a:prstGeom prst="rect">
            <a:avLst/>
          </a:prstGeom>
          <a:noFill/>
        </p:spPr>
      </p:pic>
      <p:pic>
        <p:nvPicPr>
          <p:cNvPr id="741382" name="Picture 6" descr="E:\p5.jpg"/>
          <p:cNvPicPr>
            <a:picLocks noChangeAspect="1" noChangeArrowheads="1"/>
          </p:cNvPicPr>
          <p:nvPr/>
        </p:nvPicPr>
        <p:blipFill>
          <a:blip r:embed="rId3" cstate="print"/>
          <a:srcRect/>
          <a:stretch>
            <a:fillRect/>
          </a:stretch>
        </p:blipFill>
        <p:spPr bwMode="auto">
          <a:xfrm>
            <a:off x="4800600" y="1981200"/>
            <a:ext cx="3632200" cy="3632200"/>
          </a:xfrm>
          <a:prstGeom prst="rect">
            <a:avLst/>
          </a:prstGeom>
          <a:noFill/>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ChangeArrowheads="1"/>
          </p:cNvSpPr>
          <p:nvPr/>
        </p:nvSpPr>
        <p:spPr bwMode="auto">
          <a:xfrm>
            <a:off x="571472" y="3214686"/>
            <a:ext cx="4360568" cy="3214710"/>
          </a:xfrm>
          <a:prstGeom prst="rect">
            <a:avLst/>
          </a:prstGeom>
        </p:spPr>
        <p:txBody>
          <a:bodyPr vert="horz">
            <a:normAutofit lnSpcReduction="10000"/>
          </a:bodyPr>
          <a:lstStyle/>
          <a:p>
            <a:pPr marL="274320" indent="-274320">
              <a:lnSpc>
                <a:spcPct val="150000"/>
              </a:lnSpc>
              <a:spcBef>
                <a:spcPts val="600"/>
              </a:spcBef>
              <a:buClr>
                <a:schemeClr val="accent1"/>
              </a:buClr>
              <a:buSzPct val="70000"/>
              <a:buFont typeface="Wingdings"/>
              <a:buChar char=""/>
            </a:pPr>
            <a:r>
              <a:rPr lang="uk-UA" sz="2400" dirty="0" smtClean="0"/>
              <a:t>Воно </a:t>
            </a:r>
            <a:r>
              <a:rPr lang="uk-UA" sz="2400" dirty="0"/>
              <a:t>використовує афінні перетворення для побудови зображень, що дозволяє дуже </a:t>
            </a:r>
            <a:r>
              <a:rPr lang="uk-UA" sz="2400" dirty="0" err="1"/>
              <a:t>компактно</a:t>
            </a:r>
            <a:r>
              <a:rPr lang="uk-UA" sz="2400" dirty="0"/>
              <a:t> задавати складні структури</a:t>
            </a:r>
            <a:r>
              <a:rPr lang="ru-RU" sz="2400" dirty="0" smtClean="0"/>
              <a:t>.  </a:t>
            </a:r>
            <a:endParaRPr lang="ru-RU" sz="2400" dirty="0"/>
          </a:p>
        </p:txBody>
      </p:sp>
      <p:sp>
        <p:nvSpPr>
          <p:cNvPr id="588804" name="Rectangle 4"/>
          <p:cNvSpPr>
            <a:spLocks noGrp="1" noChangeArrowheads="1"/>
          </p:cNvSpPr>
          <p:nvPr>
            <p:ph type="title"/>
          </p:nvPr>
        </p:nvSpPr>
        <p:spPr/>
        <p:txBody>
          <a:bodyPr/>
          <a:lstStyle/>
          <a:p>
            <a:r>
              <a:rPr lang="uk-UA" dirty="0" err="1" smtClean="0"/>
              <a:t>Фрактальне</a:t>
            </a:r>
            <a:r>
              <a:rPr lang="uk-UA" dirty="0" smtClean="0"/>
              <a:t> </a:t>
            </a:r>
            <a:r>
              <a:rPr lang="uk-UA" dirty="0"/>
              <a:t>стиснення</a:t>
            </a:r>
            <a:endParaRPr lang="ru-RU" dirty="0"/>
          </a:p>
        </p:txBody>
      </p:sp>
      <p:pic>
        <p:nvPicPr>
          <p:cNvPr id="7" name="Рисунок 6" descr="800px-Fractal_Broccoli.jpg"/>
          <p:cNvPicPr>
            <a:picLocks noChangeAspect="1"/>
          </p:cNvPicPr>
          <p:nvPr/>
        </p:nvPicPr>
        <p:blipFill>
          <a:blip r:embed="rId2" cstate="print"/>
          <a:stretch>
            <a:fillRect/>
          </a:stretch>
        </p:blipFill>
        <p:spPr>
          <a:xfrm>
            <a:off x="5185716" y="3357562"/>
            <a:ext cx="3591381" cy="3000396"/>
          </a:xfrm>
          <a:prstGeom prst="rect">
            <a:avLst/>
          </a:prstGeom>
        </p:spPr>
      </p:pic>
      <p:sp>
        <p:nvSpPr>
          <p:cNvPr id="8" name="Rectangle 2"/>
          <p:cNvSpPr>
            <a:spLocks noChangeArrowheads="1"/>
          </p:cNvSpPr>
          <p:nvPr/>
        </p:nvSpPr>
        <p:spPr bwMode="auto">
          <a:xfrm>
            <a:off x="571472" y="1500174"/>
            <a:ext cx="7110434" cy="1208746"/>
          </a:xfrm>
          <a:prstGeom prst="rect">
            <a:avLst/>
          </a:prstGeom>
        </p:spPr>
        <p:txBody>
          <a:bodyPr vert="horz">
            <a:normAutofit/>
          </a:bodyPr>
          <a:lstStyle/>
          <a:p>
            <a:pPr marL="274320" indent="-274320">
              <a:lnSpc>
                <a:spcPct val="150000"/>
              </a:lnSpc>
              <a:spcBef>
                <a:spcPts val="600"/>
              </a:spcBef>
              <a:buClr>
                <a:schemeClr val="accent1"/>
              </a:buClr>
              <a:buSzPct val="70000"/>
              <a:buFont typeface="Wingdings"/>
              <a:buChar char=""/>
            </a:pPr>
            <a:r>
              <a:rPr lang="uk-UA" sz="2400" dirty="0" err="1"/>
              <a:t>Фрактальна</a:t>
            </a:r>
            <a:r>
              <a:rPr lang="uk-UA" sz="2400" dirty="0"/>
              <a:t> компресія - алгоритм із втратою інформації, що з'явився в 1992 році</a:t>
            </a:r>
            <a:r>
              <a:rPr lang="ru-RU" sz="2400" dirty="0" smtClean="0"/>
              <a:t>.</a:t>
            </a:r>
            <a:endParaRPr lang="ru-RU" sz="2400" dirty="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uk-UA" dirty="0" err="1"/>
              <a:t>Фрактальне</a:t>
            </a:r>
            <a:r>
              <a:rPr lang="uk-UA" dirty="0"/>
              <a:t> стиснення</a:t>
            </a:r>
          </a:p>
        </p:txBody>
      </p:sp>
      <p:sp>
        <p:nvSpPr>
          <p:cNvPr id="4" name="Объект 3"/>
          <p:cNvSpPr>
            <a:spLocks noGrp="1"/>
          </p:cNvSpPr>
          <p:nvPr>
            <p:ph sz="quarter" idx="1"/>
          </p:nvPr>
        </p:nvSpPr>
        <p:spPr/>
        <p:txBody>
          <a:bodyPr>
            <a:normAutofit lnSpcReduction="10000"/>
          </a:bodyPr>
          <a:lstStyle/>
          <a:p>
            <a:r>
              <a:rPr lang="uk-UA" dirty="0" err="1"/>
              <a:t>Фрактальне</a:t>
            </a:r>
            <a:r>
              <a:rPr lang="uk-UA" dirty="0"/>
              <a:t> стиснення засноване на тому, що зображення подається в компактнішій формі — за допомогою коефіцієнтів системи ітераційних функцій (СІФ). </a:t>
            </a:r>
          </a:p>
          <a:p>
            <a:r>
              <a:rPr lang="uk-UA" dirty="0"/>
              <a:t>Система ітераційних функцій є набором тривимірних афінних перетворень, які переводять одне зображення в інше в тривимірному просторі: </a:t>
            </a:r>
            <a:r>
              <a:rPr lang="uk-UA" i="1" dirty="0"/>
              <a:t>х</a:t>
            </a:r>
            <a:r>
              <a:rPr lang="uk-UA" dirty="0"/>
              <a:t>-координата, </a:t>
            </a:r>
            <a:r>
              <a:rPr lang="uk-UA" i="1" dirty="0"/>
              <a:t>у</a:t>
            </a:r>
            <a:r>
              <a:rPr lang="uk-UA" dirty="0"/>
              <a:t>-координата, яскравість. </a:t>
            </a:r>
          </a:p>
          <a:p>
            <a:r>
              <a:rPr lang="uk-UA" dirty="0"/>
              <a:t>У </a:t>
            </a:r>
            <a:r>
              <a:rPr lang="uk-UA" dirty="0" err="1"/>
              <a:t>фрактальному</a:t>
            </a:r>
            <a:r>
              <a:rPr lang="uk-UA" dirty="0"/>
              <a:t> стисненні вводиться поняття </a:t>
            </a:r>
            <a:r>
              <a:rPr lang="uk-UA" dirty="0" err="1"/>
              <a:t>аттрактора</a:t>
            </a:r>
            <a:r>
              <a:rPr lang="uk-UA" dirty="0"/>
              <a:t>. </a:t>
            </a:r>
            <a:r>
              <a:rPr lang="uk-UA" i="1" dirty="0" err="1"/>
              <a:t>Атрактор</a:t>
            </a:r>
            <a:r>
              <a:rPr lang="uk-UA" dirty="0"/>
              <a:t> (</a:t>
            </a:r>
            <a:r>
              <a:rPr lang="uk-UA" dirty="0" err="1"/>
              <a:t>аttractоr</a:t>
            </a:r>
            <a:r>
              <a:rPr lang="uk-UA" dirty="0"/>
              <a:t>) СІФ - це нерухома точка зображення. Для кожної СІФ існує рівно одна нерухома точка. </a:t>
            </a:r>
          </a:p>
        </p:txBody>
      </p:sp>
    </p:spTree>
    <p:extLst>
      <p:ext uri="{BB962C8B-B14F-4D97-AF65-F5344CB8AC3E}">
        <p14:creationId xmlns:p14="http://schemas.microsoft.com/office/powerpoint/2010/main" val="407971698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err="1"/>
              <a:t>Фрактальне</a:t>
            </a:r>
            <a:r>
              <a:rPr lang="uk-UA" dirty="0"/>
              <a:t> стиснення</a:t>
            </a:r>
          </a:p>
        </p:txBody>
      </p:sp>
      <p:sp>
        <p:nvSpPr>
          <p:cNvPr id="3" name="Объект 2"/>
          <p:cNvSpPr>
            <a:spLocks noGrp="1"/>
          </p:cNvSpPr>
          <p:nvPr>
            <p:ph sz="quarter" idx="1"/>
          </p:nvPr>
        </p:nvSpPr>
        <p:spPr/>
        <p:txBody>
          <a:bodyPr>
            <a:normAutofit/>
          </a:bodyPr>
          <a:lstStyle/>
          <a:p>
            <a:r>
              <a:rPr lang="uk-UA" dirty="0" smtClean="0"/>
              <a:t>Система </a:t>
            </a:r>
            <a:r>
              <a:rPr lang="uk-UA" dirty="0"/>
              <a:t>ітераційних функцій задає </a:t>
            </a:r>
            <a:r>
              <a:rPr lang="uk-UA" dirty="0" err="1"/>
              <a:t>фрактал</a:t>
            </a:r>
            <a:r>
              <a:rPr lang="uk-UA" dirty="0"/>
              <a:t>.</a:t>
            </a:r>
          </a:p>
          <a:p>
            <a:r>
              <a:rPr lang="uk-UA" dirty="0"/>
              <a:t>Найбільш відомі зображення, що отримуються за допомогою СІФ, </a:t>
            </a:r>
            <a:r>
              <a:rPr lang="uk-UA" dirty="0">
                <a:sym typeface="Symbol"/>
              </a:rPr>
              <a:t></a:t>
            </a:r>
            <a:r>
              <a:rPr lang="uk-UA" dirty="0"/>
              <a:t> це трикутник </a:t>
            </a:r>
            <a:r>
              <a:rPr lang="uk-UA" dirty="0" err="1"/>
              <a:t>Серпінського</a:t>
            </a:r>
            <a:r>
              <a:rPr lang="uk-UA" dirty="0"/>
              <a:t>  і папороть </a:t>
            </a:r>
            <a:r>
              <a:rPr lang="uk-UA" dirty="0" err="1"/>
              <a:t>Барнслі</a:t>
            </a:r>
            <a:r>
              <a:rPr lang="uk-UA" dirty="0"/>
              <a:t>. </a:t>
            </a:r>
          </a:p>
        </p:txBody>
      </p:sp>
    </p:spTree>
    <p:extLst>
      <p:ext uri="{BB962C8B-B14F-4D97-AF65-F5344CB8AC3E}">
        <p14:creationId xmlns:p14="http://schemas.microsoft.com/office/powerpoint/2010/main" val="404709835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err="1"/>
              <a:t>Фрактальне</a:t>
            </a:r>
            <a:r>
              <a:rPr lang="uk-UA" dirty="0"/>
              <a:t> стиснення</a:t>
            </a:r>
          </a:p>
        </p:txBody>
      </p:sp>
      <p:sp>
        <p:nvSpPr>
          <p:cNvPr id="3" name="Объект 2"/>
          <p:cNvSpPr>
            <a:spLocks noGrp="1"/>
          </p:cNvSpPr>
          <p:nvPr>
            <p:ph sz="quarter" idx="1"/>
          </p:nvPr>
        </p:nvSpPr>
        <p:spPr>
          <a:xfrm>
            <a:off x="457200" y="1600200"/>
            <a:ext cx="7467600" cy="1036712"/>
          </a:xfrm>
        </p:spPr>
        <p:txBody>
          <a:bodyPr>
            <a:normAutofit/>
          </a:bodyPr>
          <a:lstStyle/>
          <a:p>
            <a:r>
              <a:rPr lang="uk-UA" dirty="0"/>
              <a:t>Трикутник </a:t>
            </a:r>
            <a:r>
              <a:rPr lang="uk-UA" dirty="0" err="1"/>
              <a:t>Серпінського</a:t>
            </a:r>
            <a:r>
              <a:rPr lang="uk-UA" dirty="0"/>
              <a:t> задається трьома афінними </a:t>
            </a:r>
            <a:r>
              <a:rPr lang="uk-UA" dirty="0" smtClean="0"/>
              <a:t>перетвореннями.</a:t>
            </a:r>
            <a:endParaRPr lang="uk-UA" dirty="0"/>
          </a:p>
        </p:txBody>
      </p:sp>
      <p:pic>
        <p:nvPicPr>
          <p:cNvPr id="30722" name="Picture 2" descr="D:\Мои документы\НАУ\Архівація і стиснення даних\6 - Конспект лекцій\Лекции А.Б\Л-4\Дополнительная информация\SierpinskiTriang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516706"/>
            <a:ext cx="4824536" cy="4080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90212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2"/>
          <p:cNvSpPr>
            <a:spLocks noGrp="1" noChangeArrowheads="1"/>
          </p:cNvSpPr>
          <p:nvPr>
            <p:ph type="title"/>
          </p:nvPr>
        </p:nvSpPr>
        <p:spPr/>
        <p:txBody>
          <a:bodyPr/>
          <a:lstStyle/>
          <a:p>
            <a:r>
              <a:rPr lang="ru-RU" dirty="0" smtClean="0">
                <a:solidFill>
                  <a:srgbClr val="000000"/>
                </a:solidFill>
              </a:rPr>
              <a:t>Приклад </a:t>
            </a:r>
            <a:r>
              <a:rPr lang="ru-RU" dirty="0" err="1" smtClean="0">
                <a:solidFill>
                  <a:srgbClr val="000000"/>
                </a:solidFill>
              </a:rPr>
              <a:t>самоподібності</a:t>
            </a:r>
            <a:endParaRPr lang="ru-RU" dirty="0">
              <a:solidFill>
                <a:srgbClr val="000000"/>
              </a:solidFill>
            </a:endParaRPr>
          </a:p>
        </p:txBody>
      </p:sp>
      <p:sp>
        <p:nvSpPr>
          <p:cNvPr id="734211" name="Rectangle 3"/>
          <p:cNvSpPr>
            <a:spLocks noGrp="1" noChangeArrowheads="1"/>
          </p:cNvSpPr>
          <p:nvPr>
            <p:ph type="body" idx="1"/>
          </p:nvPr>
        </p:nvSpPr>
        <p:spPr>
          <a:xfrm>
            <a:off x="457200" y="1600200"/>
            <a:ext cx="5543560" cy="4127032"/>
          </a:xfrm>
        </p:spPr>
        <p:txBody>
          <a:bodyPr>
            <a:normAutofit fontScale="92500"/>
          </a:bodyPr>
          <a:lstStyle/>
          <a:p>
            <a:pPr>
              <a:lnSpc>
                <a:spcPct val="150000"/>
              </a:lnSpc>
            </a:pPr>
            <a:r>
              <a:rPr lang="uk-UA" dirty="0"/>
              <a:t>Папороть </a:t>
            </a:r>
            <a:r>
              <a:rPr lang="uk-UA" dirty="0" err="1"/>
              <a:t>Барнслі</a:t>
            </a:r>
            <a:r>
              <a:rPr lang="uk-UA" dirty="0"/>
              <a:t> задається чотирма </a:t>
            </a:r>
            <a:r>
              <a:rPr lang="uk-UA" dirty="0" err="1"/>
              <a:t>аффіннимі</a:t>
            </a:r>
            <a:r>
              <a:rPr lang="uk-UA" dirty="0"/>
              <a:t> перетвореннями</a:t>
            </a:r>
            <a:r>
              <a:rPr lang="ru-RU" sz="2400" dirty="0" smtClean="0">
                <a:solidFill>
                  <a:srgbClr val="000000"/>
                </a:solidFill>
              </a:rPr>
              <a:t>.</a:t>
            </a:r>
            <a:endParaRPr lang="ru-RU" sz="2400" dirty="0">
              <a:solidFill>
                <a:srgbClr val="000000"/>
              </a:solidFill>
            </a:endParaRPr>
          </a:p>
          <a:p>
            <a:pPr>
              <a:lnSpc>
                <a:spcPct val="150000"/>
              </a:lnSpc>
            </a:pPr>
            <a:r>
              <a:rPr lang="uk-UA" dirty="0"/>
              <a:t>Зображення має чотири області, кожна з яких подібна зображенню, і їх об'єднання покриває всі зображення (Стебло, Листя</a:t>
            </a:r>
            <a:r>
              <a:rPr lang="ru-RU" sz="2400" dirty="0" smtClean="0">
                <a:solidFill>
                  <a:srgbClr val="000000"/>
                </a:solidFill>
              </a:rPr>
              <a:t>).</a:t>
            </a:r>
            <a:endParaRPr lang="en-US" sz="2400" dirty="0">
              <a:solidFill>
                <a:srgbClr val="000000"/>
              </a:solidFill>
            </a:endParaRPr>
          </a:p>
        </p:txBody>
      </p:sp>
      <p:graphicFrame>
        <p:nvGraphicFramePr>
          <p:cNvPr id="795648" name="Object 0"/>
          <p:cNvGraphicFramePr>
            <a:graphicFrameLocks noChangeAspect="1"/>
          </p:cNvGraphicFramePr>
          <p:nvPr/>
        </p:nvGraphicFramePr>
        <p:xfrm>
          <a:off x="6096000" y="1828800"/>
          <a:ext cx="1828800" cy="3962400"/>
        </p:xfrm>
        <a:graphic>
          <a:graphicData uri="http://schemas.openxmlformats.org/presentationml/2006/ole">
            <mc:AlternateContent xmlns:mc="http://schemas.openxmlformats.org/markup-compatibility/2006">
              <mc:Choice xmlns:v="urn:schemas-microsoft-com:vml" Requires="v">
                <p:oleObj spid="_x0000_s27677" name="Документ" r:id="rId4" imgW="768240" imgH="1760040" progId="Word.Document.8">
                  <p:embed/>
                </p:oleObj>
              </mc:Choice>
              <mc:Fallback>
                <p:oleObj name="Документ" r:id="rId4" imgW="768240" imgH="176004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828800"/>
                        <a:ext cx="18288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4224" name="Oval 16"/>
          <p:cNvSpPr>
            <a:spLocks noChangeArrowheads="1"/>
          </p:cNvSpPr>
          <p:nvPr/>
        </p:nvSpPr>
        <p:spPr bwMode="auto">
          <a:xfrm rot="-2195682">
            <a:off x="6324600" y="4419600"/>
            <a:ext cx="381000" cy="1219200"/>
          </a:xfrm>
          <a:prstGeom prst="ellipse">
            <a:avLst/>
          </a:prstGeom>
          <a:noFill/>
          <a:ln w="25400">
            <a:solidFill>
              <a:srgbClr val="FF0000"/>
            </a:solidFill>
            <a:round/>
            <a:headEnd/>
            <a:tailEnd/>
          </a:ln>
          <a:effectLst/>
        </p:spPr>
        <p:txBody>
          <a:bodyPr wrap="none" anchor="ctr"/>
          <a:lstStyle/>
          <a:p>
            <a:endParaRPr lang="ru-RU"/>
          </a:p>
        </p:txBody>
      </p:sp>
      <p:sp>
        <p:nvSpPr>
          <p:cNvPr id="734225" name="Oval 17"/>
          <p:cNvSpPr>
            <a:spLocks noChangeArrowheads="1"/>
          </p:cNvSpPr>
          <p:nvPr/>
        </p:nvSpPr>
        <p:spPr bwMode="auto">
          <a:xfrm rot="2246601">
            <a:off x="7307263" y="3981450"/>
            <a:ext cx="304800" cy="1466850"/>
          </a:xfrm>
          <a:prstGeom prst="ellipse">
            <a:avLst/>
          </a:prstGeom>
          <a:noFill/>
          <a:ln w="25400">
            <a:solidFill>
              <a:srgbClr val="FF0000"/>
            </a:solidFill>
            <a:round/>
            <a:headEnd/>
            <a:tailEnd/>
          </a:ln>
          <a:effectLst/>
        </p:spPr>
        <p:txBody>
          <a:bodyPr wrap="none" anchor="ctr"/>
          <a:lstStyle/>
          <a:p>
            <a:endParaRPr lang="ru-RU"/>
          </a:p>
        </p:txBody>
      </p:sp>
      <p:sp>
        <p:nvSpPr>
          <p:cNvPr id="734226" name="Oval 18"/>
          <p:cNvSpPr>
            <a:spLocks noChangeArrowheads="1"/>
          </p:cNvSpPr>
          <p:nvPr/>
        </p:nvSpPr>
        <p:spPr bwMode="auto">
          <a:xfrm rot="5269155">
            <a:off x="6701631" y="5337969"/>
            <a:ext cx="619125" cy="153988"/>
          </a:xfrm>
          <a:prstGeom prst="ellipse">
            <a:avLst/>
          </a:prstGeom>
          <a:noFill/>
          <a:ln w="25400">
            <a:solidFill>
              <a:srgbClr val="FF0000"/>
            </a:solidFill>
            <a:round/>
            <a:headEnd/>
            <a:tailEnd/>
          </a:ln>
          <a:effectLst/>
        </p:spPr>
        <p:txBody>
          <a:bodyPr wrap="none" anchor="ctr"/>
          <a:lstStyle/>
          <a:p>
            <a:endParaRPr lang="ru-RU"/>
          </a:p>
        </p:txBody>
      </p:sp>
      <p:sp>
        <p:nvSpPr>
          <p:cNvPr id="734227" name="Oval 19"/>
          <p:cNvSpPr>
            <a:spLocks noChangeArrowheads="1"/>
          </p:cNvSpPr>
          <p:nvPr/>
        </p:nvSpPr>
        <p:spPr bwMode="auto">
          <a:xfrm rot="5273378">
            <a:off x="5246688" y="2895600"/>
            <a:ext cx="3333750" cy="1200150"/>
          </a:xfrm>
          <a:prstGeom prst="ellipse">
            <a:avLst/>
          </a:prstGeom>
          <a:noFill/>
          <a:ln w="25400">
            <a:solidFill>
              <a:srgbClr val="FF0000"/>
            </a:solidFill>
            <a:round/>
            <a:headEnd/>
            <a:tailEnd/>
          </a:ln>
          <a:effectLst/>
        </p:spPr>
        <p:txBody>
          <a:bodyPr wrap="none" anchor="ctr"/>
          <a:lstStyle/>
          <a:p>
            <a:endParaRPr lang="ru-RU"/>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Ідея </a:t>
            </a:r>
            <a:r>
              <a:rPr lang="uk-UA" dirty="0" err="1"/>
              <a:t>фрактального</a:t>
            </a:r>
            <a:r>
              <a:rPr lang="uk-UA" dirty="0"/>
              <a:t> алгоритму</a:t>
            </a:r>
          </a:p>
        </p:txBody>
      </p:sp>
      <p:sp>
        <p:nvSpPr>
          <p:cNvPr id="3" name="Объект 2"/>
          <p:cNvSpPr>
            <a:spLocks noGrp="1"/>
          </p:cNvSpPr>
          <p:nvPr>
            <p:ph sz="quarter" idx="1"/>
          </p:nvPr>
        </p:nvSpPr>
        <p:spPr/>
        <p:txBody>
          <a:bodyPr/>
          <a:lstStyle/>
          <a:p>
            <a:r>
              <a:rPr lang="uk-UA" dirty="0" err="1"/>
              <a:t>Фрактальна</a:t>
            </a:r>
            <a:r>
              <a:rPr lang="uk-UA" dirty="0"/>
              <a:t> компресія — це пошук </a:t>
            </a:r>
            <a:r>
              <a:rPr lang="uk-UA" dirty="0" err="1"/>
              <a:t>самоподібних</a:t>
            </a:r>
            <a:r>
              <a:rPr lang="uk-UA" dirty="0"/>
              <a:t> областей в зображенні і визначення для них параметрів афінних перетворень. </a:t>
            </a:r>
            <a:endParaRPr lang="uk-UA" dirty="0" smtClean="0"/>
          </a:p>
          <a:p>
            <a:r>
              <a:rPr lang="uk-UA" dirty="0" smtClean="0"/>
              <a:t>До </a:t>
            </a:r>
            <a:r>
              <a:rPr lang="uk-UA" dirty="0"/>
              <a:t>основних афінних перетворень відносяться обертання, зсув, масштабування, викривлення.</a:t>
            </a:r>
          </a:p>
          <a:p>
            <a:endParaRPr lang="uk-UA" dirty="0"/>
          </a:p>
        </p:txBody>
      </p:sp>
    </p:spTree>
    <p:extLst>
      <p:ext uri="{BB962C8B-B14F-4D97-AF65-F5344CB8AC3E}">
        <p14:creationId xmlns:p14="http://schemas.microsoft.com/office/powerpoint/2010/main" val="384005349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2"/>
          <p:cNvSpPr>
            <a:spLocks noGrp="1" noChangeArrowheads="1"/>
          </p:cNvSpPr>
          <p:nvPr>
            <p:ph type="title"/>
          </p:nvPr>
        </p:nvSpPr>
        <p:spPr>
          <a:noFill/>
          <a:ln/>
        </p:spPr>
        <p:txBody>
          <a:bodyPr/>
          <a:lstStyle/>
          <a:p>
            <a:r>
              <a:rPr lang="uk-UA" dirty="0"/>
              <a:t>Ідея </a:t>
            </a:r>
            <a:r>
              <a:rPr lang="uk-UA" dirty="0" err="1"/>
              <a:t>фрактального</a:t>
            </a:r>
            <a:r>
              <a:rPr lang="uk-UA" dirty="0"/>
              <a:t> алгоритму</a:t>
            </a:r>
            <a:endParaRPr lang="en-US" dirty="0"/>
          </a:p>
        </p:txBody>
      </p:sp>
      <p:sp>
        <p:nvSpPr>
          <p:cNvPr id="589827" name="Rectangle 3"/>
          <p:cNvSpPr>
            <a:spLocks noChangeArrowheads="1"/>
          </p:cNvSpPr>
          <p:nvPr/>
        </p:nvSpPr>
        <p:spPr bwMode="auto">
          <a:xfrm>
            <a:off x="763588" y="5105400"/>
            <a:ext cx="7466012" cy="1143000"/>
          </a:xfrm>
          <a:prstGeom prst="rect">
            <a:avLst/>
          </a:prstGeom>
          <a:noFill/>
          <a:ln w="9525">
            <a:noFill/>
            <a:miter lim="800000"/>
            <a:headEnd/>
            <a:tailEnd/>
          </a:ln>
          <a:effectLst/>
        </p:spPr>
        <p:txBody>
          <a:bodyPr lIns="92075" tIns="46038" rIns="92075" bIns="46038"/>
          <a:lstStyle/>
          <a:p>
            <a:pPr marL="342900" indent="-342900">
              <a:spcBef>
                <a:spcPct val="20000"/>
              </a:spcBef>
            </a:pPr>
            <a:r>
              <a:rPr lang="ru-RU" sz="3200" dirty="0">
                <a:solidFill>
                  <a:schemeClr val="tx1"/>
                </a:solidFill>
                <a:latin typeface="Times New Roman" pitchFamily="18" charset="0"/>
              </a:rPr>
              <a:t>	</a:t>
            </a:r>
            <a:r>
              <a:rPr lang="uk-UA" sz="2400" dirty="0"/>
              <a:t>Стиснення здійснюється за рахунок пошуку </a:t>
            </a:r>
            <a:r>
              <a:rPr lang="uk-UA" sz="2400" dirty="0" err="1"/>
              <a:t>самоподібних</a:t>
            </a:r>
            <a:r>
              <a:rPr lang="uk-UA" sz="2400" dirty="0"/>
              <a:t> ділянок в зображенні</a:t>
            </a:r>
            <a:endParaRPr lang="ru-RU" sz="2400" dirty="0">
              <a:solidFill>
                <a:schemeClr val="tx1"/>
              </a:solidFill>
              <a:latin typeface="Times New Roman" pitchFamily="18" charset="0"/>
            </a:endParaRPr>
          </a:p>
        </p:txBody>
      </p:sp>
      <p:graphicFrame>
        <p:nvGraphicFramePr>
          <p:cNvPr id="796672" name="Object 0"/>
          <p:cNvGraphicFramePr>
            <a:graphicFrameLocks/>
          </p:cNvGraphicFramePr>
          <p:nvPr/>
        </p:nvGraphicFramePr>
        <p:xfrm>
          <a:off x="1290638" y="1905000"/>
          <a:ext cx="3038475" cy="3033713"/>
        </p:xfrm>
        <a:graphic>
          <a:graphicData uri="http://schemas.openxmlformats.org/presentationml/2006/ole">
            <mc:AlternateContent xmlns:mc="http://schemas.openxmlformats.org/markup-compatibility/2006">
              <mc:Choice xmlns:v="urn:schemas-microsoft-com:vml" Requires="v">
                <p:oleObj spid="_x0000_s28758" name="Документ" r:id="rId4" imgW="3047619" imgH="3047619" progId="Word.Document.8">
                  <p:embed/>
                </p:oleObj>
              </mc:Choice>
              <mc:Fallback>
                <p:oleObj name="Документ" r:id="rId4" imgW="3047619" imgH="3047619" progId="Word.Document.8">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0638" y="1905000"/>
                        <a:ext cx="3038475" cy="303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96673" name="Object 1"/>
          <p:cNvGraphicFramePr>
            <a:graphicFrameLocks/>
          </p:cNvGraphicFramePr>
          <p:nvPr/>
        </p:nvGraphicFramePr>
        <p:xfrm>
          <a:off x="4872038" y="1900238"/>
          <a:ext cx="3038475" cy="3038475"/>
        </p:xfrm>
        <a:graphic>
          <a:graphicData uri="http://schemas.openxmlformats.org/presentationml/2006/ole">
            <mc:AlternateContent xmlns:mc="http://schemas.openxmlformats.org/markup-compatibility/2006">
              <mc:Choice xmlns:v="urn:schemas-microsoft-com:vml" Requires="v">
                <p:oleObj spid="_x0000_s28759" name="Документ" r:id="rId6" imgW="3047619" imgH="3047619" progId="Word.Document.8">
                  <p:embed/>
                </p:oleObj>
              </mc:Choice>
              <mc:Fallback>
                <p:oleObj name="Документ" r:id="rId6" imgW="3047619" imgH="3047619" progId="Word.Document.8">
                  <p:embed/>
                  <p:pic>
                    <p:nvPicPr>
                      <p:cNvPr id="0" name="Picture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2038" y="1900238"/>
                        <a:ext cx="3038475"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96674" name="Object 2"/>
          <p:cNvGraphicFramePr>
            <a:graphicFrameLocks/>
          </p:cNvGraphicFramePr>
          <p:nvPr/>
        </p:nvGraphicFramePr>
        <p:xfrm>
          <a:off x="1801813" y="4343400"/>
          <a:ext cx="3532187" cy="382588"/>
        </p:xfrm>
        <a:graphic>
          <a:graphicData uri="http://schemas.openxmlformats.org/presentationml/2006/ole">
            <mc:AlternateContent xmlns:mc="http://schemas.openxmlformats.org/markup-compatibility/2006">
              <mc:Choice xmlns:v="urn:schemas-microsoft-com:vml" Requires="v">
                <p:oleObj spid="_x0000_s28760" name="Документ" r:id="rId8" imgW="2719080" imgH="303120" progId="Word.Document.8">
                  <p:embed/>
                </p:oleObj>
              </mc:Choice>
              <mc:Fallback>
                <p:oleObj name="Документ" r:id="rId8" imgW="2719080" imgH="303120" progId="Word.Document.8">
                  <p:embed/>
                  <p:pic>
                    <p:nvPicPr>
                      <p:cNvPr id="0" name="Picture 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01813" y="4343400"/>
                        <a:ext cx="3532187" cy="38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Особливості </a:t>
            </a:r>
            <a:r>
              <a:rPr lang="uk-UA" dirty="0" smtClean="0"/>
              <a:t>зображень (5)</a:t>
            </a:r>
            <a:endParaRPr lang="uk-UA" dirty="0"/>
          </a:p>
        </p:txBody>
      </p:sp>
      <p:sp>
        <p:nvSpPr>
          <p:cNvPr id="3" name="Объект 2"/>
          <p:cNvSpPr>
            <a:spLocks noGrp="1"/>
          </p:cNvSpPr>
          <p:nvPr>
            <p:ph sz="quarter" idx="1"/>
          </p:nvPr>
        </p:nvSpPr>
        <p:spPr>
          <a:xfrm>
            <a:off x="251520" y="1772816"/>
            <a:ext cx="8352928" cy="4032448"/>
          </a:xfrm>
        </p:spPr>
        <p:txBody>
          <a:bodyPr>
            <a:noAutofit/>
          </a:bodyPr>
          <a:lstStyle/>
          <a:p>
            <a:r>
              <a:rPr lang="uk-UA" dirty="0" smtClean="0"/>
              <a:t>Для </a:t>
            </a:r>
            <a:r>
              <a:rPr lang="uk-UA" dirty="0"/>
              <a:t>того, щоб говорити про алгоритми стиснення зображень, ми повинні визначитися з кількома важливими </a:t>
            </a:r>
            <a:r>
              <a:rPr lang="uk-UA" dirty="0" smtClean="0"/>
              <a:t>питаннями</a:t>
            </a:r>
            <a:r>
              <a:rPr lang="ru-RU" dirty="0" smtClean="0"/>
              <a:t>:</a:t>
            </a:r>
            <a:endParaRPr lang="uk-UA" dirty="0"/>
          </a:p>
          <a:p>
            <a:pPr lvl="1"/>
            <a:r>
              <a:rPr lang="uk-UA" sz="2400" dirty="0"/>
              <a:t>Які критерії ми можемо запропонувати для порівняння різних алгоритмів</a:t>
            </a:r>
            <a:r>
              <a:rPr lang="ru-RU" sz="2400" dirty="0" smtClean="0"/>
              <a:t>? </a:t>
            </a:r>
            <a:endParaRPr lang="uk-UA" sz="2400" dirty="0"/>
          </a:p>
          <a:p>
            <a:pPr lvl="1"/>
            <a:r>
              <a:rPr lang="uk-UA" sz="2400" dirty="0"/>
              <a:t>Які </a:t>
            </a:r>
            <a:r>
              <a:rPr lang="uk-UA" sz="2400" dirty="0" smtClean="0"/>
              <a:t>класи </a:t>
            </a:r>
            <a:r>
              <a:rPr lang="uk-UA" sz="2400" dirty="0"/>
              <a:t>зображень існують</a:t>
            </a:r>
            <a:r>
              <a:rPr lang="ru-RU" sz="2400" dirty="0" smtClean="0"/>
              <a:t>?</a:t>
            </a:r>
            <a:endParaRPr lang="uk-UA" sz="2400" dirty="0"/>
          </a:p>
          <a:p>
            <a:pPr lvl="1"/>
            <a:r>
              <a:rPr lang="uk-UA" sz="2400" dirty="0"/>
              <a:t>Які класи додатків, що використовують алгоритми компресії графіки, існують, і які вимоги вони пред'являють до алгоритмів</a:t>
            </a:r>
            <a:r>
              <a:rPr lang="ru-RU" sz="2400" dirty="0" smtClean="0"/>
              <a:t>?</a:t>
            </a:r>
            <a:endParaRPr lang="uk-UA" sz="2400" dirty="0"/>
          </a:p>
        </p:txBody>
      </p:sp>
    </p:spTree>
    <p:extLst>
      <p:ext uri="{BB962C8B-B14F-4D97-AF65-F5344CB8AC3E}">
        <p14:creationId xmlns:p14="http://schemas.microsoft.com/office/powerpoint/2010/main" val="13663429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2"/>
          <p:cNvSpPr>
            <a:spLocks noGrp="1" noChangeArrowheads="1"/>
          </p:cNvSpPr>
          <p:nvPr>
            <p:ph type="title"/>
          </p:nvPr>
        </p:nvSpPr>
        <p:spPr>
          <a:noFill/>
          <a:ln/>
        </p:spPr>
        <p:txBody>
          <a:bodyPr/>
          <a:lstStyle/>
          <a:p>
            <a:r>
              <a:rPr lang="uk-UA" dirty="0"/>
              <a:t>Ідея </a:t>
            </a:r>
            <a:r>
              <a:rPr lang="uk-UA" dirty="0" err="1"/>
              <a:t>фрактального</a:t>
            </a:r>
            <a:r>
              <a:rPr lang="uk-UA" dirty="0"/>
              <a:t> алгоритму</a:t>
            </a:r>
            <a:endParaRPr lang="ru-RU" dirty="0"/>
          </a:p>
        </p:txBody>
      </p:sp>
      <p:graphicFrame>
        <p:nvGraphicFramePr>
          <p:cNvPr id="797696" name="Object 0"/>
          <p:cNvGraphicFramePr>
            <a:graphicFrameLocks/>
          </p:cNvGraphicFramePr>
          <p:nvPr/>
        </p:nvGraphicFramePr>
        <p:xfrm>
          <a:off x="2000232" y="4071942"/>
          <a:ext cx="4570412" cy="1247775"/>
        </p:xfrm>
        <a:graphic>
          <a:graphicData uri="http://schemas.openxmlformats.org/presentationml/2006/ole">
            <mc:AlternateContent xmlns:mc="http://schemas.openxmlformats.org/markup-compatibility/2006">
              <mc:Choice xmlns:v="urn:schemas-microsoft-com:vml" Requires="v">
                <p:oleObj spid="_x0000_s29726" name="Equation" r:id="rId3" imgW="2577960" imgH="711000" progId="Equation.3">
                  <p:embed/>
                </p:oleObj>
              </mc:Choice>
              <mc:Fallback>
                <p:oleObj name="Equation" r:id="rId3" imgW="2577960" imgH="711000" progId="Equation.3">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32" y="4071942"/>
                        <a:ext cx="4570412"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1877" name="Rectangle 5"/>
          <p:cNvSpPr>
            <a:spLocks noGrp="1" noChangeArrowheads="1"/>
          </p:cNvSpPr>
          <p:nvPr>
            <p:ph type="body" idx="1"/>
          </p:nvPr>
        </p:nvSpPr>
        <p:spPr>
          <a:xfrm>
            <a:off x="1000100" y="5500702"/>
            <a:ext cx="6853259" cy="914400"/>
          </a:xfrm>
          <a:noFill/>
          <a:ln/>
        </p:spPr>
        <p:txBody>
          <a:bodyPr/>
          <a:lstStyle/>
          <a:p>
            <a:pPr marL="0" indent="0" algn="ctr">
              <a:buFont typeface="Monotype Sorts" pitchFamily="2" charset="2"/>
              <a:buNone/>
            </a:pPr>
            <a:r>
              <a:rPr lang="uk-UA" dirty="0"/>
              <a:t>Для переведення ділянок один в іншій використовується афінні перетворення</a:t>
            </a:r>
            <a:endParaRPr lang="en-US" sz="2400" dirty="0"/>
          </a:p>
        </p:txBody>
      </p:sp>
      <p:grpSp>
        <p:nvGrpSpPr>
          <p:cNvPr id="2" name="Group 52"/>
          <p:cNvGrpSpPr>
            <a:grpSpLocks/>
          </p:cNvGrpSpPr>
          <p:nvPr/>
        </p:nvGrpSpPr>
        <p:grpSpPr bwMode="auto">
          <a:xfrm>
            <a:off x="1857356" y="1571612"/>
            <a:ext cx="4953000" cy="2286000"/>
            <a:chOff x="672" y="1344"/>
            <a:chExt cx="4512" cy="2160"/>
          </a:xfrm>
        </p:grpSpPr>
        <p:sp>
          <p:nvSpPr>
            <p:cNvPr id="591901" name="Rectangle 29"/>
            <p:cNvSpPr>
              <a:spLocks noChangeArrowheads="1"/>
            </p:cNvSpPr>
            <p:nvPr/>
          </p:nvSpPr>
          <p:spPr bwMode="auto">
            <a:xfrm>
              <a:off x="2976" y="1344"/>
              <a:ext cx="2208" cy="2160"/>
            </a:xfrm>
            <a:prstGeom prst="rect">
              <a:avLst/>
            </a:prstGeom>
            <a:solidFill>
              <a:schemeClr val="bg1"/>
            </a:solidFill>
            <a:ln w="25400">
              <a:solidFill>
                <a:schemeClr val="tx1"/>
              </a:solidFill>
              <a:miter lim="800000"/>
              <a:headEnd/>
              <a:tailEnd/>
            </a:ln>
            <a:effectLst/>
          </p:spPr>
          <p:txBody>
            <a:bodyPr wrap="none" anchor="ctr"/>
            <a:lstStyle/>
            <a:p>
              <a:endParaRPr lang="en-US" sz="4400">
                <a:solidFill>
                  <a:schemeClr val="tx1"/>
                </a:solidFill>
              </a:endParaRPr>
            </a:p>
          </p:txBody>
        </p:sp>
        <p:grpSp>
          <p:nvGrpSpPr>
            <p:cNvPr id="3" name="Group 30"/>
            <p:cNvGrpSpPr>
              <a:grpSpLocks/>
            </p:cNvGrpSpPr>
            <p:nvPr/>
          </p:nvGrpSpPr>
          <p:grpSpPr bwMode="auto">
            <a:xfrm>
              <a:off x="672" y="1344"/>
              <a:ext cx="2160" cy="2160"/>
              <a:chOff x="672" y="1344"/>
              <a:chExt cx="2160" cy="2160"/>
            </a:xfrm>
          </p:grpSpPr>
          <p:sp>
            <p:nvSpPr>
              <p:cNvPr id="591903" name="Rectangle 31"/>
              <p:cNvSpPr>
                <a:spLocks noChangeArrowheads="1"/>
              </p:cNvSpPr>
              <p:nvPr/>
            </p:nvSpPr>
            <p:spPr bwMode="auto">
              <a:xfrm>
                <a:off x="672" y="1344"/>
                <a:ext cx="2160" cy="2160"/>
              </a:xfrm>
              <a:prstGeom prst="rect">
                <a:avLst/>
              </a:prstGeom>
              <a:solidFill>
                <a:schemeClr val="bg1"/>
              </a:solidFill>
              <a:ln w="25400">
                <a:solidFill>
                  <a:schemeClr val="tx1"/>
                </a:solidFill>
                <a:miter lim="800000"/>
                <a:headEnd/>
                <a:tailEnd/>
              </a:ln>
              <a:effectLst/>
            </p:spPr>
            <p:txBody>
              <a:bodyPr wrap="none" anchor="ctr"/>
              <a:lstStyle/>
              <a:p>
                <a:endParaRPr lang="ru-RU"/>
              </a:p>
            </p:txBody>
          </p:sp>
          <p:sp>
            <p:nvSpPr>
              <p:cNvPr id="591904" name="Line 32"/>
              <p:cNvSpPr>
                <a:spLocks noChangeShapeType="1"/>
              </p:cNvSpPr>
              <p:nvPr/>
            </p:nvSpPr>
            <p:spPr bwMode="auto">
              <a:xfrm>
                <a:off x="672" y="1584"/>
                <a:ext cx="2160" cy="0"/>
              </a:xfrm>
              <a:prstGeom prst="line">
                <a:avLst/>
              </a:prstGeom>
              <a:noFill/>
              <a:ln w="9525">
                <a:solidFill>
                  <a:schemeClr val="bg2"/>
                </a:solidFill>
                <a:round/>
                <a:headEnd/>
                <a:tailEnd/>
              </a:ln>
              <a:effectLst/>
            </p:spPr>
            <p:txBody>
              <a:bodyPr/>
              <a:lstStyle/>
              <a:p>
                <a:endParaRPr lang="ru-RU"/>
              </a:p>
            </p:txBody>
          </p:sp>
          <p:sp>
            <p:nvSpPr>
              <p:cNvPr id="591905" name="Line 33"/>
              <p:cNvSpPr>
                <a:spLocks noChangeShapeType="1"/>
              </p:cNvSpPr>
              <p:nvPr/>
            </p:nvSpPr>
            <p:spPr bwMode="auto">
              <a:xfrm>
                <a:off x="672" y="1824"/>
                <a:ext cx="2160" cy="0"/>
              </a:xfrm>
              <a:prstGeom prst="line">
                <a:avLst/>
              </a:prstGeom>
              <a:noFill/>
              <a:ln w="9525">
                <a:solidFill>
                  <a:schemeClr val="bg2"/>
                </a:solidFill>
                <a:round/>
                <a:headEnd/>
                <a:tailEnd/>
              </a:ln>
              <a:effectLst/>
            </p:spPr>
            <p:txBody>
              <a:bodyPr/>
              <a:lstStyle/>
              <a:p>
                <a:endParaRPr lang="ru-RU"/>
              </a:p>
            </p:txBody>
          </p:sp>
          <p:sp>
            <p:nvSpPr>
              <p:cNvPr id="591906" name="Line 34"/>
              <p:cNvSpPr>
                <a:spLocks noChangeShapeType="1"/>
              </p:cNvSpPr>
              <p:nvPr/>
            </p:nvSpPr>
            <p:spPr bwMode="auto">
              <a:xfrm>
                <a:off x="672" y="2064"/>
                <a:ext cx="2160" cy="0"/>
              </a:xfrm>
              <a:prstGeom prst="line">
                <a:avLst/>
              </a:prstGeom>
              <a:noFill/>
              <a:ln w="9525">
                <a:solidFill>
                  <a:schemeClr val="bg2"/>
                </a:solidFill>
                <a:round/>
                <a:headEnd/>
                <a:tailEnd/>
              </a:ln>
              <a:effectLst/>
            </p:spPr>
            <p:txBody>
              <a:bodyPr/>
              <a:lstStyle/>
              <a:p>
                <a:endParaRPr lang="ru-RU"/>
              </a:p>
            </p:txBody>
          </p:sp>
          <p:sp>
            <p:nvSpPr>
              <p:cNvPr id="591907" name="Line 35"/>
              <p:cNvSpPr>
                <a:spLocks noChangeShapeType="1"/>
              </p:cNvSpPr>
              <p:nvPr/>
            </p:nvSpPr>
            <p:spPr bwMode="auto">
              <a:xfrm>
                <a:off x="672" y="2304"/>
                <a:ext cx="2160" cy="0"/>
              </a:xfrm>
              <a:prstGeom prst="line">
                <a:avLst/>
              </a:prstGeom>
              <a:noFill/>
              <a:ln w="9525">
                <a:solidFill>
                  <a:schemeClr val="bg2"/>
                </a:solidFill>
                <a:round/>
                <a:headEnd/>
                <a:tailEnd/>
              </a:ln>
              <a:effectLst/>
            </p:spPr>
            <p:txBody>
              <a:bodyPr/>
              <a:lstStyle/>
              <a:p>
                <a:endParaRPr lang="ru-RU"/>
              </a:p>
            </p:txBody>
          </p:sp>
          <p:sp>
            <p:nvSpPr>
              <p:cNvPr id="591908" name="Line 36"/>
              <p:cNvSpPr>
                <a:spLocks noChangeShapeType="1"/>
              </p:cNvSpPr>
              <p:nvPr/>
            </p:nvSpPr>
            <p:spPr bwMode="auto">
              <a:xfrm>
                <a:off x="672" y="2544"/>
                <a:ext cx="2160" cy="0"/>
              </a:xfrm>
              <a:prstGeom prst="line">
                <a:avLst/>
              </a:prstGeom>
              <a:noFill/>
              <a:ln w="9525">
                <a:solidFill>
                  <a:schemeClr val="bg2"/>
                </a:solidFill>
                <a:round/>
                <a:headEnd/>
                <a:tailEnd/>
              </a:ln>
              <a:effectLst/>
            </p:spPr>
            <p:txBody>
              <a:bodyPr/>
              <a:lstStyle/>
              <a:p>
                <a:endParaRPr lang="ru-RU"/>
              </a:p>
            </p:txBody>
          </p:sp>
          <p:sp>
            <p:nvSpPr>
              <p:cNvPr id="591909" name="Line 37"/>
              <p:cNvSpPr>
                <a:spLocks noChangeShapeType="1"/>
              </p:cNvSpPr>
              <p:nvPr/>
            </p:nvSpPr>
            <p:spPr bwMode="auto">
              <a:xfrm>
                <a:off x="672" y="2784"/>
                <a:ext cx="2160" cy="0"/>
              </a:xfrm>
              <a:prstGeom prst="line">
                <a:avLst/>
              </a:prstGeom>
              <a:noFill/>
              <a:ln w="9525">
                <a:solidFill>
                  <a:schemeClr val="bg2"/>
                </a:solidFill>
                <a:round/>
                <a:headEnd/>
                <a:tailEnd/>
              </a:ln>
              <a:effectLst/>
            </p:spPr>
            <p:txBody>
              <a:bodyPr/>
              <a:lstStyle/>
              <a:p>
                <a:endParaRPr lang="ru-RU"/>
              </a:p>
            </p:txBody>
          </p:sp>
          <p:sp>
            <p:nvSpPr>
              <p:cNvPr id="591910" name="Line 38"/>
              <p:cNvSpPr>
                <a:spLocks noChangeShapeType="1"/>
              </p:cNvSpPr>
              <p:nvPr/>
            </p:nvSpPr>
            <p:spPr bwMode="auto">
              <a:xfrm>
                <a:off x="672" y="3024"/>
                <a:ext cx="2160" cy="0"/>
              </a:xfrm>
              <a:prstGeom prst="line">
                <a:avLst/>
              </a:prstGeom>
              <a:noFill/>
              <a:ln w="9525">
                <a:solidFill>
                  <a:schemeClr val="bg2"/>
                </a:solidFill>
                <a:round/>
                <a:headEnd/>
                <a:tailEnd/>
              </a:ln>
              <a:effectLst/>
            </p:spPr>
            <p:txBody>
              <a:bodyPr/>
              <a:lstStyle/>
              <a:p>
                <a:endParaRPr lang="ru-RU"/>
              </a:p>
            </p:txBody>
          </p:sp>
          <p:sp>
            <p:nvSpPr>
              <p:cNvPr id="591911" name="Line 39"/>
              <p:cNvSpPr>
                <a:spLocks noChangeShapeType="1"/>
              </p:cNvSpPr>
              <p:nvPr/>
            </p:nvSpPr>
            <p:spPr bwMode="auto">
              <a:xfrm>
                <a:off x="672" y="3264"/>
                <a:ext cx="2160" cy="0"/>
              </a:xfrm>
              <a:prstGeom prst="line">
                <a:avLst/>
              </a:prstGeom>
              <a:noFill/>
              <a:ln w="9525">
                <a:solidFill>
                  <a:schemeClr val="bg2"/>
                </a:solidFill>
                <a:round/>
                <a:headEnd/>
                <a:tailEnd/>
              </a:ln>
              <a:effectLst/>
            </p:spPr>
            <p:txBody>
              <a:bodyPr/>
              <a:lstStyle/>
              <a:p>
                <a:endParaRPr lang="ru-RU"/>
              </a:p>
            </p:txBody>
          </p:sp>
          <p:sp>
            <p:nvSpPr>
              <p:cNvPr id="591912" name="Line 40"/>
              <p:cNvSpPr>
                <a:spLocks noChangeShapeType="1"/>
              </p:cNvSpPr>
              <p:nvPr/>
            </p:nvSpPr>
            <p:spPr bwMode="auto">
              <a:xfrm>
                <a:off x="912" y="1344"/>
                <a:ext cx="0" cy="2160"/>
              </a:xfrm>
              <a:prstGeom prst="line">
                <a:avLst/>
              </a:prstGeom>
              <a:noFill/>
              <a:ln w="9525">
                <a:solidFill>
                  <a:schemeClr val="bg2"/>
                </a:solidFill>
                <a:round/>
                <a:headEnd/>
                <a:tailEnd/>
              </a:ln>
              <a:effectLst/>
            </p:spPr>
            <p:txBody>
              <a:bodyPr/>
              <a:lstStyle/>
              <a:p>
                <a:endParaRPr lang="ru-RU"/>
              </a:p>
            </p:txBody>
          </p:sp>
          <p:sp>
            <p:nvSpPr>
              <p:cNvPr id="591913" name="Line 41"/>
              <p:cNvSpPr>
                <a:spLocks noChangeShapeType="1"/>
              </p:cNvSpPr>
              <p:nvPr/>
            </p:nvSpPr>
            <p:spPr bwMode="auto">
              <a:xfrm>
                <a:off x="1152" y="1344"/>
                <a:ext cx="0" cy="2160"/>
              </a:xfrm>
              <a:prstGeom prst="line">
                <a:avLst/>
              </a:prstGeom>
              <a:noFill/>
              <a:ln w="9525">
                <a:solidFill>
                  <a:schemeClr val="bg2"/>
                </a:solidFill>
                <a:round/>
                <a:headEnd/>
                <a:tailEnd/>
              </a:ln>
              <a:effectLst/>
            </p:spPr>
            <p:txBody>
              <a:bodyPr/>
              <a:lstStyle/>
              <a:p>
                <a:endParaRPr lang="ru-RU"/>
              </a:p>
            </p:txBody>
          </p:sp>
          <p:sp>
            <p:nvSpPr>
              <p:cNvPr id="591914" name="Line 42"/>
              <p:cNvSpPr>
                <a:spLocks noChangeShapeType="1"/>
              </p:cNvSpPr>
              <p:nvPr/>
            </p:nvSpPr>
            <p:spPr bwMode="auto">
              <a:xfrm>
                <a:off x="1392" y="1344"/>
                <a:ext cx="0" cy="2160"/>
              </a:xfrm>
              <a:prstGeom prst="line">
                <a:avLst/>
              </a:prstGeom>
              <a:noFill/>
              <a:ln w="9525">
                <a:solidFill>
                  <a:schemeClr val="bg2"/>
                </a:solidFill>
                <a:round/>
                <a:headEnd/>
                <a:tailEnd/>
              </a:ln>
              <a:effectLst/>
            </p:spPr>
            <p:txBody>
              <a:bodyPr/>
              <a:lstStyle/>
              <a:p>
                <a:endParaRPr lang="ru-RU"/>
              </a:p>
            </p:txBody>
          </p:sp>
          <p:sp>
            <p:nvSpPr>
              <p:cNvPr id="591915" name="Line 43"/>
              <p:cNvSpPr>
                <a:spLocks noChangeShapeType="1"/>
              </p:cNvSpPr>
              <p:nvPr/>
            </p:nvSpPr>
            <p:spPr bwMode="auto">
              <a:xfrm>
                <a:off x="1632" y="1344"/>
                <a:ext cx="0" cy="2160"/>
              </a:xfrm>
              <a:prstGeom prst="line">
                <a:avLst/>
              </a:prstGeom>
              <a:noFill/>
              <a:ln w="9525">
                <a:solidFill>
                  <a:schemeClr val="bg2"/>
                </a:solidFill>
                <a:round/>
                <a:headEnd/>
                <a:tailEnd/>
              </a:ln>
              <a:effectLst/>
            </p:spPr>
            <p:txBody>
              <a:bodyPr/>
              <a:lstStyle/>
              <a:p>
                <a:endParaRPr lang="ru-RU"/>
              </a:p>
            </p:txBody>
          </p:sp>
          <p:sp>
            <p:nvSpPr>
              <p:cNvPr id="591916" name="Line 44"/>
              <p:cNvSpPr>
                <a:spLocks noChangeShapeType="1"/>
              </p:cNvSpPr>
              <p:nvPr/>
            </p:nvSpPr>
            <p:spPr bwMode="auto">
              <a:xfrm>
                <a:off x="1872" y="1344"/>
                <a:ext cx="0" cy="2160"/>
              </a:xfrm>
              <a:prstGeom prst="line">
                <a:avLst/>
              </a:prstGeom>
              <a:noFill/>
              <a:ln w="9525">
                <a:solidFill>
                  <a:schemeClr val="bg2"/>
                </a:solidFill>
                <a:round/>
                <a:headEnd/>
                <a:tailEnd/>
              </a:ln>
              <a:effectLst/>
            </p:spPr>
            <p:txBody>
              <a:bodyPr/>
              <a:lstStyle/>
              <a:p>
                <a:endParaRPr lang="ru-RU"/>
              </a:p>
            </p:txBody>
          </p:sp>
          <p:sp>
            <p:nvSpPr>
              <p:cNvPr id="591917" name="Line 45"/>
              <p:cNvSpPr>
                <a:spLocks noChangeShapeType="1"/>
              </p:cNvSpPr>
              <p:nvPr/>
            </p:nvSpPr>
            <p:spPr bwMode="auto">
              <a:xfrm>
                <a:off x="2112" y="1344"/>
                <a:ext cx="0" cy="2160"/>
              </a:xfrm>
              <a:prstGeom prst="line">
                <a:avLst/>
              </a:prstGeom>
              <a:noFill/>
              <a:ln w="9525">
                <a:solidFill>
                  <a:schemeClr val="bg2"/>
                </a:solidFill>
                <a:round/>
                <a:headEnd/>
                <a:tailEnd/>
              </a:ln>
              <a:effectLst/>
            </p:spPr>
            <p:txBody>
              <a:bodyPr/>
              <a:lstStyle/>
              <a:p>
                <a:endParaRPr lang="ru-RU"/>
              </a:p>
            </p:txBody>
          </p:sp>
          <p:sp>
            <p:nvSpPr>
              <p:cNvPr id="591918" name="Line 46"/>
              <p:cNvSpPr>
                <a:spLocks noChangeShapeType="1"/>
              </p:cNvSpPr>
              <p:nvPr/>
            </p:nvSpPr>
            <p:spPr bwMode="auto">
              <a:xfrm>
                <a:off x="2352" y="1344"/>
                <a:ext cx="0" cy="2160"/>
              </a:xfrm>
              <a:prstGeom prst="line">
                <a:avLst/>
              </a:prstGeom>
              <a:noFill/>
              <a:ln w="9525">
                <a:solidFill>
                  <a:schemeClr val="bg2"/>
                </a:solidFill>
                <a:round/>
                <a:headEnd/>
                <a:tailEnd/>
              </a:ln>
              <a:effectLst/>
            </p:spPr>
            <p:txBody>
              <a:bodyPr/>
              <a:lstStyle/>
              <a:p>
                <a:endParaRPr lang="ru-RU"/>
              </a:p>
            </p:txBody>
          </p:sp>
          <p:sp>
            <p:nvSpPr>
              <p:cNvPr id="591919" name="Line 47"/>
              <p:cNvSpPr>
                <a:spLocks noChangeShapeType="1"/>
              </p:cNvSpPr>
              <p:nvPr/>
            </p:nvSpPr>
            <p:spPr bwMode="auto">
              <a:xfrm>
                <a:off x="2592" y="1344"/>
                <a:ext cx="0" cy="2160"/>
              </a:xfrm>
              <a:prstGeom prst="line">
                <a:avLst/>
              </a:prstGeom>
              <a:noFill/>
              <a:ln w="9525">
                <a:solidFill>
                  <a:schemeClr val="bg2"/>
                </a:solidFill>
                <a:round/>
                <a:headEnd/>
                <a:tailEnd/>
              </a:ln>
              <a:effectLst/>
            </p:spPr>
            <p:txBody>
              <a:bodyPr/>
              <a:lstStyle/>
              <a:p>
                <a:endParaRPr lang="ru-RU"/>
              </a:p>
            </p:txBody>
          </p:sp>
        </p:grpSp>
        <p:sp>
          <p:nvSpPr>
            <p:cNvPr id="591920" name="Rectangle 48"/>
            <p:cNvSpPr>
              <a:spLocks noChangeArrowheads="1"/>
            </p:cNvSpPr>
            <p:nvPr/>
          </p:nvSpPr>
          <p:spPr bwMode="auto">
            <a:xfrm>
              <a:off x="1152" y="2064"/>
              <a:ext cx="240" cy="240"/>
            </a:xfrm>
            <a:prstGeom prst="rect">
              <a:avLst/>
            </a:prstGeom>
            <a:solidFill>
              <a:schemeClr val="bg1"/>
            </a:solidFill>
            <a:ln w="25400">
              <a:solidFill>
                <a:schemeClr val="tx1"/>
              </a:solidFill>
              <a:miter lim="800000"/>
              <a:headEnd/>
              <a:tailEnd/>
            </a:ln>
            <a:effectLst/>
          </p:spPr>
          <p:txBody>
            <a:bodyPr wrap="none" anchor="ctr"/>
            <a:lstStyle/>
            <a:p>
              <a:endParaRPr lang="ru-RU"/>
            </a:p>
          </p:txBody>
        </p:sp>
        <p:grpSp>
          <p:nvGrpSpPr>
            <p:cNvPr id="4" name="Group 49"/>
            <p:cNvGrpSpPr>
              <a:grpSpLocks/>
            </p:cNvGrpSpPr>
            <p:nvPr/>
          </p:nvGrpSpPr>
          <p:grpSpPr bwMode="auto">
            <a:xfrm>
              <a:off x="1296" y="1344"/>
              <a:ext cx="2160" cy="816"/>
              <a:chOff x="1296" y="1344"/>
              <a:chExt cx="2160" cy="816"/>
            </a:xfrm>
          </p:grpSpPr>
          <p:sp>
            <p:nvSpPr>
              <p:cNvPr id="591922" name="Rectangle 50"/>
              <p:cNvSpPr>
                <a:spLocks noChangeArrowheads="1"/>
              </p:cNvSpPr>
              <p:nvPr/>
            </p:nvSpPr>
            <p:spPr bwMode="auto">
              <a:xfrm>
                <a:off x="2976" y="1344"/>
                <a:ext cx="480" cy="480"/>
              </a:xfrm>
              <a:prstGeom prst="rect">
                <a:avLst/>
              </a:prstGeom>
              <a:solidFill>
                <a:schemeClr val="bg1"/>
              </a:solidFill>
              <a:ln w="25400">
                <a:solidFill>
                  <a:schemeClr val="tx1"/>
                </a:solidFill>
                <a:miter lim="800000"/>
                <a:headEnd/>
                <a:tailEnd/>
              </a:ln>
              <a:effectLst/>
            </p:spPr>
            <p:txBody>
              <a:bodyPr wrap="none" anchor="ctr"/>
              <a:lstStyle/>
              <a:p>
                <a:endParaRPr lang="ru-RU"/>
              </a:p>
            </p:txBody>
          </p:sp>
          <p:sp>
            <p:nvSpPr>
              <p:cNvPr id="591923" name="Line 51"/>
              <p:cNvSpPr>
                <a:spLocks noChangeShapeType="1"/>
              </p:cNvSpPr>
              <p:nvPr/>
            </p:nvSpPr>
            <p:spPr bwMode="auto">
              <a:xfrm flipV="1">
                <a:off x="1296" y="1680"/>
                <a:ext cx="1872" cy="480"/>
              </a:xfrm>
              <a:prstGeom prst="line">
                <a:avLst/>
              </a:prstGeom>
              <a:noFill/>
              <a:ln w="28575">
                <a:solidFill>
                  <a:schemeClr val="tx1"/>
                </a:solidFill>
                <a:round/>
                <a:headEnd/>
                <a:tailEnd type="triangle" w="med" len="med"/>
              </a:ln>
              <a:effectLst/>
            </p:spPr>
            <p:txBody>
              <a:bodyPr/>
              <a:lstStyle/>
              <a:p>
                <a:endParaRPr lang="ru-RU"/>
              </a:p>
            </p:txBody>
          </p:sp>
        </p:grpSp>
      </p:gr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2"/>
          <p:cNvSpPr>
            <a:spLocks noGrp="1" noChangeArrowheads="1"/>
          </p:cNvSpPr>
          <p:nvPr>
            <p:ph type="title"/>
          </p:nvPr>
        </p:nvSpPr>
        <p:spPr>
          <a:xfrm>
            <a:off x="457200" y="274638"/>
            <a:ext cx="8043890" cy="1143000"/>
          </a:xfrm>
        </p:spPr>
        <p:txBody>
          <a:bodyPr/>
          <a:lstStyle/>
          <a:p>
            <a:r>
              <a:rPr lang="ru-RU" dirty="0" smtClean="0">
                <a:solidFill>
                  <a:schemeClr val="tx1"/>
                </a:solidFill>
              </a:rPr>
              <a:t>Характеристики </a:t>
            </a:r>
            <a:r>
              <a:rPr lang="ru-RU" dirty="0" smtClean="0"/>
              <a:t>фрактального </a:t>
            </a:r>
            <a:r>
              <a:rPr lang="ru-RU" dirty="0" err="1" smtClean="0"/>
              <a:t>стиснення</a:t>
            </a:r>
            <a:endParaRPr lang="ru-RU" dirty="0">
              <a:solidFill>
                <a:schemeClr val="tx1"/>
              </a:solidFill>
            </a:endParaRPr>
          </a:p>
        </p:txBody>
      </p:sp>
      <p:sp>
        <p:nvSpPr>
          <p:cNvPr id="594947" name="Rectangle 3"/>
          <p:cNvSpPr>
            <a:spLocks noGrp="1" noChangeArrowheads="1"/>
          </p:cNvSpPr>
          <p:nvPr>
            <p:ph type="body" idx="1"/>
          </p:nvPr>
        </p:nvSpPr>
        <p:spPr>
          <a:xfrm>
            <a:off x="381000" y="1752600"/>
            <a:ext cx="8305800" cy="3390912"/>
          </a:xfrm>
        </p:spPr>
        <p:txBody>
          <a:bodyPr>
            <a:noAutofit/>
          </a:bodyPr>
          <a:lstStyle/>
          <a:p>
            <a:pPr marL="363538" lvl="1" indent="-363538">
              <a:lnSpc>
                <a:spcPct val="150000"/>
              </a:lnSpc>
              <a:spcAft>
                <a:spcPts val="300"/>
              </a:spcAft>
            </a:pPr>
            <a:r>
              <a:rPr lang="uk-UA" sz="2400" dirty="0"/>
              <a:t>Коефіцієнти компресії: Від 2 до 100 разів</a:t>
            </a:r>
            <a:r>
              <a:rPr lang="ru-RU" sz="2400" dirty="0" smtClean="0"/>
              <a:t>.</a:t>
            </a:r>
            <a:endParaRPr lang="ru-RU" sz="2400" dirty="0"/>
          </a:p>
          <a:p>
            <a:pPr marL="363538" lvl="1" indent="-363538">
              <a:lnSpc>
                <a:spcPct val="150000"/>
              </a:lnSpc>
              <a:spcAft>
                <a:spcPts val="300"/>
              </a:spcAft>
            </a:pPr>
            <a:r>
              <a:rPr lang="uk-UA" sz="2400" dirty="0"/>
              <a:t>Клас зображень: 24-бітові і 8-бітові </a:t>
            </a:r>
            <a:r>
              <a:rPr lang="uk-UA" sz="2400" dirty="0" err="1"/>
              <a:t>grayscale</a:t>
            </a:r>
            <a:r>
              <a:rPr lang="uk-UA" sz="2400" dirty="0"/>
              <a:t> зображення</a:t>
            </a:r>
            <a:r>
              <a:rPr lang="ru-RU" sz="2400" dirty="0" smtClean="0"/>
              <a:t>.</a:t>
            </a:r>
            <a:endParaRPr lang="ru-RU" sz="2400" dirty="0"/>
          </a:p>
          <a:p>
            <a:pPr marL="363538" lvl="1" indent="-363538">
              <a:lnSpc>
                <a:spcPct val="150000"/>
              </a:lnSpc>
              <a:spcAft>
                <a:spcPts val="300"/>
              </a:spcAft>
            </a:pPr>
            <a:r>
              <a:rPr lang="uk-UA" sz="2400" dirty="0"/>
              <a:t>Симетричність: Істотно несиметричний. Коефіцієнт несиметричності досягає 10000</a:t>
            </a:r>
            <a:r>
              <a:rPr lang="ru-RU" sz="2400" dirty="0" smtClean="0"/>
              <a:t>. </a:t>
            </a:r>
            <a:endParaRPr lang="ru-RU" sz="2400" dirty="0"/>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51520" y="274638"/>
            <a:ext cx="8496944" cy="1143000"/>
          </a:xfrm>
        </p:spPr>
        <p:txBody>
          <a:bodyPr/>
          <a:lstStyle/>
          <a:p>
            <a:r>
              <a:rPr lang="uk-UA" dirty="0"/>
              <a:t>Порівняння алгоритмів стиснення зображень</a:t>
            </a:r>
            <a:endParaRPr lang="ru-RU" dirty="0"/>
          </a:p>
        </p:txBody>
      </p:sp>
      <p:graphicFrame>
        <p:nvGraphicFramePr>
          <p:cNvPr id="5" name="Содержимое 4"/>
          <p:cNvGraphicFramePr>
            <a:graphicFrameLocks noGrp="1"/>
          </p:cNvGraphicFramePr>
          <p:nvPr>
            <p:ph sz="quarter" idx="1"/>
            <p:extLst>
              <p:ext uri="{D42A27DB-BD31-4B8C-83A1-F6EECF244321}">
                <p14:modId xmlns:p14="http://schemas.microsoft.com/office/powerpoint/2010/main" val="1832314176"/>
              </p:ext>
            </p:extLst>
          </p:nvPr>
        </p:nvGraphicFramePr>
        <p:xfrm>
          <a:off x="357158" y="1857364"/>
          <a:ext cx="8215370" cy="3426708"/>
        </p:xfrm>
        <a:graphic>
          <a:graphicData uri="http://schemas.openxmlformats.org/drawingml/2006/table">
            <a:tbl>
              <a:tblPr firstRow="1" bandRow="1">
                <a:tableStyleId>{5C22544A-7EE6-4342-B048-85BDC9FD1C3A}</a:tableStyleId>
              </a:tblPr>
              <a:tblGrid>
                <a:gridCol w="2552050"/>
                <a:gridCol w="5663320"/>
              </a:tblGrid>
              <a:tr h="544156">
                <a:tc>
                  <a:txBody>
                    <a:bodyPr/>
                    <a:lstStyle/>
                    <a:p>
                      <a:pPr marL="0" indent="0" algn="ctr" hangingPunct="0">
                        <a:lnSpc>
                          <a:spcPct val="100000"/>
                        </a:lnSpc>
                        <a:spcAft>
                          <a:spcPts val="0"/>
                        </a:spcAft>
                      </a:pPr>
                      <a:r>
                        <a:rPr lang="ru-RU" sz="2000" b="1" spc="30" dirty="0">
                          <a:latin typeface="+mn-lt"/>
                          <a:ea typeface="Times New Roman"/>
                          <a:cs typeface="Times New Roman"/>
                        </a:rPr>
                        <a:t>Алгоритм</a:t>
                      </a:r>
                      <a:endParaRPr lang="ru-RU" sz="2000" b="1" dirty="0">
                        <a:latin typeface="+mn-lt"/>
                        <a:ea typeface="Times New Roman"/>
                        <a:cs typeface="Times New Roman"/>
                      </a:endParaRPr>
                    </a:p>
                  </a:txBody>
                  <a:tcPr marL="44450" marR="44450" marT="0" marB="0" anchor="ctr"/>
                </a:tc>
                <a:tc>
                  <a:txBody>
                    <a:bodyPr/>
                    <a:lstStyle/>
                    <a:p>
                      <a:pPr marL="0" indent="0" algn="ctr" hangingPunct="0">
                        <a:lnSpc>
                          <a:spcPct val="100000"/>
                        </a:lnSpc>
                        <a:spcAft>
                          <a:spcPts val="0"/>
                        </a:spcAft>
                      </a:pPr>
                      <a:r>
                        <a:rPr kumimoji="0" lang="uk-UA" sz="2000" b="1" kern="1200" dirty="0" smtClean="0">
                          <a:solidFill>
                            <a:schemeClr val="lt1"/>
                          </a:solidFill>
                          <a:effectLst/>
                          <a:latin typeface="+mn-lt"/>
                          <a:ea typeface="+mn-ea"/>
                          <a:cs typeface="+mn-cs"/>
                        </a:rPr>
                        <a:t>За рахунок чого відбувається стиснення</a:t>
                      </a:r>
                      <a:endParaRPr lang="ru-RU" sz="2000" b="0" dirty="0">
                        <a:latin typeface="+mn-lt"/>
                        <a:ea typeface="Times New Roman"/>
                        <a:cs typeface="Times New Roman"/>
                      </a:endParaRPr>
                    </a:p>
                  </a:txBody>
                  <a:tcPr marL="44450" marR="44450" marT="0" marB="0" anchor="ctr"/>
                </a:tc>
              </a:tr>
              <a:tr h="575040">
                <a:tc>
                  <a:txBody>
                    <a:bodyPr/>
                    <a:lstStyle/>
                    <a:p>
                      <a:pPr algn="ctr" hangingPunct="0">
                        <a:spcAft>
                          <a:spcPts val="0"/>
                        </a:spcAft>
                      </a:pPr>
                      <a:r>
                        <a:rPr lang="ru-RU" sz="2000" b="0" spc="30" dirty="0">
                          <a:latin typeface="+mn-lt"/>
                          <a:ea typeface="Times New Roman"/>
                          <a:cs typeface="Times New Roman"/>
                        </a:rPr>
                        <a:t>RLE</a:t>
                      </a:r>
                      <a:endParaRPr lang="ru-RU" sz="1000" b="0" dirty="0">
                        <a:latin typeface="+mn-lt"/>
                        <a:ea typeface="Times New Roman"/>
                        <a:cs typeface="Times New Roman"/>
                      </a:endParaRPr>
                    </a:p>
                  </a:txBody>
                  <a:tcPr marL="44450" marR="44450" marT="0" marB="0" anchor="ctr"/>
                </a:tc>
                <a:tc>
                  <a:txBody>
                    <a:bodyPr/>
                    <a:lstStyle/>
                    <a:p>
                      <a:pPr algn="l" hangingPunct="0">
                        <a:spcAft>
                          <a:spcPts val="0"/>
                        </a:spcAft>
                      </a:pPr>
                      <a:r>
                        <a:rPr lang="ru-RU" sz="2000" spc="30" dirty="0">
                          <a:latin typeface="+mn-lt"/>
                          <a:ea typeface="Times New Roman"/>
                          <a:cs typeface="Times New Roman"/>
                        </a:rPr>
                        <a:t>2 2 2 2 2 2 2 15 15 15 </a:t>
                      </a:r>
                      <a:r>
                        <a:rPr lang="ru-RU" sz="2000" spc="30" dirty="0" smtClean="0">
                          <a:latin typeface="+mn-lt"/>
                          <a:ea typeface="Times New Roman"/>
                          <a:cs typeface="Times New Roman"/>
                        </a:rPr>
                        <a:t>—</a:t>
                      </a:r>
                      <a:r>
                        <a:rPr kumimoji="0" lang="uk-UA" sz="2000" kern="1200" dirty="0" smtClean="0">
                          <a:solidFill>
                            <a:schemeClr val="dk1"/>
                          </a:solidFill>
                          <a:effectLst/>
                          <a:latin typeface="+mn-lt"/>
                          <a:ea typeface="+mn-ea"/>
                          <a:cs typeface="+mn-cs"/>
                        </a:rPr>
                        <a:t>кольори, які ідуть підряд </a:t>
                      </a:r>
                      <a:endParaRPr kumimoji="0" lang="ru-RU" sz="2000" kern="1200" dirty="0">
                        <a:solidFill>
                          <a:schemeClr val="dk1"/>
                        </a:solidFill>
                        <a:effectLst/>
                        <a:latin typeface="+mn-lt"/>
                        <a:ea typeface="+mn-ea"/>
                        <a:cs typeface="+mn-cs"/>
                      </a:endParaRPr>
                    </a:p>
                  </a:txBody>
                  <a:tcPr marL="44450" marR="44450" marT="0" marB="0" anchor="ctr"/>
                </a:tc>
              </a:tr>
              <a:tr h="575040">
                <a:tc>
                  <a:txBody>
                    <a:bodyPr/>
                    <a:lstStyle/>
                    <a:p>
                      <a:pPr algn="ctr" hangingPunct="0">
                        <a:spcAft>
                          <a:spcPts val="0"/>
                        </a:spcAft>
                      </a:pPr>
                      <a:r>
                        <a:rPr lang="ru-RU" sz="2000" b="0" spc="30" dirty="0">
                          <a:latin typeface="+mn-lt"/>
                          <a:ea typeface="Times New Roman"/>
                          <a:cs typeface="Times New Roman"/>
                        </a:rPr>
                        <a:t>LZW</a:t>
                      </a:r>
                      <a:endParaRPr lang="ru-RU" sz="1000" b="0" dirty="0">
                        <a:latin typeface="+mn-lt"/>
                        <a:ea typeface="Times New Roman"/>
                        <a:cs typeface="Times New Roman"/>
                      </a:endParaRPr>
                    </a:p>
                  </a:txBody>
                  <a:tcPr marL="44450" marR="44450" marT="0" marB="0" anchor="ctr"/>
                </a:tc>
                <a:tc>
                  <a:txBody>
                    <a:bodyPr/>
                    <a:lstStyle/>
                    <a:p>
                      <a:pPr algn="l" hangingPunct="0">
                        <a:spcAft>
                          <a:spcPts val="0"/>
                        </a:spcAft>
                      </a:pPr>
                      <a:r>
                        <a:rPr lang="ru-RU" sz="2000" spc="30" dirty="0">
                          <a:latin typeface="+mn-lt"/>
                          <a:ea typeface="Times New Roman"/>
                          <a:cs typeface="Times New Roman"/>
                        </a:rPr>
                        <a:t>2 3 15 40 2 3 15 40 — </a:t>
                      </a:r>
                      <a:r>
                        <a:rPr kumimoji="0" lang="uk-UA" sz="2000" kern="1200" dirty="0" smtClean="0">
                          <a:solidFill>
                            <a:schemeClr val="dk1"/>
                          </a:solidFill>
                          <a:effectLst/>
                          <a:latin typeface="+mn-lt"/>
                          <a:ea typeface="+mn-ea"/>
                          <a:cs typeface="+mn-cs"/>
                        </a:rPr>
                        <a:t>Однакові </a:t>
                      </a:r>
                      <a:r>
                        <a:rPr kumimoji="0" lang="uk-UA" sz="2000" kern="1200" dirty="0" err="1" smtClean="0">
                          <a:solidFill>
                            <a:schemeClr val="dk1"/>
                          </a:solidFill>
                          <a:effectLst/>
                          <a:latin typeface="+mn-lt"/>
                          <a:ea typeface="+mn-ea"/>
                          <a:cs typeface="+mn-cs"/>
                        </a:rPr>
                        <a:t>підланцюжки</a:t>
                      </a:r>
                      <a:endParaRPr lang="ru-RU" sz="1000" dirty="0">
                        <a:latin typeface="+mn-lt"/>
                        <a:ea typeface="Times New Roman"/>
                        <a:cs typeface="Times New Roman"/>
                      </a:endParaRPr>
                    </a:p>
                  </a:txBody>
                  <a:tcPr marL="44450" marR="44450" marT="0" marB="0" anchor="ctr"/>
                </a:tc>
              </a:tr>
              <a:tr h="575040">
                <a:tc>
                  <a:txBody>
                    <a:bodyPr/>
                    <a:lstStyle/>
                    <a:p>
                      <a:pPr algn="ctr" hangingPunct="0">
                        <a:spcAft>
                          <a:spcPts val="0"/>
                        </a:spcAft>
                      </a:pPr>
                      <a:r>
                        <a:rPr lang="en-US" sz="2000" b="0" spc="30" dirty="0">
                          <a:latin typeface="+mn-lt"/>
                          <a:ea typeface="Times New Roman"/>
                          <a:cs typeface="Times New Roman"/>
                        </a:rPr>
                        <a:t>Wavelet</a:t>
                      </a:r>
                      <a:endParaRPr lang="ru-RU" sz="1000" b="0" dirty="0">
                        <a:latin typeface="+mn-lt"/>
                        <a:ea typeface="Times New Roman"/>
                        <a:cs typeface="Times New Roman"/>
                      </a:endParaRPr>
                    </a:p>
                  </a:txBody>
                  <a:tcPr marL="44450" marR="44450" marT="0" marB="0" anchor="ctr"/>
                </a:tc>
                <a:tc>
                  <a:txBody>
                    <a:bodyPr/>
                    <a:lstStyle/>
                    <a:p>
                      <a:pPr algn="l" hangingPunct="0">
                        <a:spcAft>
                          <a:spcPts val="0"/>
                        </a:spcAft>
                      </a:pPr>
                      <a:r>
                        <a:rPr kumimoji="0" lang="uk-UA" sz="2000" kern="1200" dirty="0" smtClean="0">
                          <a:solidFill>
                            <a:schemeClr val="dk1"/>
                          </a:solidFill>
                          <a:effectLst/>
                          <a:latin typeface="+mn-lt"/>
                          <a:ea typeface="+mn-ea"/>
                          <a:cs typeface="+mn-cs"/>
                        </a:rPr>
                        <a:t>Плавні переходи кольорів і відсутність чітких меж</a:t>
                      </a:r>
                      <a:endParaRPr lang="ru-RU" sz="1000" dirty="0">
                        <a:latin typeface="+mn-lt"/>
                        <a:ea typeface="Times New Roman"/>
                        <a:cs typeface="Times New Roman"/>
                      </a:endParaRPr>
                    </a:p>
                  </a:txBody>
                  <a:tcPr marL="44450" marR="44450" marT="0" marB="0" anchor="ctr"/>
                </a:tc>
              </a:tr>
              <a:tr h="544156">
                <a:tc>
                  <a:txBody>
                    <a:bodyPr/>
                    <a:lstStyle/>
                    <a:p>
                      <a:pPr algn="ctr" hangingPunct="0">
                        <a:spcAft>
                          <a:spcPts val="0"/>
                        </a:spcAft>
                      </a:pPr>
                      <a:r>
                        <a:rPr lang="ru-RU" sz="2000" b="0" spc="30" dirty="0">
                          <a:latin typeface="+mn-lt"/>
                          <a:ea typeface="Times New Roman"/>
                          <a:cs typeface="Times New Roman"/>
                        </a:rPr>
                        <a:t>JPEG</a:t>
                      </a:r>
                      <a:endParaRPr lang="ru-RU" sz="1000" b="0" dirty="0">
                        <a:latin typeface="+mn-lt"/>
                        <a:ea typeface="Times New Roman"/>
                        <a:cs typeface="Times New Roman"/>
                      </a:endParaRPr>
                    </a:p>
                  </a:txBody>
                  <a:tcPr marL="44450" marR="44450" marT="0" marB="0" anchor="ctr"/>
                </a:tc>
                <a:tc>
                  <a:txBody>
                    <a:bodyPr/>
                    <a:lstStyle/>
                    <a:p>
                      <a:pPr algn="l" hangingPunct="0">
                        <a:spcAft>
                          <a:spcPts val="0"/>
                        </a:spcAft>
                      </a:pPr>
                      <a:r>
                        <a:rPr kumimoji="0" lang="uk-UA" sz="2000" kern="1200" dirty="0" smtClean="0">
                          <a:solidFill>
                            <a:schemeClr val="dk1"/>
                          </a:solidFill>
                          <a:effectLst/>
                          <a:latin typeface="+mn-lt"/>
                          <a:ea typeface="+mn-ea"/>
                          <a:cs typeface="+mn-cs"/>
                        </a:rPr>
                        <a:t>Відсутність чітких меж</a:t>
                      </a:r>
                      <a:endParaRPr lang="ru-RU" sz="1000" dirty="0">
                        <a:latin typeface="+mn-lt"/>
                        <a:ea typeface="Times New Roman"/>
                        <a:cs typeface="Times New Roman"/>
                      </a:endParaRPr>
                    </a:p>
                  </a:txBody>
                  <a:tcPr marL="44450" marR="44450" marT="0" marB="0" anchor="ctr"/>
                </a:tc>
              </a:tr>
              <a:tr h="544156">
                <a:tc>
                  <a:txBody>
                    <a:bodyPr/>
                    <a:lstStyle/>
                    <a:p>
                      <a:pPr algn="ctr" hangingPunct="0">
                        <a:spcAft>
                          <a:spcPts val="0"/>
                        </a:spcAft>
                      </a:pPr>
                      <a:r>
                        <a:rPr lang="ru-RU" sz="2000" b="0" spc="30" dirty="0" err="1" smtClean="0">
                          <a:latin typeface="+mn-lt"/>
                          <a:ea typeface="Times New Roman"/>
                          <a:cs typeface="Times New Roman"/>
                        </a:rPr>
                        <a:t>Фрактальний</a:t>
                      </a:r>
                      <a:endParaRPr lang="ru-RU" sz="1000" b="0" dirty="0">
                        <a:latin typeface="+mn-lt"/>
                        <a:ea typeface="Times New Roman"/>
                        <a:cs typeface="Times New Roman"/>
                      </a:endParaRPr>
                    </a:p>
                  </a:txBody>
                  <a:tcPr marL="44450" marR="44450" marT="0" marB="0" anchor="ctr"/>
                </a:tc>
                <a:tc>
                  <a:txBody>
                    <a:bodyPr/>
                    <a:lstStyle/>
                    <a:p>
                      <a:pPr algn="l" hangingPunct="0">
                        <a:spcAft>
                          <a:spcPts val="0"/>
                        </a:spcAft>
                      </a:pPr>
                      <a:r>
                        <a:rPr kumimoji="0" lang="uk-UA" sz="2000" kern="1200" dirty="0" smtClean="0">
                          <a:solidFill>
                            <a:schemeClr val="dk1"/>
                          </a:solidFill>
                          <a:effectLst/>
                          <a:latin typeface="+mn-lt"/>
                          <a:ea typeface="+mn-ea"/>
                          <a:cs typeface="+mn-cs"/>
                        </a:rPr>
                        <a:t>Подібність між елементами зображення</a:t>
                      </a:r>
                      <a:endParaRPr lang="ru-RU" sz="1000" dirty="0">
                        <a:latin typeface="+mn-lt"/>
                        <a:ea typeface="Times New Roman"/>
                        <a:cs typeface="Times New Roman"/>
                      </a:endParaRPr>
                    </a:p>
                  </a:txBody>
                  <a:tcPr marL="44450" marR="44450" marT="0" marB="0" anchor="ctr"/>
                </a:tc>
              </a:tr>
            </a:tbl>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74638"/>
            <a:ext cx="8568952" cy="1143000"/>
          </a:xfrm>
        </p:spPr>
        <p:txBody>
          <a:bodyPr/>
          <a:lstStyle/>
          <a:p>
            <a:r>
              <a:rPr lang="uk-UA" dirty="0"/>
              <a:t>Порівняння алгоритмів стиснення зображень</a:t>
            </a:r>
            <a:endParaRPr lang="ru-RU" dirty="0"/>
          </a:p>
        </p:txBody>
      </p:sp>
      <p:graphicFrame>
        <p:nvGraphicFramePr>
          <p:cNvPr id="4" name="Содержимое 3"/>
          <p:cNvGraphicFramePr>
            <a:graphicFrameLocks noGrp="1"/>
          </p:cNvGraphicFramePr>
          <p:nvPr>
            <p:ph sz="quarter" idx="1"/>
            <p:extLst>
              <p:ext uri="{D42A27DB-BD31-4B8C-83A1-F6EECF244321}">
                <p14:modId xmlns:p14="http://schemas.microsoft.com/office/powerpoint/2010/main" val="4058915039"/>
              </p:ext>
            </p:extLst>
          </p:nvPr>
        </p:nvGraphicFramePr>
        <p:xfrm>
          <a:off x="285720" y="1785926"/>
          <a:ext cx="8429685" cy="3940251"/>
        </p:xfrm>
        <a:graphic>
          <a:graphicData uri="http://schemas.openxmlformats.org/drawingml/2006/table">
            <a:tbl>
              <a:tblPr firstRow="1" bandRow="1">
                <a:tableStyleId>{5C22544A-7EE6-4342-B048-85BDC9FD1C3A}</a:tableStyleId>
              </a:tblPr>
              <a:tblGrid>
                <a:gridCol w="1643074"/>
                <a:gridCol w="1428760"/>
                <a:gridCol w="2286016"/>
                <a:gridCol w="2037840"/>
                <a:gridCol w="1033995"/>
              </a:tblGrid>
              <a:tr h="677782">
                <a:tc>
                  <a:txBody>
                    <a:bodyPr/>
                    <a:lstStyle/>
                    <a:p>
                      <a:pPr algn="ctr">
                        <a:lnSpc>
                          <a:spcPct val="100000"/>
                        </a:lnSpc>
                        <a:spcBef>
                          <a:spcPts val="0"/>
                        </a:spcBef>
                        <a:spcAft>
                          <a:spcPts val="0"/>
                        </a:spcAft>
                      </a:pPr>
                      <a:r>
                        <a:rPr lang="ru-RU" sz="1800" b="1" dirty="0">
                          <a:solidFill>
                            <a:schemeClr val="bg1"/>
                          </a:solidFill>
                          <a:latin typeface="+mn-lt"/>
                          <a:ea typeface="Times New Roman"/>
                          <a:cs typeface="Times New Roman"/>
                        </a:rPr>
                        <a:t>Алгоритм</a:t>
                      </a:r>
                      <a:endParaRPr lang="ru-RU" sz="1800" dirty="0">
                        <a:solidFill>
                          <a:schemeClr val="bg1"/>
                        </a:solidFill>
                        <a:latin typeface="+mn-lt"/>
                        <a:ea typeface="Times New Roman"/>
                        <a:cs typeface="Times New Roman"/>
                      </a:endParaRPr>
                    </a:p>
                  </a:txBody>
                  <a:tcPr marL="0" marR="0" marT="0" marB="0" anchor="ctr"/>
                </a:tc>
                <a:tc>
                  <a:txBody>
                    <a:bodyPr/>
                    <a:lstStyle/>
                    <a:p>
                      <a:pPr algn="ctr">
                        <a:lnSpc>
                          <a:spcPct val="100000"/>
                        </a:lnSpc>
                        <a:spcBef>
                          <a:spcPts val="0"/>
                        </a:spcBef>
                        <a:spcAft>
                          <a:spcPts val="0"/>
                        </a:spcAft>
                      </a:pPr>
                      <a:r>
                        <a:rPr lang="ru-RU" sz="1800" b="1" dirty="0" err="1" smtClean="0">
                          <a:solidFill>
                            <a:schemeClr val="bg1"/>
                          </a:solidFill>
                          <a:latin typeface="+mn-lt"/>
                          <a:ea typeface="Times New Roman"/>
                          <a:cs typeface="Times New Roman"/>
                        </a:rPr>
                        <a:t>Коефф-ти</a:t>
                      </a:r>
                      <a:r>
                        <a:rPr lang="ru-RU" sz="1800" b="1" dirty="0" smtClean="0">
                          <a:solidFill>
                            <a:schemeClr val="bg1"/>
                          </a:solidFill>
                          <a:latin typeface="+mn-lt"/>
                          <a:ea typeface="Times New Roman"/>
                          <a:cs typeface="Times New Roman"/>
                        </a:rPr>
                        <a:t> </a:t>
                      </a:r>
                      <a:r>
                        <a:rPr lang="ru-RU" sz="1800" b="1" dirty="0" err="1" smtClean="0">
                          <a:solidFill>
                            <a:schemeClr val="bg1"/>
                          </a:solidFill>
                          <a:latin typeface="+mn-lt"/>
                          <a:ea typeface="Times New Roman"/>
                          <a:cs typeface="Times New Roman"/>
                        </a:rPr>
                        <a:t>стиснення</a:t>
                      </a:r>
                      <a:endParaRPr lang="ru-RU" sz="1800" dirty="0">
                        <a:solidFill>
                          <a:schemeClr val="bg1"/>
                        </a:solidFill>
                        <a:latin typeface="+mn-lt"/>
                        <a:ea typeface="Times New Roman"/>
                        <a:cs typeface="Times New Roman"/>
                      </a:endParaRPr>
                    </a:p>
                  </a:txBody>
                  <a:tcPr marL="0" marR="0" marT="0" marB="0" anchor="ctr"/>
                </a:tc>
                <a:tc>
                  <a:txBody>
                    <a:bodyPr/>
                    <a:lstStyle/>
                    <a:p>
                      <a:pPr algn="ctr">
                        <a:lnSpc>
                          <a:spcPct val="100000"/>
                        </a:lnSpc>
                        <a:spcBef>
                          <a:spcPts val="0"/>
                        </a:spcBef>
                        <a:spcAft>
                          <a:spcPts val="0"/>
                        </a:spcAft>
                      </a:pPr>
                      <a:r>
                        <a:rPr lang="ru-RU" sz="1800" dirty="0" err="1" smtClean="0">
                          <a:solidFill>
                            <a:schemeClr val="bg1"/>
                          </a:solidFill>
                          <a:latin typeface="+mn-lt"/>
                          <a:ea typeface="Times New Roman"/>
                          <a:cs typeface="Times New Roman"/>
                        </a:rPr>
                        <a:t>Симетричність</a:t>
                      </a:r>
                      <a:r>
                        <a:rPr lang="ru-RU" sz="1800" baseline="0" dirty="0" smtClean="0">
                          <a:solidFill>
                            <a:schemeClr val="bg1"/>
                          </a:solidFill>
                          <a:latin typeface="+mn-lt"/>
                          <a:ea typeface="Times New Roman"/>
                          <a:cs typeface="Times New Roman"/>
                        </a:rPr>
                        <a:t> в </a:t>
                      </a:r>
                      <a:r>
                        <a:rPr lang="ru-RU" sz="1800" baseline="0" dirty="0" err="1" smtClean="0">
                          <a:solidFill>
                            <a:schemeClr val="bg1"/>
                          </a:solidFill>
                          <a:latin typeface="+mn-lt"/>
                          <a:ea typeface="Times New Roman"/>
                          <a:cs typeface="Times New Roman"/>
                        </a:rPr>
                        <a:t>часі</a:t>
                      </a:r>
                      <a:endParaRPr lang="ru-RU" sz="1800" dirty="0">
                        <a:solidFill>
                          <a:schemeClr val="bg1"/>
                        </a:solidFill>
                        <a:latin typeface="+mn-lt"/>
                        <a:ea typeface="Times New Roman"/>
                        <a:cs typeface="Times New Roman"/>
                      </a:endParaRPr>
                    </a:p>
                  </a:txBody>
                  <a:tcPr marL="0" marR="0" marT="0" marB="0" anchor="ctr"/>
                </a:tc>
                <a:tc>
                  <a:txBody>
                    <a:bodyPr/>
                    <a:lstStyle/>
                    <a:p>
                      <a:pPr algn="ctr">
                        <a:lnSpc>
                          <a:spcPct val="100000"/>
                        </a:lnSpc>
                        <a:spcBef>
                          <a:spcPts val="0"/>
                        </a:spcBef>
                        <a:spcAft>
                          <a:spcPts val="0"/>
                        </a:spcAft>
                      </a:pPr>
                      <a:r>
                        <a:rPr lang="ru-RU" sz="1800" b="1" dirty="0">
                          <a:solidFill>
                            <a:schemeClr val="bg1"/>
                          </a:solidFill>
                          <a:latin typeface="+mn-lt"/>
                          <a:ea typeface="Times New Roman"/>
                          <a:cs typeface="Times New Roman"/>
                        </a:rPr>
                        <a:t>На </a:t>
                      </a:r>
                      <a:r>
                        <a:rPr lang="ru-RU" sz="1800" b="1" baseline="0" dirty="0" smtClean="0">
                          <a:solidFill>
                            <a:schemeClr val="bg1"/>
                          </a:solidFill>
                          <a:latin typeface="+mn-lt"/>
                          <a:ea typeface="Times New Roman"/>
                          <a:cs typeface="Times New Roman"/>
                        </a:rPr>
                        <a:t> </a:t>
                      </a:r>
                      <a:r>
                        <a:rPr lang="ru-RU" sz="1800" b="1" baseline="0" dirty="0" err="1" smtClean="0">
                          <a:solidFill>
                            <a:schemeClr val="bg1"/>
                          </a:solidFill>
                          <a:latin typeface="+mn-lt"/>
                          <a:ea typeface="Times New Roman"/>
                          <a:cs typeface="Times New Roman"/>
                        </a:rPr>
                        <a:t>що</a:t>
                      </a:r>
                      <a:r>
                        <a:rPr lang="ru-RU" sz="1800" b="1" baseline="0" dirty="0" smtClean="0">
                          <a:solidFill>
                            <a:schemeClr val="bg1"/>
                          </a:solidFill>
                          <a:latin typeface="+mn-lt"/>
                          <a:ea typeface="Times New Roman"/>
                          <a:cs typeface="Times New Roman"/>
                        </a:rPr>
                        <a:t> </a:t>
                      </a:r>
                      <a:r>
                        <a:rPr lang="ru-RU" sz="1800" b="1" dirty="0" err="1" smtClean="0">
                          <a:solidFill>
                            <a:schemeClr val="bg1"/>
                          </a:solidFill>
                          <a:latin typeface="+mn-lt"/>
                          <a:ea typeface="Times New Roman"/>
                          <a:cs typeface="Times New Roman"/>
                        </a:rPr>
                        <a:t>орієнтирований</a:t>
                      </a:r>
                      <a:endParaRPr lang="ru-RU" sz="1800" dirty="0">
                        <a:solidFill>
                          <a:schemeClr val="bg1"/>
                        </a:solidFill>
                        <a:latin typeface="+mn-lt"/>
                        <a:ea typeface="Times New Roman"/>
                        <a:cs typeface="Times New Roman"/>
                      </a:endParaRPr>
                    </a:p>
                  </a:txBody>
                  <a:tcPr marL="0" marR="0" marT="0" marB="0" anchor="ctr"/>
                </a:tc>
                <a:tc>
                  <a:txBody>
                    <a:bodyPr/>
                    <a:lstStyle/>
                    <a:p>
                      <a:pPr algn="ctr">
                        <a:lnSpc>
                          <a:spcPct val="100000"/>
                        </a:lnSpc>
                        <a:spcBef>
                          <a:spcPts val="0"/>
                        </a:spcBef>
                        <a:spcAft>
                          <a:spcPts val="0"/>
                        </a:spcAft>
                      </a:pPr>
                      <a:r>
                        <a:rPr lang="ru-RU" sz="1800" dirty="0" err="1" smtClean="0">
                          <a:solidFill>
                            <a:schemeClr val="bg1"/>
                          </a:solidFill>
                          <a:latin typeface="+mn-lt"/>
                          <a:ea typeface="Times New Roman"/>
                          <a:cs typeface="Times New Roman"/>
                        </a:rPr>
                        <a:t>Втрати</a:t>
                      </a:r>
                      <a:endParaRPr lang="ru-RU" sz="1800" dirty="0">
                        <a:solidFill>
                          <a:schemeClr val="bg1"/>
                        </a:solidFill>
                        <a:latin typeface="+mn-lt"/>
                        <a:ea typeface="Times New Roman"/>
                        <a:cs typeface="Times New Roman"/>
                      </a:endParaRPr>
                    </a:p>
                  </a:txBody>
                  <a:tcPr marL="0" marR="0" marT="0" marB="0" anchor="ctr"/>
                </a:tc>
              </a:tr>
              <a:tr h="536664">
                <a:tc>
                  <a:txBody>
                    <a:bodyPr/>
                    <a:lstStyle/>
                    <a:p>
                      <a:pPr algn="ctr">
                        <a:lnSpc>
                          <a:spcPct val="150000"/>
                        </a:lnSpc>
                        <a:spcBef>
                          <a:spcPts val="0"/>
                        </a:spcBef>
                        <a:spcAft>
                          <a:spcPts val="0"/>
                        </a:spcAft>
                      </a:pPr>
                      <a:r>
                        <a:rPr lang="en-US" sz="1800" dirty="0" smtClean="0">
                          <a:solidFill>
                            <a:srgbClr val="000000"/>
                          </a:solidFill>
                          <a:latin typeface="+mn-lt"/>
                          <a:ea typeface="Times New Roman"/>
                          <a:cs typeface="Times New Roman"/>
                        </a:rPr>
                        <a:t>RLE</a:t>
                      </a:r>
                      <a:endParaRPr lang="ru-RU" sz="1800" dirty="0">
                        <a:solidFill>
                          <a:srgbClr val="000000"/>
                        </a:solidFill>
                        <a:latin typeface="+mn-lt"/>
                        <a:ea typeface="Times New Roman"/>
                        <a:cs typeface="Times New Roman"/>
                      </a:endParaRPr>
                    </a:p>
                  </a:txBody>
                  <a:tcPr marL="0" marR="0" marT="0" marB="0" anchor="ctr"/>
                </a:tc>
                <a:tc>
                  <a:txBody>
                    <a:bodyPr/>
                    <a:lstStyle/>
                    <a:p>
                      <a:pPr algn="ctr">
                        <a:lnSpc>
                          <a:spcPct val="150000"/>
                        </a:lnSpc>
                        <a:spcBef>
                          <a:spcPts val="0"/>
                        </a:spcBef>
                        <a:spcAft>
                          <a:spcPts val="0"/>
                        </a:spcAft>
                      </a:pPr>
                      <a:r>
                        <a:rPr lang="ru-RU" sz="1800" dirty="0" smtClean="0">
                          <a:solidFill>
                            <a:srgbClr val="000000"/>
                          </a:solidFill>
                          <a:latin typeface="+mn-lt"/>
                          <a:ea typeface="Times New Roman"/>
                          <a:cs typeface="Times New Roman"/>
                        </a:rPr>
                        <a:t>1/64 </a:t>
                      </a:r>
                      <a:r>
                        <a:rPr lang="en-US" sz="1800" dirty="0" smtClean="0">
                          <a:solidFill>
                            <a:srgbClr val="000000"/>
                          </a:solidFill>
                          <a:latin typeface="+mn-lt"/>
                          <a:ea typeface="Times New Roman"/>
                          <a:cs typeface="Times New Roman"/>
                        </a:rPr>
                        <a:t>  </a:t>
                      </a:r>
                      <a:r>
                        <a:rPr lang="ru-RU" sz="1800" dirty="0" smtClean="0">
                          <a:solidFill>
                            <a:srgbClr val="000000"/>
                          </a:solidFill>
                          <a:latin typeface="+mn-lt"/>
                          <a:ea typeface="Times New Roman"/>
                          <a:cs typeface="Times New Roman"/>
                        </a:rPr>
                        <a:t>1/2 </a:t>
                      </a:r>
                      <a:r>
                        <a:rPr lang="en-US" sz="1800" dirty="0" smtClean="0">
                          <a:solidFill>
                            <a:srgbClr val="000000"/>
                          </a:solidFill>
                          <a:latin typeface="+mn-lt"/>
                          <a:ea typeface="Times New Roman"/>
                          <a:cs typeface="Times New Roman"/>
                        </a:rPr>
                        <a:t>  </a:t>
                      </a:r>
                      <a:r>
                        <a:rPr lang="ru-RU" sz="1800" dirty="0" smtClean="0">
                          <a:solidFill>
                            <a:srgbClr val="000000"/>
                          </a:solidFill>
                          <a:latin typeface="+mn-lt"/>
                          <a:ea typeface="Times New Roman"/>
                          <a:cs typeface="Times New Roman"/>
                        </a:rPr>
                        <a:t>2/1 </a:t>
                      </a:r>
                      <a:endParaRPr lang="ru-RU" sz="1800" dirty="0">
                        <a:solidFill>
                          <a:srgbClr val="000000"/>
                        </a:solidFill>
                        <a:latin typeface="+mn-lt"/>
                        <a:ea typeface="Times New Roman"/>
                        <a:cs typeface="Times New Roman"/>
                      </a:endParaRPr>
                    </a:p>
                  </a:txBody>
                  <a:tcPr marL="0" marR="0" marT="0" marB="0" anchor="ctr"/>
                </a:tc>
                <a:tc>
                  <a:txBody>
                    <a:bodyPr/>
                    <a:lstStyle/>
                    <a:p>
                      <a:pPr algn="ctr">
                        <a:lnSpc>
                          <a:spcPct val="150000"/>
                        </a:lnSpc>
                        <a:spcBef>
                          <a:spcPts val="0"/>
                        </a:spcBef>
                        <a:spcAft>
                          <a:spcPts val="0"/>
                        </a:spcAft>
                      </a:pPr>
                      <a:r>
                        <a:rPr lang="ru-RU" sz="1800" dirty="0" smtClean="0">
                          <a:solidFill>
                            <a:srgbClr val="000000"/>
                          </a:solidFill>
                          <a:latin typeface="+mn-lt"/>
                          <a:ea typeface="Times New Roman"/>
                          <a:cs typeface="Times New Roman"/>
                        </a:rPr>
                        <a:t>1</a:t>
                      </a:r>
                      <a:endParaRPr lang="ru-RU" sz="1800" dirty="0">
                        <a:solidFill>
                          <a:srgbClr val="000000"/>
                        </a:solidFill>
                        <a:latin typeface="+mn-lt"/>
                        <a:ea typeface="Times New Roman"/>
                        <a:cs typeface="Times New Roman"/>
                      </a:endParaRPr>
                    </a:p>
                  </a:txBody>
                  <a:tcPr marL="0" marR="0" marT="0" marB="0" anchor="ctr"/>
                </a:tc>
                <a:tc>
                  <a:txBody>
                    <a:bodyPr/>
                    <a:lstStyle/>
                    <a:p>
                      <a:pPr algn="ctr">
                        <a:lnSpc>
                          <a:spcPct val="150000"/>
                        </a:lnSpc>
                        <a:spcBef>
                          <a:spcPts val="0"/>
                        </a:spcBef>
                        <a:spcAft>
                          <a:spcPts val="0"/>
                        </a:spcAft>
                      </a:pPr>
                      <a:r>
                        <a:rPr lang="ru-RU" sz="1800" dirty="0">
                          <a:solidFill>
                            <a:srgbClr val="000000"/>
                          </a:solidFill>
                          <a:latin typeface="+mn-lt"/>
                          <a:ea typeface="Times New Roman"/>
                          <a:cs typeface="Times New Roman"/>
                        </a:rPr>
                        <a:t>3,4 </a:t>
                      </a:r>
                      <a:r>
                        <a:rPr lang="ru-RU" sz="1800" dirty="0" err="1" smtClean="0">
                          <a:solidFill>
                            <a:srgbClr val="000000"/>
                          </a:solidFill>
                          <a:latin typeface="+mn-lt"/>
                          <a:ea typeface="Times New Roman"/>
                          <a:cs typeface="Times New Roman"/>
                        </a:rPr>
                        <a:t>бітні</a:t>
                      </a:r>
                      <a:endParaRPr lang="ru-RU" sz="1800" dirty="0">
                        <a:solidFill>
                          <a:srgbClr val="000000"/>
                        </a:solidFill>
                        <a:latin typeface="+mn-lt"/>
                        <a:ea typeface="Times New Roman"/>
                        <a:cs typeface="Times New Roman"/>
                      </a:endParaRPr>
                    </a:p>
                  </a:txBody>
                  <a:tcPr marL="0" marR="0" marT="0" marB="0" anchor="ctr"/>
                </a:tc>
                <a:tc>
                  <a:txBody>
                    <a:bodyPr/>
                    <a:lstStyle/>
                    <a:p>
                      <a:pPr algn="ctr">
                        <a:lnSpc>
                          <a:spcPct val="150000"/>
                        </a:lnSpc>
                        <a:spcBef>
                          <a:spcPts val="0"/>
                        </a:spcBef>
                        <a:spcAft>
                          <a:spcPts val="0"/>
                        </a:spcAft>
                      </a:pPr>
                      <a:r>
                        <a:rPr lang="ru-RU" sz="1800" dirty="0" err="1" smtClean="0">
                          <a:solidFill>
                            <a:srgbClr val="000000"/>
                          </a:solidFill>
                          <a:latin typeface="+mn-lt"/>
                          <a:ea typeface="Times New Roman"/>
                          <a:cs typeface="Times New Roman"/>
                        </a:rPr>
                        <a:t>Ні</a:t>
                      </a:r>
                      <a:endParaRPr lang="ru-RU" sz="1800" dirty="0">
                        <a:solidFill>
                          <a:srgbClr val="000000"/>
                        </a:solidFill>
                        <a:latin typeface="+mn-lt"/>
                        <a:ea typeface="Times New Roman"/>
                        <a:cs typeface="Times New Roman"/>
                      </a:endParaRPr>
                    </a:p>
                  </a:txBody>
                  <a:tcPr marL="0" marR="0" marT="0" marB="0" anchor="ctr"/>
                </a:tc>
              </a:tr>
              <a:tr h="428628">
                <a:tc>
                  <a:txBody>
                    <a:bodyPr/>
                    <a:lstStyle/>
                    <a:p>
                      <a:pPr algn="ctr">
                        <a:lnSpc>
                          <a:spcPct val="150000"/>
                        </a:lnSpc>
                        <a:spcBef>
                          <a:spcPts val="0"/>
                        </a:spcBef>
                        <a:spcAft>
                          <a:spcPts val="0"/>
                        </a:spcAft>
                      </a:pPr>
                      <a:r>
                        <a:rPr lang="ru-RU" sz="1800">
                          <a:solidFill>
                            <a:srgbClr val="000000"/>
                          </a:solidFill>
                          <a:latin typeface="+mn-lt"/>
                          <a:ea typeface="Times New Roman"/>
                          <a:cs typeface="Times New Roman"/>
                        </a:rPr>
                        <a:t>LZW </a:t>
                      </a:r>
                    </a:p>
                  </a:txBody>
                  <a:tcPr marL="0" marR="0" marT="0" marB="0" anchor="ctr"/>
                </a:tc>
                <a:tc>
                  <a:txBody>
                    <a:bodyPr/>
                    <a:lstStyle/>
                    <a:p>
                      <a:pPr algn="ctr">
                        <a:lnSpc>
                          <a:spcPct val="150000"/>
                        </a:lnSpc>
                        <a:spcBef>
                          <a:spcPts val="0"/>
                        </a:spcBef>
                        <a:spcAft>
                          <a:spcPts val="0"/>
                        </a:spcAft>
                      </a:pPr>
                      <a:r>
                        <a:rPr lang="ru-RU" sz="1800" dirty="0" smtClean="0">
                          <a:solidFill>
                            <a:srgbClr val="000000"/>
                          </a:solidFill>
                          <a:latin typeface="+mn-lt"/>
                          <a:ea typeface="Times New Roman"/>
                          <a:cs typeface="Times New Roman"/>
                        </a:rPr>
                        <a:t>1/1000 </a:t>
                      </a:r>
                      <a:r>
                        <a:rPr lang="en-US" sz="1800" dirty="0" smtClean="0">
                          <a:solidFill>
                            <a:srgbClr val="000000"/>
                          </a:solidFill>
                          <a:latin typeface="+mn-lt"/>
                          <a:ea typeface="Times New Roman"/>
                          <a:cs typeface="Times New Roman"/>
                        </a:rPr>
                        <a:t>  1/4 </a:t>
                      </a:r>
                      <a:r>
                        <a:rPr lang="ru-RU" sz="1800" dirty="0" smtClean="0">
                          <a:solidFill>
                            <a:srgbClr val="000000"/>
                          </a:solidFill>
                          <a:latin typeface="+mn-lt"/>
                          <a:ea typeface="Times New Roman"/>
                          <a:cs typeface="Times New Roman"/>
                        </a:rPr>
                        <a:t> </a:t>
                      </a:r>
                      <a:r>
                        <a:rPr lang="ru-RU" sz="1800" dirty="0">
                          <a:solidFill>
                            <a:srgbClr val="000000"/>
                          </a:solidFill>
                          <a:latin typeface="+mn-lt"/>
                          <a:ea typeface="Times New Roman"/>
                          <a:cs typeface="Times New Roman"/>
                        </a:rPr>
                        <a:t>7/5 </a:t>
                      </a:r>
                    </a:p>
                  </a:txBody>
                  <a:tcPr marL="0" marR="0" marT="0" marB="0" anchor="ctr"/>
                </a:tc>
                <a:tc>
                  <a:txBody>
                    <a:bodyPr/>
                    <a:lstStyle/>
                    <a:p>
                      <a:pPr algn="ctr">
                        <a:lnSpc>
                          <a:spcPct val="150000"/>
                        </a:lnSpc>
                        <a:spcBef>
                          <a:spcPts val="0"/>
                        </a:spcBef>
                        <a:spcAft>
                          <a:spcPts val="0"/>
                        </a:spcAft>
                      </a:pPr>
                      <a:r>
                        <a:rPr lang="ru-RU" sz="1800" dirty="0" smtClean="0">
                          <a:solidFill>
                            <a:srgbClr val="000000"/>
                          </a:solidFill>
                          <a:latin typeface="+mn-lt"/>
                          <a:ea typeface="Times New Roman"/>
                          <a:cs typeface="Times New Roman"/>
                        </a:rPr>
                        <a:t>1,2 - 3</a:t>
                      </a:r>
                      <a:endParaRPr lang="ru-RU" sz="1800" dirty="0">
                        <a:solidFill>
                          <a:srgbClr val="000000"/>
                        </a:solidFill>
                        <a:latin typeface="+mn-lt"/>
                        <a:ea typeface="Times New Roman"/>
                        <a:cs typeface="Times New Roman"/>
                      </a:endParaRPr>
                    </a:p>
                  </a:txBody>
                  <a:tcPr marL="0" marR="0" marT="0" marB="0" anchor="ctr"/>
                </a:tc>
                <a:tc>
                  <a:txBody>
                    <a:bodyPr/>
                    <a:lstStyle/>
                    <a:p>
                      <a:pPr algn="ctr">
                        <a:lnSpc>
                          <a:spcPct val="150000"/>
                        </a:lnSpc>
                        <a:spcBef>
                          <a:spcPts val="0"/>
                        </a:spcBef>
                        <a:spcAft>
                          <a:spcPts val="0"/>
                        </a:spcAft>
                      </a:pPr>
                      <a:r>
                        <a:rPr lang="ru-RU" sz="1800" dirty="0">
                          <a:solidFill>
                            <a:srgbClr val="000000"/>
                          </a:solidFill>
                          <a:latin typeface="+mn-lt"/>
                          <a:ea typeface="Times New Roman"/>
                          <a:cs typeface="Times New Roman"/>
                        </a:rPr>
                        <a:t>1-8 </a:t>
                      </a:r>
                      <a:r>
                        <a:rPr lang="ru-RU" sz="1800" dirty="0" err="1" smtClean="0">
                          <a:solidFill>
                            <a:srgbClr val="000000"/>
                          </a:solidFill>
                          <a:latin typeface="+mn-lt"/>
                          <a:ea typeface="Times New Roman"/>
                          <a:cs typeface="Times New Roman"/>
                        </a:rPr>
                        <a:t>бітні</a:t>
                      </a:r>
                      <a:endParaRPr lang="ru-RU" sz="1800" dirty="0">
                        <a:solidFill>
                          <a:srgbClr val="000000"/>
                        </a:solidFill>
                        <a:latin typeface="+mn-lt"/>
                        <a:ea typeface="Times New Roman"/>
                        <a:cs typeface="Times New Roman"/>
                      </a:endParaRPr>
                    </a:p>
                  </a:txBody>
                  <a:tcPr marL="0" marR="0" marT="0" marB="0" anchor="ctr"/>
                </a:tc>
                <a:tc>
                  <a:txBody>
                    <a:bodyPr/>
                    <a:lstStyle/>
                    <a:p>
                      <a:pPr algn="ctr">
                        <a:lnSpc>
                          <a:spcPct val="150000"/>
                        </a:lnSpc>
                        <a:spcBef>
                          <a:spcPts val="0"/>
                        </a:spcBef>
                        <a:spcAft>
                          <a:spcPts val="0"/>
                        </a:spcAft>
                      </a:pPr>
                      <a:r>
                        <a:rPr lang="ru-RU" sz="1800" smtClean="0">
                          <a:solidFill>
                            <a:srgbClr val="000000"/>
                          </a:solidFill>
                          <a:latin typeface="+mn-lt"/>
                          <a:ea typeface="Times New Roman"/>
                          <a:cs typeface="Times New Roman"/>
                        </a:rPr>
                        <a:t>Ні</a:t>
                      </a:r>
                      <a:endParaRPr lang="ru-RU" sz="1800" dirty="0">
                        <a:solidFill>
                          <a:srgbClr val="000000"/>
                        </a:solidFill>
                        <a:latin typeface="+mn-lt"/>
                        <a:ea typeface="Times New Roman"/>
                        <a:cs typeface="Times New Roman"/>
                      </a:endParaRPr>
                    </a:p>
                  </a:txBody>
                  <a:tcPr marL="0" marR="0" marT="0" marB="0" anchor="ctr"/>
                </a:tc>
              </a:tr>
              <a:tr h="571504">
                <a:tc>
                  <a:txBody>
                    <a:bodyPr/>
                    <a:lstStyle/>
                    <a:p>
                      <a:pPr algn="ctr">
                        <a:lnSpc>
                          <a:spcPct val="150000"/>
                        </a:lnSpc>
                        <a:spcBef>
                          <a:spcPts val="0"/>
                        </a:spcBef>
                        <a:spcAft>
                          <a:spcPts val="0"/>
                        </a:spcAft>
                      </a:pPr>
                      <a:r>
                        <a:rPr lang="en-US" sz="1800" dirty="0">
                          <a:solidFill>
                            <a:srgbClr val="000000"/>
                          </a:solidFill>
                          <a:latin typeface="+mn-lt"/>
                          <a:ea typeface="Times New Roman"/>
                          <a:cs typeface="Times New Roman"/>
                        </a:rPr>
                        <a:t>Lossless JPEG </a:t>
                      </a:r>
                      <a:endParaRPr lang="ru-RU" sz="1800" dirty="0">
                        <a:solidFill>
                          <a:srgbClr val="000000"/>
                        </a:solidFill>
                        <a:latin typeface="+mn-lt"/>
                        <a:ea typeface="Times New Roman"/>
                        <a:cs typeface="Times New Roman"/>
                      </a:endParaRPr>
                    </a:p>
                  </a:txBody>
                  <a:tcPr marL="0" marR="0" marT="0" marB="0" anchor="ctr"/>
                </a:tc>
                <a:tc>
                  <a:txBody>
                    <a:bodyPr/>
                    <a:lstStyle/>
                    <a:p>
                      <a:pPr algn="ctr">
                        <a:lnSpc>
                          <a:spcPct val="150000"/>
                        </a:lnSpc>
                        <a:spcBef>
                          <a:spcPts val="0"/>
                        </a:spcBef>
                        <a:spcAft>
                          <a:spcPts val="0"/>
                        </a:spcAft>
                      </a:pPr>
                      <a:r>
                        <a:rPr lang="en-US" sz="1800" dirty="0" smtClean="0">
                          <a:solidFill>
                            <a:srgbClr val="000000"/>
                          </a:solidFill>
                          <a:latin typeface="+mn-lt"/>
                          <a:ea typeface="Times New Roman"/>
                          <a:cs typeface="Times New Roman"/>
                        </a:rPr>
                        <a:t>1/2</a:t>
                      </a:r>
                      <a:endParaRPr lang="ru-RU" sz="1800" dirty="0">
                        <a:solidFill>
                          <a:srgbClr val="000000"/>
                        </a:solidFill>
                        <a:latin typeface="+mn-lt"/>
                        <a:ea typeface="Times New Roman"/>
                        <a:cs typeface="Times New Roman"/>
                      </a:endParaRPr>
                    </a:p>
                  </a:txBody>
                  <a:tcPr marL="0" marR="0" marT="0" marB="0" anchor="ctr"/>
                </a:tc>
                <a:tc>
                  <a:txBody>
                    <a:bodyPr/>
                    <a:lstStyle/>
                    <a:p>
                      <a:pPr algn="ctr">
                        <a:lnSpc>
                          <a:spcPct val="150000"/>
                        </a:lnSpc>
                        <a:spcBef>
                          <a:spcPts val="0"/>
                        </a:spcBef>
                        <a:spcAft>
                          <a:spcPts val="0"/>
                        </a:spcAft>
                      </a:pPr>
                      <a:r>
                        <a:rPr lang="en-US" sz="1800" dirty="0" smtClean="0">
                          <a:solidFill>
                            <a:srgbClr val="000000"/>
                          </a:solidFill>
                          <a:latin typeface="+mn-lt"/>
                          <a:ea typeface="Times New Roman"/>
                          <a:cs typeface="Times New Roman"/>
                        </a:rPr>
                        <a:t>~</a:t>
                      </a:r>
                      <a:r>
                        <a:rPr lang="en-US" sz="1800" baseline="0" dirty="0" smtClean="0">
                          <a:solidFill>
                            <a:srgbClr val="000000"/>
                          </a:solidFill>
                          <a:latin typeface="+mn-lt"/>
                          <a:ea typeface="Times New Roman"/>
                          <a:cs typeface="Times New Roman"/>
                        </a:rPr>
                        <a:t> 1</a:t>
                      </a:r>
                      <a:endParaRPr lang="ru-RU" sz="1800" dirty="0">
                        <a:solidFill>
                          <a:srgbClr val="000000"/>
                        </a:solidFill>
                        <a:latin typeface="+mn-lt"/>
                        <a:ea typeface="Times New Roman"/>
                        <a:cs typeface="Times New Roman"/>
                      </a:endParaRPr>
                    </a:p>
                  </a:txBody>
                  <a:tcPr marL="0" marR="0" marT="0" marB="0" anchor="ctr"/>
                </a:tc>
                <a:tc>
                  <a:txBody>
                    <a:bodyPr/>
                    <a:lstStyle/>
                    <a:p>
                      <a:pPr algn="ctr">
                        <a:lnSpc>
                          <a:spcPct val="150000"/>
                        </a:lnSpc>
                        <a:spcBef>
                          <a:spcPts val="0"/>
                        </a:spcBef>
                        <a:spcAft>
                          <a:spcPts val="0"/>
                        </a:spcAft>
                      </a:pPr>
                      <a:r>
                        <a:rPr lang="ru-RU" sz="1800" dirty="0" smtClean="0">
                          <a:solidFill>
                            <a:srgbClr val="000000"/>
                          </a:solidFill>
                          <a:latin typeface="+mn-lt"/>
                          <a:ea typeface="Times New Roman"/>
                          <a:cs typeface="Times New Roman"/>
                        </a:rPr>
                        <a:t>24-бітні </a:t>
                      </a:r>
                      <a:r>
                        <a:rPr lang="ru-RU" sz="1800" dirty="0" err="1" smtClean="0">
                          <a:solidFill>
                            <a:srgbClr val="000000"/>
                          </a:solidFill>
                          <a:latin typeface="+mn-lt"/>
                          <a:ea typeface="Times New Roman"/>
                          <a:cs typeface="Times New Roman"/>
                        </a:rPr>
                        <a:t>сірі</a:t>
                      </a:r>
                      <a:endParaRPr lang="ru-RU" sz="1800" dirty="0">
                        <a:solidFill>
                          <a:srgbClr val="000000"/>
                        </a:solidFill>
                        <a:latin typeface="+mn-lt"/>
                        <a:ea typeface="Times New Roman"/>
                        <a:cs typeface="Times New Roman"/>
                      </a:endParaRPr>
                    </a:p>
                  </a:txBody>
                  <a:tcPr marL="0" marR="0" marT="0" marB="0" anchor="ctr"/>
                </a:tc>
                <a:tc>
                  <a:txBody>
                    <a:bodyPr/>
                    <a:lstStyle/>
                    <a:p>
                      <a:pPr algn="ctr">
                        <a:lnSpc>
                          <a:spcPct val="150000"/>
                        </a:lnSpc>
                        <a:spcBef>
                          <a:spcPts val="0"/>
                        </a:spcBef>
                        <a:spcAft>
                          <a:spcPts val="0"/>
                        </a:spcAft>
                      </a:pPr>
                      <a:r>
                        <a:rPr lang="ru-RU" sz="1800" dirty="0" err="1" smtClean="0">
                          <a:solidFill>
                            <a:srgbClr val="000000"/>
                          </a:solidFill>
                          <a:latin typeface="+mn-lt"/>
                          <a:ea typeface="Times New Roman"/>
                          <a:cs typeface="Times New Roman"/>
                        </a:rPr>
                        <a:t>Ні</a:t>
                      </a:r>
                      <a:endParaRPr lang="ru-RU" sz="1800" dirty="0">
                        <a:solidFill>
                          <a:srgbClr val="000000"/>
                        </a:solidFill>
                        <a:latin typeface="+mn-lt"/>
                        <a:ea typeface="Times New Roman"/>
                        <a:cs typeface="Times New Roman"/>
                      </a:endParaRPr>
                    </a:p>
                  </a:txBody>
                  <a:tcPr marL="0" marR="0" marT="0" marB="0" anchor="ctr"/>
                </a:tc>
              </a:tr>
              <a:tr h="442535">
                <a:tc>
                  <a:txBody>
                    <a:bodyPr/>
                    <a:lstStyle/>
                    <a:p>
                      <a:pPr algn="ctr">
                        <a:lnSpc>
                          <a:spcPct val="150000"/>
                        </a:lnSpc>
                        <a:spcBef>
                          <a:spcPts val="0"/>
                        </a:spcBef>
                        <a:spcAft>
                          <a:spcPts val="0"/>
                        </a:spcAft>
                      </a:pPr>
                      <a:r>
                        <a:rPr lang="ru-RU" sz="1800" dirty="0" smtClean="0">
                          <a:solidFill>
                            <a:srgbClr val="000000"/>
                          </a:solidFill>
                          <a:latin typeface="+mn-lt"/>
                          <a:ea typeface="Times New Roman"/>
                          <a:cs typeface="Times New Roman"/>
                        </a:rPr>
                        <a:t>JPEG </a:t>
                      </a:r>
                      <a:endParaRPr lang="ru-RU" sz="1800" dirty="0">
                        <a:solidFill>
                          <a:srgbClr val="000000"/>
                        </a:solidFill>
                        <a:latin typeface="+mn-lt"/>
                        <a:ea typeface="Times New Roman"/>
                        <a:cs typeface="Times New Roman"/>
                      </a:endParaRPr>
                    </a:p>
                  </a:txBody>
                  <a:tcPr marL="0" marR="0" marT="0" marB="0" anchor="ct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800" dirty="0" smtClean="0">
                          <a:solidFill>
                            <a:srgbClr val="000000"/>
                          </a:solidFill>
                          <a:latin typeface="+mn-lt"/>
                          <a:ea typeface="Times New Roman"/>
                          <a:cs typeface="Times New Roman"/>
                        </a:rPr>
                        <a:t>1/2   1/20</a:t>
                      </a:r>
                      <a:endParaRPr lang="ru-RU" sz="1800" dirty="0">
                        <a:solidFill>
                          <a:srgbClr val="000000"/>
                        </a:solidFill>
                        <a:latin typeface="+mn-lt"/>
                        <a:ea typeface="Times New Roman"/>
                        <a:cs typeface="Times New Roman"/>
                      </a:endParaRPr>
                    </a:p>
                  </a:txBody>
                  <a:tcPr marL="0" marR="0" marT="0" marB="0" anchor="ct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800" dirty="0" smtClean="0">
                          <a:solidFill>
                            <a:srgbClr val="000000"/>
                          </a:solidFill>
                          <a:latin typeface="+mn-lt"/>
                          <a:ea typeface="Times New Roman"/>
                          <a:cs typeface="Times New Roman"/>
                        </a:rPr>
                        <a:t>~</a:t>
                      </a:r>
                      <a:r>
                        <a:rPr lang="en-US" sz="1800" baseline="0" dirty="0" smtClean="0">
                          <a:solidFill>
                            <a:srgbClr val="000000"/>
                          </a:solidFill>
                          <a:latin typeface="+mn-lt"/>
                          <a:ea typeface="Times New Roman"/>
                          <a:cs typeface="Times New Roman"/>
                        </a:rPr>
                        <a:t> 1</a:t>
                      </a:r>
                      <a:endParaRPr lang="ru-RU" sz="1800" dirty="0" smtClean="0">
                        <a:solidFill>
                          <a:srgbClr val="000000"/>
                        </a:solidFill>
                        <a:latin typeface="+mn-lt"/>
                        <a:ea typeface="Times New Roman"/>
                        <a:cs typeface="Times New Roman"/>
                      </a:endParaRPr>
                    </a:p>
                  </a:txBody>
                  <a:tcPr marL="0" marR="0" marT="0" marB="0" anchor="ctr"/>
                </a:tc>
                <a:tc>
                  <a:txBody>
                    <a:bodyPr/>
                    <a:lstStyle/>
                    <a:p>
                      <a:pPr algn="ctr">
                        <a:lnSpc>
                          <a:spcPct val="150000"/>
                        </a:lnSpc>
                        <a:spcBef>
                          <a:spcPts val="0"/>
                        </a:spcBef>
                        <a:spcAft>
                          <a:spcPts val="0"/>
                        </a:spcAft>
                      </a:pPr>
                      <a:r>
                        <a:rPr lang="ru-RU" sz="1800" smtClean="0">
                          <a:solidFill>
                            <a:srgbClr val="000000"/>
                          </a:solidFill>
                          <a:latin typeface="+mn-lt"/>
                          <a:ea typeface="Times New Roman"/>
                          <a:cs typeface="Times New Roman"/>
                        </a:rPr>
                        <a:t>24-бітні сірі</a:t>
                      </a:r>
                      <a:endParaRPr lang="ru-RU" sz="1800" dirty="0">
                        <a:solidFill>
                          <a:srgbClr val="000000"/>
                        </a:solidFill>
                        <a:latin typeface="+mn-lt"/>
                        <a:ea typeface="Times New Roman"/>
                        <a:cs typeface="Times New Roman"/>
                      </a:endParaRPr>
                    </a:p>
                  </a:txBody>
                  <a:tcPr marL="0" marR="0" marT="0" marB="0" anchor="ctr"/>
                </a:tc>
                <a:tc>
                  <a:txBody>
                    <a:bodyPr/>
                    <a:lstStyle/>
                    <a:p>
                      <a:pPr algn="ctr">
                        <a:lnSpc>
                          <a:spcPct val="150000"/>
                        </a:lnSpc>
                        <a:spcBef>
                          <a:spcPts val="0"/>
                        </a:spcBef>
                        <a:spcAft>
                          <a:spcPts val="0"/>
                        </a:spcAft>
                      </a:pPr>
                      <a:r>
                        <a:rPr lang="ru-RU" sz="1800" dirty="0" smtClean="0">
                          <a:solidFill>
                            <a:srgbClr val="000000"/>
                          </a:solidFill>
                          <a:latin typeface="+mn-lt"/>
                          <a:ea typeface="Times New Roman"/>
                          <a:cs typeface="Times New Roman"/>
                        </a:rPr>
                        <a:t>Так</a:t>
                      </a:r>
                      <a:endParaRPr lang="ru-RU" sz="1800" dirty="0">
                        <a:solidFill>
                          <a:srgbClr val="000000"/>
                        </a:solidFill>
                        <a:latin typeface="+mn-lt"/>
                        <a:ea typeface="Times New Roman"/>
                        <a:cs typeface="Times New Roman"/>
                      </a:endParaRPr>
                    </a:p>
                  </a:txBody>
                  <a:tcPr marL="0" marR="0" marT="0" marB="0" anchor="ctr"/>
                </a:tc>
              </a:tr>
              <a:tr h="602510">
                <a:tc>
                  <a:txBody>
                    <a:bodyPr/>
                    <a:lstStyle/>
                    <a:p>
                      <a:pPr algn="ctr" hangingPunct="0">
                        <a:spcAft>
                          <a:spcPts val="0"/>
                        </a:spcAft>
                      </a:pPr>
                      <a:r>
                        <a:rPr lang="en-US" sz="1800" b="0" spc="30" dirty="0" smtClean="0">
                          <a:latin typeface="+mn-lt"/>
                          <a:ea typeface="Times New Roman"/>
                          <a:cs typeface="Times New Roman"/>
                        </a:rPr>
                        <a:t>Wavelet</a:t>
                      </a:r>
                      <a:endParaRPr lang="ru-RU" sz="900" b="0" dirty="0">
                        <a:latin typeface="+mn-lt"/>
                        <a:ea typeface="Times New Roman"/>
                        <a:cs typeface="Times New Roman"/>
                      </a:endParaRPr>
                    </a:p>
                  </a:txBody>
                  <a:tcPr marL="0" marR="0" marT="0" marB="0" anchor="ctr"/>
                </a:tc>
                <a:tc>
                  <a:txBody>
                    <a:bodyPr/>
                    <a:lstStyle/>
                    <a:p>
                      <a:pPr algn="ctr">
                        <a:lnSpc>
                          <a:spcPct val="150000"/>
                        </a:lnSpc>
                        <a:spcBef>
                          <a:spcPts val="0"/>
                        </a:spcBef>
                        <a:spcAft>
                          <a:spcPts val="0"/>
                        </a:spcAft>
                      </a:pPr>
                      <a:r>
                        <a:rPr lang="en-US" sz="1800" dirty="0" smtClean="0">
                          <a:solidFill>
                            <a:srgbClr val="000000"/>
                          </a:solidFill>
                          <a:latin typeface="+mn-lt"/>
                          <a:ea typeface="Times New Roman"/>
                          <a:cs typeface="Times New Roman"/>
                        </a:rPr>
                        <a:t>1/2  1/2000</a:t>
                      </a:r>
                      <a:endParaRPr lang="ru-RU" sz="1800" dirty="0">
                        <a:solidFill>
                          <a:srgbClr val="000000"/>
                        </a:solidFill>
                        <a:latin typeface="+mn-lt"/>
                        <a:ea typeface="Times New Roman"/>
                        <a:cs typeface="Times New Roman"/>
                      </a:endParaRPr>
                    </a:p>
                  </a:txBody>
                  <a:tcPr marL="0" marR="0" marT="0" marB="0" anchor="ctr"/>
                </a:tc>
                <a:tc>
                  <a:txBody>
                    <a:bodyPr/>
                    <a:lstStyle/>
                    <a:p>
                      <a:pPr algn="ctr">
                        <a:lnSpc>
                          <a:spcPct val="150000"/>
                        </a:lnSpc>
                        <a:spcBef>
                          <a:spcPts val="0"/>
                        </a:spcBef>
                        <a:spcAft>
                          <a:spcPts val="0"/>
                        </a:spcAft>
                      </a:pPr>
                      <a:r>
                        <a:rPr lang="en-US" sz="1800" dirty="0" smtClean="0">
                          <a:solidFill>
                            <a:srgbClr val="000000"/>
                          </a:solidFill>
                          <a:latin typeface="+mn-lt"/>
                          <a:ea typeface="Times New Roman"/>
                          <a:cs typeface="Times New Roman"/>
                        </a:rPr>
                        <a:t>1</a:t>
                      </a:r>
                      <a:r>
                        <a:rPr lang="ru-RU" sz="1800" dirty="0" smtClean="0">
                          <a:solidFill>
                            <a:srgbClr val="000000"/>
                          </a:solidFill>
                          <a:latin typeface="+mn-lt"/>
                          <a:ea typeface="Times New Roman"/>
                          <a:cs typeface="Times New Roman"/>
                        </a:rPr>
                        <a:t>,5</a:t>
                      </a:r>
                      <a:endParaRPr lang="ru-RU" sz="1800" dirty="0">
                        <a:solidFill>
                          <a:srgbClr val="000000"/>
                        </a:solidFill>
                        <a:latin typeface="+mn-lt"/>
                        <a:ea typeface="Times New Roman"/>
                        <a:cs typeface="Times New Roman"/>
                      </a:endParaRPr>
                    </a:p>
                  </a:txBody>
                  <a:tcPr marL="0" marR="0" marT="0" marB="0" anchor="ctr"/>
                </a:tc>
                <a:tc>
                  <a:txBody>
                    <a:bodyPr/>
                    <a:lstStyle/>
                    <a:p>
                      <a:pPr algn="ctr">
                        <a:lnSpc>
                          <a:spcPct val="150000"/>
                        </a:lnSpc>
                        <a:spcBef>
                          <a:spcPts val="0"/>
                        </a:spcBef>
                        <a:spcAft>
                          <a:spcPts val="0"/>
                        </a:spcAft>
                      </a:pPr>
                      <a:r>
                        <a:rPr lang="ru-RU" sz="1800" dirty="0" smtClean="0">
                          <a:solidFill>
                            <a:srgbClr val="000000"/>
                          </a:solidFill>
                          <a:latin typeface="+mn-lt"/>
                          <a:ea typeface="Times New Roman"/>
                          <a:cs typeface="Times New Roman"/>
                        </a:rPr>
                        <a:t>24-бітні </a:t>
                      </a:r>
                      <a:r>
                        <a:rPr lang="ru-RU" sz="1800" dirty="0" err="1" smtClean="0">
                          <a:solidFill>
                            <a:srgbClr val="000000"/>
                          </a:solidFill>
                          <a:latin typeface="+mn-lt"/>
                          <a:ea typeface="Times New Roman"/>
                          <a:cs typeface="Times New Roman"/>
                        </a:rPr>
                        <a:t>сірі</a:t>
                      </a:r>
                      <a:endParaRPr lang="ru-RU" sz="1800" dirty="0">
                        <a:solidFill>
                          <a:srgbClr val="000000"/>
                        </a:solidFill>
                        <a:latin typeface="+mn-lt"/>
                        <a:ea typeface="Times New Roman"/>
                        <a:cs typeface="Times New Roman"/>
                      </a:endParaRPr>
                    </a:p>
                  </a:txBody>
                  <a:tcPr marL="0" marR="0" marT="0" marB="0" anchor="ctr"/>
                </a:tc>
                <a:tc>
                  <a:txBody>
                    <a:bodyPr/>
                    <a:lstStyle/>
                    <a:p>
                      <a:pPr algn="ctr">
                        <a:lnSpc>
                          <a:spcPct val="150000"/>
                        </a:lnSpc>
                        <a:spcBef>
                          <a:spcPts val="0"/>
                        </a:spcBef>
                        <a:spcAft>
                          <a:spcPts val="0"/>
                        </a:spcAft>
                      </a:pPr>
                      <a:r>
                        <a:rPr lang="ru-RU" sz="1800" dirty="0" smtClean="0">
                          <a:solidFill>
                            <a:srgbClr val="000000"/>
                          </a:solidFill>
                          <a:latin typeface="+mn-lt"/>
                          <a:ea typeface="Times New Roman"/>
                          <a:cs typeface="Times New Roman"/>
                        </a:rPr>
                        <a:t>Так</a:t>
                      </a:r>
                      <a:endParaRPr lang="ru-RU" sz="1800" dirty="0">
                        <a:solidFill>
                          <a:srgbClr val="000000"/>
                        </a:solidFill>
                        <a:latin typeface="+mn-lt"/>
                        <a:ea typeface="Times New Roman"/>
                        <a:cs typeface="Times New Roman"/>
                      </a:endParaRPr>
                    </a:p>
                  </a:txBody>
                  <a:tcPr marL="0" marR="0" marT="0" marB="0" anchor="ctr"/>
                </a:tc>
              </a:tr>
            </a:tbl>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496944" cy="1143000"/>
          </a:xfrm>
        </p:spPr>
        <p:txBody>
          <a:bodyPr/>
          <a:lstStyle/>
          <a:p>
            <a:r>
              <a:rPr lang="uk-UA" dirty="0"/>
              <a:t>Порівняння алгоритмів стиснення зображень</a:t>
            </a:r>
            <a:endParaRPr lang="ru-RU" dirty="0"/>
          </a:p>
        </p:txBody>
      </p:sp>
      <p:sp>
        <p:nvSpPr>
          <p:cNvPr id="3" name="Содержимое 2"/>
          <p:cNvSpPr>
            <a:spLocks noGrp="1"/>
          </p:cNvSpPr>
          <p:nvPr>
            <p:ph sz="quarter" idx="1"/>
          </p:nvPr>
        </p:nvSpPr>
        <p:spPr>
          <a:xfrm>
            <a:off x="457200" y="1600200"/>
            <a:ext cx="8147248" cy="4972072"/>
          </a:xfrm>
        </p:spPr>
        <p:txBody>
          <a:bodyPr>
            <a:noAutofit/>
          </a:bodyPr>
          <a:lstStyle/>
          <a:p>
            <a:pPr>
              <a:lnSpc>
                <a:spcPct val="150000"/>
              </a:lnSpc>
            </a:pPr>
            <a:r>
              <a:rPr lang="uk-UA" dirty="0"/>
              <a:t>У наведеній таблиці чітко видно тенденції розвитку алгоритмів графіки останніх </a:t>
            </a:r>
            <a:r>
              <a:rPr lang="uk-UA" dirty="0" smtClean="0"/>
              <a:t>років</a:t>
            </a:r>
            <a:r>
              <a:rPr lang="ru-RU" dirty="0" smtClean="0"/>
              <a:t>: </a:t>
            </a:r>
          </a:p>
          <a:p>
            <a:pPr lvl="1">
              <a:lnSpc>
                <a:spcPct val="150000"/>
              </a:lnSpc>
            </a:pPr>
            <a:r>
              <a:rPr lang="uk-UA" sz="2400" dirty="0"/>
              <a:t>орієнтація на </a:t>
            </a:r>
            <a:r>
              <a:rPr lang="uk-UA" sz="2400" dirty="0" err="1"/>
              <a:t>фотореалістичні</a:t>
            </a:r>
            <a:r>
              <a:rPr lang="uk-UA" sz="2400" dirty="0"/>
              <a:t> зображення з 16 мільйонами кольорів (24 біта</a:t>
            </a:r>
            <a:r>
              <a:rPr lang="ru-RU" sz="2400" dirty="0" smtClean="0"/>
              <a:t>); </a:t>
            </a:r>
          </a:p>
          <a:p>
            <a:pPr lvl="1">
              <a:lnSpc>
                <a:spcPct val="150000"/>
              </a:lnSpc>
            </a:pPr>
            <a:r>
              <a:rPr lang="uk-UA" sz="2400" dirty="0"/>
              <a:t>використання стиснення з втратами, можливість за рахунок втрат регулювати якість зображень</a:t>
            </a:r>
            <a:r>
              <a:rPr lang="ru-RU" sz="2400" dirty="0" smtClean="0"/>
              <a:t>; </a:t>
            </a:r>
          </a:p>
          <a:p>
            <a:pPr lvl="1">
              <a:lnSpc>
                <a:spcPct val="150000"/>
              </a:lnSpc>
            </a:pPr>
            <a:r>
              <a:rPr lang="uk-UA" sz="2400" dirty="0"/>
              <a:t>поява істотно несиметричних алгоритмів</a:t>
            </a:r>
            <a:r>
              <a:rPr lang="ru-RU" sz="2400" dirty="0" smtClean="0"/>
              <a:t>; </a:t>
            </a:r>
          </a:p>
          <a:p>
            <a:pPr lvl="1">
              <a:lnSpc>
                <a:spcPct val="150000"/>
              </a:lnSpc>
            </a:pPr>
            <a:r>
              <a:rPr lang="uk-UA" sz="2400" dirty="0"/>
              <a:t>збільшується ступінь стиснення зображень</a:t>
            </a:r>
            <a:r>
              <a:rPr lang="ru-RU" sz="2400" dirty="0" smtClean="0"/>
              <a:t>.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57224" y="2357430"/>
            <a:ext cx="7467600" cy="1143000"/>
          </a:xfrm>
        </p:spPr>
        <p:txBody>
          <a:bodyPr/>
          <a:lstStyle/>
          <a:p>
            <a:r>
              <a:rPr lang="uk-UA" dirty="0"/>
              <a:t>Формати графічних файлів</a:t>
            </a:r>
            <a:endParaRPr lang="ru-RU"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anchor="b">
            <a:normAutofit/>
          </a:bodyPr>
          <a:lstStyle/>
          <a:p>
            <a:r>
              <a:rPr lang="uk-UA" sz="3200" dirty="0"/>
              <a:t>Растрові формати файлів (коротко)</a:t>
            </a:r>
            <a:endParaRPr lang="ru-RU" sz="3200" dirty="0"/>
          </a:p>
        </p:txBody>
      </p:sp>
      <p:sp>
        <p:nvSpPr>
          <p:cNvPr id="3" name="Содержимое 2"/>
          <p:cNvSpPr>
            <a:spLocks noGrp="1"/>
          </p:cNvSpPr>
          <p:nvPr>
            <p:ph sz="quarter" idx="1"/>
          </p:nvPr>
        </p:nvSpPr>
        <p:spPr>
          <a:xfrm>
            <a:off x="450354" y="1446238"/>
            <a:ext cx="8010078" cy="5069160"/>
          </a:xfrm>
        </p:spPr>
        <p:txBody>
          <a:bodyPr>
            <a:noAutofit/>
          </a:bodyPr>
          <a:lstStyle/>
          <a:p>
            <a:r>
              <a:rPr lang="ru-RU" sz="2000" b="1" dirty="0" smtClean="0"/>
              <a:t>Формат BMP </a:t>
            </a:r>
            <a:r>
              <a:rPr lang="ru-RU" sz="2000" dirty="0" smtClean="0"/>
              <a:t>(</a:t>
            </a:r>
            <a:r>
              <a:rPr lang="ru-RU" sz="2000" dirty="0" err="1" smtClean="0"/>
              <a:t>від</a:t>
            </a:r>
            <a:r>
              <a:rPr lang="ru-RU" sz="2000" dirty="0" smtClean="0"/>
              <a:t> слова </a:t>
            </a:r>
            <a:r>
              <a:rPr lang="ru-RU" sz="2000" dirty="0" err="1" smtClean="0"/>
              <a:t>bitmap</a:t>
            </a:r>
            <a:r>
              <a:rPr lang="ru-RU" sz="2000" dirty="0" smtClean="0"/>
              <a:t> ) - </a:t>
            </a:r>
            <a:r>
              <a:rPr lang="uk-UA" sz="2000" dirty="0"/>
              <a:t>растровий формат, «рідний» формат Windows</a:t>
            </a:r>
            <a:r>
              <a:rPr lang="ru-RU" sz="2000" dirty="0" smtClean="0"/>
              <a:t>. </a:t>
            </a:r>
          </a:p>
          <a:p>
            <a:r>
              <a:rPr lang="uk-UA" sz="2000" dirty="0" smtClean="0"/>
              <a:t>Підтримується </a:t>
            </a:r>
            <a:r>
              <a:rPr lang="uk-UA" sz="2000" dirty="0"/>
              <a:t>всіма графічними редакторами, що працюють під управлінням цієї операційної системи</a:t>
            </a:r>
            <a:r>
              <a:rPr lang="ru-RU" sz="2000" dirty="0" smtClean="0"/>
              <a:t>. </a:t>
            </a:r>
          </a:p>
          <a:p>
            <a:r>
              <a:rPr lang="uk-UA" sz="2000" dirty="0"/>
              <a:t>Використовується для представлення растрових зображень в ресурсах програм</a:t>
            </a:r>
            <a:r>
              <a:rPr lang="ru-RU" sz="2000" dirty="0" smtClean="0"/>
              <a:t>. </a:t>
            </a:r>
          </a:p>
          <a:p>
            <a:r>
              <a:rPr lang="uk-UA" sz="2000" dirty="0"/>
              <a:t>Глибина кольору в даному форматі може бути від 1 до 48 біт на піксель, максимальні габарити зображення 65535 × 65535 пікселів</a:t>
            </a:r>
            <a:r>
              <a:rPr lang="ru-RU" sz="2000" dirty="0" smtClean="0"/>
              <a:t>. </a:t>
            </a:r>
          </a:p>
          <a:p>
            <a:r>
              <a:rPr lang="uk-UA" sz="2000" dirty="0"/>
              <a:t>У форматі BMP є підтримка стиснення за алгоритмом RLE</a:t>
            </a:r>
            <a:r>
              <a:rPr lang="ru-RU" sz="2000" dirty="0" smtClean="0"/>
              <a:t>.</a:t>
            </a:r>
          </a:p>
          <a:p>
            <a:r>
              <a:rPr lang="uk-UA" sz="2000" dirty="0"/>
              <a:t>Формат дуже часто використовується для зберігання логотипів, екранних заставок, іконок та інших елементів графічного оформлення програм</a:t>
            </a:r>
            <a:r>
              <a:rPr lang="ru-RU" sz="2000" dirty="0" smtClean="0"/>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anchor="b">
            <a:normAutofit/>
          </a:bodyPr>
          <a:lstStyle/>
          <a:p>
            <a:r>
              <a:rPr lang="uk-UA" sz="3200" dirty="0"/>
              <a:t>Растрові формати файлів (коротко)</a:t>
            </a:r>
            <a:endParaRPr lang="ru-RU" sz="3200" dirty="0"/>
          </a:p>
        </p:txBody>
      </p:sp>
      <p:sp>
        <p:nvSpPr>
          <p:cNvPr id="3" name="Содержимое 2"/>
          <p:cNvSpPr>
            <a:spLocks noGrp="1"/>
          </p:cNvSpPr>
          <p:nvPr>
            <p:ph sz="quarter" idx="1"/>
          </p:nvPr>
        </p:nvSpPr>
        <p:spPr>
          <a:xfrm>
            <a:off x="457200" y="1412776"/>
            <a:ext cx="8291264" cy="5257800"/>
          </a:xfrm>
        </p:spPr>
        <p:txBody>
          <a:bodyPr>
            <a:noAutofit/>
          </a:bodyPr>
          <a:lstStyle/>
          <a:p>
            <a:r>
              <a:rPr lang="ru-RU" sz="2000" b="1" dirty="0" smtClean="0"/>
              <a:t>Формат PCX ( </a:t>
            </a:r>
            <a:r>
              <a:rPr lang="ru-RU" sz="2000" b="1" dirty="0" err="1" smtClean="0"/>
              <a:t>Soft</a:t>
            </a:r>
            <a:r>
              <a:rPr lang="ru-RU" sz="2000" b="1" dirty="0" smtClean="0"/>
              <a:t> </a:t>
            </a:r>
            <a:r>
              <a:rPr lang="ru-RU" sz="2000" b="1" dirty="0" err="1" smtClean="0"/>
              <a:t>Publisher</a:t>
            </a:r>
            <a:r>
              <a:rPr lang="ru-RU" sz="2000" b="1" dirty="0" smtClean="0"/>
              <a:t> ‘s </a:t>
            </a:r>
            <a:r>
              <a:rPr lang="ru-RU" sz="2000" b="1" dirty="0" err="1" smtClean="0"/>
              <a:t>Paintbrush</a:t>
            </a:r>
            <a:r>
              <a:rPr lang="ru-RU" sz="2000" b="1" dirty="0" smtClean="0"/>
              <a:t> ) </a:t>
            </a:r>
            <a:r>
              <a:rPr lang="ru-RU" sz="2000" dirty="0" smtClean="0"/>
              <a:t>- </a:t>
            </a:r>
            <a:r>
              <a:rPr lang="uk-UA" sz="2000" dirty="0" smtClean="0"/>
              <a:t>«рідний</a:t>
            </a:r>
            <a:r>
              <a:rPr lang="uk-UA" sz="2000" dirty="0"/>
              <a:t>» формат графічного редактора </a:t>
            </a:r>
            <a:r>
              <a:rPr lang="uk-UA" sz="2000" dirty="0" err="1"/>
              <a:t>FhotoFinish</a:t>
            </a:r>
            <a:r>
              <a:rPr lang="ru-RU" sz="2000" dirty="0" smtClean="0"/>
              <a:t>.</a:t>
            </a:r>
          </a:p>
          <a:p>
            <a:r>
              <a:rPr lang="uk-UA" sz="2000" dirty="0"/>
              <a:t>Підтримує монохромні, індексовані і </a:t>
            </a:r>
            <a:r>
              <a:rPr lang="uk-UA" sz="2000" dirty="0" err="1"/>
              <a:t>повнокольорові</a:t>
            </a:r>
            <a:r>
              <a:rPr lang="uk-UA" sz="2000" dirty="0"/>
              <a:t> RGB-зображення</a:t>
            </a:r>
            <a:r>
              <a:rPr lang="ru-RU" sz="2000" dirty="0" smtClean="0"/>
              <a:t>. </a:t>
            </a:r>
          </a:p>
          <a:p>
            <a:r>
              <a:rPr lang="uk-UA" sz="2000" dirty="0"/>
              <a:t>Не підтримуються додаткові колірні і альфа-канали, управління кольором</a:t>
            </a:r>
            <a:r>
              <a:rPr lang="ru-RU" sz="2000" dirty="0" smtClean="0"/>
              <a:t>. </a:t>
            </a:r>
          </a:p>
          <a:p>
            <a:r>
              <a:rPr lang="uk-UA" sz="2000" dirty="0"/>
              <a:t>Використовується алгоритм стиснення RLE</a:t>
            </a:r>
            <a:r>
              <a:rPr lang="ru-RU" sz="2000" dirty="0" smtClean="0"/>
              <a:t>. </a:t>
            </a:r>
          </a:p>
          <a:p>
            <a:r>
              <a:rPr lang="uk-UA" sz="2000" dirty="0"/>
              <a:t>Формат майже так само простий всередині, як і BMP</a:t>
            </a:r>
            <a:r>
              <a:rPr lang="uk-UA" sz="2000" dirty="0" smtClean="0"/>
              <a:t>.</a:t>
            </a:r>
          </a:p>
          <a:p>
            <a:r>
              <a:rPr lang="uk-UA" sz="2000" dirty="0"/>
              <a:t>Колірні можливості: 1, 2, 4, 8 або 24-бітовий колір, підтримується тільки схема RGB, причому повністю відсутні можливості збереження монохромного зображення у відтінках сірого</a:t>
            </a:r>
            <a:r>
              <a:rPr lang="ru-RU" sz="2000" dirty="0" smtClean="0"/>
              <a:t>. </a:t>
            </a:r>
          </a:p>
          <a:p>
            <a:r>
              <a:rPr lang="uk-UA" sz="2000" dirty="0"/>
              <a:t>Як і ВМР, цей формат значною мірою застарів</a:t>
            </a:r>
            <a:r>
              <a:rPr lang="ru-RU" sz="2000" dirty="0" smtClean="0"/>
              <a:t>. </a:t>
            </a:r>
          </a:p>
          <a:p>
            <a:r>
              <a:rPr lang="uk-UA" sz="2000" dirty="0"/>
              <a:t>Недоліком даного формату є наявність численних версій через відкритість</a:t>
            </a:r>
            <a:r>
              <a:rPr lang="ru-RU" sz="2000" dirty="0" smtClean="0"/>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anchor="b">
            <a:normAutofit/>
          </a:bodyPr>
          <a:lstStyle/>
          <a:p>
            <a:r>
              <a:rPr lang="uk-UA" sz="3200" dirty="0"/>
              <a:t>Растрові формати файлів (коротко)</a:t>
            </a:r>
            <a:endParaRPr lang="ru-RU" sz="3200" dirty="0"/>
          </a:p>
        </p:txBody>
      </p:sp>
      <p:sp>
        <p:nvSpPr>
          <p:cNvPr id="3" name="Содержимое 2"/>
          <p:cNvSpPr>
            <a:spLocks noGrp="1"/>
          </p:cNvSpPr>
          <p:nvPr>
            <p:ph sz="quarter" idx="1"/>
          </p:nvPr>
        </p:nvSpPr>
        <p:spPr>
          <a:xfrm>
            <a:off x="457200" y="1628800"/>
            <a:ext cx="8115328" cy="3872472"/>
          </a:xfrm>
        </p:spPr>
        <p:txBody>
          <a:bodyPr>
            <a:noAutofit/>
          </a:bodyPr>
          <a:lstStyle/>
          <a:p>
            <a:r>
              <a:rPr lang="ru-RU" sz="2000" b="1" dirty="0" smtClean="0"/>
              <a:t>TIFF (</a:t>
            </a:r>
            <a:r>
              <a:rPr lang="ru-RU" sz="2000" b="1" dirty="0" err="1" smtClean="0"/>
              <a:t>Tagged</a:t>
            </a:r>
            <a:r>
              <a:rPr lang="ru-RU" sz="2000" b="1" dirty="0" smtClean="0"/>
              <a:t> </a:t>
            </a:r>
            <a:r>
              <a:rPr lang="ru-RU" sz="2000" b="1" dirty="0" err="1" smtClean="0"/>
              <a:t>Image</a:t>
            </a:r>
            <a:r>
              <a:rPr lang="ru-RU" sz="2000" b="1" dirty="0" smtClean="0"/>
              <a:t> </a:t>
            </a:r>
            <a:r>
              <a:rPr lang="ru-RU" sz="2000" b="1" dirty="0" err="1" smtClean="0"/>
              <a:t>File</a:t>
            </a:r>
            <a:r>
              <a:rPr lang="ru-RU" sz="2000" b="1" dirty="0" smtClean="0"/>
              <a:t> </a:t>
            </a:r>
            <a:r>
              <a:rPr lang="ru-RU" sz="2000" b="1" dirty="0" err="1" smtClean="0"/>
              <a:t>Format</a:t>
            </a:r>
            <a:r>
              <a:rPr lang="ru-RU" sz="2000" b="1" dirty="0" smtClean="0"/>
              <a:t>) </a:t>
            </a:r>
            <a:r>
              <a:rPr lang="ru-RU" sz="2000" dirty="0" smtClean="0"/>
              <a:t>- </a:t>
            </a:r>
            <a:r>
              <a:rPr lang="uk-UA" sz="2000" dirty="0"/>
              <a:t>один з найпоширеніших серед відомих в даний час форматів</a:t>
            </a:r>
            <a:r>
              <a:rPr lang="ru-RU" sz="2000" dirty="0" smtClean="0"/>
              <a:t>. </a:t>
            </a:r>
          </a:p>
          <a:p>
            <a:r>
              <a:rPr lang="uk-UA" sz="2000" dirty="0"/>
              <a:t>Один з найстаріших форматів в світі мікрокомп'ютерів, на сьогоднішній день він є найбільшим гнучким, універсальним і активно </a:t>
            </a:r>
            <a:r>
              <a:rPr lang="uk-UA" sz="2000" dirty="0" smtClean="0"/>
              <a:t>розвивається</a:t>
            </a:r>
            <a:r>
              <a:rPr lang="ru-RU" sz="2000" dirty="0" smtClean="0"/>
              <a:t>. </a:t>
            </a:r>
          </a:p>
          <a:p>
            <a:r>
              <a:rPr lang="uk-UA" sz="2000" dirty="0" smtClean="0"/>
              <a:t>Підтримує </a:t>
            </a:r>
            <a:r>
              <a:rPr lang="uk-UA" sz="2000" dirty="0" err="1" smtClean="0"/>
              <a:t>багатосторінковість</a:t>
            </a:r>
            <a:r>
              <a:rPr lang="uk-UA" sz="2000" dirty="0" smtClean="0"/>
              <a:t>.</a:t>
            </a:r>
            <a:endParaRPr lang="ru-RU" sz="2000" dirty="0" smtClean="0"/>
          </a:p>
          <a:p>
            <a:r>
              <a:rPr lang="uk-UA" sz="2000" dirty="0"/>
              <a:t>Дозволяє зберігати, калібровану інформацію, установки друку</a:t>
            </a:r>
            <a:r>
              <a:rPr lang="ru-RU" sz="2000" dirty="0" smtClean="0"/>
              <a:t>. </a:t>
            </a:r>
          </a:p>
          <a:p>
            <a:r>
              <a:rPr lang="uk-UA" sz="2000" dirty="0"/>
              <a:t>Області застосування: документи Word, PowerPoint, Publisher, </a:t>
            </a:r>
            <a:r>
              <a:rPr lang="uk-UA" sz="2000" dirty="0" err="1"/>
              <a:t>Paint</a:t>
            </a:r>
            <a:r>
              <a:rPr lang="uk-UA" sz="2000" dirty="0"/>
              <a:t>, в основному призначені для друку, широко застосовується в поліграфії</a:t>
            </a:r>
            <a:r>
              <a:rPr lang="ru-RU" sz="2000" dirty="0" smtClean="0"/>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anchor="b">
            <a:normAutofit/>
          </a:bodyPr>
          <a:lstStyle/>
          <a:p>
            <a:r>
              <a:rPr lang="uk-UA" sz="3200" dirty="0"/>
              <a:t>Растрові формати файлів (коротко)</a:t>
            </a:r>
            <a:endParaRPr lang="ru-RU" sz="3200" dirty="0"/>
          </a:p>
        </p:txBody>
      </p:sp>
      <p:sp>
        <p:nvSpPr>
          <p:cNvPr id="3" name="Содержимое 2"/>
          <p:cNvSpPr>
            <a:spLocks noGrp="1"/>
          </p:cNvSpPr>
          <p:nvPr>
            <p:ph sz="quarter" idx="1"/>
          </p:nvPr>
        </p:nvSpPr>
        <p:spPr>
          <a:xfrm>
            <a:off x="428596" y="1644760"/>
            <a:ext cx="8115328" cy="4448536"/>
          </a:xfrm>
        </p:spPr>
        <p:txBody>
          <a:bodyPr>
            <a:noAutofit/>
          </a:bodyPr>
          <a:lstStyle/>
          <a:p>
            <a:r>
              <a:rPr lang="ru-RU" sz="2000" b="1" dirty="0" smtClean="0"/>
              <a:t>TIFF (</a:t>
            </a:r>
            <a:r>
              <a:rPr lang="ru-RU" sz="2000" b="1" dirty="0" err="1" smtClean="0"/>
              <a:t>Tagged</a:t>
            </a:r>
            <a:r>
              <a:rPr lang="ru-RU" sz="2000" b="1" dirty="0" smtClean="0"/>
              <a:t> </a:t>
            </a:r>
            <a:r>
              <a:rPr lang="ru-RU" sz="2000" b="1" dirty="0" err="1" smtClean="0"/>
              <a:t>Image</a:t>
            </a:r>
            <a:r>
              <a:rPr lang="ru-RU" sz="2000" b="1" dirty="0" smtClean="0"/>
              <a:t> </a:t>
            </a:r>
            <a:r>
              <a:rPr lang="ru-RU" sz="2000" b="1" dirty="0" err="1" smtClean="0"/>
              <a:t>File</a:t>
            </a:r>
            <a:r>
              <a:rPr lang="ru-RU" sz="2000" b="1" dirty="0" smtClean="0"/>
              <a:t> </a:t>
            </a:r>
            <a:r>
              <a:rPr lang="ru-RU" sz="2000" b="1" dirty="0" err="1" smtClean="0"/>
              <a:t>Format</a:t>
            </a:r>
            <a:r>
              <a:rPr lang="ru-RU" sz="2000" b="1" dirty="0" smtClean="0"/>
              <a:t>)</a:t>
            </a:r>
            <a:r>
              <a:rPr lang="ru-RU" sz="2000" dirty="0" smtClean="0"/>
              <a:t>. </a:t>
            </a:r>
          </a:p>
          <a:p>
            <a:r>
              <a:rPr lang="uk-UA" sz="2000" dirty="0"/>
              <a:t>Допускається використання будь-якої кількості додаткових альфа-каналів</a:t>
            </a:r>
            <a:r>
              <a:rPr lang="ru-RU" sz="2000" dirty="0" smtClean="0"/>
              <a:t>. </a:t>
            </a:r>
          </a:p>
          <a:p>
            <a:r>
              <a:rPr lang="uk-UA" sz="2000" dirty="0"/>
              <a:t>Додаткові колірні канали не підтримуються</a:t>
            </a:r>
            <a:r>
              <a:rPr lang="ru-RU" sz="2000" dirty="0" smtClean="0"/>
              <a:t>. </a:t>
            </a:r>
          </a:p>
          <a:p>
            <a:r>
              <a:rPr lang="uk-UA" sz="2000" dirty="0"/>
              <a:t>Великою перевагою формату залишається підтримка практично будь-якого алгоритму стиснення (можна вибрати бажаний алгоритм стиснення: NONE (Без стиснення), LZW, ZIP, JPEG), а при виборі алгоритму стиснення JPEG можна вибрати якість зображення (</a:t>
            </a:r>
            <a:r>
              <a:rPr lang="uk-UA" sz="2000" dirty="0" err="1"/>
              <a:t>Quality</a:t>
            </a:r>
            <a:r>
              <a:rPr lang="ru-RU" sz="2000" dirty="0" smtClean="0"/>
              <a:t>). </a:t>
            </a:r>
          </a:p>
          <a:p>
            <a:r>
              <a:rPr lang="uk-UA" sz="2000" dirty="0"/>
              <a:t>Найбільш поширеним є стиснення без втрат інформації за алгоритмом LZW, що забезпечує дуже високу ступінь компресії</a:t>
            </a:r>
            <a:r>
              <a:rPr lang="ru-RU" sz="2000" dirty="0" smtClean="0"/>
              <a:t>. </a:t>
            </a:r>
          </a:p>
        </p:txBody>
      </p:sp>
    </p:spTree>
    <p:extLst>
      <p:ext uri="{BB962C8B-B14F-4D97-AF65-F5344CB8AC3E}">
        <p14:creationId xmlns:p14="http://schemas.microsoft.com/office/powerpoint/2010/main" val="799230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92696"/>
            <a:ext cx="7467600" cy="724942"/>
          </a:xfrm>
        </p:spPr>
        <p:txBody>
          <a:bodyPr/>
          <a:lstStyle/>
          <a:p>
            <a:r>
              <a:rPr lang="uk-UA" dirty="0" smtClean="0"/>
              <a:t>Типи </a:t>
            </a:r>
            <a:r>
              <a:rPr lang="uk-UA" dirty="0"/>
              <a:t>зображень</a:t>
            </a:r>
            <a:endParaRPr lang="ru-RU" dirty="0"/>
          </a:p>
        </p:txBody>
      </p:sp>
      <p:sp>
        <p:nvSpPr>
          <p:cNvPr id="5" name="Rectangle 1026"/>
          <p:cNvSpPr>
            <a:spLocks noChangeArrowheads="1"/>
          </p:cNvSpPr>
          <p:nvPr/>
        </p:nvSpPr>
        <p:spPr bwMode="auto">
          <a:xfrm>
            <a:off x="4876800" y="3429000"/>
            <a:ext cx="3810000" cy="2819400"/>
          </a:xfrm>
          <a:prstGeom prst="rect">
            <a:avLst/>
          </a:prstGeom>
          <a:solidFill>
            <a:schemeClr val="bg1"/>
          </a:solidFill>
          <a:ln w="19050">
            <a:solidFill>
              <a:schemeClr val="tx1"/>
            </a:solidFill>
            <a:miter lim="800000"/>
            <a:headEnd/>
            <a:tailEnd/>
          </a:ln>
          <a:effectLst/>
        </p:spPr>
        <p:txBody>
          <a:bodyPr wrap="none" anchor="ctr"/>
          <a:lstStyle/>
          <a:p>
            <a:endParaRPr lang="ru-RU"/>
          </a:p>
        </p:txBody>
      </p:sp>
      <p:sp>
        <p:nvSpPr>
          <p:cNvPr id="6" name="Rectangle 1027"/>
          <p:cNvSpPr>
            <a:spLocks noChangeArrowheads="1"/>
          </p:cNvSpPr>
          <p:nvPr/>
        </p:nvSpPr>
        <p:spPr bwMode="auto">
          <a:xfrm>
            <a:off x="762000" y="3429000"/>
            <a:ext cx="3810000" cy="2819400"/>
          </a:xfrm>
          <a:prstGeom prst="rect">
            <a:avLst/>
          </a:prstGeom>
          <a:solidFill>
            <a:schemeClr val="bg1"/>
          </a:solidFill>
          <a:ln w="19050">
            <a:solidFill>
              <a:schemeClr val="tx1"/>
            </a:solidFill>
            <a:miter lim="800000"/>
            <a:headEnd/>
            <a:tailEnd/>
          </a:ln>
          <a:effectLst/>
        </p:spPr>
        <p:txBody>
          <a:bodyPr wrap="none" anchor="ctr"/>
          <a:lstStyle/>
          <a:p>
            <a:endParaRPr lang="ru-RU"/>
          </a:p>
        </p:txBody>
      </p:sp>
      <p:sp>
        <p:nvSpPr>
          <p:cNvPr id="7" name="Rectangle 1029"/>
          <p:cNvSpPr txBox="1">
            <a:spLocks noChangeArrowheads="1"/>
          </p:cNvSpPr>
          <p:nvPr/>
        </p:nvSpPr>
        <p:spPr>
          <a:xfrm>
            <a:off x="533400" y="1752600"/>
            <a:ext cx="8077200" cy="553998"/>
          </a:xfrm>
          <a:prstGeom prst="rect">
            <a:avLst/>
          </a:prstGeom>
          <a:noFill/>
          <a:ln/>
        </p:spPr>
        <p:txBody>
          <a:bodyPr vert="horz">
            <a:normAutofit fontScale="92500" lnSpcReduction="20000"/>
          </a:bodyPr>
          <a:lstStyle/>
          <a:p>
            <a:pPr marL="274320" marR="0" lvl="0" indent="-274320" algn="ctr" defTabSz="914400" rtl="0" eaLnBrk="1" fontAlgn="auto" latinLnBrk="0" hangingPunct="1">
              <a:lnSpc>
                <a:spcPct val="100000"/>
              </a:lnSpc>
              <a:spcBef>
                <a:spcPts val="600"/>
              </a:spcBef>
              <a:spcAft>
                <a:spcPts val="0"/>
              </a:spcAft>
              <a:buClr>
                <a:schemeClr val="accent1"/>
              </a:buClr>
              <a:buSzPct val="70000"/>
              <a:buFont typeface="Monotype Sorts" pitchFamily="2" charset="2"/>
              <a:buNone/>
              <a:tabLst/>
              <a:defRPr/>
            </a:pPr>
            <a:r>
              <a:rPr lang="ru-RU" sz="3000" cap="small" dirty="0" err="1" smtClean="0">
                <a:solidFill>
                  <a:schemeClr val="tx2"/>
                </a:solidFill>
                <a:latin typeface="+mj-lt"/>
                <a:ea typeface="+mj-ea"/>
                <a:cs typeface="+mj-cs"/>
              </a:rPr>
              <a:t>Зображення</a:t>
            </a:r>
            <a:r>
              <a:rPr kumimoji="0" lang="ru-RU" sz="4000" b="0" i="0" u="none" strike="noStrike" kern="1200" cap="none" spc="0" normalizeH="0" baseline="0" noProof="0" dirty="0" smtClean="0">
                <a:ln>
                  <a:noFill/>
                </a:ln>
                <a:solidFill>
                  <a:schemeClr val="tx1"/>
                </a:solidFill>
                <a:effectLst/>
                <a:uLnTx/>
                <a:uFillTx/>
                <a:latin typeface="+mn-lt"/>
                <a:ea typeface="+mn-ea"/>
                <a:cs typeface="+mn-cs"/>
              </a:rPr>
              <a:t> </a:t>
            </a:r>
            <a:endParaRPr kumimoji="0" lang="ru-RU" sz="40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Line 1030"/>
          <p:cNvSpPr>
            <a:spLocks noChangeShapeType="1"/>
          </p:cNvSpPr>
          <p:nvPr/>
        </p:nvSpPr>
        <p:spPr bwMode="auto">
          <a:xfrm flipH="1">
            <a:off x="2514600" y="2362200"/>
            <a:ext cx="1676400" cy="533400"/>
          </a:xfrm>
          <a:prstGeom prst="line">
            <a:avLst/>
          </a:prstGeom>
          <a:noFill/>
          <a:ln w="38100">
            <a:solidFill>
              <a:schemeClr val="tx1"/>
            </a:solidFill>
            <a:round/>
            <a:headEnd/>
            <a:tailEnd type="stealth" w="lg" len="lg"/>
          </a:ln>
          <a:effectLst/>
        </p:spPr>
        <p:txBody>
          <a:bodyPr/>
          <a:lstStyle/>
          <a:p>
            <a:endParaRPr lang="ru-RU"/>
          </a:p>
        </p:txBody>
      </p:sp>
      <p:sp>
        <p:nvSpPr>
          <p:cNvPr id="9" name="Line 1031"/>
          <p:cNvSpPr>
            <a:spLocks noChangeShapeType="1"/>
          </p:cNvSpPr>
          <p:nvPr/>
        </p:nvSpPr>
        <p:spPr bwMode="auto">
          <a:xfrm>
            <a:off x="5029200" y="2362200"/>
            <a:ext cx="1524000" cy="457200"/>
          </a:xfrm>
          <a:prstGeom prst="line">
            <a:avLst/>
          </a:prstGeom>
          <a:noFill/>
          <a:ln w="38100">
            <a:solidFill>
              <a:schemeClr val="tx1"/>
            </a:solidFill>
            <a:round/>
            <a:headEnd/>
            <a:tailEnd type="stealth" w="lg" len="lg"/>
          </a:ln>
          <a:effectLst/>
        </p:spPr>
        <p:txBody>
          <a:bodyPr/>
          <a:lstStyle/>
          <a:p>
            <a:endParaRPr lang="ru-RU"/>
          </a:p>
        </p:txBody>
      </p:sp>
      <p:sp>
        <p:nvSpPr>
          <p:cNvPr id="10" name="Text Box 1032"/>
          <p:cNvSpPr txBox="1">
            <a:spLocks noChangeArrowheads="1"/>
          </p:cNvSpPr>
          <p:nvPr/>
        </p:nvSpPr>
        <p:spPr bwMode="auto">
          <a:xfrm>
            <a:off x="990600" y="2819400"/>
            <a:ext cx="2971800" cy="553998"/>
          </a:xfrm>
          <a:prstGeom prst="rect">
            <a:avLst/>
          </a:prstGeom>
          <a:noFill/>
          <a:ln w="9525">
            <a:noFill/>
            <a:miter lim="800000"/>
            <a:headEnd/>
            <a:tailEnd/>
          </a:ln>
          <a:effectLst/>
        </p:spPr>
        <p:txBody>
          <a:bodyPr>
            <a:spAutoFit/>
          </a:bodyPr>
          <a:lstStyle/>
          <a:p>
            <a:r>
              <a:rPr lang="ru-RU" sz="3000" cap="small" dirty="0" err="1" smtClean="0">
                <a:solidFill>
                  <a:schemeClr val="tx2"/>
                </a:solidFill>
                <a:latin typeface="+mj-lt"/>
                <a:ea typeface="+mj-ea"/>
                <a:cs typeface="+mj-cs"/>
              </a:rPr>
              <a:t>Растрові</a:t>
            </a:r>
            <a:endParaRPr lang="ru-RU" sz="3000" cap="small" dirty="0" smtClean="0">
              <a:solidFill>
                <a:schemeClr val="tx2"/>
              </a:solidFill>
              <a:latin typeface="+mj-lt"/>
              <a:ea typeface="+mj-ea"/>
              <a:cs typeface="+mj-cs"/>
            </a:endParaRPr>
          </a:p>
        </p:txBody>
      </p:sp>
      <p:sp>
        <p:nvSpPr>
          <p:cNvPr id="11" name="Text Box 1035"/>
          <p:cNvSpPr txBox="1">
            <a:spLocks noChangeArrowheads="1"/>
          </p:cNvSpPr>
          <p:nvPr/>
        </p:nvSpPr>
        <p:spPr bwMode="auto">
          <a:xfrm>
            <a:off x="4800600" y="2743200"/>
            <a:ext cx="2209800" cy="3292475"/>
          </a:xfrm>
          <a:prstGeom prst="rect">
            <a:avLst/>
          </a:prstGeom>
          <a:noFill/>
          <a:ln w="9525">
            <a:noFill/>
            <a:miter lim="800000"/>
            <a:headEnd/>
            <a:tailEnd/>
          </a:ln>
          <a:effectLst/>
        </p:spPr>
        <p:txBody>
          <a:bodyPr>
            <a:spAutoFit/>
          </a:bodyPr>
          <a:lstStyle/>
          <a:p>
            <a:r>
              <a:rPr lang="ru-RU" sz="21000" dirty="0">
                <a:solidFill>
                  <a:schemeClr val="tx1"/>
                </a:solidFill>
                <a:latin typeface="Times New Roman" pitchFamily="18" charset="0"/>
              </a:rPr>
              <a:t>В</a:t>
            </a:r>
          </a:p>
        </p:txBody>
      </p:sp>
      <p:sp>
        <p:nvSpPr>
          <p:cNvPr id="12" name="Oval 1037"/>
          <p:cNvSpPr>
            <a:spLocks noChangeArrowheads="1"/>
          </p:cNvSpPr>
          <p:nvPr/>
        </p:nvSpPr>
        <p:spPr bwMode="auto">
          <a:xfrm>
            <a:off x="6629400" y="4419600"/>
            <a:ext cx="1752600" cy="1752600"/>
          </a:xfrm>
          <a:prstGeom prst="ellipse">
            <a:avLst/>
          </a:prstGeom>
          <a:solidFill>
            <a:srgbClr val="FF0000"/>
          </a:solidFill>
          <a:ln w="9525">
            <a:solidFill>
              <a:schemeClr val="tx1"/>
            </a:solidFill>
            <a:round/>
            <a:headEnd/>
            <a:tailEnd/>
          </a:ln>
          <a:effectLst/>
        </p:spPr>
        <p:txBody>
          <a:bodyPr wrap="none" anchor="ctr"/>
          <a:lstStyle/>
          <a:p>
            <a:endParaRPr lang="ru-RU"/>
          </a:p>
        </p:txBody>
      </p:sp>
      <p:sp>
        <p:nvSpPr>
          <p:cNvPr id="13" name="Rectangle 1038"/>
          <p:cNvSpPr>
            <a:spLocks noChangeArrowheads="1"/>
          </p:cNvSpPr>
          <p:nvPr/>
        </p:nvSpPr>
        <p:spPr bwMode="auto">
          <a:xfrm>
            <a:off x="7162800" y="5181600"/>
            <a:ext cx="762000" cy="533400"/>
          </a:xfrm>
          <a:prstGeom prst="rect">
            <a:avLst/>
          </a:prstGeom>
          <a:solidFill>
            <a:srgbClr val="008000"/>
          </a:solidFill>
          <a:ln w="9525">
            <a:solidFill>
              <a:srgbClr val="008000"/>
            </a:solidFill>
            <a:miter lim="800000"/>
            <a:headEnd/>
            <a:tailEnd/>
          </a:ln>
          <a:effectLst/>
        </p:spPr>
        <p:txBody>
          <a:bodyPr wrap="none" anchor="ctr"/>
          <a:lstStyle/>
          <a:p>
            <a:endParaRPr lang="ru-RU"/>
          </a:p>
        </p:txBody>
      </p:sp>
      <p:pic>
        <p:nvPicPr>
          <p:cNvPr id="14" name="Picture 1039" descr="E:\Compression_Cource\untitled.GIF"/>
          <p:cNvPicPr>
            <a:picLocks noChangeAspect="1" noChangeArrowheads="1"/>
          </p:cNvPicPr>
          <p:nvPr/>
        </p:nvPicPr>
        <p:blipFill>
          <a:blip r:embed="rId3" cstate="print"/>
          <a:srcRect/>
          <a:stretch>
            <a:fillRect/>
          </a:stretch>
        </p:blipFill>
        <p:spPr bwMode="auto">
          <a:xfrm>
            <a:off x="1828800" y="3505200"/>
            <a:ext cx="2667000" cy="2667000"/>
          </a:xfrm>
          <a:prstGeom prst="rect">
            <a:avLst/>
          </a:prstGeom>
          <a:noFill/>
        </p:spPr>
      </p:pic>
      <p:graphicFrame>
        <p:nvGraphicFramePr>
          <p:cNvPr id="15" name="Object 1040"/>
          <p:cNvGraphicFramePr>
            <a:graphicFrameLocks noChangeAspect="1"/>
          </p:cNvGraphicFramePr>
          <p:nvPr/>
        </p:nvGraphicFramePr>
        <p:xfrm>
          <a:off x="838200" y="3505200"/>
          <a:ext cx="1435100" cy="1866900"/>
        </p:xfrm>
        <a:graphic>
          <a:graphicData uri="http://schemas.openxmlformats.org/presentationml/2006/ole">
            <mc:AlternateContent xmlns:mc="http://schemas.openxmlformats.org/markup-compatibility/2006">
              <mc:Choice xmlns:v="urn:schemas-microsoft-com:vml" Requires="v">
                <p:oleObj spid="_x0000_s1054" name="Image" r:id="rId4" imgW="1434415" imgH="1866667" progId="">
                  <p:embed/>
                </p:oleObj>
              </mc:Choice>
              <mc:Fallback>
                <p:oleObj name="Image" r:id="rId4" imgW="1434415" imgH="1866667"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505200"/>
                        <a:ext cx="143510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1033"/>
          <p:cNvSpPr txBox="1">
            <a:spLocks noChangeArrowheads="1"/>
          </p:cNvSpPr>
          <p:nvPr/>
        </p:nvSpPr>
        <p:spPr bwMode="auto">
          <a:xfrm>
            <a:off x="5181600" y="2819400"/>
            <a:ext cx="2971800" cy="553998"/>
          </a:xfrm>
          <a:prstGeom prst="rect">
            <a:avLst/>
          </a:prstGeom>
          <a:noFill/>
          <a:ln w="9525">
            <a:noFill/>
            <a:miter lim="800000"/>
            <a:headEnd/>
            <a:tailEnd/>
          </a:ln>
          <a:effectLst/>
        </p:spPr>
        <p:txBody>
          <a:bodyPr>
            <a:spAutoFit/>
          </a:bodyPr>
          <a:lstStyle/>
          <a:p>
            <a:r>
              <a:rPr lang="ru-RU" sz="3000" cap="small" dirty="0" err="1" smtClean="0">
                <a:solidFill>
                  <a:schemeClr val="tx2"/>
                </a:solidFill>
                <a:latin typeface="+mj-lt"/>
                <a:ea typeface="+mj-ea"/>
                <a:cs typeface="+mj-cs"/>
              </a:rPr>
              <a:t>Векторні</a:t>
            </a:r>
            <a:endParaRPr lang="ru-RU" sz="3000" cap="small" dirty="0" smtClean="0">
              <a:solidFill>
                <a:schemeClr val="tx2"/>
              </a:solidFill>
              <a:latin typeface="+mj-lt"/>
              <a:ea typeface="+mj-ea"/>
              <a:cs typeface="+mj-cs"/>
            </a:endParaRPr>
          </a:p>
        </p:txBody>
      </p:sp>
      <p:sp>
        <p:nvSpPr>
          <p:cNvPr id="21" name="Rectangle 1036"/>
          <p:cNvSpPr>
            <a:spLocks noChangeArrowheads="1"/>
          </p:cNvSpPr>
          <p:nvPr/>
        </p:nvSpPr>
        <p:spPr bwMode="auto">
          <a:xfrm>
            <a:off x="7010400" y="3733800"/>
            <a:ext cx="1066800" cy="1600200"/>
          </a:xfrm>
          <a:prstGeom prst="rect">
            <a:avLst/>
          </a:prstGeom>
          <a:noFill/>
          <a:ln w="28575">
            <a:solidFill>
              <a:schemeClr val="tx1"/>
            </a:solidFill>
            <a:miter lim="800000"/>
            <a:headEnd/>
            <a:tailEnd/>
          </a:ln>
          <a:effectLst/>
        </p:spPr>
        <p:txBody>
          <a:bodyPr wrap="none" anchor="ctr"/>
          <a:lstStyle/>
          <a:p>
            <a:endParaRPr lang="ru-RU"/>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anchor="b">
            <a:normAutofit/>
          </a:bodyPr>
          <a:lstStyle/>
          <a:p>
            <a:r>
              <a:rPr lang="uk-UA" sz="3200" dirty="0"/>
              <a:t>Растрові формати файлів (коротко)</a:t>
            </a:r>
            <a:endParaRPr lang="ru-RU" sz="3200" dirty="0"/>
          </a:p>
        </p:txBody>
      </p:sp>
      <p:sp>
        <p:nvSpPr>
          <p:cNvPr id="3" name="Содержимое 2"/>
          <p:cNvSpPr>
            <a:spLocks noGrp="1"/>
          </p:cNvSpPr>
          <p:nvPr>
            <p:ph sz="quarter" idx="1"/>
          </p:nvPr>
        </p:nvSpPr>
        <p:spPr>
          <a:xfrm>
            <a:off x="457200" y="1600200"/>
            <a:ext cx="8147248" cy="5141168"/>
          </a:xfrm>
        </p:spPr>
        <p:txBody>
          <a:bodyPr>
            <a:normAutofit lnSpcReduction="10000"/>
          </a:bodyPr>
          <a:lstStyle/>
          <a:p>
            <a:r>
              <a:rPr lang="ru-RU" sz="2000" b="1" dirty="0" smtClean="0"/>
              <a:t>Формат FPX (</a:t>
            </a:r>
            <a:r>
              <a:rPr lang="ru-RU" sz="2000" b="1" dirty="0" err="1" smtClean="0"/>
              <a:t>FlashPix</a:t>
            </a:r>
            <a:r>
              <a:rPr lang="ru-RU" sz="2000" b="1" dirty="0" smtClean="0"/>
              <a:t>) </a:t>
            </a:r>
            <a:r>
              <a:rPr lang="ru-RU" sz="2000" dirty="0" smtClean="0"/>
              <a:t>- </a:t>
            </a:r>
            <a:r>
              <a:rPr lang="ru-RU" sz="2000" dirty="0" err="1"/>
              <a:t>растровий</a:t>
            </a:r>
            <a:r>
              <a:rPr lang="ru-RU" sz="2000" dirty="0"/>
              <a:t> формат </a:t>
            </a:r>
            <a:r>
              <a:rPr lang="ru-RU" sz="2000" dirty="0" err="1"/>
              <a:t>Інтернет</a:t>
            </a:r>
            <a:r>
              <a:rPr lang="ru-RU" sz="2000" dirty="0"/>
              <a:t>, </a:t>
            </a:r>
            <a:r>
              <a:rPr lang="ru-RU" sz="2000" dirty="0" err="1"/>
              <a:t>ще</a:t>
            </a:r>
            <a:r>
              <a:rPr lang="ru-RU" sz="2000" dirty="0"/>
              <a:t> не став </a:t>
            </a:r>
            <a:r>
              <a:rPr lang="ru-RU" sz="2000" dirty="0" err="1"/>
              <a:t>популярним</a:t>
            </a:r>
            <a:r>
              <a:rPr lang="ru-RU" sz="2000" dirty="0"/>
              <a:t> через </a:t>
            </a:r>
            <a:r>
              <a:rPr lang="ru-RU" sz="2000" dirty="0" err="1"/>
              <a:t>слабку</a:t>
            </a:r>
            <a:r>
              <a:rPr lang="ru-RU" sz="2000" dirty="0"/>
              <a:t> </a:t>
            </a:r>
            <a:r>
              <a:rPr lang="ru-RU" sz="2000" dirty="0" err="1"/>
              <a:t>маркетингову</a:t>
            </a:r>
            <a:r>
              <a:rPr lang="ru-RU" sz="2000" dirty="0"/>
              <a:t> </a:t>
            </a:r>
            <a:r>
              <a:rPr lang="ru-RU" sz="2000" dirty="0" err="1" smtClean="0"/>
              <a:t>підтримку</a:t>
            </a:r>
            <a:r>
              <a:rPr lang="ru-RU" sz="2000" dirty="0" smtClean="0"/>
              <a:t>. </a:t>
            </a:r>
          </a:p>
          <a:p>
            <a:r>
              <a:rPr lang="ru-RU" sz="2000" dirty="0" err="1"/>
              <a:t>Містить</a:t>
            </a:r>
            <a:r>
              <a:rPr lang="ru-RU" sz="2000" dirty="0"/>
              <a:t> </a:t>
            </a:r>
            <a:r>
              <a:rPr lang="ru-RU" sz="2000" dirty="0" err="1"/>
              <a:t>зображення</a:t>
            </a:r>
            <a:r>
              <a:rPr lang="ru-RU" sz="2000" dirty="0"/>
              <a:t> </a:t>
            </a:r>
            <a:r>
              <a:rPr lang="ru-RU" sz="2000" dirty="0" err="1"/>
              <a:t>відразу</a:t>
            </a:r>
            <a:r>
              <a:rPr lang="ru-RU" sz="2000" dirty="0"/>
              <a:t> в </a:t>
            </a:r>
            <a:r>
              <a:rPr lang="ru-RU" sz="2000" dirty="0" err="1"/>
              <a:t>декількох</a:t>
            </a:r>
            <a:r>
              <a:rPr lang="ru-RU" sz="2000" dirty="0"/>
              <a:t> </a:t>
            </a:r>
            <a:r>
              <a:rPr lang="ru-RU" sz="2000" dirty="0" err="1"/>
              <a:t>роздільних</a:t>
            </a:r>
            <a:r>
              <a:rPr lang="ru-RU" sz="2000" dirty="0"/>
              <a:t> </a:t>
            </a:r>
            <a:r>
              <a:rPr lang="ru-RU" sz="2000" dirty="0" err="1" smtClean="0"/>
              <a:t>здатностях</a:t>
            </a:r>
            <a:r>
              <a:rPr lang="ru-RU" sz="2000" dirty="0" smtClean="0"/>
              <a:t>. </a:t>
            </a:r>
          </a:p>
          <a:p>
            <a:r>
              <a:rPr lang="uk-UA" sz="2000" dirty="0"/>
              <a:t>Базується на принципах JPEG-компресії, але містить ряд удосконалень, які дозволяють зменшити ступінь спотворення зображень</a:t>
            </a:r>
            <a:r>
              <a:rPr lang="ru-RU" sz="2000" dirty="0" smtClean="0"/>
              <a:t>. </a:t>
            </a:r>
          </a:p>
          <a:p>
            <a:r>
              <a:rPr lang="uk-UA" sz="2000" dirty="0"/>
              <a:t>Основна перевага даного формату - багаторівнева організація файлу. Спочатку завантажується зображення з найнижчою роздільною здатністю і згодом, у міру потреби, завантажується якісніша версія</a:t>
            </a:r>
            <a:r>
              <a:rPr lang="ru-RU" sz="2000" dirty="0" smtClean="0"/>
              <a:t>. </a:t>
            </a:r>
          </a:p>
          <a:p>
            <a:r>
              <a:rPr lang="uk-UA" sz="2000" dirty="0"/>
              <a:t>Формат підтримує напівтонові і </a:t>
            </a:r>
            <a:r>
              <a:rPr lang="uk-UA" sz="2000" dirty="0" err="1"/>
              <a:t>повнокольорові</a:t>
            </a:r>
            <a:r>
              <a:rPr lang="uk-UA" sz="2000" dirty="0"/>
              <a:t> зображення в моделі RGB</a:t>
            </a:r>
            <a:r>
              <a:rPr lang="ru-RU" sz="2000" dirty="0" smtClean="0"/>
              <a:t>. </a:t>
            </a:r>
          </a:p>
          <a:p>
            <a:r>
              <a:rPr lang="uk-UA" sz="2000" dirty="0"/>
              <a:t>Альфа-канали, колірні профілі не підтримуються</a:t>
            </a:r>
            <a:r>
              <a:rPr lang="ru-RU" sz="2000" dirty="0" smtClean="0"/>
              <a:t>. </a:t>
            </a:r>
          </a:p>
          <a:p>
            <a:r>
              <a:rPr lang="uk-UA" sz="2000" dirty="0"/>
              <a:t>Формат досить рідкісний, і небагато програм вміють з ним працювати</a:t>
            </a:r>
            <a:r>
              <a:rPr lang="ru-RU" sz="2000" dirty="0" smtClean="0"/>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anchor="b">
            <a:normAutofit/>
          </a:bodyPr>
          <a:lstStyle/>
          <a:p>
            <a:r>
              <a:rPr lang="uk-UA" sz="3200" dirty="0"/>
              <a:t>Растрові формати файлів (коротко)</a:t>
            </a:r>
            <a:endParaRPr lang="ru-RU" sz="3200" dirty="0"/>
          </a:p>
        </p:txBody>
      </p:sp>
      <p:sp>
        <p:nvSpPr>
          <p:cNvPr id="3" name="Содержимое 2"/>
          <p:cNvSpPr>
            <a:spLocks noGrp="1"/>
          </p:cNvSpPr>
          <p:nvPr>
            <p:ph sz="quarter" idx="1"/>
          </p:nvPr>
        </p:nvSpPr>
        <p:spPr>
          <a:xfrm>
            <a:off x="457200" y="1556792"/>
            <a:ext cx="7758138" cy="3744416"/>
          </a:xfrm>
        </p:spPr>
        <p:txBody>
          <a:bodyPr>
            <a:noAutofit/>
          </a:bodyPr>
          <a:lstStyle/>
          <a:p>
            <a:r>
              <a:rPr lang="ru-RU" sz="2000" b="1" dirty="0" smtClean="0"/>
              <a:t>Формат PCD (</a:t>
            </a:r>
            <a:r>
              <a:rPr lang="ru-RU" sz="2000" b="1" dirty="0" err="1" smtClean="0"/>
              <a:t>Photo</a:t>
            </a:r>
            <a:r>
              <a:rPr lang="ru-RU" sz="2000" b="1" dirty="0" smtClean="0"/>
              <a:t> CD) </a:t>
            </a:r>
            <a:r>
              <a:rPr lang="ru-RU" sz="2000" dirty="0" err="1"/>
              <a:t>був</a:t>
            </a:r>
            <a:r>
              <a:rPr lang="ru-RU" sz="2000" dirty="0"/>
              <a:t> </a:t>
            </a:r>
            <a:r>
              <a:rPr lang="ru-RU" sz="2000" dirty="0" err="1"/>
              <a:t>розроблений</a:t>
            </a:r>
            <a:r>
              <a:rPr lang="ru-RU" sz="2000" dirty="0"/>
              <a:t> </a:t>
            </a:r>
            <a:r>
              <a:rPr lang="ru-RU" sz="2000" dirty="0" err="1"/>
              <a:t>фірмою</a:t>
            </a:r>
            <a:r>
              <a:rPr lang="ru-RU" sz="2000" dirty="0"/>
              <a:t> </a:t>
            </a:r>
            <a:r>
              <a:rPr lang="ru-RU" sz="2000" dirty="0" err="1"/>
              <a:t>Kodak</a:t>
            </a:r>
            <a:r>
              <a:rPr lang="ru-RU" sz="2000" dirty="0"/>
              <a:t> для </a:t>
            </a:r>
            <a:r>
              <a:rPr lang="ru-RU" sz="2000" dirty="0" err="1"/>
              <a:t>зберігання</a:t>
            </a:r>
            <a:r>
              <a:rPr lang="ru-RU" sz="2000" dirty="0"/>
              <a:t> </a:t>
            </a:r>
            <a:r>
              <a:rPr lang="ru-RU" sz="2000" dirty="0" err="1"/>
              <a:t>відсканованих</a:t>
            </a:r>
            <a:r>
              <a:rPr lang="ru-RU" sz="2000" dirty="0"/>
              <a:t> </a:t>
            </a:r>
            <a:r>
              <a:rPr lang="ru-RU" sz="2000" dirty="0" err="1"/>
              <a:t>фотографічних</a:t>
            </a:r>
            <a:r>
              <a:rPr lang="ru-RU" sz="2000" dirty="0"/>
              <a:t> </a:t>
            </a:r>
            <a:r>
              <a:rPr lang="ru-RU" sz="2000" dirty="0" err="1" smtClean="0"/>
              <a:t>зображень</a:t>
            </a:r>
            <a:r>
              <a:rPr lang="ru-RU" sz="2000" dirty="0" smtClean="0"/>
              <a:t>. </a:t>
            </a:r>
          </a:p>
          <a:p>
            <a:r>
              <a:rPr lang="uk-UA" sz="2000" dirty="0"/>
              <a:t>На практиці PCD частіше застосовуються у видавничих технологіях як джерело зображень. Більшість виробників бібліотек фотознімків використовують саме цей формат на своїх компакт-дисках</a:t>
            </a:r>
            <a:r>
              <a:rPr lang="ru-RU" sz="2000" dirty="0" smtClean="0"/>
              <a:t>. </a:t>
            </a:r>
          </a:p>
          <a:p>
            <a:r>
              <a:rPr lang="uk-UA" sz="2000" dirty="0"/>
              <a:t>Формат </a:t>
            </a:r>
            <a:r>
              <a:rPr lang="en-US" sz="2000" dirty="0"/>
              <a:t>PCD </a:t>
            </a:r>
            <a:r>
              <a:rPr lang="uk-UA" sz="2000" dirty="0"/>
              <a:t>має ряд корисних особливостей, які роблять цю його область застосування переважаючою. Файл у форматі </a:t>
            </a:r>
            <a:r>
              <a:rPr lang="en-US" sz="2000" dirty="0"/>
              <a:t>PCD </a:t>
            </a:r>
            <a:r>
              <a:rPr lang="uk-UA" sz="2000" dirty="0"/>
              <a:t>містить зображення відразу у декількох фіксованих роздільних </a:t>
            </a:r>
            <a:r>
              <a:rPr lang="uk-UA" sz="2000" dirty="0" err="1"/>
              <a:t>здатностях</a:t>
            </a:r>
            <a:r>
              <a:rPr lang="uk-UA" sz="2000" dirty="0"/>
              <a:t> і при цьому не збільшується його </a:t>
            </a:r>
            <a:r>
              <a:rPr lang="uk-UA" sz="2000" dirty="0" smtClean="0"/>
              <a:t>розмір</a:t>
            </a:r>
            <a:r>
              <a:rPr lang="ru-RU" sz="2000" dirty="0" smtClean="0"/>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anchor="b">
            <a:normAutofit/>
          </a:bodyPr>
          <a:lstStyle/>
          <a:p>
            <a:r>
              <a:rPr lang="uk-UA" sz="3200" dirty="0"/>
              <a:t>Растрові формати файлів (коротко)</a:t>
            </a:r>
            <a:endParaRPr lang="ru-RU" sz="3200" dirty="0"/>
          </a:p>
        </p:txBody>
      </p:sp>
      <p:sp>
        <p:nvSpPr>
          <p:cNvPr id="3" name="Содержимое 2"/>
          <p:cNvSpPr>
            <a:spLocks noGrp="1"/>
          </p:cNvSpPr>
          <p:nvPr>
            <p:ph sz="quarter" idx="1"/>
          </p:nvPr>
        </p:nvSpPr>
        <p:spPr>
          <a:xfrm>
            <a:off x="457200" y="1600200"/>
            <a:ext cx="7467600" cy="2764904"/>
          </a:xfrm>
        </p:spPr>
        <p:txBody>
          <a:bodyPr>
            <a:normAutofit/>
          </a:bodyPr>
          <a:lstStyle/>
          <a:p>
            <a:r>
              <a:rPr lang="ru-RU" sz="2000" b="1" dirty="0" smtClean="0"/>
              <a:t>Формат CPT (</a:t>
            </a:r>
            <a:r>
              <a:rPr lang="ru-RU" sz="2000" b="1" dirty="0" err="1" smtClean="0"/>
              <a:t>Corel</a:t>
            </a:r>
            <a:r>
              <a:rPr lang="ru-RU" sz="2000" b="1" dirty="0" smtClean="0"/>
              <a:t> </a:t>
            </a:r>
            <a:r>
              <a:rPr lang="ru-RU" sz="2000" b="1" dirty="0" err="1" smtClean="0"/>
              <a:t>Photo</a:t>
            </a:r>
            <a:r>
              <a:rPr lang="ru-RU" sz="2000" b="1" dirty="0" smtClean="0"/>
              <a:t> </a:t>
            </a:r>
            <a:r>
              <a:rPr lang="ru-RU" sz="2000" b="1" dirty="0" err="1" smtClean="0"/>
              <a:t>Paint</a:t>
            </a:r>
            <a:r>
              <a:rPr lang="ru-RU" sz="2000" b="1" dirty="0" smtClean="0"/>
              <a:t>). </a:t>
            </a:r>
            <a:r>
              <a:rPr lang="ru-RU" sz="2000" dirty="0" err="1"/>
              <a:t>Це</a:t>
            </a:r>
            <a:r>
              <a:rPr lang="ru-RU" sz="2000" dirty="0"/>
              <a:t> формат того ж роду, </a:t>
            </a:r>
            <a:r>
              <a:rPr lang="ru-RU" sz="2000" dirty="0" err="1"/>
              <a:t>що</a:t>
            </a:r>
            <a:r>
              <a:rPr lang="ru-RU" sz="2000" dirty="0"/>
              <a:t> і PSD, </a:t>
            </a:r>
            <a:r>
              <a:rPr lang="ru-RU" sz="2000" dirty="0" err="1"/>
              <a:t>тобто</a:t>
            </a:r>
            <a:r>
              <a:rPr lang="ru-RU" sz="2000" dirty="0"/>
              <a:t> </a:t>
            </a:r>
            <a:r>
              <a:rPr lang="ru-RU" sz="2000" dirty="0" err="1"/>
              <a:t>спеціальний</a:t>
            </a:r>
            <a:r>
              <a:rPr lang="ru-RU" sz="2000" dirty="0"/>
              <a:t> формат </a:t>
            </a:r>
            <a:r>
              <a:rPr lang="ru-RU" sz="2000" dirty="0" err="1"/>
              <a:t>графічного</a:t>
            </a:r>
            <a:r>
              <a:rPr lang="ru-RU" sz="2000" dirty="0"/>
              <a:t> </a:t>
            </a:r>
            <a:r>
              <a:rPr lang="ru-RU" sz="2000" dirty="0" smtClean="0"/>
              <a:t>редактора. </a:t>
            </a:r>
          </a:p>
          <a:p>
            <a:r>
              <a:rPr lang="ru-RU" sz="2000" dirty="0" err="1"/>
              <a:t>Він</a:t>
            </a:r>
            <a:r>
              <a:rPr lang="ru-RU" sz="2000" dirty="0"/>
              <a:t> </a:t>
            </a:r>
            <a:r>
              <a:rPr lang="ru-RU" sz="2000" dirty="0" err="1"/>
              <a:t>призначений</a:t>
            </a:r>
            <a:r>
              <a:rPr lang="ru-RU" sz="2000" dirty="0"/>
              <a:t> для </a:t>
            </a:r>
            <a:r>
              <a:rPr lang="ru-RU" sz="2000" dirty="0" err="1"/>
              <a:t>зберігання</a:t>
            </a:r>
            <a:r>
              <a:rPr lang="ru-RU" sz="2000" dirty="0"/>
              <a:t> </a:t>
            </a:r>
            <a:r>
              <a:rPr lang="ru-RU" sz="2000" dirty="0" err="1"/>
              <a:t>зображень</a:t>
            </a:r>
            <a:r>
              <a:rPr lang="ru-RU" sz="2000" dirty="0"/>
              <a:t>, </a:t>
            </a:r>
            <a:r>
              <a:rPr lang="ru-RU" sz="2000" dirty="0" err="1"/>
              <a:t>створених</a:t>
            </a:r>
            <a:r>
              <a:rPr lang="ru-RU" sz="2000" dirty="0"/>
              <a:t> в </a:t>
            </a:r>
            <a:r>
              <a:rPr lang="ru-RU" sz="2000" dirty="0" err="1"/>
              <a:t>програмі</a:t>
            </a:r>
            <a:r>
              <a:rPr lang="ru-RU" sz="2000" dirty="0"/>
              <a:t> </a:t>
            </a:r>
            <a:r>
              <a:rPr lang="ru-RU" sz="2000" dirty="0" err="1"/>
              <a:t>Corel</a:t>
            </a:r>
            <a:r>
              <a:rPr lang="ru-RU" sz="2000" dirty="0"/>
              <a:t> </a:t>
            </a:r>
            <a:r>
              <a:rPr lang="ru-RU" sz="2000" dirty="0" err="1"/>
              <a:t>Photo</a:t>
            </a:r>
            <a:r>
              <a:rPr lang="ru-RU" sz="2000" dirty="0"/>
              <a:t> </a:t>
            </a:r>
            <a:r>
              <a:rPr lang="ru-RU" sz="2000" dirty="0" err="1" smtClean="0"/>
              <a:t>Paint</a:t>
            </a:r>
            <a:r>
              <a:rPr lang="ru-RU" sz="2000" i="1" dirty="0" smtClean="0"/>
              <a:t>. </a:t>
            </a:r>
          </a:p>
          <a:p>
            <a:r>
              <a:rPr lang="ru-RU" sz="2000" dirty="0" err="1"/>
              <a:t>Він</a:t>
            </a:r>
            <a:r>
              <a:rPr lang="ru-RU" sz="2000" dirty="0"/>
              <a:t> </a:t>
            </a:r>
            <a:r>
              <a:rPr lang="ru-RU" sz="2000" dirty="0" err="1"/>
              <a:t>також</a:t>
            </a:r>
            <a:r>
              <a:rPr lang="ru-RU" sz="2000" dirty="0"/>
              <a:t> </a:t>
            </a:r>
            <a:r>
              <a:rPr lang="ru-RU" sz="2000" dirty="0" err="1"/>
              <a:t>підтримує</a:t>
            </a:r>
            <a:r>
              <a:rPr lang="ru-RU" sz="2000" dirty="0"/>
              <a:t> </a:t>
            </a:r>
            <a:r>
              <a:rPr lang="ru-RU" sz="2000" dirty="0" err="1"/>
              <a:t>пошарову</a:t>
            </a:r>
            <a:r>
              <a:rPr lang="ru-RU" sz="2000" dirty="0"/>
              <a:t> структуру </a:t>
            </a:r>
            <a:r>
              <a:rPr lang="ru-RU" sz="2000" dirty="0" err="1"/>
              <a:t>зображення</a:t>
            </a:r>
            <a:r>
              <a:rPr lang="ru-RU" sz="2000" dirty="0"/>
              <a:t>, </a:t>
            </a:r>
            <a:r>
              <a:rPr lang="ru-RU" sz="2000" dirty="0" err="1"/>
              <a:t>зберігання</a:t>
            </a:r>
            <a:r>
              <a:rPr lang="ru-RU" sz="2000" dirty="0"/>
              <a:t> в будь-</a:t>
            </a:r>
            <a:r>
              <a:rPr lang="ru-RU" sz="2000" dirty="0" err="1"/>
              <a:t>якій</a:t>
            </a:r>
            <a:r>
              <a:rPr lang="ru-RU" sz="2000" dirty="0"/>
              <a:t> </a:t>
            </a:r>
            <a:r>
              <a:rPr lang="ru-RU" sz="2000" dirty="0" err="1"/>
              <a:t>кольоровій</a:t>
            </a:r>
            <a:r>
              <a:rPr lang="ru-RU" sz="2000" dirty="0"/>
              <a:t> </a:t>
            </a:r>
            <a:r>
              <a:rPr lang="ru-RU" sz="2000" dirty="0" err="1" smtClean="0"/>
              <a:t>моделі</a:t>
            </a:r>
            <a:r>
              <a:rPr lang="ru-RU" sz="2000" dirty="0" smtClean="0"/>
              <a:t>. </a:t>
            </a:r>
          </a:p>
          <a:p>
            <a:endParaRPr lang="ru-RU" sz="2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anchor="b">
            <a:normAutofit/>
          </a:bodyPr>
          <a:lstStyle/>
          <a:p>
            <a:r>
              <a:rPr lang="uk-UA" sz="3200" dirty="0"/>
              <a:t>Растрові формати файлів (коротко)</a:t>
            </a:r>
            <a:endParaRPr lang="ru-RU" sz="3200" dirty="0"/>
          </a:p>
        </p:txBody>
      </p:sp>
      <p:sp>
        <p:nvSpPr>
          <p:cNvPr id="3" name="Содержимое 2"/>
          <p:cNvSpPr>
            <a:spLocks noGrp="1"/>
          </p:cNvSpPr>
          <p:nvPr>
            <p:ph sz="quarter" idx="1"/>
          </p:nvPr>
        </p:nvSpPr>
        <p:spPr>
          <a:xfrm>
            <a:off x="457200" y="1600200"/>
            <a:ext cx="7467600" cy="2836912"/>
          </a:xfrm>
        </p:spPr>
        <p:txBody>
          <a:bodyPr>
            <a:normAutofit/>
          </a:bodyPr>
          <a:lstStyle/>
          <a:p>
            <a:r>
              <a:rPr lang="ru-RU" sz="2000" b="1" dirty="0" smtClean="0"/>
              <a:t>Формат FLM (</a:t>
            </a:r>
            <a:r>
              <a:rPr lang="ru-RU" sz="2000" b="1" dirty="0" err="1" smtClean="0"/>
              <a:t>Filmstrip</a:t>
            </a:r>
            <a:r>
              <a:rPr lang="ru-RU" sz="2000" b="1" dirty="0" smtClean="0"/>
              <a:t>) </a:t>
            </a:r>
            <a:r>
              <a:rPr lang="ru-RU" sz="2000" dirty="0" smtClean="0"/>
              <a:t>- </a:t>
            </a:r>
            <a:r>
              <a:rPr lang="uk-UA" sz="2000" dirty="0"/>
              <a:t>власний формат </a:t>
            </a:r>
            <a:r>
              <a:rPr lang="en-US" sz="2000" dirty="0"/>
              <a:t>Adobe Premiere, </a:t>
            </a:r>
            <a:r>
              <a:rPr lang="uk-UA" sz="2000" dirty="0"/>
              <a:t>програми редагування відео інформації і створення </a:t>
            </a:r>
            <a:r>
              <a:rPr lang="uk-UA" sz="2000" dirty="0" smtClean="0"/>
              <a:t>презентацій</a:t>
            </a:r>
            <a:r>
              <a:rPr lang="ru-RU" sz="2000" dirty="0" smtClean="0"/>
              <a:t>. </a:t>
            </a:r>
          </a:p>
          <a:p>
            <a:r>
              <a:rPr lang="uk-UA" sz="2000" dirty="0" err="1"/>
              <a:t>Adobe</a:t>
            </a:r>
            <a:r>
              <a:rPr lang="uk-UA" sz="2000" dirty="0"/>
              <a:t> </a:t>
            </a:r>
            <a:r>
              <a:rPr lang="uk-UA" sz="2000" dirty="0" err="1"/>
              <a:t>Photoshop</a:t>
            </a:r>
            <a:r>
              <a:rPr lang="uk-UA" sz="2000" dirty="0"/>
              <a:t> вміє відкривати кадри, створені в </a:t>
            </a:r>
            <a:r>
              <a:rPr lang="uk-UA" sz="2000" dirty="0" err="1"/>
              <a:t>Adobe</a:t>
            </a:r>
            <a:r>
              <a:rPr lang="uk-UA" sz="2000" dirty="0"/>
              <a:t> </a:t>
            </a:r>
            <a:r>
              <a:rPr lang="uk-UA" sz="2000" dirty="0" err="1"/>
              <a:t>Premiere</a:t>
            </a:r>
            <a:r>
              <a:rPr lang="uk-UA" sz="2000" dirty="0"/>
              <a:t>, і редагувати їх</a:t>
            </a:r>
            <a:r>
              <a:rPr lang="ru-RU" sz="2000" dirty="0" smtClean="0"/>
              <a:t>. </a:t>
            </a:r>
          </a:p>
          <a:p>
            <a:r>
              <a:rPr lang="uk-UA" sz="2000" dirty="0"/>
              <a:t>При зміні колірної моделі отриманого документа або видаленні альфа-каналу неможливо знову зберегти зображення в цьому форматі</a:t>
            </a:r>
            <a:r>
              <a:rPr lang="ru-RU" sz="2000" dirty="0" smtClean="0"/>
              <a:t>. </a:t>
            </a:r>
          </a:p>
          <a:p>
            <a:endParaRPr lang="ru-RU" sz="2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anchor="b">
            <a:normAutofit/>
          </a:bodyPr>
          <a:lstStyle/>
          <a:p>
            <a:r>
              <a:rPr lang="uk-UA" sz="3200" dirty="0"/>
              <a:t>Растрові формати файлів (коротко)</a:t>
            </a:r>
            <a:r>
              <a:rPr lang="ru-RU" sz="3200" dirty="0"/>
              <a:t>)</a:t>
            </a:r>
          </a:p>
        </p:txBody>
      </p:sp>
      <p:sp>
        <p:nvSpPr>
          <p:cNvPr id="3" name="Содержимое 2"/>
          <p:cNvSpPr>
            <a:spLocks noGrp="1"/>
          </p:cNvSpPr>
          <p:nvPr>
            <p:ph sz="quarter" idx="1"/>
          </p:nvPr>
        </p:nvSpPr>
        <p:spPr/>
        <p:txBody>
          <a:bodyPr>
            <a:normAutofit fontScale="92500"/>
          </a:bodyPr>
          <a:lstStyle/>
          <a:p>
            <a:r>
              <a:rPr lang="ru-RU" b="1" dirty="0" smtClean="0"/>
              <a:t>Формат IFF (</a:t>
            </a:r>
            <a:r>
              <a:rPr lang="ru-RU" b="1" dirty="0" err="1" smtClean="0"/>
              <a:t>Amiga</a:t>
            </a:r>
            <a:r>
              <a:rPr lang="ru-RU" b="1" dirty="0" smtClean="0"/>
              <a:t> </a:t>
            </a:r>
            <a:r>
              <a:rPr lang="ru-RU" b="1" dirty="0" err="1" smtClean="0"/>
              <a:t>Interchange</a:t>
            </a:r>
            <a:r>
              <a:rPr lang="ru-RU" b="1" dirty="0" smtClean="0"/>
              <a:t> </a:t>
            </a:r>
            <a:r>
              <a:rPr lang="ru-RU" b="1" dirty="0" err="1" smtClean="0"/>
              <a:t>File</a:t>
            </a:r>
            <a:r>
              <a:rPr lang="ru-RU" b="1" dirty="0" smtClean="0"/>
              <a:t> </a:t>
            </a:r>
            <a:r>
              <a:rPr lang="ru-RU" b="1" dirty="0" err="1" smtClean="0"/>
              <a:t>Format</a:t>
            </a:r>
            <a:r>
              <a:rPr lang="ru-RU" b="1" dirty="0" smtClean="0"/>
              <a:t>) </a:t>
            </a:r>
            <a:r>
              <a:rPr lang="ru-RU" dirty="0" smtClean="0"/>
              <a:t>используется на компьютерах с программно-аппаратным комплексом </a:t>
            </a:r>
            <a:r>
              <a:rPr lang="ru-RU" i="1" dirty="0" err="1" smtClean="0"/>
              <a:t>Video</a:t>
            </a:r>
            <a:r>
              <a:rPr lang="ru-RU" i="1" dirty="0" smtClean="0"/>
              <a:t> </a:t>
            </a:r>
            <a:r>
              <a:rPr lang="ru-RU" i="1" dirty="0" err="1" smtClean="0"/>
              <a:t>Toaster</a:t>
            </a:r>
            <a:r>
              <a:rPr lang="ru-RU" i="1" dirty="0" smtClean="0"/>
              <a:t> . </a:t>
            </a:r>
          </a:p>
          <a:p>
            <a:r>
              <a:rPr lang="ru-RU" dirty="0" smtClean="0"/>
              <a:t>Он ориентирован на создание и обработку высококачественных видеоматериалов. Поддерживается также некоторыми программами рисования на платформе </a:t>
            </a:r>
            <a:r>
              <a:rPr lang="ru-RU" dirty="0" err="1" smtClean="0"/>
              <a:t>Windows</a:t>
            </a:r>
            <a:r>
              <a:rPr lang="ru-RU" dirty="0" smtClean="0"/>
              <a:t>. </a:t>
            </a:r>
          </a:p>
          <a:p>
            <a:r>
              <a:rPr lang="ru-RU" dirty="0" smtClean="0"/>
              <a:t>Формат IFF поддерживает все типы изображений, за исключением многоканальных и </a:t>
            </a:r>
            <a:r>
              <a:rPr lang="ru-RU" dirty="0" err="1" smtClean="0"/>
              <a:t>полноцветных</a:t>
            </a:r>
            <a:r>
              <a:rPr lang="ru-RU" dirty="0" smtClean="0"/>
              <a:t> CMYK. </a:t>
            </a:r>
          </a:p>
          <a:p>
            <a:r>
              <a:rPr lang="ru-RU" dirty="0" smtClean="0"/>
              <a:t>Цветовые профили и </a:t>
            </a:r>
            <a:r>
              <a:rPr lang="ru-RU" dirty="0" err="1" smtClean="0"/>
              <a:t>альфа-каналы</a:t>
            </a:r>
            <a:r>
              <a:rPr lang="ru-RU" dirty="0" smtClean="0"/>
              <a:t> не поддерживаются. При сохранении из изображения удаляются слои и </a:t>
            </a:r>
            <a:r>
              <a:rPr lang="ru-RU" dirty="0" err="1" smtClean="0"/>
              <a:t>альфа-каналы</a:t>
            </a:r>
            <a:r>
              <a:rPr lang="ru-RU" dirty="0" smtClean="0"/>
              <a:t>. </a:t>
            </a: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anchor="b">
            <a:normAutofit/>
          </a:bodyPr>
          <a:lstStyle/>
          <a:p>
            <a:r>
              <a:rPr lang="uk-UA" sz="3200" dirty="0"/>
              <a:t>Растрові формати файлів (коротко)</a:t>
            </a:r>
            <a:endParaRPr lang="ru-RU" sz="3200" dirty="0"/>
          </a:p>
        </p:txBody>
      </p:sp>
      <p:sp>
        <p:nvSpPr>
          <p:cNvPr id="3" name="Содержимое 2"/>
          <p:cNvSpPr>
            <a:spLocks noGrp="1"/>
          </p:cNvSpPr>
          <p:nvPr>
            <p:ph sz="quarter" idx="1"/>
          </p:nvPr>
        </p:nvSpPr>
        <p:spPr>
          <a:xfrm>
            <a:off x="457200" y="1600200"/>
            <a:ext cx="7467600" cy="4061048"/>
          </a:xfrm>
        </p:spPr>
        <p:txBody>
          <a:bodyPr>
            <a:normAutofit/>
          </a:bodyPr>
          <a:lstStyle/>
          <a:p>
            <a:r>
              <a:rPr lang="ru-RU" sz="2000" b="1" dirty="0" smtClean="0"/>
              <a:t>Формат SCT (</a:t>
            </a:r>
            <a:r>
              <a:rPr lang="ru-RU" sz="2000" b="1" dirty="0" err="1" smtClean="0"/>
              <a:t>Scitex</a:t>
            </a:r>
            <a:r>
              <a:rPr lang="ru-RU" sz="2000" b="1" dirty="0" smtClean="0"/>
              <a:t> </a:t>
            </a:r>
            <a:r>
              <a:rPr lang="ru-RU" sz="2000" b="1" dirty="0" err="1" smtClean="0"/>
              <a:t>Continuous</a:t>
            </a:r>
            <a:r>
              <a:rPr lang="ru-RU" sz="2000" b="1" dirty="0" smtClean="0"/>
              <a:t> </a:t>
            </a:r>
            <a:r>
              <a:rPr lang="ru-RU" sz="2000" b="1" dirty="0" err="1" smtClean="0"/>
              <a:t>Tone</a:t>
            </a:r>
            <a:r>
              <a:rPr lang="ru-RU" sz="2000" b="1" dirty="0" smtClean="0"/>
              <a:t>) </a:t>
            </a:r>
            <a:r>
              <a:rPr lang="ru-RU" sz="2000" dirty="0" smtClean="0"/>
              <a:t>используется сканерами, фотонаборными автоматами и графическими станциями </a:t>
            </a:r>
            <a:r>
              <a:rPr lang="ru-RU" sz="2000" dirty="0" err="1" smtClean="0"/>
              <a:t>Scitex</a:t>
            </a:r>
            <a:r>
              <a:rPr lang="ru-RU" sz="2000" dirty="0" smtClean="0"/>
              <a:t> для получения высококачественной полиграфической продукции. </a:t>
            </a:r>
          </a:p>
          <a:p>
            <a:r>
              <a:rPr lang="ru-RU" sz="2000" dirty="0" smtClean="0"/>
              <a:t>Он поддерживает полутоновые и </a:t>
            </a:r>
            <a:r>
              <a:rPr lang="ru-RU" sz="2000" dirty="0" err="1" smtClean="0"/>
              <a:t>полноцветные</a:t>
            </a:r>
            <a:r>
              <a:rPr lang="ru-RU" sz="2000" dirty="0" smtClean="0"/>
              <a:t> изображения в моделях RGB и CMYK без </a:t>
            </a:r>
            <a:r>
              <a:rPr lang="ru-RU" sz="2000" dirty="0" err="1" smtClean="0"/>
              <a:t>альфа-каналов</a:t>
            </a:r>
            <a:r>
              <a:rPr lang="ru-RU" sz="2000" dirty="0" smtClean="0"/>
              <a:t>. </a:t>
            </a:r>
          </a:p>
          <a:p>
            <a:r>
              <a:rPr lang="ru-RU" sz="2000" dirty="0" smtClean="0"/>
              <a:t>Цветовые профили не поддерживаются. </a:t>
            </a:r>
            <a:r>
              <a:rPr lang="ru-RU" sz="2000" dirty="0" err="1" smtClean="0"/>
              <a:t>Scitex</a:t>
            </a:r>
            <a:r>
              <a:rPr lang="ru-RU" sz="2000" dirty="0" smtClean="0"/>
              <a:t> используется исключительно на этапе растрирования смеси из векторных и растровых данных в одну битовую карту, не поддерживает никаких алгоритмов сжатия. </a:t>
            </a:r>
            <a:endParaRPr lang="ru-RU" sz="2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anchor="b">
            <a:normAutofit/>
          </a:bodyPr>
          <a:lstStyle/>
          <a:p>
            <a:r>
              <a:rPr lang="uk-UA" sz="3200" dirty="0"/>
              <a:t>Растрові формати файлів (коротко)</a:t>
            </a:r>
            <a:endParaRPr lang="ru-RU" sz="3200" dirty="0"/>
          </a:p>
        </p:txBody>
      </p:sp>
      <p:sp>
        <p:nvSpPr>
          <p:cNvPr id="3" name="Содержимое 2"/>
          <p:cNvSpPr>
            <a:spLocks noGrp="1"/>
          </p:cNvSpPr>
          <p:nvPr>
            <p:ph sz="quarter" idx="1"/>
          </p:nvPr>
        </p:nvSpPr>
        <p:spPr>
          <a:xfrm>
            <a:off x="457200" y="1600200"/>
            <a:ext cx="7467600" cy="4277072"/>
          </a:xfrm>
        </p:spPr>
        <p:txBody>
          <a:bodyPr>
            <a:normAutofit/>
          </a:bodyPr>
          <a:lstStyle/>
          <a:p>
            <a:r>
              <a:rPr lang="ru-RU" b="1" dirty="0" smtClean="0"/>
              <a:t>Формат </a:t>
            </a:r>
            <a:r>
              <a:rPr lang="ru-RU" b="1" dirty="0" err="1" smtClean="0"/>
              <a:t>Pict</a:t>
            </a:r>
            <a:r>
              <a:rPr lang="ru-RU" b="1" dirty="0" smtClean="0"/>
              <a:t> (</a:t>
            </a:r>
            <a:r>
              <a:rPr lang="ru-RU" b="1" dirty="0" err="1" smtClean="0"/>
              <a:t>Macintosh</a:t>
            </a:r>
            <a:r>
              <a:rPr lang="ru-RU" b="1" dirty="0" smtClean="0"/>
              <a:t> </a:t>
            </a:r>
            <a:r>
              <a:rPr lang="ru-RU" b="1" dirty="0" err="1" smtClean="0"/>
              <a:t>QuickDraw</a:t>
            </a:r>
            <a:r>
              <a:rPr lang="ru-RU" b="1" dirty="0" smtClean="0"/>
              <a:t> </a:t>
            </a:r>
            <a:r>
              <a:rPr lang="ru-RU" b="1" dirty="0" err="1" smtClean="0"/>
              <a:t>Picture</a:t>
            </a:r>
            <a:r>
              <a:rPr lang="ru-RU" b="1" dirty="0" smtClean="0"/>
              <a:t> </a:t>
            </a:r>
            <a:r>
              <a:rPr lang="ru-RU" b="1" dirty="0" err="1" smtClean="0"/>
              <a:t>Format</a:t>
            </a:r>
            <a:r>
              <a:rPr lang="ru-RU" b="1" dirty="0" smtClean="0"/>
              <a:t>) </a:t>
            </a:r>
            <a:r>
              <a:rPr lang="ru-RU" dirty="0" smtClean="0"/>
              <a:t>- </a:t>
            </a:r>
            <a:r>
              <a:rPr lang="uk-UA" dirty="0"/>
              <a:t>це внутрішній формат операційної системи Macintosh, аналог BMP</a:t>
            </a:r>
            <a:r>
              <a:rPr lang="ru-RU" dirty="0" smtClean="0"/>
              <a:t>. </a:t>
            </a:r>
          </a:p>
          <a:p>
            <a:r>
              <a:rPr lang="uk-UA" dirty="0"/>
              <a:t>Він здатний нести в собі растрову і векторну інформацію, текст і навіть звук</a:t>
            </a:r>
            <a:r>
              <a:rPr lang="ru-RU" dirty="0" smtClean="0"/>
              <a:t>. </a:t>
            </a:r>
          </a:p>
          <a:p>
            <a:r>
              <a:rPr lang="ru-RU" dirty="0" err="1"/>
              <a:t>Зображення</a:t>
            </a:r>
            <a:r>
              <a:rPr lang="ru-RU" dirty="0"/>
              <a:t> </a:t>
            </a:r>
            <a:r>
              <a:rPr lang="ru-RU" dirty="0" err="1"/>
              <a:t>може</a:t>
            </a:r>
            <a:r>
              <a:rPr lang="ru-RU" dirty="0"/>
              <a:t> </a:t>
            </a:r>
            <a:r>
              <a:rPr lang="ru-RU" dirty="0" err="1"/>
              <a:t>зберігатися</a:t>
            </a:r>
            <a:r>
              <a:rPr lang="ru-RU" dirty="0"/>
              <a:t> як в RGB, так і в </a:t>
            </a:r>
            <a:r>
              <a:rPr lang="ru-RU" dirty="0" smtClean="0"/>
              <a:t>CMYK. </a:t>
            </a:r>
          </a:p>
          <a:p>
            <a:r>
              <a:rPr lang="uk-UA" dirty="0"/>
              <a:t>Глибина кольору варіюється від індексованих кольорів до </a:t>
            </a:r>
            <a:r>
              <a:rPr lang="uk-UA" dirty="0" err="1"/>
              <a:t>True</a:t>
            </a:r>
            <a:r>
              <a:rPr lang="uk-UA" dirty="0"/>
              <a:t> </a:t>
            </a:r>
            <a:r>
              <a:rPr lang="uk-UA" dirty="0" err="1"/>
              <a:t>Color</a:t>
            </a:r>
            <a:r>
              <a:rPr lang="ru-RU" dirty="0" smtClean="0"/>
              <a:t>. </a:t>
            </a:r>
          </a:p>
          <a:p>
            <a:r>
              <a:rPr lang="uk-UA" dirty="0"/>
              <a:t>Реалізований алгоритм компресії RLE</a:t>
            </a:r>
            <a:r>
              <a:rPr lang="ru-RU" dirty="0" smtClean="0"/>
              <a:t>. </a:t>
            </a:r>
          </a:p>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anchor="b">
            <a:normAutofit/>
          </a:bodyPr>
          <a:lstStyle/>
          <a:p>
            <a:r>
              <a:rPr lang="uk-UA" sz="3200" dirty="0"/>
              <a:t>Растрові формати файлів (коротко)</a:t>
            </a:r>
            <a:endParaRPr lang="ru-RU" sz="3200" dirty="0"/>
          </a:p>
        </p:txBody>
      </p:sp>
      <p:sp>
        <p:nvSpPr>
          <p:cNvPr id="3" name="Содержимое 2"/>
          <p:cNvSpPr>
            <a:spLocks noGrp="1"/>
          </p:cNvSpPr>
          <p:nvPr>
            <p:ph sz="quarter" idx="1"/>
          </p:nvPr>
        </p:nvSpPr>
        <p:spPr>
          <a:xfrm>
            <a:off x="457200" y="1600200"/>
            <a:ext cx="7467600" cy="3556992"/>
          </a:xfrm>
        </p:spPr>
        <p:txBody>
          <a:bodyPr>
            <a:normAutofit/>
          </a:bodyPr>
          <a:lstStyle/>
          <a:p>
            <a:r>
              <a:rPr lang="ru-RU" b="1" dirty="0" smtClean="0"/>
              <a:t>Формат ICO </a:t>
            </a:r>
            <a:r>
              <a:rPr lang="ru-RU" dirty="0" smtClean="0"/>
              <a:t>- </a:t>
            </a:r>
            <a:r>
              <a:rPr lang="uk-UA" dirty="0"/>
              <a:t>формат дрібних картинок (іконок) в Інтернеті</a:t>
            </a:r>
            <a:r>
              <a:rPr lang="ru-RU" dirty="0" smtClean="0"/>
              <a:t>. </a:t>
            </a:r>
          </a:p>
          <a:p>
            <a:r>
              <a:rPr lang="ru-RU" dirty="0"/>
              <a:t>Картинки </a:t>
            </a:r>
            <a:r>
              <a:rPr lang="ru-RU" dirty="0" err="1"/>
              <a:t>використовуються</a:t>
            </a:r>
            <a:r>
              <a:rPr lang="ru-RU" dirty="0"/>
              <a:t> браузерами для </a:t>
            </a:r>
            <a:r>
              <a:rPr lang="ru-RU" dirty="0" err="1"/>
              <a:t>маркування</a:t>
            </a:r>
            <a:r>
              <a:rPr lang="ru-RU" dirty="0"/>
              <a:t> </a:t>
            </a:r>
            <a:r>
              <a:rPr lang="ru-RU" dirty="0" err="1"/>
              <a:t>Web-проектів</a:t>
            </a:r>
            <a:r>
              <a:rPr lang="ru-RU" dirty="0"/>
              <a:t> в рядку URL і в </a:t>
            </a:r>
            <a:r>
              <a:rPr lang="ru-RU" dirty="0" err="1" smtClean="0"/>
              <a:t>Обраному</a:t>
            </a:r>
            <a:r>
              <a:rPr lang="ru-RU" dirty="0" smtClean="0"/>
              <a:t>. </a:t>
            </a:r>
          </a:p>
          <a:p>
            <a:r>
              <a:rPr lang="ru-RU" dirty="0" err="1"/>
              <a:t>Підтримується</a:t>
            </a:r>
            <a:r>
              <a:rPr lang="ru-RU" dirty="0"/>
              <a:t> і </a:t>
            </a:r>
            <a:r>
              <a:rPr lang="ru-RU" dirty="0" err="1"/>
              <a:t>використовується</a:t>
            </a:r>
            <a:r>
              <a:rPr lang="ru-RU" dirty="0"/>
              <a:t> </a:t>
            </a:r>
            <a:r>
              <a:rPr lang="ru-RU" dirty="0" err="1"/>
              <a:t>програмами</a:t>
            </a:r>
            <a:r>
              <a:rPr lang="ru-RU" dirty="0"/>
              <a:t> для </a:t>
            </a:r>
            <a:r>
              <a:rPr lang="ru-RU" dirty="0" err="1"/>
              <a:t>створення</a:t>
            </a:r>
            <a:r>
              <a:rPr lang="ru-RU" dirty="0"/>
              <a:t> </a:t>
            </a:r>
            <a:r>
              <a:rPr lang="ru-RU" dirty="0" err="1"/>
              <a:t>іконок</a:t>
            </a:r>
            <a:r>
              <a:rPr lang="ru-RU" dirty="0"/>
              <a:t> типу </a:t>
            </a:r>
            <a:r>
              <a:rPr lang="ru-RU" dirty="0" err="1" smtClean="0"/>
              <a:t>IconXP</a:t>
            </a:r>
            <a:r>
              <a:rPr lang="ru-RU" dirty="0" smtClean="0"/>
              <a:t>.</a:t>
            </a: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829576" cy="1143000"/>
          </a:xfrm>
        </p:spPr>
        <p:txBody>
          <a:bodyPr vert="horz" anchor="b">
            <a:normAutofit/>
          </a:bodyPr>
          <a:lstStyle/>
          <a:p>
            <a:r>
              <a:rPr lang="uk-UA" sz="3200" dirty="0"/>
              <a:t>Растрові формати файлів (коротко)</a:t>
            </a:r>
            <a:endParaRPr lang="ru-RU" sz="3200" dirty="0"/>
          </a:p>
        </p:txBody>
      </p:sp>
      <p:sp>
        <p:nvSpPr>
          <p:cNvPr id="3" name="Содержимое 2"/>
          <p:cNvSpPr>
            <a:spLocks noGrp="1"/>
          </p:cNvSpPr>
          <p:nvPr>
            <p:ph sz="quarter" idx="1"/>
          </p:nvPr>
        </p:nvSpPr>
        <p:spPr>
          <a:xfrm>
            <a:off x="457200" y="1600200"/>
            <a:ext cx="7467600" cy="4329130"/>
          </a:xfrm>
        </p:spPr>
        <p:txBody>
          <a:bodyPr>
            <a:normAutofit/>
          </a:bodyPr>
          <a:lstStyle/>
          <a:p>
            <a:r>
              <a:rPr lang="ru-RU" sz="2000" b="1" dirty="0" smtClean="0"/>
              <a:t>Формат GIF (</a:t>
            </a:r>
            <a:r>
              <a:rPr lang="ru-RU" sz="2000" b="1" dirty="0" err="1" smtClean="0"/>
              <a:t>CompuServe</a:t>
            </a:r>
            <a:r>
              <a:rPr lang="ru-RU" sz="2000" b="1" dirty="0" smtClean="0"/>
              <a:t> </a:t>
            </a:r>
            <a:r>
              <a:rPr lang="ru-RU" sz="2000" b="1" dirty="0" err="1" smtClean="0"/>
              <a:t>Graphic</a:t>
            </a:r>
            <a:r>
              <a:rPr lang="ru-RU" sz="2000" b="1" dirty="0" smtClean="0"/>
              <a:t> </a:t>
            </a:r>
            <a:r>
              <a:rPr lang="ru-RU" sz="2000" b="1" dirty="0" err="1" smtClean="0"/>
              <a:t>Interchange</a:t>
            </a:r>
            <a:r>
              <a:rPr lang="ru-RU" sz="2000" b="1" dirty="0" smtClean="0"/>
              <a:t> </a:t>
            </a:r>
            <a:r>
              <a:rPr lang="ru-RU" sz="2000" b="1" dirty="0" err="1" smtClean="0"/>
              <a:t>Format</a:t>
            </a:r>
            <a:r>
              <a:rPr lang="ru-RU" sz="2000" b="1" dirty="0" smtClean="0"/>
              <a:t>)</a:t>
            </a:r>
            <a:endParaRPr lang="ru-RU" sz="2000" dirty="0" smtClean="0"/>
          </a:p>
          <a:p>
            <a:r>
              <a:rPr lang="ru-RU" sz="2000" dirty="0" err="1"/>
              <a:t>Колір</a:t>
            </a:r>
            <a:r>
              <a:rPr lang="ru-RU" sz="2000" dirty="0"/>
              <a:t> кожного </a:t>
            </a:r>
            <a:r>
              <a:rPr lang="ru-RU" sz="2000" dirty="0" err="1"/>
              <a:t>пікселя</a:t>
            </a:r>
            <a:r>
              <a:rPr lang="ru-RU" sz="2000" dirty="0"/>
              <a:t> </a:t>
            </a:r>
            <a:r>
              <a:rPr lang="ru-RU" sz="2000" dirty="0" err="1"/>
              <a:t>кодується</a:t>
            </a:r>
            <a:r>
              <a:rPr lang="ru-RU" sz="2000" dirty="0"/>
              <a:t> </a:t>
            </a:r>
            <a:r>
              <a:rPr lang="ru-RU" sz="2000" dirty="0" err="1"/>
              <a:t>вісьма</a:t>
            </a:r>
            <a:r>
              <a:rPr lang="ru-RU" sz="2000" dirty="0"/>
              <a:t> </a:t>
            </a:r>
            <a:r>
              <a:rPr lang="ru-RU" sz="2000" dirty="0" err="1"/>
              <a:t>бітами</a:t>
            </a:r>
            <a:r>
              <a:rPr lang="ru-RU" sz="2000" dirty="0"/>
              <a:t>, тому GIF-файл </a:t>
            </a:r>
            <a:r>
              <a:rPr lang="ru-RU" sz="2000" dirty="0" err="1"/>
              <a:t>може</a:t>
            </a:r>
            <a:r>
              <a:rPr lang="ru-RU" sz="2000" dirty="0"/>
              <a:t> </a:t>
            </a:r>
            <a:r>
              <a:rPr lang="ru-RU" sz="2000" dirty="0" err="1"/>
              <a:t>містити</a:t>
            </a:r>
            <a:r>
              <a:rPr lang="ru-RU" sz="2000" dirty="0"/>
              <a:t> до 256 </a:t>
            </a:r>
            <a:r>
              <a:rPr lang="ru-RU" sz="2000" dirty="0" err="1" smtClean="0"/>
              <a:t>кольорів</a:t>
            </a:r>
            <a:r>
              <a:rPr lang="ru-RU" sz="2000" dirty="0" smtClean="0"/>
              <a:t>. </a:t>
            </a:r>
          </a:p>
          <a:p>
            <a:r>
              <a:rPr lang="uk-UA" sz="2000" dirty="0"/>
              <a:t>Кольори, які використовуються в </a:t>
            </a:r>
            <a:r>
              <a:rPr lang="en-US" sz="2000" dirty="0"/>
              <a:t>GIF-</a:t>
            </a:r>
            <a:r>
              <a:rPr lang="uk-UA" sz="2000" dirty="0"/>
              <a:t>зображенні, зберігаються всередині самого файлу в спеціальній таблиці кольорів, званій індексованою </a:t>
            </a:r>
            <a:r>
              <a:rPr lang="uk-UA" sz="2000" dirty="0" smtClean="0"/>
              <a:t>палітрою</a:t>
            </a:r>
            <a:r>
              <a:rPr lang="ru-RU" sz="2000" dirty="0" smtClean="0"/>
              <a:t>. </a:t>
            </a:r>
          </a:p>
          <a:p>
            <a:r>
              <a:rPr lang="uk-UA" sz="2000" dirty="0"/>
              <a:t>Підтримує прозору </a:t>
            </a:r>
            <a:r>
              <a:rPr lang="uk-UA" sz="2000" dirty="0" err="1"/>
              <a:t>підложку</a:t>
            </a:r>
            <a:r>
              <a:rPr lang="ru-RU" sz="2000" dirty="0" smtClean="0"/>
              <a:t>.</a:t>
            </a:r>
          </a:p>
          <a:p>
            <a:r>
              <a:rPr lang="uk-UA" sz="2000" dirty="0"/>
              <a:t>Файли GIF можуть також містити різні відтінки сірого кольору</a:t>
            </a:r>
            <a:r>
              <a:rPr lang="ru-RU" sz="2000" dirty="0" smtClean="0"/>
              <a:t>. </a:t>
            </a:r>
          </a:p>
          <a:p>
            <a:r>
              <a:rPr lang="ru-RU" sz="2000" dirty="0"/>
              <a:t>GIF-</a:t>
            </a:r>
            <a:r>
              <a:rPr lang="ru-RU" sz="2000" dirty="0" err="1"/>
              <a:t>файли</a:t>
            </a:r>
            <a:r>
              <a:rPr lang="ru-RU" sz="2000" dirty="0"/>
              <a:t> </a:t>
            </a:r>
            <a:r>
              <a:rPr lang="ru-RU" sz="2000" dirty="0" err="1"/>
              <a:t>можна</a:t>
            </a:r>
            <a:r>
              <a:rPr lang="ru-RU" sz="2000" dirty="0"/>
              <a:t> </a:t>
            </a:r>
            <a:r>
              <a:rPr lang="ru-RU" sz="2000" dirty="0" err="1"/>
              <a:t>використовувати</a:t>
            </a:r>
            <a:r>
              <a:rPr lang="ru-RU" sz="2000" dirty="0"/>
              <a:t> для </a:t>
            </a:r>
            <a:r>
              <a:rPr lang="ru-RU" sz="2000" dirty="0" err="1"/>
              <a:t>створення</a:t>
            </a:r>
            <a:r>
              <a:rPr lang="ru-RU" sz="2000" dirty="0"/>
              <a:t> не </a:t>
            </a:r>
            <a:r>
              <a:rPr lang="ru-RU" sz="2000" dirty="0" err="1"/>
              <a:t>тільки</a:t>
            </a:r>
            <a:r>
              <a:rPr lang="ru-RU" sz="2000" dirty="0"/>
              <a:t> </a:t>
            </a:r>
            <a:r>
              <a:rPr lang="ru-RU" sz="2000" dirty="0" err="1"/>
              <a:t>зображень</a:t>
            </a:r>
            <a:r>
              <a:rPr lang="ru-RU" sz="2000" dirty="0"/>
              <a:t>, але і </a:t>
            </a:r>
            <a:r>
              <a:rPr lang="ru-RU" sz="2000" dirty="0" err="1"/>
              <a:t>нескладної</a:t>
            </a:r>
            <a:r>
              <a:rPr lang="ru-RU" sz="2000" dirty="0"/>
              <a:t> </a:t>
            </a:r>
            <a:r>
              <a:rPr lang="ru-RU" sz="2000" dirty="0" err="1" smtClean="0"/>
              <a:t>анімації</a:t>
            </a:r>
            <a:r>
              <a:rPr lang="ru-RU" sz="2000" dirty="0" smtClean="0"/>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615262" cy="1143000"/>
          </a:xfrm>
        </p:spPr>
        <p:txBody>
          <a:bodyPr vert="horz" anchor="b">
            <a:normAutofit/>
          </a:bodyPr>
          <a:lstStyle/>
          <a:p>
            <a:r>
              <a:rPr lang="uk-UA" sz="3200" dirty="0"/>
              <a:t>Растрові формати файлів (коротко)</a:t>
            </a:r>
            <a:endParaRPr lang="ru-RU" sz="3200" dirty="0"/>
          </a:p>
        </p:txBody>
      </p:sp>
      <p:sp>
        <p:nvSpPr>
          <p:cNvPr id="3" name="Содержимое 2"/>
          <p:cNvSpPr>
            <a:spLocks noGrp="1"/>
          </p:cNvSpPr>
          <p:nvPr>
            <p:ph sz="quarter" idx="1"/>
          </p:nvPr>
        </p:nvSpPr>
        <p:spPr>
          <a:xfrm>
            <a:off x="457200" y="1600200"/>
            <a:ext cx="7931224" cy="4873752"/>
          </a:xfrm>
        </p:spPr>
        <p:txBody>
          <a:bodyPr>
            <a:noAutofit/>
          </a:bodyPr>
          <a:lstStyle/>
          <a:p>
            <a:r>
              <a:rPr lang="ru-RU" sz="2000" b="1" dirty="0" smtClean="0"/>
              <a:t>Формат JPEG </a:t>
            </a:r>
          </a:p>
          <a:p>
            <a:r>
              <a:rPr lang="ru-RU" sz="2000" dirty="0" err="1"/>
              <a:t>Ефективно</a:t>
            </a:r>
            <a:r>
              <a:rPr lang="ru-RU" sz="2000" dirty="0"/>
              <a:t> </a:t>
            </a:r>
            <a:r>
              <a:rPr lang="ru-RU" sz="2000" dirty="0" err="1"/>
              <a:t>зберігає</a:t>
            </a:r>
            <a:r>
              <a:rPr lang="ru-RU" sz="2000" dirty="0"/>
              <a:t> і </a:t>
            </a:r>
            <a:r>
              <a:rPr lang="ru-RU" sz="2000" dirty="0" err="1"/>
              <a:t>передає</a:t>
            </a:r>
            <a:r>
              <a:rPr lang="ru-RU" sz="2000" dirty="0"/>
              <a:t> </a:t>
            </a:r>
            <a:r>
              <a:rPr lang="ru-RU" sz="2000" dirty="0" err="1"/>
              <a:t>кольорові</a:t>
            </a:r>
            <a:r>
              <a:rPr lang="ru-RU" sz="2000" dirty="0"/>
              <a:t> </a:t>
            </a:r>
            <a:r>
              <a:rPr lang="ru-RU" sz="2000" dirty="0" err="1"/>
              <a:t>фотографії</a:t>
            </a:r>
            <a:r>
              <a:rPr lang="ru-RU" sz="2000" dirty="0"/>
              <a:t> з </a:t>
            </a:r>
            <a:r>
              <a:rPr lang="ru-RU" sz="2000" dirty="0" err="1"/>
              <a:t>повним</a:t>
            </a:r>
            <a:r>
              <a:rPr lang="ru-RU" sz="2000" dirty="0"/>
              <a:t> набором </a:t>
            </a:r>
            <a:r>
              <a:rPr lang="ru-RU" sz="2000" dirty="0" err="1"/>
              <a:t>колірних</a:t>
            </a:r>
            <a:r>
              <a:rPr lang="ru-RU" sz="2000" dirty="0"/>
              <a:t> </a:t>
            </a:r>
            <a:r>
              <a:rPr lang="ru-RU" sz="2000" dirty="0" err="1" smtClean="0"/>
              <a:t>відтінків</a:t>
            </a:r>
            <a:r>
              <a:rPr lang="ru-RU" sz="2000" dirty="0" smtClean="0"/>
              <a:t>. </a:t>
            </a:r>
          </a:p>
          <a:p>
            <a:r>
              <a:rPr lang="uk-UA" sz="2000" b="1" dirty="0"/>
              <a:t>Основні переваги </a:t>
            </a:r>
            <a:r>
              <a:rPr lang="uk-UA" sz="2000" b="1" dirty="0" smtClean="0"/>
              <a:t>JPEG-формату</a:t>
            </a:r>
            <a:r>
              <a:rPr lang="ru-RU" sz="2000" dirty="0"/>
              <a:t>:</a:t>
            </a:r>
            <a:endParaRPr lang="ru-RU" sz="2000" dirty="0" smtClean="0"/>
          </a:p>
          <a:p>
            <a:pPr lvl="1"/>
            <a:r>
              <a:rPr lang="uk-UA" sz="2000" dirty="0"/>
              <a:t>в залежності від рівня стиснення суцільні області руйнуються, і різкі переходи квітів згладжуються або </a:t>
            </a:r>
            <a:r>
              <a:rPr lang="uk-UA" sz="2000" dirty="0" smtClean="0"/>
              <a:t>розмиваються</a:t>
            </a:r>
            <a:r>
              <a:rPr lang="ru-RU" sz="2000" dirty="0" smtClean="0"/>
              <a:t>; </a:t>
            </a:r>
          </a:p>
          <a:p>
            <a:pPr lvl="1"/>
            <a:r>
              <a:rPr lang="uk-UA" sz="2000" dirty="0" smtClean="0"/>
              <a:t>24-розрядний </a:t>
            </a:r>
            <a:r>
              <a:rPr lang="uk-UA" sz="2000" dirty="0"/>
              <a:t>і може відображати до 16,7 млн. </a:t>
            </a:r>
            <a:r>
              <a:rPr lang="uk-UA" sz="2000" dirty="0" smtClean="0"/>
              <a:t>колірних </a:t>
            </a:r>
            <a:r>
              <a:rPr lang="uk-UA" sz="2000" dirty="0"/>
              <a:t>відтінків</a:t>
            </a:r>
            <a:r>
              <a:rPr lang="ru-RU" sz="2000" dirty="0" smtClean="0"/>
              <a:t>; </a:t>
            </a:r>
          </a:p>
          <a:p>
            <a:pPr lvl="1"/>
            <a:r>
              <a:rPr lang="uk-UA" sz="2000" dirty="0"/>
              <a:t>дозволяє самостійно задавати ступінь стиснення</a:t>
            </a:r>
            <a:r>
              <a:rPr lang="ru-RU" sz="2000" dirty="0" smtClean="0"/>
              <a:t>; </a:t>
            </a:r>
          </a:p>
          <a:p>
            <a:pPr lvl="1"/>
            <a:r>
              <a:rPr lang="uk-UA" sz="2000" dirty="0"/>
              <a:t>дозволяє визначати прогресивне відображення: коли при завантаженні на екрані відразу з'являється «грубе» уявлення зображення, яке, у міру отримання додаткової інформації, поступово поліпшується</a:t>
            </a:r>
            <a:r>
              <a:rPr lang="ru-RU" sz="2000" dirty="0" smtClean="0"/>
              <a:t>.</a:t>
            </a:r>
          </a:p>
          <a:p>
            <a:endParaRPr lang="ru-RU" sz="2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8" name="Rectangle 1026"/>
          <p:cNvSpPr>
            <a:spLocks noGrp="1" noChangeArrowheads="1"/>
          </p:cNvSpPr>
          <p:nvPr>
            <p:ph type="title"/>
          </p:nvPr>
        </p:nvSpPr>
        <p:spPr/>
        <p:txBody>
          <a:bodyPr/>
          <a:lstStyle/>
          <a:p>
            <a:r>
              <a:rPr lang="uk-UA" dirty="0"/>
              <a:t>Типи зображень</a:t>
            </a:r>
            <a:endParaRPr lang="ru-RU" dirty="0"/>
          </a:p>
        </p:txBody>
      </p:sp>
      <p:sp>
        <p:nvSpPr>
          <p:cNvPr id="720899" name="Rectangle 1027"/>
          <p:cNvSpPr>
            <a:spLocks noGrp="1" noChangeArrowheads="1"/>
          </p:cNvSpPr>
          <p:nvPr>
            <p:ph type="body" idx="1"/>
          </p:nvPr>
        </p:nvSpPr>
        <p:spPr>
          <a:xfrm>
            <a:off x="323528" y="1600200"/>
            <a:ext cx="8208912" cy="3773016"/>
          </a:xfrm>
        </p:spPr>
        <p:txBody>
          <a:bodyPr/>
          <a:lstStyle/>
          <a:p>
            <a:r>
              <a:rPr lang="ru-RU" sz="2800" dirty="0" err="1" smtClean="0"/>
              <a:t>Векторні</a:t>
            </a:r>
            <a:endParaRPr lang="ru-RU" sz="2800" dirty="0"/>
          </a:p>
          <a:p>
            <a:r>
              <a:rPr lang="ru-RU" sz="2800" dirty="0" err="1" smtClean="0"/>
              <a:t>Растрові</a:t>
            </a:r>
            <a:endParaRPr lang="ru-RU" sz="2800" dirty="0"/>
          </a:p>
          <a:p>
            <a:pPr lvl="1"/>
            <a:r>
              <a:rPr lang="ru-RU" sz="2800" dirty="0" err="1" smtClean="0"/>
              <a:t>Палітрові</a:t>
            </a:r>
            <a:endParaRPr lang="en-US" sz="2800" dirty="0"/>
          </a:p>
          <a:p>
            <a:pPr lvl="1"/>
            <a:r>
              <a:rPr lang="ru-RU" sz="2800" dirty="0" err="1" smtClean="0"/>
              <a:t>Безпалітрові</a:t>
            </a:r>
            <a:endParaRPr lang="ru-RU" sz="2800" dirty="0"/>
          </a:p>
          <a:p>
            <a:pPr lvl="2"/>
            <a:r>
              <a:rPr lang="ru-RU" sz="2400" dirty="0"/>
              <a:t>В </a:t>
            </a:r>
            <a:r>
              <a:rPr lang="ru-RU" sz="2400" dirty="0" err="1" smtClean="0"/>
              <a:t>системі</a:t>
            </a:r>
            <a:r>
              <a:rPr lang="ru-RU" sz="2400" dirty="0" smtClean="0"/>
              <a:t> </a:t>
            </a:r>
            <a:r>
              <a:rPr lang="ru-RU" sz="2400" dirty="0" err="1" smtClean="0"/>
              <a:t>кольорового</a:t>
            </a:r>
            <a:r>
              <a:rPr lang="ru-RU" sz="2400" dirty="0" smtClean="0"/>
              <a:t> </a:t>
            </a:r>
            <a:r>
              <a:rPr lang="ru-RU" sz="2400" dirty="0" err="1" smtClean="0"/>
              <a:t>представлення</a:t>
            </a:r>
            <a:r>
              <a:rPr lang="en-US" sz="2400" dirty="0" smtClean="0"/>
              <a:t> </a:t>
            </a:r>
            <a:r>
              <a:rPr lang="en-US" sz="2400" dirty="0"/>
              <a:t>RGB, CMYK, …</a:t>
            </a:r>
            <a:endParaRPr lang="ru-RU" sz="2400" dirty="0"/>
          </a:p>
          <a:p>
            <a:pPr lvl="2"/>
            <a:r>
              <a:rPr lang="ru-RU" sz="2400" dirty="0" smtClean="0"/>
              <a:t>У </a:t>
            </a:r>
            <a:r>
              <a:rPr lang="ru-RU" sz="2400" dirty="0" err="1" smtClean="0"/>
              <a:t>градаціях</a:t>
            </a:r>
            <a:r>
              <a:rPr lang="ru-RU" sz="2400" dirty="0" smtClean="0"/>
              <a:t> </a:t>
            </a:r>
            <a:r>
              <a:rPr lang="ru-RU" sz="2400" dirty="0" err="1" smtClean="0"/>
              <a:t>сірого</a:t>
            </a:r>
            <a:endParaRPr lang="ru-RU" sz="2400" dirty="0"/>
          </a:p>
          <a:p>
            <a:endParaRPr lang="ru-RU" sz="2800" dirty="0"/>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615262" cy="1143000"/>
          </a:xfrm>
        </p:spPr>
        <p:txBody>
          <a:bodyPr vert="horz" anchor="b">
            <a:normAutofit/>
          </a:bodyPr>
          <a:lstStyle/>
          <a:p>
            <a:r>
              <a:rPr lang="uk-UA" sz="3200" dirty="0"/>
              <a:t>Растрові формати файлів (коротко)</a:t>
            </a:r>
            <a:endParaRPr lang="ru-RU" sz="3200" dirty="0"/>
          </a:p>
        </p:txBody>
      </p:sp>
      <p:sp>
        <p:nvSpPr>
          <p:cNvPr id="3" name="Содержимое 2"/>
          <p:cNvSpPr>
            <a:spLocks noGrp="1"/>
          </p:cNvSpPr>
          <p:nvPr>
            <p:ph sz="quarter" idx="1"/>
          </p:nvPr>
        </p:nvSpPr>
        <p:spPr>
          <a:xfrm>
            <a:off x="457200" y="1600200"/>
            <a:ext cx="7467600" cy="3845024"/>
          </a:xfrm>
        </p:spPr>
        <p:txBody>
          <a:bodyPr>
            <a:normAutofit/>
          </a:bodyPr>
          <a:lstStyle/>
          <a:p>
            <a:r>
              <a:rPr lang="ru-RU" sz="2000" b="1" dirty="0" smtClean="0"/>
              <a:t>Формат JPEG </a:t>
            </a:r>
          </a:p>
          <a:p>
            <a:r>
              <a:rPr lang="ru-RU" sz="2000" b="1" dirty="0" err="1" smtClean="0"/>
              <a:t>Недол</a:t>
            </a:r>
            <a:r>
              <a:rPr lang="uk-UA" sz="2000" b="1" dirty="0" err="1" smtClean="0"/>
              <a:t>іки</a:t>
            </a:r>
            <a:r>
              <a:rPr lang="ru-RU" sz="2000" dirty="0" smtClean="0"/>
              <a:t>: </a:t>
            </a:r>
          </a:p>
          <a:p>
            <a:pPr lvl="1"/>
            <a:r>
              <a:rPr lang="ru-RU" sz="2000" dirty="0" err="1"/>
              <a:t>багаторазове</a:t>
            </a:r>
            <a:r>
              <a:rPr lang="ru-RU" sz="2000" dirty="0"/>
              <a:t> </a:t>
            </a:r>
            <a:r>
              <a:rPr lang="ru-RU" sz="2000" dirty="0" err="1"/>
              <a:t>збереження</a:t>
            </a:r>
            <a:r>
              <a:rPr lang="ru-RU" sz="2000" dirty="0"/>
              <a:t> файлу в </a:t>
            </a:r>
            <a:r>
              <a:rPr lang="ru-RU" sz="2000" dirty="0" err="1"/>
              <a:t>цьому</a:t>
            </a:r>
            <a:r>
              <a:rPr lang="ru-RU" sz="2000" dirty="0"/>
              <a:t> </a:t>
            </a:r>
            <a:r>
              <a:rPr lang="ru-RU" sz="2000" dirty="0" err="1"/>
              <a:t>форматі</a:t>
            </a:r>
            <a:r>
              <a:rPr lang="ru-RU" sz="2000" dirty="0"/>
              <a:t> </a:t>
            </a:r>
            <a:r>
              <a:rPr lang="ru-RU" sz="2000" dirty="0" err="1"/>
              <a:t>веде</a:t>
            </a:r>
            <a:r>
              <a:rPr lang="ru-RU" sz="2000" dirty="0"/>
              <a:t> до </a:t>
            </a:r>
            <a:r>
              <a:rPr lang="ru-RU" sz="2000" dirty="0" err="1"/>
              <a:t>погіршення</a:t>
            </a:r>
            <a:r>
              <a:rPr lang="ru-RU" sz="2000" dirty="0"/>
              <a:t> </a:t>
            </a:r>
            <a:r>
              <a:rPr lang="ru-RU" sz="2000" dirty="0" err="1"/>
              <a:t>якості</a:t>
            </a:r>
            <a:r>
              <a:rPr lang="ru-RU" sz="2000" dirty="0"/>
              <a:t> </a:t>
            </a:r>
            <a:r>
              <a:rPr lang="ru-RU" sz="2000" dirty="0" err="1" smtClean="0"/>
              <a:t>зображення</a:t>
            </a:r>
            <a:r>
              <a:rPr lang="ru-RU" sz="2000" dirty="0" smtClean="0"/>
              <a:t>; </a:t>
            </a:r>
          </a:p>
          <a:p>
            <a:pPr lvl="1"/>
            <a:r>
              <a:rPr lang="uk-UA" sz="2000" dirty="0"/>
              <a:t>зображення не мають прозорих областей</a:t>
            </a:r>
            <a:r>
              <a:rPr lang="ru-RU" sz="2000" dirty="0" smtClean="0"/>
              <a:t>; </a:t>
            </a:r>
          </a:p>
          <a:p>
            <a:pPr lvl="1"/>
            <a:r>
              <a:rPr lang="uk-UA" sz="2000" dirty="0"/>
              <a:t>в форматі використовується алгоритм стиснення з втратами</a:t>
            </a:r>
            <a:r>
              <a:rPr lang="ru-RU" sz="2000" dirty="0" smtClean="0"/>
              <a:t>; </a:t>
            </a:r>
          </a:p>
          <a:p>
            <a:pPr lvl="1"/>
            <a:r>
              <a:rPr lang="uk-UA" sz="2000" dirty="0"/>
              <a:t>JPEG-зображення не можуть «прив'язуватися» до палітри і їх «правильне» відображення не завжди можливе</a:t>
            </a:r>
            <a:r>
              <a:rPr lang="ru-RU" sz="2000" dirty="0" smtClean="0"/>
              <a:t>. </a:t>
            </a:r>
          </a:p>
          <a:p>
            <a:endParaRPr lang="ru-RU" sz="2000" dirty="0"/>
          </a:p>
        </p:txBody>
      </p:sp>
    </p:spTree>
    <p:extLst>
      <p:ext uri="{BB962C8B-B14F-4D97-AF65-F5344CB8AC3E}">
        <p14:creationId xmlns:p14="http://schemas.microsoft.com/office/powerpoint/2010/main" val="567730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dirty="0"/>
              <a:t>Растрові формати файлів (коротко)</a:t>
            </a:r>
            <a:endParaRPr lang="ru-RU" sz="3600" dirty="0"/>
          </a:p>
        </p:txBody>
      </p:sp>
      <p:sp>
        <p:nvSpPr>
          <p:cNvPr id="3" name="Содержимое 2"/>
          <p:cNvSpPr>
            <a:spLocks noGrp="1"/>
          </p:cNvSpPr>
          <p:nvPr>
            <p:ph sz="quarter" idx="1"/>
          </p:nvPr>
        </p:nvSpPr>
        <p:spPr>
          <a:xfrm>
            <a:off x="457200" y="1600200"/>
            <a:ext cx="7931224" cy="4873752"/>
          </a:xfrm>
        </p:spPr>
        <p:txBody>
          <a:bodyPr>
            <a:normAutofit fontScale="85000" lnSpcReduction="10000"/>
          </a:bodyPr>
          <a:lstStyle/>
          <a:p>
            <a:r>
              <a:rPr lang="ru-RU" b="1" dirty="0" smtClean="0"/>
              <a:t>Формат PNG</a:t>
            </a:r>
          </a:p>
          <a:p>
            <a:r>
              <a:rPr lang="uk-UA" dirty="0"/>
              <a:t>Взяв кращі властивості і від JPEG, і від GIF і додав свій підхід до подачі зображення, який дає можливість вбудувати в один файл різні версії того ж самого зображення для низької, середньої і високої роздільної здатності</a:t>
            </a:r>
            <a:r>
              <a:rPr lang="ru-RU" dirty="0" smtClean="0"/>
              <a:t>. </a:t>
            </a:r>
          </a:p>
          <a:p>
            <a:r>
              <a:rPr lang="uk-UA" dirty="0"/>
              <a:t>Був створений для поліпшення і для заміни формату GIF графічним форматом, що не вимагає ліцензії для використання</a:t>
            </a:r>
            <a:r>
              <a:rPr lang="ru-RU" dirty="0" smtClean="0"/>
              <a:t>. </a:t>
            </a:r>
          </a:p>
          <a:p>
            <a:r>
              <a:rPr lang="uk-UA" dirty="0"/>
              <a:t>Має три колірних схеми (</a:t>
            </a:r>
            <a:r>
              <a:rPr lang="uk-UA" dirty="0" err="1"/>
              <a:t>TrueColor</a:t>
            </a:r>
            <a:r>
              <a:rPr lang="uk-UA" dirty="0"/>
              <a:t>, </a:t>
            </a:r>
            <a:r>
              <a:rPr lang="uk-UA" dirty="0" err="1"/>
              <a:t>Grayscale</a:t>
            </a:r>
            <a:r>
              <a:rPr lang="uk-UA" dirty="0"/>
              <a:t> і індексована палітра), багато переваг і нових корисних можливостей</a:t>
            </a:r>
            <a:r>
              <a:rPr lang="ru-RU" dirty="0" smtClean="0"/>
              <a:t>. </a:t>
            </a:r>
          </a:p>
          <a:p>
            <a:r>
              <a:rPr lang="uk-UA" dirty="0"/>
              <a:t>Набагато </a:t>
            </a:r>
            <a:r>
              <a:rPr lang="uk-UA" dirty="0" smtClean="0"/>
              <a:t>зручніший при </a:t>
            </a:r>
            <a:r>
              <a:rPr lang="uk-UA" dirty="0"/>
              <a:t>створенні зображень, </a:t>
            </a:r>
            <a:r>
              <a:rPr lang="uk-UA" dirty="0" smtClean="0"/>
              <a:t>оскільки </a:t>
            </a:r>
            <a:r>
              <a:rPr lang="uk-UA" dirty="0"/>
              <a:t>має вдосконалений альфа-канал, на відміну від GIF, число його рівнів доведено до 254, що дає більш широкі можливості для створення багатошарових зображень</a:t>
            </a:r>
            <a:r>
              <a:rPr lang="ru-RU" dirty="0" smtClean="0"/>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dirty="0"/>
              <a:t>Растрові формати файлів (коротко)</a:t>
            </a:r>
            <a:endParaRPr lang="ru-RU" sz="3600" dirty="0"/>
          </a:p>
        </p:txBody>
      </p:sp>
      <p:sp>
        <p:nvSpPr>
          <p:cNvPr id="3" name="Содержимое 2"/>
          <p:cNvSpPr>
            <a:spLocks noGrp="1"/>
          </p:cNvSpPr>
          <p:nvPr>
            <p:ph sz="quarter" idx="1"/>
          </p:nvPr>
        </p:nvSpPr>
        <p:spPr>
          <a:xfrm>
            <a:off x="457200" y="1600200"/>
            <a:ext cx="8003232" cy="4873752"/>
          </a:xfrm>
        </p:spPr>
        <p:txBody>
          <a:bodyPr>
            <a:normAutofit/>
          </a:bodyPr>
          <a:lstStyle/>
          <a:p>
            <a:r>
              <a:rPr lang="ru-RU" sz="2000" b="1" dirty="0" smtClean="0"/>
              <a:t>Формат PNG</a:t>
            </a:r>
          </a:p>
          <a:p>
            <a:r>
              <a:rPr lang="uk-UA" sz="2000" dirty="0"/>
              <a:t>Існує поліпшене стиснення даних</a:t>
            </a:r>
            <a:r>
              <a:rPr lang="ru-RU" sz="2000" dirty="0" smtClean="0"/>
              <a:t>. </a:t>
            </a:r>
          </a:p>
          <a:p>
            <a:r>
              <a:rPr lang="uk-UA" sz="2000" dirty="0"/>
              <a:t>Оригінальна схема двовимірного </a:t>
            </a:r>
            <a:r>
              <a:rPr lang="uk-UA" sz="2000" dirty="0" err="1"/>
              <a:t>чередування</a:t>
            </a:r>
            <a:r>
              <a:rPr lang="uk-UA" sz="2000" dirty="0"/>
              <a:t> даних і можливість використання гамма-корекції (</a:t>
            </a:r>
            <a:r>
              <a:rPr lang="uk-UA" sz="2000" dirty="0" err="1"/>
              <a:t>міжплатформене</a:t>
            </a:r>
            <a:r>
              <a:rPr lang="uk-UA" sz="2000" dirty="0"/>
              <a:t> управління яскравістю зображення), також є перевагами цього </a:t>
            </a:r>
            <a:r>
              <a:rPr lang="uk-UA" sz="2000" dirty="0" smtClean="0"/>
              <a:t>формату</a:t>
            </a:r>
            <a:r>
              <a:rPr lang="ru-RU" sz="2000" dirty="0" smtClean="0"/>
              <a:t>. </a:t>
            </a:r>
          </a:p>
          <a:p>
            <a:r>
              <a:rPr lang="uk-UA" sz="2000" dirty="0"/>
              <a:t>Існує можливість збереження </a:t>
            </a:r>
            <a:r>
              <a:rPr lang="uk-UA" sz="2000" dirty="0" err="1"/>
              <a:t>компресованих</a:t>
            </a:r>
            <a:r>
              <a:rPr lang="uk-UA" sz="2000" dirty="0"/>
              <a:t> або </a:t>
            </a:r>
            <a:r>
              <a:rPr lang="uk-UA" sz="2000" dirty="0" err="1"/>
              <a:t>некомпресованих</a:t>
            </a:r>
            <a:r>
              <a:rPr lang="uk-UA" sz="2000" dirty="0"/>
              <a:t> текстових вставок. Для зберігання тексту, PNG підходить набагато більше ніж JPEG</a:t>
            </a:r>
            <a:r>
              <a:rPr lang="ru-RU" sz="2000" dirty="0" smtClean="0"/>
              <a:t>. </a:t>
            </a:r>
          </a:p>
          <a:p>
            <a:r>
              <a:rPr lang="uk-UA" sz="2000" dirty="0"/>
              <a:t>Спочатку був призначений лише для зберігання одного зображення в одному файлі</a:t>
            </a:r>
            <a:r>
              <a:rPr lang="ru-RU" sz="2000" dirty="0" smtClean="0"/>
              <a:t>. </a:t>
            </a:r>
          </a:p>
          <a:p>
            <a:r>
              <a:rPr lang="uk-UA" sz="2000" dirty="0"/>
              <a:t>Для передачі </a:t>
            </a:r>
            <a:r>
              <a:rPr lang="uk-UA" sz="2000" dirty="0" err="1"/>
              <a:t>анімованих</a:t>
            </a:r>
            <a:r>
              <a:rPr lang="uk-UA" sz="2000" dirty="0"/>
              <a:t> зображень використовується розширений формат MNG</a:t>
            </a:r>
            <a:r>
              <a:rPr lang="ru-RU" sz="2000" dirty="0" smtClean="0"/>
              <a:t>. </a:t>
            </a:r>
          </a:p>
          <a:p>
            <a:endParaRPr lang="ru-RU" sz="2000" dirty="0"/>
          </a:p>
        </p:txBody>
      </p:sp>
    </p:spTree>
    <p:extLst>
      <p:ext uri="{BB962C8B-B14F-4D97-AF65-F5344CB8AC3E}">
        <p14:creationId xmlns:p14="http://schemas.microsoft.com/office/powerpoint/2010/main" val="3380007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972452" cy="1143000"/>
          </a:xfrm>
        </p:spPr>
        <p:txBody>
          <a:bodyPr vert="horz" anchor="b">
            <a:normAutofit/>
          </a:bodyPr>
          <a:lstStyle/>
          <a:p>
            <a:r>
              <a:rPr lang="uk-UA" sz="3200" dirty="0"/>
              <a:t>Основні растрові формати файлів</a:t>
            </a:r>
            <a:endParaRPr lang="ru-RU" sz="3200" dirty="0"/>
          </a:p>
        </p:txBody>
      </p:sp>
      <p:graphicFrame>
        <p:nvGraphicFramePr>
          <p:cNvPr id="4" name="Содержимое 3"/>
          <p:cNvGraphicFramePr>
            <a:graphicFrameLocks noGrp="1"/>
          </p:cNvGraphicFramePr>
          <p:nvPr>
            <p:ph sz="quarter" idx="1"/>
            <p:extLst>
              <p:ext uri="{D42A27DB-BD31-4B8C-83A1-F6EECF244321}">
                <p14:modId xmlns:p14="http://schemas.microsoft.com/office/powerpoint/2010/main" val="3163779224"/>
              </p:ext>
            </p:extLst>
          </p:nvPr>
        </p:nvGraphicFramePr>
        <p:xfrm>
          <a:off x="214282" y="1600200"/>
          <a:ext cx="8429684" cy="4856834"/>
        </p:xfrm>
        <a:graphic>
          <a:graphicData uri="http://schemas.openxmlformats.org/drawingml/2006/table">
            <a:tbl>
              <a:tblPr firstRow="1" bandRow="1">
                <a:tableStyleId>{5C22544A-7EE6-4342-B048-85BDC9FD1C3A}</a:tableStyleId>
              </a:tblPr>
              <a:tblGrid>
                <a:gridCol w="857256"/>
                <a:gridCol w="1071570"/>
                <a:gridCol w="1643074"/>
                <a:gridCol w="2047890"/>
                <a:gridCol w="1452572"/>
                <a:gridCol w="1357322"/>
              </a:tblGrid>
              <a:tr h="973089">
                <a:tc>
                  <a:txBody>
                    <a:bodyPr/>
                    <a:lstStyle/>
                    <a:p>
                      <a:pPr algn="ctr">
                        <a:lnSpc>
                          <a:spcPct val="100000"/>
                        </a:lnSpc>
                        <a:spcBef>
                          <a:spcPts val="600"/>
                        </a:spcBef>
                        <a:spcAft>
                          <a:spcPts val="600"/>
                        </a:spcAft>
                      </a:pPr>
                      <a:r>
                        <a:rPr lang="ru-RU" sz="1400" b="1" dirty="0">
                          <a:solidFill>
                            <a:schemeClr val="bg1"/>
                          </a:solidFill>
                          <a:latin typeface="+mn-lt"/>
                          <a:ea typeface="Times New Roman"/>
                          <a:cs typeface="Tahoma" pitchFamily="34" charset="0"/>
                        </a:rPr>
                        <a:t>Формат</a:t>
                      </a:r>
                      <a:endParaRPr lang="ru-RU" sz="1400" dirty="0">
                        <a:solidFill>
                          <a:schemeClr val="bg1"/>
                        </a:solidFill>
                        <a:latin typeface="+mn-lt"/>
                        <a:ea typeface="Times New Roman"/>
                        <a:cs typeface="Tahoma" pitchFamily="34" charset="0"/>
                      </a:endParaRPr>
                    </a:p>
                  </a:txBody>
                  <a:tcPr marL="0" marR="0" marT="0" marB="0" anchor="ctr"/>
                </a:tc>
                <a:tc>
                  <a:txBody>
                    <a:bodyPr/>
                    <a:lstStyle/>
                    <a:p>
                      <a:pPr algn="ctr">
                        <a:lnSpc>
                          <a:spcPct val="100000"/>
                        </a:lnSpc>
                        <a:spcBef>
                          <a:spcPts val="600"/>
                        </a:spcBef>
                        <a:spcAft>
                          <a:spcPts val="600"/>
                        </a:spcAft>
                      </a:pPr>
                      <a:r>
                        <a:rPr lang="ru-RU" sz="1400" b="1" dirty="0">
                          <a:solidFill>
                            <a:schemeClr val="bg1"/>
                          </a:solidFill>
                          <a:latin typeface="+mn-lt"/>
                          <a:ea typeface="Times New Roman"/>
                          <a:cs typeface="Tahoma" pitchFamily="34" charset="0"/>
                        </a:rPr>
                        <a:t>Макс. число </a:t>
                      </a:r>
                      <a:r>
                        <a:rPr lang="ru-RU" sz="1400" b="1" dirty="0" err="1" smtClean="0">
                          <a:solidFill>
                            <a:schemeClr val="bg1"/>
                          </a:solidFill>
                          <a:latin typeface="+mn-lt"/>
                          <a:ea typeface="Times New Roman"/>
                          <a:cs typeface="Tahoma" pitchFamily="34" charset="0"/>
                        </a:rPr>
                        <a:t>біт</a:t>
                      </a:r>
                      <a:r>
                        <a:rPr lang="ru-RU" sz="1400" b="1" dirty="0" smtClean="0">
                          <a:solidFill>
                            <a:schemeClr val="bg1"/>
                          </a:solidFill>
                          <a:latin typeface="+mn-lt"/>
                          <a:ea typeface="Times New Roman"/>
                          <a:cs typeface="Tahoma" pitchFamily="34" charset="0"/>
                        </a:rPr>
                        <a:t>/</a:t>
                      </a:r>
                      <a:r>
                        <a:rPr lang="ru-RU" sz="1400" b="1" dirty="0" err="1" smtClean="0">
                          <a:solidFill>
                            <a:schemeClr val="bg1"/>
                          </a:solidFill>
                          <a:latin typeface="+mn-lt"/>
                          <a:ea typeface="Times New Roman"/>
                          <a:cs typeface="Tahoma" pitchFamily="34" charset="0"/>
                        </a:rPr>
                        <a:t>піксел</a:t>
                      </a:r>
                      <a:endParaRPr lang="ru-RU" sz="1400" dirty="0">
                        <a:solidFill>
                          <a:schemeClr val="bg1"/>
                        </a:solidFill>
                        <a:latin typeface="+mn-lt"/>
                        <a:ea typeface="Times New Roman"/>
                        <a:cs typeface="Tahoma" pitchFamily="34" charset="0"/>
                      </a:endParaRPr>
                    </a:p>
                  </a:txBody>
                  <a:tcPr marL="0" marR="0" marT="0" marB="0" anchor="ctr"/>
                </a:tc>
                <a:tc>
                  <a:txBody>
                    <a:bodyPr/>
                    <a:lstStyle/>
                    <a:p>
                      <a:pPr algn="ctr">
                        <a:lnSpc>
                          <a:spcPct val="100000"/>
                        </a:lnSpc>
                        <a:spcBef>
                          <a:spcPts val="600"/>
                        </a:spcBef>
                        <a:spcAft>
                          <a:spcPts val="600"/>
                        </a:spcAft>
                      </a:pPr>
                      <a:r>
                        <a:rPr lang="ru-RU" sz="1400" b="1" dirty="0">
                          <a:solidFill>
                            <a:schemeClr val="bg1"/>
                          </a:solidFill>
                          <a:latin typeface="+mn-lt"/>
                          <a:ea typeface="Times New Roman"/>
                          <a:cs typeface="Tahoma" pitchFamily="34" charset="0"/>
                        </a:rPr>
                        <a:t>Макс. число </a:t>
                      </a:r>
                      <a:r>
                        <a:rPr lang="ru-RU" sz="1400" b="1" dirty="0" err="1" smtClean="0">
                          <a:solidFill>
                            <a:schemeClr val="bg1"/>
                          </a:solidFill>
                          <a:latin typeface="+mn-lt"/>
                          <a:ea typeface="Times New Roman"/>
                          <a:cs typeface="Tahoma" pitchFamily="34" charset="0"/>
                        </a:rPr>
                        <a:t>кольорів</a:t>
                      </a:r>
                      <a:endParaRPr lang="ru-RU" sz="1400" dirty="0">
                        <a:solidFill>
                          <a:schemeClr val="bg1"/>
                        </a:solidFill>
                        <a:latin typeface="+mn-lt"/>
                        <a:ea typeface="Times New Roman"/>
                        <a:cs typeface="Tahoma" pitchFamily="34" charset="0"/>
                      </a:endParaRPr>
                    </a:p>
                  </a:txBody>
                  <a:tcPr marL="0" marR="0" marT="0" marB="0" anchor="ctr"/>
                </a:tc>
                <a:tc>
                  <a:txBody>
                    <a:bodyPr/>
                    <a:lstStyle/>
                    <a:p>
                      <a:pPr algn="ctr">
                        <a:lnSpc>
                          <a:spcPct val="100000"/>
                        </a:lnSpc>
                        <a:spcBef>
                          <a:spcPts val="600"/>
                        </a:spcBef>
                        <a:spcAft>
                          <a:spcPts val="600"/>
                        </a:spcAft>
                      </a:pPr>
                      <a:r>
                        <a:rPr lang="ru-RU" sz="1400" b="1" dirty="0">
                          <a:solidFill>
                            <a:schemeClr val="bg1"/>
                          </a:solidFill>
                          <a:latin typeface="+mn-lt"/>
                          <a:ea typeface="Times New Roman"/>
                          <a:cs typeface="Tahoma" pitchFamily="34" charset="0"/>
                        </a:rPr>
                        <a:t>Макс. </a:t>
                      </a:r>
                      <a:r>
                        <a:rPr lang="ru-RU" sz="1400" b="1" dirty="0" err="1" smtClean="0">
                          <a:solidFill>
                            <a:schemeClr val="bg1"/>
                          </a:solidFill>
                          <a:latin typeface="+mn-lt"/>
                          <a:ea typeface="Times New Roman"/>
                          <a:cs typeface="Tahoma" pitchFamily="34" charset="0"/>
                        </a:rPr>
                        <a:t>розмір</a:t>
                      </a:r>
                      <a:r>
                        <a:rPr lang="ru-RU" sz="1400" b="1" dirty="0" smtClean="0">
                          <a:solidFill>
                            <a:schemeClr val="bg1"/>
                          </a:solidFill>
                          <a:latin typeface="+mn-lt"/>
                          <a:ea typeface="Times New Roman"/>
                          <a:cs typeface="Tahoma" pitchFamily="34" charset="0"/>
                        </a:rPr>
                        <a:t> </a:t>
                      </a:r>
                      <a:r>
                        <a:rPr lang="ru-RU" sz="1400" b="1" dirty="0" err="1" smtClean="0">
                          <a:solidFill>
                            <a:schemeClr val="bg1"/>
                          </a:solidFill>
                          <a:latin typeface="+mn-lt"/>
                          <a:ea typeface="Times New Roman"/>
                          <a:cs typeface="Tahoma" pitchFamily="34" charset="0"/>
                        </a:rPr>
                        <a:t>зображення</a:t>
                      </a:r>
                      <a:r>
                        <a:rPr lang="ru-RU" sz="1400" b="1" dirty="0">
                          <a:solidFill>
                            <a:schemeClr val="bg1"/>
                          </a:solidFill>
                          <a:latin typeface="+mn-lt"/>
                          <a:ea typeface="Times New Roman"/>
                          <a:cs typeface="Tahoma" pitchFamily="34" charset="0"/>
                        </a:rPr>
                        <a:t>, </a:t>
                      </a:r>
                      <a:r>
                        <a:rPr lang="ru-RU" sz="1400" b="1" dirty="0" err="1" smtClean="0">
                          <a:solidFill>
                            <a:schemeClr val="bg1"/>
                          </a:solidFill>
                          <a:latin typeface="+mn-lt"/>
                          <a:ea typeface="Times New Roman"/>
                          <a:cs typeface="Tahoma" pitchFamily="34" charset="0"/>
                        </a:rPr>
                        <a:t>піксел</a:t>
                      </a:r>
                      <a:endParaRPr lang="ru-RU" sz="1400" dirty="0">
                        <a:solidFill>
                          <a:schemeClr val="bg1"/>
                        </a:solidFill>
                        <a:latin typeface="+mn-lt"/>
                        <a:ea typeface="Times New Roman"/>
                        <a:cs typeface="Tahoma" pitchFamily="34" charset="0"/>
                      </a:endParaRPr>
                    </a:p>
                  </a:txBody>
                  <a:tcPr marL="0" marR="0" marT="0" marB="0" anchor="ctr"/>
                </a:tc>
                <a:tc>
                  <a:txBody>
                    <a:bodyPr/>
                    <a:lstStyle/>
                    <a:p>
                      <a:pPr algn="ctr">
                        <a:lnSpc>
                          <a:spcPct val="100000"/>
                        </a:lnSpc>
                        <a:spcBef>
                          <a:spcPts val="600"/>
                        </a:spcBef>
                        <a:spcAft>
                          <a:spcPts val="600"/>
                        </a:spcAft>
                      </a:pPr>
                      <a:r>
                        <a:rPr lang="ru-RU" sz="1400" b="1" dirty="0" err="1" smtClean="0">
                          <a:solidFill>
                            <a:schemeClr val="bg1"/>
                          </a:solidFill>
                          <a:latin typeface="+mn-lt"/>
                          <a:ea typeface="Times New Roman"/>
                          <a:cs typeface="Tahoma" pitchFamily="34" charset="0"/>
                        </a:rPr>
                        <a:t>Методи</a:t>
                      </a:r>
                      <a:r>
                        <a:rPr lang="ru-RU" sz="1400" b="1" dirty="0" smtClean="0">
                          <a:solidFill>
                            <a:schemeClr val="bg1"/>
                          </a:solidFill>
                          <a:latin typeface="+mn-lt"/>
                          <a:ea typeface="Times New Roman"/>
                          <a:cs typeface="Tahoma" pitchFamily="34" charset="0"/>
                        </a:rPr>
                        <a:t> </a:t>
                      </a:r>
                      <a:r>
                        <a:rPr lang="ru-RU" sz="1400" b="1" dirty="0" err="1" smtClean="0">
                          <a:solidFill>
                            <a:schemeClr val="bg1"/>
                          </a:solidFill>
                          <a:latin typeface="+mn-lt"/>
                          <a:ea typeface="Times New Roman"/>
                          <a:cs typeface="Tahoma" pitchFamily="34" charset="0"/>
                        </a:rPr>
                        <a:t>стиснення</a:t>
                      </a:r>
                      <a:endParaRPr lang="ru-RU" sz="1400" dirty="0">
                        <a:solidFill>
                          <a:schemeClr val="bg1"/>
                        </a:solidFill>
                        <a:latin typeface="+mn-lt"/>
                        <a:ea typeface="Times New Roman"/>
                        <a:cs typeface="Tahoma" pitchFamily="34" charset="0"/>
                      </a:endParaRPr>
                    </a:p>
                  </a:txBody>
                  <a:tcPr marL="0" marR="0" marT="0" marB="0" anchor="ctr"/>
                </a:tc>
                <a:tc>
                  <a:txBody>
                    <a:bodyPr/>
                    <a:lstStyle/>
                    <a:p>
                      <a:pPr algn="ctr">
                        <a:lnSpc>
                          <a:spcPct val="100000"/>
                        </a:lnSpc>
                        <a:spcBef>
                          <a:spcPts val="600"/>
                        </a:spcBef>
                        <a:spcAft>
                          <a:spcPts val="600"/>
                        </a:spcAft>
                      </a:pPr>
                      <a:r>
                        <a:rPr lang="ru-RU" sz="1400" b="1" dirty="0" err="1" smtClean="0">
                          <a:solidFill>
                            <a:schemeClr val="bg1"/>
                          </a:solidFill>
                          <a:latin typeface="+mn-lt"/>
                          <a:ea typeface="Times New Roman"/>
                          <a:cs typeface="Tahoma" pitchFamily="34" charset="0"/>
                        </a:rPr>
                        <a:t>Кодування</a:t>
                      </a:r>
                      <a:r>
                        <a:rPr lang="ru-RU" sz="1400" b="1" dirty="0" smtClean="0">
                          <a:solidFill>
                            <a:schemeClr val="bg1"/>
                          </a:solidFill>
                          <a:latin typeface="+mn-lt"/>
                          <a:ea typeface="Times New Roman"/>
                          <a:cs typeface="Tahoma" pitchFamily="34" charset="0"/>
                        </a:rPr>
                        <a:t> </a:t>
                      </a:r>
                      <a:r>
                        <a:rPr lang="ru-RU" sz="1400" b="1" dirty="0" err="1" smtClean="0">
                          <a:solidFill>
                            <a:schemeClr val="bg1"/>
                          </a:solidFill>
                          <a:latin typeface="+mn-lt"/>
                          <a:ea typeface="Times New Roman"/>
                          <a:cs typeface="Tahoma" pitchFamily="34" charset="0"/>
                        </a:rPr>
                        <a:t>декількох</a:t>
                      </a:r>
                      <a:r>
                        <a:rPr lang="ru-RU" sz="1400" b="1" dirty="0" smtClean="0">
                          <a:solidFill>
                            <a:schemeClr val="bg1"/>
                          </a:solidFill>
                          <a:latin typeface="+mn-lt"/>
                          <a:ea typeface="Times New Roman"/>
                          <a:cs typeface="Tahoma" pitchFamily="34" charset="0"/>
                        </a:rPr>
                        <a:t> </a:t>
                      </a:r>
                      <a:r>
                        <a:rPr lang="ru-RU" sz="1400" b="1" dirty="0" err="1" smtClean="0">
                          <a:solidFill>
                            <a:schemeClr val="bg1"/>
                          </a:solidFill>
                          <a:latin typeface="+mn-lt"/>
                          <a:ea typeface="Times New Roman"/>
                          <a:cs typeface="Tahoma" pitchFamily="34" charset="0"/>
                        </a:rPr>
                        <a:t>зображень</a:t>
                      </a:r>
                      <a:endParaRPr lang="ru-RU" sz="1400" dirty="0">
                        <a:solidFill>
                          <a:schemeClr val="bg1"/>
                        </a:solidFill>
                        <a:latin typeface="+mn-lt"/>
                        <a:ea typeface="Times New Roman"/>
                        <a:cs typeface="Tahoma" pitchFamily="34" charset="0"/>
                      </a:endParaRPr>
                    </a:p>
                  </a:txBody>
                  <a:tcPr marL="0" marR="0" marT="0" marB="0" anchor="ctr"/>
                </a:tc>
              </a:tr>
              <a:tr h="469553">
                <a:tc>
                  <a:txBody>
                    <a:bodyPr/>
                    <a:lstStyle/>
                    <a:p>
                      <a:pPr algn="ctr">
                        <a:lnSpc>
                          <a:spcPct val="150000"/>
                        </a:lnSpc>
                        <a:spcBef>
                          <a:spcPts val="500"/>
                        </a:spcBef>
                        <a:spcAft>
                          <a:spcPts val="0"/>
                        </a:spcAft>
                      </a:pPr>
                      <a:r>
                        <a:rPr lang="ru-RU" sz="1600" dirty="0">
                          <a:solidFill>
                            <a:srgbClr val="000000"/>
                          </a:solidFill>
                          <a:latin typeface="+mn-lt"/>
                          <a:ea typeface="Times New Roman"/>
                          <a:cs typeface="Times New Roman"/>
                        </a:rPr>
                        <a:t>BMP</a:t>
                      </a:r>
                    </a:p>
                  </a:txBody>
                  <a:tcPr marL="0" marR="0" marT="0" marB="0" anchor="ctr"/>
                </a:tc>
                <a:tc>
                  <a:txBody>
                    <a:bodyPr/>
                    <a:lstStyle/>
                    <a:p>
                      <a:pPr algn="ctr">
                        <a:lnSpc>
                          <a:spcPct val="150000"/>
                        </a:lnSpc>
                        <a:spcBef>
                          <a:spcPts val="500"/>
                        </a:spcBef>
                        <a:spcAft>
                          <a:spcPts val="0"/>
                        </a:spcAft>
                      </a:pPr>
                      <a:r>
                        <a:rPr lang="ru-RU" sz="1600" dirty="0">
                          <a:solidFill>
                            <a:srgbClr val="000000"/>
                          </a:solidFill>
                          <a:latin typeface="+mn-lt"/>
                          <a:ea typeface="Times New Roman"/>
                          <a:cs typeface="Times New Roman"/>
                        </a:rPr>
                        <a:t>24</a:t>
                      </a:r>
                    </a:p>
                  </a:txBody>
                  <a:tcPr marL="0" marR="0" marT="0" marB="0" anchor="ctr"/>
                </a:tc>
                <a:tc>
                  <a:txBody>
                    <a:bodyPr/>
                    <a:lstStyle/>
                    <a:p>
                      <a:pPr algn="ctr">
                        <a:lnSpc>
                          <a:spcPct val="150000"/>
                        </a:lnSpc>
                        <a:spcBef>
                          <a:spcPts val="500"/>
                        </a:spcBef>
                        <a:spcAft>
                          <a:spcPts val="0"/>
                        </a:spcAft>
                      </a:pPr>
                      <a:r>
                        <a:rPr lang="ru-RU" sz="1600" dirty="0">
                          <a:solidFill>
                            <a:srgbClr val="000000"/>
                          </a:solidFill>
                          <a:latin typeface="+mn-lt"/>
                          <a:ea typeface="Times New Roman"/>
                          <a:cs typeface="Times New Roman"/>
                        </a:rPr>
                        <a:t>16'777'216</a:t>
                      </a:r>
                    </a:p>
                  </a:txBody>
                  <a:tcPr marL="0" marR="0" marT="0" marB="0" anchor="ctr"/>
                </a:tc>
                <a:tc>
                  <a:txBody>
                    <a:bodyPr/>
                    <a:lstStyle/>
                    <a:p>
                      <a:pPr algn="ctr">
                        <a:lnSpc>
                          <a:spcPct val="150000"/>
                        </a:lnSpc>
                        <a:spcBef>
                          <a:spcPts val="500"/>
                        </a:spcBef>
                        <a:spcAft>
                          <a:spcPts val="0"/>
                        </a:spcAft>
                      </a:pPr>
                      <a:r>
                        <a:rPr lang="ru-RU" sz="1600" dirty="0">
                          <a:solidFill>
                            <a:srgbClr val="000000"/>
                          </a:solidFill>
                          <a:latin typeface="+mn-lt"/>
                          <a:ea typeface="Times New Roman"/>
                          <a:cs typeface="Times New Roman"/>
                        </a:rPr>
                        <a:t>65535 </a:t>
                      </a:r>
                      <a:r>
                        <a:rPr lang="ru-RU" sz="1600" dirty="0" err="1">
                          <a:solidFill>
                            <a:srgbClr val="000000"/>
                          </a:solidFill>
                          <a:latin typeface="+mn-lt"/>
                          <a:ea typeface="Times New Roman"/>
                          <a:cs typeface="Times New Roman"/>
                        </a:rPr>
                        <a:t>x</a:t>
                      </a:r>
                      <a:r>
                        <a:rPr lang="ru-RU" sz="1600" dirty="0">
                          <a:solidFill>
                            <a:srgbClr val="000000"/>
                          </a:solidFill>
                          <a:latin typeface="+mn-lt"/>
                          <a:ea typeface="Times New Roman"/>
                          <a:cs typeface="Times New Roman"/>
                        </a:rPr>
                        <a:t> 65535</a:t>
                      </a:r>
                    </a:p>
                  </a:txBody>
                  <a:tcPr marL="0" marR="0" marT="0" marB="0" anchor="ctr"/>
                </a:tc>
                <a:tc>
                  <a:txBody>
                    <a:bodyPr/>
                    <a:lstStyle/>
                    <a:p>
                      <a:pPr algn="ctr">
                        <a:lnSpc>
                          <a:spcPct val="150000"/>
                        </a:lnSpc>
                        <a:spcBef>
                          <a:spcPts val="500"/>
                        </a:spcBef>
                        <a:spcAft>
                          <a:spcPts val="0"/>
                        </a:spcAft>
                      </a:pPr>
                      <a:r>
                        <a:rPr lang="ru-RU" sz="1600">
                          <a:solidFill>
                            <a:srgbClr val="000000"/>
                          </a:solidFill>
                          <a:latin typeface="+mn-lt"/>
                          <a:ea typeface="Times New Roman"/>
                          <a:cs typeface="Times New Roman"/>
                        </a:rPr>
                        <a:t>RLE*</a:t>
                      </a:r>
                    </a:p>
                  </a:txBody>
                  <a:tcPr marL="0" marR="0" marT="0" marB="0" anchor="ctr"/>
                </a:tc>
                <a:tc>
                  <a:txBody>
                    <a:bodyPr/>
                    <a:lstStyle/>
                    <a:p>
                      <a:pPr algn="ctr">
                        <a:lnSpc>
                          <a:spcPct val="150000"/>
                        </a:lnSpc>
                        <a:spcBef>
                          <a:spcPts val="500"/>
                        </a:spcBef>
                        <a:spcAft>
                          <a:spcPts val="0"/>
                        </a:spcAft>
                      </a:pPr>
                      <a:r>
                        <a:rPr lang="ru-RU" sz="1600" dirty="0" err="1" smtClean="0">
                          <a:solidFill>
                            <a:srgbClr val="000000"/>
                          </a:solidFill>
                          <a:latin typeface="+mn-lt"/>
                          <a:ea typeface="Times New Roman"/>
                          <a:cs typeface="Times New Roman"/>
                        </a:rPr>
                        <a:t>ні</a:t>
                      </a:r>
                      <a:endParaRPr lang="ru-RU" sz="1600" dirty="0">
                        <a:solidFill>
                          <a:srgbClr val="000000"/>
                        </a:solidFill>
                        <a:latin typeface="+mn-lt"/>
                        <a:ea typeface="Times New Roman"/>
                        <a:cs typeface="Times New Roman"/>
                      </a:endParaRPr>
                    </a:p>
                  </a:txBody>
                  <a:tcPr marL="0" marR="0" marT="0" marB="0" anchor="ctr"/>
                </a:tc>
              </a:tr>
              <a:tr h="463382">
                <a:tc>
                  <a:txBody>
                    <a:bodyPr/>
                    <a:lstStyle/>
                    <a:p>
                      <a:pPr algn="ctr">
                        <a:lnSpc>
                          <a:spcPct val="150000"/>
                        </a:lnSpc>
                        <a:spcBef>
                          <a:spcPts val="500"/>
                        </a:spcBef>
                        <a:spcAft>
                          <a:spcPts val="0"/>
                        </a:spcAft>
                      </a:pPr>
                      <a:r>
                        <a:rPr lang="ru-RU" sz="1600">
                          <a:solidFill>
                            <a:srgbClr val="000000"/>
                          </a:solidFill>
                          <a:latin typeface="+mn-lt"/>
                          <a:ea typeface="Times New Roman"/>
                          <a:cs typeface="Times New Roman"/>
                        </a:rPr>
                        <a:t>GIF</a:t>
                      </a:r>
                    </a:p>
                  </a:txBody>
                  <a:tcPr marL="0" marR="0" marT="0" marB="0" anchor="ctr"/>
                </a:tc>
                <a:tc>
                  <a:txBody>
                    <a:bodyPr/>
                    <a:lstStyle/>
                    <a:p>
                      <a:pPr algn="ctr">
                        <a:lnSpc>
                          <a:spcPct val="150000"/>
                        </a:lnSpc>
                        <a:spcBef>
                          <a:spcPts val="500"/>
                        </a:spcBef>
                        <a:spcAft>
                          <a:spcPts val="0"/>
                        </a:spcAft>
                      </a:pPr>
                      <a:r>
                        <a:rPr lang="ru-RU" sz="1600">
                          <a:solidFill>
                            <a:srgbClr val="000000"/>
                          </a:solidFill>
                          <a:latin typeface="+mn-lt"/>
                          <a:ea typeface="Times New Roman"/>
                          <a:cs typeface="Times New Roman"/>
                        </a:rPr>
                        <a:t>8</a:t>
                      </a:r>
                    </a:p>
                  </a:txBody>
                  <a:tcPr marL="0" marR="0" marT="0" marB="0" anchor="ctr"/>
                </a:tc>
                <a:tc>
                  <a:txBody>
                    <a:bodyPr/>
                    <a:lstStyle/>
                    <a:p>
                      <a:pPr algn="ctr">
                        <a:lnSpc>
                          <a:spcPct val="150000"/>
                        </a:lnSpc>
                        <a:spcBef>
                          <a:spcPts val="500"/>
                        </a:spcBef>
                        <a:spcAft>
                          <a:spcPts val="0"/>
                        </a:spcAft>
                      </a:pPr>
                      <a:r>
                        <a:rPr lang="ru-RU" sz="1600" dirty="0">
                          <a:solidFill>
                            <a:srgbClr val="000000"/>
                          </a:solidFill>
                          <a:latin typeface="+mn-lt"/>
                          <a:ea typeface="Times New Roman"/>
                          <a:cs typeface="Times New Roman"/>
                        </a:rPr>
                        <a:t>256</a:t>
                      </a:r>
                    </a:p>
                  </a:txBody>
                  <a:tcPr marL="0" marR="0" marT="0" marB="0" anchor="ctr"/>
                </a:tc>
                <a:tc>
                  <a:txBody>
                    <a:bodyPr/>
                    <a:lstStyle/>
                    <a:p>
                      <a:pPr algn="ctr">
                        <a:lnSpc>
                          <a:spcPct val="150000"/>
                        </a:lnSpc>
                        <a:spcBef>
                          <a:spcPts val="500"/>
                        </a:spcBef>
                        <a:spcAft>
                          <a:spcPts val="0"/>
                        </a:spcAft>
                      </a:pPr>
                      <a:r>
                        <a:rPr lang="ru-RU" sz="1600" dirty="0">
                          <a:solidFill>
                            <a:srgbClr val="000000"/>
                          </a:solidFill>
                          <a:latin typeface="+mn-lt"/>
                          <a:ea typeface="Times New Roman"/>
                          <a:cs typeface="Times New Roman"/>
                        </a:rPr>
                        <a:t>65'535 </a:t>
                      </a:r>
                      <a:r>
                        <a:rPr lang="ru-RU" sz="1600" dirty="0" err="1">
                          <a:solidFill>
                            <a:srgbClr val="000000"/>
                          </a:solidFill>
                          <a:latin typeface="+mn-lt"/>
                          <a:ea typeface="Times New Roman"/>
                          <a:cs typeface="Times New Roman"/>
                        </a:rPr>
                        <a:t>x</a:t>
                      </a:r>
                      <a:r>
                        <a:rPr lang="ru-RU" sz="1600" dirty="0">
                          <a:solidFill>
                            <a:srgbClr val="000000"/>
                          </a:solidFill>
                          <a:latin typeface="+mn-lt"/>
                          <a:ea typeface="Times New Roman"/>
                          <a:cs typeface="Times New Roman"/>
                        </a:rPr>
                        <a:t> 65535</a:t>
                      </a:r>
                    </a:p>
                  </a:txBody>
                  <a:tcPr marL="0" marR="0" marT="0" marB="0" anchor="ctr"/>
                </a:tc>
                <a:tc>
                  <a:txBody>
                    <a:bodyPr/>
                    <a:lstStyle/>
                    <a:p>
                      <a:pPr algn="ctr">
                        <a:lnSpc>
                          <a:spcPct val="150000"/>
                        </a:lnSpc>
                        <a:spcBef>
                          <a:spcPts val="500"/>
                        </a:spcBef>
                        <a:spcAft>
                          <a:spcPts val="0"/>
                        </a:spcAft>
                      </a:pPr>
                      <a:r>
                        <a:rPr lang="ru-RU" sz="1600" dirty="0">
                          <a:solidFill>
                            <a:srgbClr val="000000"/>
                          </a:solidFill>
                          <a:latin typeface="+mn-lt"/>
                          <a:ea typeface="Times New Roman"/>
                          <a:cs typeface="Times New Roman"/>
                        </a:rPr>
                        <a:t>LZW</a:t>
                      </a:r>
                    </a:p>
                  </a:txBody>
                  <a:tcPr marL="0" marR="0" marT="0" marB="0" anchor="ctr"/>
                </a:tc>
                <a:tc>
                  <a:txBody>
                    <a:bodyPr/>
                    <a:lstStyle/>
                    <a:p>
                      <a:pPr algn="ctr">
                        <a:lnSpc>
                          <a:spcPct val="150000"/>
                        </a:lnSpc>
                        <a:spcBef>
                          <a:spcPts val="500"/>
                        </a:spcBef>
                        <a:spcAft>
                          <a:spcPts val="0"/>
                        </a:spcAft>
                      </a:pPr>
                      <a:r>
                        <a:rPr lang="ru-RU" sz="1600" dirty="0" smtClean="0">
                          <a:solidFill>
                            <a:srgbClr val="000000"/>
                          </a:solidFill>
                          <a:latin typeface="+mn-lt"/>
                          <a:ea typeface="Times New Roman"/>
                          <a:cs typeface="Times New Roman"/>
                        </a:rPr>
                        <a:t>так</a:t>
                      </a:r>
                      <a:endParaRPr lang="ru-RU" sz="1600" dirty="0">
                        <a:solidFill>
                          <a:srgbClr val="000000"/>
                        </a:solidFill>
                        <a:latin typeface="+mn-lt"/>
                        <a:ea typeface="Times New Roman"/>
                        <a:cs typeface="Times New Roman"/>
                      </a:endParaRPr>
                    </a:p>
                  </a:txBody>
                  <a:tcPr marL="0" marR="0" marT="0" marB="0" anchor="ctr"/>
                </a:tc>
              </a:tr>
              <a:tr h="540613">
                <a:tc>
                  <a:txBody>
                    <a:bodyPr/>
                    <a:lstStyle/>
                    <a:p>
                      <a:pPr algn="ctr">
                        <a:lnSpc>
                          <a:spcPct val="150000"/>
                        </a:lnSpc>
                        <a:spcBef>
                          <a:spcPts val="500"/>
                        </a:spcBef>
                        <a:spcAft>
                          <a:spcPts val="0"/>
                        </a:spcAft>
                      </a:pPr>
                      <a:r>
                        <a:rPr lang="ru-RU" sz="1600">
                          <a:solidFill>
                            <a:srgbClr val="000000"/>
                          </a:solidFill>
                          <a:latin typeface="+mn-lt"/>
                          <a:ea typeface="Times New Roman"/>
                          <a:cs typeface="Times New Roman"/>
                        </a:rPr>
                        <a:t>JPEG</a:t>
                      </a:r>
                    </a:p>
                  </a:txBody>
                  <a:tcPr marL="0" marR="0" marT="0" marB="0" anchor="ctr"/>
                </a:tc>
                <a:tc>
                  <a:txBody>
                    <a:bodyPr/>
                    <a:lstStyle/>
                    <a:p>
                      <a:pPr algn="ctr">
                        <a:lnSpc>
                          <a:spcPct val="150000"/>
                        </a:lnSpc>
                        <a:spcBef>
                          <a:spcPts val="500"/>
                        </a:spcBef>
                        <a:spcAft>
                          <a:spcPts val="0"/>
                        </a:spcAft>
                      </a:pPr>
                      <a:r>
                        <a:rPr lang="ru-RU" sz="1600" dirty="0">
                          <a:solidFill>
                            <a:srgbClr val="000000"/>
                          </a:solidFill>
                          <a:latin typeface="+mn-lt"/>
                          <a:ea typeface="Times New Roman"/>
                          <a:cs typeface="Times New Roman"/>
                        </a:rPr>
                        <a:t>24</a:t>
                      </a:r>
                    </a:p>
                  </a:txBody>
                  <a:tcPr marL="0" marR="0" marT="0" marB="0" anchor="ctr"/>
                </a:tc>
                <a:tc>
                  <a:txBody>
                    <a:bodyPr/>
                    <a:lstStyle/>
                    <a:p>
                      <a:pPr algn="ctr">
                        <a:lnSpc>
                          <a:spcPct val="150000"/>
                        </a:lnSpc>
                        <a:spcBef>
                          <a:spcPts val="500"/>
                        </a:spcBef>
                        <a:spcAft>
                          <a:spcPts val="0"/>
                        </a:spcAft>
                      </a:pPr>
                      <a:r>
                        <a:rPr lang="ru-RU" sz="1600">
                          <a:solidFill>
                            <a:srgbClr val="000000"/>
                          </a:solidFill>
                          <a:latin typeface="+mn-lt"/>
                          <a:ea typeface="Times New Roman"/>
                          <a:cs typeface="Times New Roman"/>
                        </a:rPr>
                        <a:t>16'777'216</a:t>
                      </a:r>
                    </a:p>
                  </a:txBody>
                  <a:tcPr marL="0" marR="0" marT="0" marB="0" anchor="ctr"/>
                </a:tc>
                <a:tc>
                  <a:txBody>
                    <a:bodyPr/>
                    <a:lstStyle/>
                    <a:p>
                      <a:pPr algn="ctr">
                        <a:lnSpc>
                          <a:spcPct val="150000"/>
                        </a:lnSpc>
                        <a:spcBef>
                          <a:spcPts val="500"/>
                        </a:spcBef>
                        <a:spcAft>
                          <a:spcPts val="0"/>
                        </a:spcAft>
                      </a:pPr>
                      <a:r>
                        <a:rPr lang="ru-RU" sz="1600">
                          <a:solidFill>
                            <a:srgbClr val="000000"/>
                          </a:solidFill>
                          <a:latin typeface="+mn-lt"/>
                          <a:ea typeface="Times New Roman"/>
                          <a:cs typeface="Times New Roman"/>
                        </a:rPr>
                        <a:t>65535 x 65535</a:t>
                      </a:r>
                    </a:p>
                  </a:txBody>
                  <a:tcPr marL="0" marR="0" marT="0" marB="0" anchor="ctr"/>
                </a:tc>
                <a:tc>
                  <a:txBody>
                    <a:bodyPr/>
                    <a:lstStyle/>
                    <a:p>
                      <a:pPr algn="ctr">
                        <a:lnSpc>
                          <a:spcPct val="150000"/>
                        </a:lnSpc>
                        <a:spcBef>
                          <a:spcPts val="500"/>
                        </a:spcBef>
                        <a:spcAft>
                          <a:spcPts val="0"/>
                        </a:spcAft>
                      </a:pPr>
                      <a:r>
                        <a:rPr lang="ru-RU" sz="1600" dirty="0">
                          <a:solidFill>
                            <a:srgbClr val="000000"/>
                          </a:solidFill>
                          <a:latin typeface="+mn-lt"/>
                          <a:ea typeface="Times New Roman"/>
                          <a:cs typeface="Times New Roman"/>
                        </a:rPr>
                        <a:t>JPEG</a:t>
                      </a:r>
                    </a:p>
                  </a:txBody>
                  <a:tcPr marL="0" marR="0" marT="0" marB="0" anchor="ctr"/>
                </a:tc>
                <a:tc>
                  <a:txBody>
                    <a:bodyPr/>
                    <a:lstStyle/>
                    <a:p>
                      <a:pPr algn="ctr">
                        <a:lnSpc>
                          <a:spcPct val="150000"/>
                        </a:lnSpc>
                        <a:spcBef>
                          <a:spcPts val="500"/>
                        </a:spcBef>
                        <a:spcAft>
                          <a:spcPts val="0"/>
                        </a:spcAft>
                      </a:pPr>
                      <a:r>
                        <a:rPr lang="ru-RU" sz="1600" smtClean="0">
                          <a:solidFill>
                            <a:srgbClr val="000000"/>
                          </a:solidFill>
                          <a:latin typeface="+mn-lt"/>
                          <a:ea typeface="Times New Roman"/>
                          <a:cs typeface="Times New Roman"/>
                        </a:rPr>
                        <a:t>ні</a:t>
                      </a:r>
                      <a:endParaRPr lang="ru-RU" sz="1600" dirty="0">
                        <a:solidFill>
                          <a:srgbClr val="000000"/>
                        </a:solidFill>
                        <a:latin typeface="+mn-lt"/>
                        <a:ea typeface="Times New Roman"/>
                        <a:cs typeface="Times New Roman"/>
                      </a:endParaRPr>
                    </a:p>
                  </a:txBody>
                  <a:tcPr marL="0" marR="0" marT="0" marB="0" anchor="ctr"/>
                </a:tc>
              </a:tr>
              <a:tr h="540613">
                <a:tc>
                  <a:txBody>
                    <a:bodyPr/>
                    <a:lstStyle/>
                    <a:p>
                      <a:pPr algn="ctr">
                        <a:lnSpc>
                          <a:spcPct val="150000"/>
                        </a:lnSpc>
                        <a:spcBef>
                          <a:spcPts val="500"/>
                        </a:spcBef>
                        <a:spcAft>
                          <a:spcPts val="0"/>
                        </a:spcAft>
                      </a:pPr>
                      <a:r>
                        <a:rPr lang="ru-RU" sz="1600">
                          <a:solidFill>
                            <a:srgbClr val="000000"/>
                          </a:solidFill>
                          <a:latin typeface="+mn-lt"/>
                          <a:ea typeface="Times New Roman"/>
                          <a:cs typeface="Times New Roman"/>
                        </a:rPr>
                        <a:t>PCX</a:t>
                      </a:r>
                    </a:p>
                  </a:txBody>
                  <a:tcPr marL="0" marR="0" marT="0" marB="0" anchor="ctr"/>
                </a:tc>
                <a:tc>
                  <a:txBody>
                    <a:bodyPr/>
                    <a:lstStyle/>
                    <a:p>
                      <a:pPr algn="ctr">
                        <a:lnSpc>
                          <a:spcPct val="150000"/>
                        </a:lnSpc>
                        <a:spcBef>
                          <a:spcPts val="500"/>
                        </a:spcBef>
                        <a:spcAft>
                          <a:spcPts val="0"/>
                        </a:spcAft>
                      </a:pPr>
                      <a:r>
                        <a:rPr lang="ru-RU" sz="1600">
                          <a:solidFill>
                            <a:srgbClr val="000000"/>
                          </a:solidFill>
                          <a:latin typeface="+mn-lt"/>
                          <a:ea typeface="Times New Roman"/>
                          <a:cs typeface="Times New Roman"/>
                        </a:rPr>
                        <a:t>24</a:t>
                      </a:r>
                    </a:p>
                  </a:txBody>
                  <a:tcPr marL="0" marR="0" marT="0" marB="0" anchor="ctr"/>
                </a:tc>
                <a:tc>
                  <a:txBody>
                    <a:bodyPr/>
                    <a:lstStyle/>
                    <a:p>
                      <a:pPr algn="ctr">
                        <a:lnSpc>
                          <a:spcPct val="150000"/>
                        </a:lnSpc>
                        <a:spcBef>
                          <a:spcPts val="500"/>
                        </a:spcBef>
                        <a:spcAft>
                          <a:spcPts val="0"/>
                        </a:spcAft>
                      </a:pPr>
                      <a:r>
                        <a:rPr lang="ru-RU" sz="1600">
                          <a:solidFill>
                            <a:srgbClr val="000000"/>
                          </a:solidFill>
                          <a:latin typeface="+mn-lt"/>
                          <a:ea typeface="Times New Roman"/>
                          <a:cs typeface="Times New Roman"/>
                        </a:rPr>
                        <a:t>16'777'216</a:t>
                      </a:r>
                    </a:p>
                  </a:txBody>
                  <a:tcPr marL="0" marR="0" marT="0" marB="0" anchor="ctr"/>
                </a:tc>
                <a:tc>
                  <a:txBody>
                    <a:bodyPr/>
                    <a:lstStyle/>
                    <a:p>
                      <a:pPr algn="ctr">
                        <a:lnSpc>
                          <a:spcPct val="150000"/>
                        </a:lnSpc>
                        <a:spcBef>
                          <a:spcPts val="500"/>
                        </a:spcBef>
                        <a:spcAft>
                          <a:spcPts val="0"/>
                        </a:spcAft>
                      </a:pPr>
                      <a:r>
                        <a:rPr lang="ru-RU" sz="1600" dirty="0">
                          <a:solidFill>
                            <a:srgbClr val="000000"/>
                          </a:solidFill>
                          <a:latin typeface="+mn-lt"/>
                          <a:ea typeface="Times New Roman"/>
                          <a:cs typeface="Times New Roman"/>
                        </a:rPr>
                        <a:t>65535 </a:t>
                      </a:r>
                      <a:r>
                        <a:rPr lang="ru-RU" sz="1600" dirty="0" err="1">
                          <a:solidFill>
                            <a:srgbClr val="000000"/>
                          </a:solidFill>
                          <a:latin typeface="+mn-lt"/>
                          <a:ea typeface="Times New Roman"/>
                          <a:cs typeface="Times New Roman"/>
                        </a:rPr>
                        <a:t>x</a:t>
                      </a:r>
                      <a:r>
                        <a:rPr lang="ru-RU" sz="1600" dirty="0">
                          <a:solidFill>
                            <a:srgbClr val="000000"/>
                          </a:solidFill>
                          <a:latin typeface="+mn-lt"/>
                          <a:ea typeface="Times New Roman"/>
                          <a:cs typeface="Times New Roman"/>
                        </a:rPr>
                        <a:t> 65535</a:t>
                      </a:r>
                    </a:p>
                  </a:txBody>
                  <a:tcPr marL="0" marR="0" marT="0" marB="0" anchor="ctr"/>
                </a:tc>
                <a:tc>
                  <a:txBody>
                    <a:bodyPr/>
                    <a:lstStyle/>
                    <a:p>
                      <a:pPr algn="ctr">
                        <a:lnSpc>
                          <a:spcPct val="150000"/>
                        </a:lnSpc>
                        <a:spcBef>
                          <a:spcPts val="500"/>
                        </a:spcBef>
                        <a:spcAft>
                          <a:spcPts val="0"/>
                        </a:spcAft>
                      </a:pPr>
                      <a:r>
                        <a:rPr lang="ru-RU" sz="1600" dirty="0">
                          <a:solidFill>
                            <a:srgbClr val="000000"/>
                          </a:solidFill>
                          <a:latin typeface="+mn-lt"/>
                          <a:ea typeface="Times New Roman"/>
                          <a:cs typeface="Times New Roman"/>
                        </a:rPr>
                        <a:t>RLE</a:t>
                      </a:r>
                    </a:p>
                  </a:txBody>
                  <a:tcPr marL="0" marR="0" marT="0" marB="0" anchor="ctr"/>
                </a:tc>
                <a:tc>
                  <a:txBody>
                    <a:bodyPr/>
                    <a:lstStyle/>
                    <a:p>
                      <a:pPr algn="ctr">
                        <a:lnSpc>
                          <a:spcPct val="150000"/>
                        </a:lnSpc>
                        <a:spcBef>
                          <a:spcPts val="500"/>
                        </a:spcBef>
                        <a:spcAft>
                          <a:spcPts val="0"/>
                        </a:spcAft>
                      </a:pPr>
                      <a:r>
                        <a:rPr lang="ru-RU" sz="1600" smtClean="0">
                          <a:solidFill>
                            <a:srgbClr val="000000"/>
                          </a:solidFill>
                          <a:latin typeface="+mn-lt"/>
                          <a:ea typeface="Times New Roman"/>
                          <a:cs typeface="Times New Roman"/>
                        </a:rPr>
                        <a:t>ні</a:t>
                      </a:r>
                      <a:endParaRPr lang="ru-RU" sz="1600" dirty="0">
                        <a:solidFill>
                          <a:srgbClr val="000000"/>
                        </a:solidFill>
                        <a:latin typeface="+mn-lt"/>
                        <a:ea typeface="Times New Roman"/>
                        <a:cs typeface="Times New Roman"/>
                      </a:endParaRPr>
                    </a:p>
                  </a:txBody>
                  <a:tcPr marL="0" marR="0" marT="0" marB="0" anchor="ctr"/>
                </a:tc>
              </a:tr>
              <a:tr h="926765">
                <a:tc>
                  <a:txBody>
                    <a:bodyPr/>
                    <a:lstStyle/>
                    <a:p>
                      <a:pPr algn="ctr">
                        <a:lnSpc>
                          <a:spcPct val="150000"/>
                        </a:lnSpc>
                        <a:spcBef>
                          <a:spcPts val="500"/>
                        </a:spcBef>
                        <a:spcAft>
                          <a:spcPts val="0"/>
                        </a:spcAft>
                      </a:pPr>
                      <a:r>
                        <a:rPr lang="ru-RU" sz="1600">
                          <a:solidFill>
                            <a:srgbClr val="000000"/>
                          </a:solidFill>
                          <a:latin typeface="+mn-lt"/>
                          <a:ea typeface="Times New Roman"/>
                          <a:cs typeface="Times New Roman"/>
                        </a:rPr>
                        <a:t>PNG</a:t>
                      </a:r>
                    </a:p>
                  </a:txBody>
                  <a:tcPr marL="0" marR="0" marT="0" marB="0" anchor="ctr"/>
                </a:tc>
                <a:tc>
                  <a:txBody>
                    <a:bodyPr/>
                    <a:lstStyle/>
                    <a:p>
                      <a:pPr algn="ctr">
                        <a:lnSpc>
                          <a:spcPct val="150000"/>
                        </a:lnSpc>
                        <a:spcBef>
                          <a:spcPts val="500"/>
                        </a:spcBef>
                        <a:spcAft>
                          <a:spcPts val="0"/>
                        </a:spcAft>
                      </a:pPr>
                      <a:r>
                        <a:rPr lang="ru-RU" sz="1600">
                          <a:solidFill>
                            <a:srgbClr val="000000"/>
                          </a:solidFill>
                          <a:latin typeface="+mn-lt"/>
                          <a:ea typeface="Times New Roman"/>
                          <a:cs typeface="Times New Roman"/>
                        </a:rPr>
                        <a:t>48</a:t>
                      </a:r>
                    </a:p>
                  </a:txBody>
                  <a:tcPr marL="0" marR="0" marT="0" marB="0" anchor="ctr"/>
                </a:tc>
                <a:tc>
                  <a:txBody>
                    <a:bodyPr/>
                    <a:lstStyle/>
                    <a:p>
                      <a:pPr algn="ctr">
                        <a:lnSpc>
                          <a:spcPct val="150000"/>
                        </a:lnSpc>
                        <a:spcBef>
                          <a:spcPts val="500"/>
                        </a:spcBef>
                        <a:spcAft>
                          <a:spcPts val="0"/>
                        </a:spcAft>
                      </a:pPr>
                      <a:r>
                        <a:rPr lang="ru-RU" sz="1600">
                          <a:solidFill>
                            <a:srgbClr val="000000"/>
                          </a:solidFill>
                          <a:latin typeface="+mn-lt"/>
                          <a:ea typeface="Times New Roman"/>
                          <a:cs typeface="Times New Roman"/>
                        </a:rPr>
                        <a:t>281'474'976'710'656</a:t>
                      </a:r>
                    </a:p>
                  </a:txBody>
                  <a:tcPr marL="0" marR="0" marT="0" marB="0" anchor="ctr"/>
                </a:tc>
                <a:tc>
                  <a:txBody>
                    <a:bodyPr/>
                    <a:lstStyle/>
                    <a:p>
                      <a:pPr algn="ctr">
                        <a:lnSpc>
                          <a:spcPct val="150000"/>
                        </a:lnSpc>
                        <a:spcBef>
                          <a:spcPts val="500"/>
                        </a:spcBef>
                        <a:spcAft>
                          <a:spcPts val="0"/>
                        </a:spcAft>
                      </a:pPr>
                      <a:r>
                        <a:rPr lang="ru-RU" sz="1600">
                          <a:solidFill>
                            <a:srgbClr val="000000"/>
                          </a:solidFill>
                          <a:latin typeface="+mn-lt"/>
                          <a:ea typeface="Times New Roman"/>
                          <a:cs typeface="Times New Roman"/>
                        </a:rPr>
                        <a:t>2'147'483'647 x 2 147 483 647</a:t>
                      </a:r>
                    </a:p>
                  </a:txBody>
                  <a:tcPr marL="0" marR="0" marT="0" marB="0" anchor="ctr"/>
                </a:tc>
                <a:tc>
                  <a:txBody>
                    <a:bodyPr/>
                    <a:lstStyle/>
                    <a:p>
                      <a:pPr algn="ctr">
                        <a:lnSpc>
                          <a:spcPct val="150000"/>
                        </a:lnSpc>
                        <a:spcBef>
                          <a:spcPts val="500"/>
                        </a:spcBef>
                        <a:spcAft>
                          <a:spcPts val="0"/>
                        </a:spcAft>
                      </a:pPr>
                      <a:r>
                        <a:rPr lang="ru-RU" sz="1600" dirty="0" err="1">
                          <a:solidFill>
                            <a:srgbClr val="000000"/>
                          </a:solidFill>
                          <a:latin typeface="+mn-lt"/>
                          <a:ea typeface="Times New Roman"/>
                          <a:cs typeface="Times New Roman"/>
                        </a:rPr>
                        <a:t>Deflation</a:t>
                      </a:r>
                      <a:r>
                        <a:rPr lang="ru-RU" sz="1600" dirty="0">
                          <a:solidFill>
                            <a:srgbClr val="000000"/>
                          </a:solidFill>
                          <a:latin typeface="+mn-lt"/>
                          <a:ea typeface="Times New Roman"/>
                          <a:cs typeface="Times New Roman"/>
                        </a:rPr>
                        <a:t> (вариант LZ77)</a:t>
                      </a:r>
                    </a:p>
                  </a:txBody>
                  <a:tcPr marL="0" marR="0" marT="0" marB="0" anchor="ctr"/>
                </a:tc>
                <a:tc>
                  <a:txBody>
                    <a:bodyPr/>
                    <a:lstStyle/>
                    <a:p>
                      <a:pPr algn="ctr">
                        <a:lnSpc>
                          <a:spcPct val="150000"/>
                        </a:lnSpc>
                        <a:spcBef>
                          <a:spcPts val="500"/>
                        </a:spcBef>
                        <a:spcAft>
                          <a:spcPts val="0"/>
                        </a:spcAft>
                      </a:pPr>
                      <a:r>
                        <a:rPr lang="ru-RU" sz="1600" dirty="0" err="1" smtClean="0">
                          <a:solidFill>
                            <a:srgbClr val="000000"/>
                          </a:solidFill>
                          <a:latin typeface="+mn-lt"/>
                          <a:ea typeface="Times New Roman"/>
                          <a:cs typeface="Times New Roman"/>
                        </a:rPr>
                        <a:t>ні</a:t>
                      </a:r>
                      <a:endParaRPr lang="ru-RU" sz="1600" dirty="0">
                        <a:solidFill>
                          <a:srgbClr val="000000"/>
                        </a:solidFill>
                        <a:latin typeface="+mn-lt"/>
                        <a:ea typeface="Times New Roman"/>
                        <a:cs typeface="Times New Roman"/>
                      </a:endParaRPr>
                    </a:p>
                  </a:txBody>
                  <a:tcPr marL="0" marR="0" marT="0" marB="0" anchor="ctr"/>
                </a:tc>
              </a:tr>
              <a:tr h="772304">
                <a:tc>
                  <a:txBody>
                    <a:bodyPr/>
                    <a:lstStyle/>
                    <a:p>
                      <a:pPr algn="ctr">
                        <a:lnSpc>
                          <a:spcPct val="150000"/>
                        </a:lnSpc>
                        <a:spcBef>
                          <a:spcPts val="500"/>
                        </a:spcBef>
                        <a:spcAft>
                          <a:spcPts val="0"/>
                        </a:spcAft>
                      </a:pPr>
                      <a:r>
                        <a:rPr lang="ru-RU" sz="1600">
                          <a:solidFill>
                            <a:srgbClr val="000000"/>
                          </a:solidFill>
                          <a:latin typeface="+mn-lt"/>
                          <a:ea typeface="Times New Roman"/>
                          <a:cs typeface="Times New Roman"/>
                        </a:rPr>
                        <a:t>TIFF</a:t>
                      </a:r>
                    </a:p>
                  </a:txBody>
                  <a:tcPr marL="0" marR="0" marT="0" marB="0" anchor="ctr"/>
                </a:tc>
                <a:tc>
                  <a:txBody>
                    <a:bodyPr/>
                    <a:lstStyle/>
                    <a:p>
                      <a:pPr algn="ctr">
                        <a:lnSpc>
                          <a:spcPct val="150000"/>
                        </a:lnSpc>
                        <a:spcBef>
                          <a:spcPts val="500"/>
                        </a:spcBef>
                        <a:spcAft>
                          <a:spcPts val="0"/>
                        </a:spcAft>
                      </a:pPr>
                      <a:r>
                        <a:rPr lang="ru-RU" sz="1600">
                          <a:solidFill>
                            <a:srgbClr val="000000"/>
                          </a:solidFill>
                          <a:latin typeface="+mn-lt"/>
                          <a:ea typeface="Times New Roman"/>
                          <a:cs typeface="Times New Roman"/>
                        </a:rPr>
                        <a:t>24</a:t>
                      </a:r>
                    </a:p>
                  </a:txBody>
                  <a:tcPr marL="0" marR="0" marT="0" marB="0" anchor="ctr"/>
                </a:tc>
                <a:tc>
                  <a:txBody>
                    <a:bodyPr/>
                    <a:lstStyle/>
                    <a:p>
                      <a:pPr algn="ctr">
                        <a:lnSpc>
                          <a:spcPct val="150000"/>
                        </a:lnSpc>
                        <a:spcBef>
                          <a:spcPts val="500"/>
                        </a:spcBef>
                        <a:spcAft>
                          <a:spcPts val="0"/>
                        </a:spcAft>
                      </a:pPr>
                      <a:r>
                        <a:rPr lang="ru-RU" sz="1600">
                          <a:solidFill>
                            <a:srgbClr val="000000"/>
                          </a:solidFill>
                          <a:latin typeface="+mn-lt"/>
                          <a:ea typeface="Times New Roman"/>
                          <a:cs typeface="Times New Roman"/>
                        </a:rPr>
                        <a:t>16'777'216</a:t>
                      </a:r>
                    </a:p>
                  </a:txBody>
                  <a:tcPr marL="0" marR="0" marT="0" marB="0" anchor="ctr"/>
                </a:tc>
                <a:tc>
                  <a:txBody>
                    <a:bodyPr/>
                    <a:lstStyle/>
                    <a:p>
                      <a:pPr algn="ctr">
                        <a:lnSpc>
                          <a:spcPct val="150000"/>
                        </a:lnSpc>
                        <a:spcBef>
                          <a:spcPts val="500"/>
                        </a:spcBef>
                        <a:spcAft>
                          <a:spcPts val="0"/>
                        </a:spcAft>
                      </a:pPr>
                      <a:r>
                        <a:rPr lang="ru-RU" sz="1600">
                          <a:solidFill>
                            <a:srgbClr val="000000"/>
                          </a:solidFill>
                          <a:latin typeface="+mn-lt"/>
                          <a:ea typeface="Times New Roman"/>
                          <a:cs typeface="Times New Roman"/>
                        </a:rPr>
                        <a:t>всего 4'294'967'295</a:t>
                      </a:r>
                    </a:p>
                  </a:txBody>
                  <a:tcPr marL="0" marR="0" marT="0" marB="0" anchor="ctr"/>
                </a:tc>
                <a:tc>
                  <a:txBody>
                    <a:bodyPr/>
                    <a:lstStyle/>
                    <a:p>
                      <a:pPr algn="ctr">
                        <a:lnSpc>
                          <a:spcPct val="150000"/>
                        </a:lnSpc>
                        <a:spcBef>
                          <a:spcPts val="500"/>
                        </a:spcBef>
                        <a:spcAft>
                          <a:spcPts val="0"/>
                        </a:spcAft>
                      </a:pPr>
                      <a:r>
                        <a:rPr lang="ru-RU" sz="1600" dirty="0">
                          <a:solidFill>
                            <a:srgbClr val="000000"/>
                          </a:solidFill>
                          <a:latin typeface="+mn-lt"/>
                          <a:ea typeface="Times New Roman"/>
                          <a:cs typeface="Times New Roman"/>
                        </a:rPr>
                        <a:t>LZW, RLE и другие*</a:t>
                      </a:r>
                    </a:p>
                  </a:txBody>
                  <a:tcPr marL="0" marR="0" marT="0" marB="0" anchor="ctr"/>
                </a:tc>
                <a:tc>
                  <a:txBody>
                    <a:bodyPr/>
                    <a:lstStyle/>
                    <a:p>
                      <a:pPr algn="ctr">
                        <a:lnSpc>
                          <a:spcPct val="150000"/>
                        </a:lnSpc>
                        <a:spcBef>
                          <a:spcPts val="500"/>
                        </a:spcBef>
                        <a:spcAft>
                          <a:spcPts val="0"/>
                        </a:spcAft>
                      </a:pPr>
                      <a:r>
                        <a:rPr lang="ru-RU" sz="1600" dirty="0" smtClean="0">
                          <a:solidFill>
                            <a:srgbClr val="000000"/>
                          </a:solidFill>
                          <a:latin typeface="+mn-lt"/>
                          <a:ea typeface="Times New Roman"/>
                          <a:cs typeface="Times New Roman"/>
                        </a:rPr>
                        <a:t>так</a:t>
                      </a:r>
                      <a:endParaRPr lang="ru-RU" sz="1600" dirty="0">
                        <a:solidFill>
                          <a:srgbClr val="000000"/>
                        </a:solidFill>
                        <a:latin typeface="+mn-lt"/>
                        <a:ea typeface="Times New Roman"/>
                        <a:cs typeface="Times New Roman"/>
                      </a:endParaRPr>
                    </a:p>
                  </a:txBody>
                  <a:tcPr marL="0" marR="0" marT="0" marB="0" anchor="ctr"/>
                </a:tc>
              </a:tr>
            </a:tbl>
          </a:graphicData>
        </a:graphic>
      </p:graphicFrame>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115328" cy="1143000"/>
          </a:xfrm>
        </p:spPr>
        <p:txBody>
          <a:bodyPr vert="horz" anchor="b">
            <a:normAutofit/>
          </a:bodyPr>
          <a:lstStyle/>
          <a:p>
            <a:r>
              <a:rPr lang="uk-UA" sz="3200" dirty="0"/>
              <a:t>Векторні формати файлів </a:t>
            </a:r>
            <a:r>
              <a:rPr lang="uk-UA" sz="3200" dirty="0" smtClean="0"/>
              <a:t>(дуже коротко</a:t>
            </a:r>
            <a:r>
              <a:rPr lang="uk-UA" sz="3200" dirty="0"/>
              <a:t>)</a:t>
            </a:r>
            <a:endParaRPr lang="ru-RU" sz="3200" dirty="0"/>
          </a:p>
        </p:txBody>
      </p:sp>
      <p:sp>
        <p:nvSpPr>
          <p:cNvPr id="3" name="Содержимое 2"/>
          <p:cNvSpPr>
            <a:spLocks noGrp="1"/>
          </p:cNvSpPr>
          <p:nvPr>
            <p:ph sz="quarter" idx="1"/>
          </p:nvPr>
        </p:nvSpPr>
        <p:spPr>
          <a:xfrm>
            <a:off x="457200" y="1600200"/>
            <a:ext cx="7467600" cy="3629000"/>
          </a:xfrm>
        </p:spPr>
        <p:txBody>
          <a:bodyPr>
            <a:normAutofit/>
          </a:bodyPr>
          <a:lstStyle/>
          <a:p>
            <a:r>
              <a:rPr lang="ru-RU" b="1" dirty="0" smtClean="0"/>
              <a:t>EPS (</a:t>
            </a:r>
            <a:r>
              <a:rPr lang="ru-RU" b="1" dirty="0" err="1" smtClean="0"/>
              <a:t>Encapsulated</a:t>
            </a:r>
            <a:r>
              <a:rPr lang="ru-RU" b="1" dirty="0" smtClean="0"/>
              <a:t> </a:t>
            </a:r>
            <a:r>
              <a:rPr lang="ru-RU" b="1" dirty="0" err="1" smtClean="0"/>
              <a:t>PostScript</a:t>
            </a:r>
            <a:r>
              <a:rPr lang="ru-RU" b="1" dirty="0" smtClean="0"/>
              <a:t>)</a:t>
            </a:r>
          </a:p>
          <a:p>
            <a:r>
              <a:rPr lang="ru-RU" b="1" dirty="0" err="1" smtClean="0"/>
              <a:t>Xar</a:t>
            </a:r>
            <a:r>
              <a:rPr lang="ru-RU" b="1" dirty="0" smtClean="0"/>
              <a:t> (</a:t>
            </a:r>
            <a:r>
              <a:rPr lang="ru-RU" b="1" dirty="0" err="1" smtClean="0"/>
              <a:t>Corel</a:t>
            </a:r>
            <a:r>
              <a:rPr lang="ru-RU" b="1" dirty="0" smtClean="0"/>
              <a:t> </a:t>
            </a:r>
            <a:r>
              <a:rPr lang="ru-RU" b="1" dirty="0" err="1" smtClean="0"/>
              <a:t>Xara</a:t>
            </a:r>
            <a:r>
              <a:rPr lang="ru-RU" b="1" dirty="0" smtClean="0"/>
              <a:t>)</a:t>
            </a:r>
          </a:p>
          <a:p>
            <a:r>
              <a:rPr lang="ru-RU" b="1" dirty="0" smtClean="0"/>
              <a:t>FLA</a:t>
            </a:r>
          </a:p>
          <a:p>
            <a:r>
              <a:rPr lang="ru-RU" b="1" dirty="0" smtClean="0"/>
              <a:t>CDR </a:t>
            </a:r>
            <a:r>
              <a:rPr lang="ru-RU" b="1" dirty="0"/>
              <a:t>(</a:t>
            </a:r>
            <a:r>
              <a:rPr lang="ru-RU" b="1" dirty="0" err="1"/>
              <a:t>CorelDRAW</a:t>
            </a:r>
            <a:r>
              <a:rPr lang="ru-RU" b="1" dirty="0" smtClean="0"/>
              <a:t>)</a:t>
            </a:r>
          </a:p>
          <a:p>
            <a:r>
              <a:rPr lang="ru-RU" b="1" dirty="0" smtClean="0"/>
              <a:t>AI </a:t>
            </a:r>
            <a:r>
              <a:rPr lang="ru-RU" b="1" dirty="0"/>
              <a:t>(</a:t>
            </a:r>
            <a:r>
              <a:rPr lang="ru-RU" b="1" dirty="0" err="1"/>
              <a:t>Adobe</a:t>
            </a:r>
            <a:r>
              <a:rPr lang="ru-RU" b="1" dirty="0"/>
              <a:t> </a:t>
            </a:r>
            <a:r>
              <a:rPr lang="ru-RU" b="1" dirty="0" err="1"/>
              <a:t>Illustrator</a:t>
            </a:r>
            <a:r>
              <a:rPr lang="ru-RU" b="1" dirty="0" smtClean="0"/>
              <a:t>)</a:t>
            </a:r>
          </a:p>
          <a:p>
            <a:r>
              <a:rPr lang="ru-RU" b="1" dirty="0" smtClean="0"/>
              <a:t>PDF </a:t>
            </a:r>
            <a:r>
              <a:rPr lang="ru-RU" b="1" dirty="0"/>
              <a:t>(</a:t>
            </a:r>
            <a:r>
              <a:rPr lang="ru-RU" b="1" dirty="0" err="1"/>
              <a:t>Portable</a:t>
            </a:r>
            <a:r>
              <a:rPr lang="ru-RU" b="1" dirty="0"/>
              <a:t> </a:t>
            </a:r>
            <a:r>
              <a:rPr lang="ru-RU" b="1" dirty="0" err="1"/>
              <a:t>Document</a:t>
            </a:r>
            <a:r>
              <a:rPr lang="ru-RU" b="1" dirty="0"/>
              <a:t> </a:t>
            </a:r>
            <a:r>
              <a:rPr lang="ru-RU" b="1" dirty="0" err="1"/>
              <a:t>Format</a:t>
            </a:r>
            <a:r>
              <a:rPr lang="ru-RU" b="1" dirty="0" smtClean="0"/>
              <a:t>)</a:t>
            </a:r>
          </a:p>
          <a:p>
            <a:r>
              <a:rPr lang="ru-RU" b="1" dirty="0" smtClean="0"/>
              <a:t>SVG </a:t>
            </a:r>
            <a:r>
              <a:rPr lang="ru-RU" b="1" dirty="0"/>
              <a:t>(</a:t>
            </a:r>
            <a:r>
              <a:rPr lang="ru-RU" b="1" dirty="0" err="1"/>
              <a:t>Scalable</a:t>
            </a:r>
            <a:r>
              <a:rPr lang="ru-RU" b="1" dirty="0"/>
              <a:t> </a:t>
            </a:r>
            <a:r>
              <a:rPr lang="ru-RU" b="1" dirty="0" err="1"/>
              <a:t>Vector</a:t>
            </a:r>
            <a:r>
              <a:rPr lang="ru-RU" b="1" dirty="0"/>
              <a:t> </a:t>
            </a:r>
            <a:r>
              <a:rPr lang="ru-RU" b="1" dirty="0" err="1"/>
              <a:t>Graphics</a:t>
            </a:r>
            <a:r>
              <a:rPr lang="ru-RU" b="1" dirty="0"/>
              <a:t>)</a:t>
            </a:r>
          </a:p>
          <a:p>
            <a:endParaRPr lang="ru-RU" b="1" dirty="0" smtClean="0"/>
          </a:p>
        </p:txBody>
      </p:sp>
    </p:spTree>
    <p:extLst>
      <p:ext uri="{BB962C8B-B14F-4D97-AF65-F5344CB8AC3E}">
        <p14:creationId xmlns:p14="http://schemas.microsoft.com/office/powerpoint/2010/main" val="48342394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115328" cy="1143000"/>
          </a:xfrm>
        </p:spPr>
        <p:txBody>
          <a:bodyPr vert="horz" anchor="b">
            <a:normAutofit/>
          </a:bodyPr>
          <a:lstStyle/>
          <a:p>
            <a:r>
              <a:rPr lang="uk-UA" sz="3200" dirty="0"/>
              <a:t>Векторні формати файлів (коротко)</a:t>
            </a:r>
            <a:endParaRPr lang="ru-RU" sz="3200" dirty="0"/>
          </a:p>
        </p:txBody>
      </p:sp>
      <p:sp>
        <p:nvSpPr>
          <p:cNvPr id="3" name="Содержимое 2"/>
          <p:cNvSpPr>
            <a:spLocks noGrp="1"/>
          </p:cNvSpPr>
          <p:nvPr>
            <p:ph sz="quarter" idx="1"/>
          </p:nvPr>
        </p:nvSpPr>
        <p:spPr/>
        <p:txBody>
          <a:bodyPr>
            <a:normAutofit fontScale="92500" lnSpcReduction="20000"/>
          </a:bodyPr>
          <a:lstStyle/>
          <a:p>
            <a:r>
              <a:rPr lang="ru-RU" b="1" dirty="0" smtClean="0"/>
              <a:t>Формат EPS (</a:t>
            </a:r>
            <a:r>
              <a:rPr lang="ru-RU" b="1" dirty="0" err="1" smtClean="0"/>
              <a:t>Encapsulated</a:t>
            </a:r>
            <a:r>
              <a:rPr lang="ru-RU" b="1" dirty="0" smtClean="0"/>
              <a:t> </a:t>
            </a:r>
            <a:r>
              <a:rPr lang="ru-RU" b="1" dirty="0" err="1" smtClean="0"/>
              <a:t>PostScript</a:t>
            </a:r>
            <a:r>
              <a:rPr lang="ru-RU" b="1" dirty="0" smtClean="0"/>
              <a:t>)</a:t>
            </a:r>
          </a:p>
          <a:p>
            <a:r>
              <a:rPr lang="uk-UA" dirty="0"/>
              <a:t>Завдяки своїй надійності, сумісності з багатьма програмами і платформами і ряду параметрів, що настроюються, формат </a:t>
            </a:r>
            <a:r>
              <a:rPr lang="en-US" dirty="0"/>
              <a:t>EPS </a:t>
            </a:r>
            <a:r>
              <a:rPr lang="uk-UA" dirty="0"/>
              <a:t>є вибором більшості фахівців в галузі </a:t>
            </a:r>
            <a:r>
              <a:rPr lang="uk-UA" dirty="0" smtClean="0"/>
              <a:t>поліграфії</a:t>
            </a:r>
            <a:r>
              <a:rPr lang="ru-RU" dirty="0" smtClean="0"/>
              <a:t>. </a:t>
            </a:r>
          </a:p>
          <a:p>
            <a:r>
              <a:rPr lang="uk-UA" dirty="0"/>
              <a:t>Він призначений для перенесення готових зображень в програми верстки, підтримує колірні моделі CMYK, RGB і містить готові команди пристрою виведення</a:t>
            </a:r>
            <a:r>
              <a:rPr lang="ru-RU" dirty="0" smtClean="0"/>
              <a:t>. </a:t>
            </a:r>
          </a:p>
          <a:p>
            <a:r>
              <a:rPr lang="uk-UA" dirty="0"/>
              <a:t>У EPS можна зберегти інформацію про друкарський растр, вбудовані шрифти</a:t>
            </a:r>
            <a:r>
              <a:rPr lang="ru-RU" dirty="0" smtClean="0"/>
              <a:t>.</a:t>
            </a:r>
          </a:p>
          <a:p>
            <a:r>
              <a:rPr lang="ru-RU" dirty="0"/>
              <a:t>Практично </a:t>
            </a:r>
            <a:r>
              <a:rPr lang="ru-RU" dirty="0" err="1"/>
              <a:t>всі</a:t>
            </a:r>
            <a:r>
              <a:rPr lang="ru-RU" dirty="0"/>
              <a:t> </a:t>
            </a:r>
            <a:r>
              <a:rPr lang="ru-RU" dirty="0" err="1"/>
              <a:t>програми</a:t>
            </a:r>
            <a:r>
              <a:rPr lang="ru-RU" dirty="0"/>
              <a:t>, </a:t>
            </a:r>
            <a:r>
              <a:rPr lang="ru-RU" dirty="0" err="1"/>
              <a:t>що</a:t>
            </a:r>
            <a:r>
              <a:rPr lang="ru-RU" dirty="0"/>
              <a:t> </a:t>
            </a:r>
            <a:r>
              <a:rPr lang="ru-RU" dirty="0" err="1"/>
              <a:t>працюють</a:t>
            </a:r>
            <a:r>
              <a:rPr lang="ru-RU" dirty="0"/>
              <a:t> з </a:t>
            </a:r>
            <a:r>
              <a:rPr lang="ru-RU" dirty="0" err="1"/>
              <a:t>графікою</a:t>
            </a:r>
            <a:r>
              <a:rPr lang="ru-RU" dirty="0"/>
              <a:t>, </a:t>
            </a:r>
            <a:r>
              <a:rPr lang="ru-RU" dirty="0" err="1"/>
              <a:t>можуть</a:t>
            </a:r>
            <a:r>
              <a:rPr lang="ru-RU" dirty="0"/>
              <a:t> </a:t>
            </a:r>
            <a:r>
              <a:rPr lang="ru-RU" dirty="0" err="1"/>
              <a:t>писати</a:t>
            </a:r>
            <a:r>
              <a:rPr lang="ru-RU" dirty="0"/>
              <a:t> і </a:t>
            </a:r>
            <a:r>
              <a:rPr lang="ru-RU" dirty="0" err="1"/>
              <a:t>читати</a:t>
            </a:r>
            <a:r>
              <a:rPr lang="ru-RU" dirty="0"/>
              <a:t> </a:t>
            </a:r>
            <a:r>
              <a:rPr lang="ru-RU" dirty="0" err="1"/>
              <a:t>файли</a:t>
            </a:r>
            <a:r>
              <a:rPr lang="ru-RU" dirty="0"/>
              <a:t> в </a:t>
            </a:r>
            <a:r>
              <a:rPr lang="ru-RU" dirty="0" err="1"/>
              <a:t>цьому</a:t>
            </a:r>
            <a:r>
              <a:rPr lang="ru-RU" dirty="0"/>
              <a:t> </a:t>
            </a:r>
            <a:r>
              <a:rPr lang="ru-RU" dirty="0" err="1" smtClean="0"/>
              <a:t>форматі</a:t>
            </a:r>
            <a:r>
              <a:rPr lang="ru-RU" dirty="0" smtClean="0"/>
              <a:t>. </a:t>
            </a:r>
          </a:p>
          <a:p>
            <a:r>
              <a:rPr lang="uk-UA" dirty="0"/>
              <a:t>Зображення в файлі зазвичай зберігається в двох копіях: основний і ескіз</a:t>
            </a:r>
            <a:r>
              <a:rPr lang="ru-RU" dirty="0" smtClean="0"/>
              <a:t>.</a:t>
            </a: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anchor="b">
            <a:normAutofit/>
          </a:bodyPr>
          <a:lstStyle/>
          <a:p>
            <a:r>
              <a:rPr lang="uk-UA" sz="3200" dirty="0"/>
              <a:t>Векторні формати файлів (коротко)</a:t>
            </a:r>
            <a:endParaRPr lang="ru-RU" sz="3200" dirty="0"/>
          </a:p>
        </p:txBody>
      </p:sp>
      <p:sp>
        <p:nvSpPr>
          <p:cNvPr id="3" name="Содержимое 2"/>
          <p:cNvSpPr>
            <a:spLocks noGrp="1"/>
          </p:cNvSpPr>
          <p:nvPr>
            <p:ph sz="quarter" idx="1"/>
          </p:nvPr>
        </p:nvSpPr>
        <p:spPr/>
        <p:txBody>
          <a:bodyPr/>
          <a:lstStyle/>
          <a:p>
            <a:r>
              <a:rPr lang="ru-RU" b="1" dirty="0" smtClean="0"/>
              <a:t>Формат </a:t>
            </a:r>
            <a:r>
              <a:rPr lang="ru-RU" b="1" dirty="0" err="1" smtClean="0"/>
              <a:t>Xar</a:t>
            </a:r>
            <a:r>
              <a:rPr lang="ru-RU" b="1" dirty="0" smtClean="0"/>
              <a:t> (</a:t>
            </a:r>
            <a:r>
              <a:rPr lang="ru-RU" b="1" dirty="0" err="1" smtClean="0"/>
              <a:t>Corel</a:t>
            </a:r>
            <a:r>
              <a:rPr lang="ru-RU" b="1" dirty="0" smtClean="0"/>
              <a:t> </a:t>
            </a:r>
            <a:r>
              <a:rPr lang="ru-RU" b="1" dirty="0" err="1" smtClean="0"/>
              <a:t>Xara</a:t>
            </a:r>
            <a:r>
              <a:rPr lang="ru-RU" b="1" dirty="0" smtClean="0"/>
              <a:t>)</a:t>
            </a:r>
          </a:p>
          <a:p>
            <a:r>
              <a:rPr lang="ru-RU" dirty="0" smtClean="0"/>
              <a:t>Формат </a:t>
            </a:r>
            <a:r>
              <a:rPr lang="ru-RU" dirty="0" err="1" smtClean="0"/>
              <a:t>Xar</a:t>
            </a:r>
            <a:r>
              <a:rPr lang="ru-RU" dirty="0" smtClean="0"/>
              <a:t> – </a:t>
            </a:r>
            <a:r>
              <a:rPr lang="uk-UA" dirty="0" smtClean="0"/>
              <a:t>«рідний</a:t>
            </a:r>
            <a:r>
              <a:rPr lang="uk-UA" dirty="0"/>
              <a:t>» формат графічного редактора </a:t>
            </a:r>
            <a:r>
              <a:rPr lang="uk-UA" dirty="0" err="1"/>
              <a:t>Corel</a:t>
            </a:r>
            <a:r>
              <a:rPr lang="uk-UA" dirty="0"/>
              <a:t> </a:t>
            </a:r>
            <a:r>
              <a:rPr lang="uk-UA" dirty="0" err="1"/>
              <a:t>Xara</a:t>
            </a:r>
            <a:r>
              <a:rPr lang="uk-UA" dirty="0"/>
              <a:t>, що дозволяє зберігати будь-який документ, який можна створити в </a:t>
            </a:r>
            <a:r>
              <a:rPr lang="uk-UA" dirty="0" err="1"/>
              <a:t>Corel</a:t>
            </a:r>
            <a:r>
              <a:rPr lang="uk-UA" dirty="0"/>
              <a:t> </a:t>
            </a:r>
            <a:r>
              <a:rPr lang="uk-UA" dirty="0" err="1"/>
              <a:t>Xara</a:t>
            </a:r>
            <a:r>
              <a:rPr lang="uk-UA" dirty="0"/>
              <a:t>, при збереженні не потрібно вказувати жодних параметрів</a:t>
            </a:r>
            <a:r>
              <a:rPr lang="ru-RU" dirty="0" smtClean="0"/>
              <a:t>.</a:t>
            </a:r>
          </a:p>
          <a:p>
            <a:r>
              <a:rPr lang="ru-RU" dirty="0" err="1"/>
              <a:t>Застосовується</a:t>
            </a:r>
            <a:r>
              <a:rPr lang="ru-RU" dirty="0"/>
              <a:t> для </a:t>
            </a:r>
            <a:r>
              <a:rPr lang="ru-RU" dirty="0" err="1"/>
              <a:t>зберігання</a:t>
            </a:r>
            <a:r>
              <a:rPr lang="ru-RU" dirty="0"/>
              <a:t> </a:t>
            </a:r>
            <a:r>
              <a:rPr lang="ru-RU" dirty="0" err="1"/>
              <a:t>проміжних</a:t>
            </a:r>
            <a:r>
              <a:rPr lang="ru-RU" dirty="0"/>
              <a:t> </a:t>
            </a:r>
            <a:r>
              <a:rPr lang="ru-RU" dirty="0" err="1"/>
              <a:t>результатів</a:t>
            </a:r>
            <a:r>
              <a:rPr lang="ru-RU" dirty="0"/>
              <a:t> і для </a:t>
            </a:r>
            <a:r>
              <a:rPr lang="ru-RU" dirty="0" err="1"/>
              <a:t>подальшого</a:t>
            </a:r>
            <a:r>
              <a:rPr lang="ru-RU" dirty="0"/>
              <a:t> </a:t>
            </a:r>
            <a:r>
              <a:rPr lang="ru-RU" dirty="0" err="1"/>
              <a:t>редагування</a:t>
            </a:r>
            <a:r>
              <a:rPr lang="ru-RU" dirty="0"/>
              <a:t> </a:t>
            </a:r>
            <a:r>
              <a:rPr lang="ru-RU" dirty="0" err="1" smtClean="0"/>
              <a:t>зображення</a:t>
            </a:r>
            <a:r>
              <a:rPr lang="ru-RU" dirty="0" smtClean="0"/>
              <a:t>.</a:t>
            </a: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anchor="b">
            <a:normAutofit/>
          </a:bodyPr>
          <a:lstStyle/>
          <a:p>
            <a:r>
              <a:rPr lang="uk-UA" sz="3200" dirty="0"/>
              <a:t>Векторні формати файлів (коротко)</a:t>
            </a:r>
            <a:endParaRPr lang="ru-RU" sz="3200" dirty="0"/>
          </a:p>
        </p:txBody>
      </p:sp>
      <p:sp>
        <p:nvSpPr>
          <p:cNvPr id="3" name="Содержимое 2"/>
          <p:cNvSpPr>
            <a:spLocks noGrp="1"/>
          </p:cNvSpPr>
          <p:nvPr>
            <p:ph sz="quarter" idx="1"/>
          </p:nvPr>
        </p:nvSpPr>
        <p:spPr>
          <a:xfrm>
            <a:off x="457200" y="1600200"/>
            <a:ext cx="8219256" cy="4493096"/>
          </a:xfrm>
        </p:spPr>
        <p:txBody>
          <a:bodyPr>
            <a:normAutofit/>
          </a:bodyPr>
          <a:lstStyle/>
          <a:p>
            <a:r>
              <a:rPr lang="ru-RU" b="1" dirty="0" smtClean="0"/>
              <a:t>Формат FLA </a:t>
            </a:r>
            <a:r>
              <a:rPr lang="ru-RU" dirty="0" smtClean="0"/>
              <a:t>- </a:t>
            </a:r>
            <a:r>
              <a:rPr lang="uk-UA" dirty="0"/>
              <a:t>внутрішній формат програми для створення інтерактивної анімації </a:t>
            </a:r>
            <a:r>
              <a:rPr lang="uk-UA" dirty="0" err="1"/>
              <a:t>Flash</a:t>
            </a:r>
            <a:r>
              <a:rPr lang="ru-RU" dirty="0" smtClean="0"/>
              <a:t>. </a:t>
            </a:r>
          </a:p>
          <a:p>
            <a:r>
              <a:rPr lang="ru-RU" dirty="0" err="1" smtClean="0"/>
              <a:t>Був</a:t>
            </a:r>
            <a:r>
              <a:rPr lang="ru-RU" dirty="0" smtClean="0"/>
              <a:t> </a:t>
            </a:r>
            <a:r>
              <a:rPr lang="uk-UA" dirty="0" smtClean="0"/>
              <a:t>одним </a:t>
            </a:r>
            <a:r>
              <a:rPr lang="uk-UA" dirty="0"/>
              <a:t>з найбільш «модних» і популярних в Інтернеті</a:t>
            </a:r>
            <a:r>
              <a:rPr lang="ru-RU" dirty="0" smtClean="0"/>
              <a:t>.</a:t>
            </a:r>
          </a:p>
          <a:p>
            <a:r>
              <a:rPr lang="uk-UA" dirty="0"/>
              <a:t>Це векторний формат, можливе створення щодо складних і яскравих зображень при досить малій вазі файлу</a:t>
            </a:r>
            <a:r>
              <a:rPr lang="ru-RU" dirty="0" smtClean="0"/>
              <a:t>. </a:t>
            </a:r>
          </a:p>
          <a:p>
            <a:r>
              <a:rPr lang="uk-UA" dirty="0"/>
              <a:t>За рахунок використання вбудованої </a:t>
            </a:r>
            <a:r>
              <a:rPr lang="uk-UA" dirty="0" err="1"/>
              <a:t>скріптової</a:t>
            </a:r>
            <a:r>
              <a:rPr lang="uk-UA" dirty="0"/>
              <a:t> мови </a:t>
            </a:r>
            <a:r>
              <a:rPr lang="en-US" dirty="0"/>
              <a:t>Action Script </a:t>
            </a:r>
            <a:r>
              <a:rPr lang="uk-UA" dirty="0"/>
              <a:t>у </a:t>
            </a:r>
            <a:r>
              <a:rPr lang="en-US" dirty="0"/>
              <a:t>Flash </a:t>
            </a:r>
            <a:r>
              <a:rPr lang="uk-UA" dirty="0"/>
              <a:t>є можливість створювати інтерактивні банери, додатки, писати різні сценарії, створювати ігри, окремі додатки </a:t>
            </a:r>
            <a:r>
              <a:rPr lang="uk-UA" dirty="0" smtClean="0"/>
              <a:t>тощо</a:t>
            </a:r>
            <a:r>
              <a:rPr lang="ru-RU" dirty="0" smtClean="0"/>
              <a:t>.  </a:t>
            </a:r>
          </a:p>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anchor="b">
            <a:normAutofit/>
          </a:bodyPr>
          <a:lstStyle/>
          <a:p>
            <a:r>
              <a:rPr lang="uk-UA" sz="3200" dirty="0"/>
              <a:t>Векторні формати файлів (коротко)</a:t>
            </a:r>
            <a:endParaRPr lang="ru-RU" sz="3200" dirty="0"/>
          </a:p>
        </p:txBody>
      </p:sp>
      <p:sp>
        <p:nvSpPr>
          <p:cNvPr id="3" name="Содержимое 2"/>
          <p:cNvSpPr>
            <a:spLocks noGrp="1"/>
          </p:cNvSpPr>
          <p:nvPr>
            <p:ph sz="quarter" idx="1"/>
          </p:nvPr>
        </p:nvSpPr>
        <p:spPr/>
        <p:txBody>
          <a:bodyPr>
            <a:normAutofit lnSpcReduction="10000"/>
          </a:bodyPr>
          <a:lstStyle/>
          <a:p>
            <a:r>
              <a:rPr lang="ru-RU" b="1" dirty="0" smtClean="0"/>
              <a:t>Формат CDR (</a:t>
            </a:r>
            <a:r>
              <a:rPr lang="ru-RU" b="1" dirty="0" err="1" smtClean="0"/>
              <a:t>CorelDRAW</a:t>
            </a:r>
            <a:r>
              <a:rPr lang="ru-RU" b="1" dirty="0" smtClean="0"/>
              <a:t>) - </a:t>
            </a:r>
            <a:r>
              <a:rPr lang="uk-UA" dirty="0" smtClean="0"/>
              <a:t>основний </a:t>
            </a:r>
            <a:r>
              <a:rPr lang="uk-UA" dirty="0"/>
              <a:t>робочий формат пакета </a:t>
            </a:r>
            <a:r>
              <a:rPr lang="uk-UA" dirty="0" err="1"/>
              <a:t>CorelDRAW</a:t>
            </a:r>
            <a:r>
              <a:rPr lang="uk-UA" dirty="0"/>
              <a:t>, є незаперечним лідером в класі векторних графічних редакторів</a:t>
            </a:r>
            <a:r>
              <a:rPr lang="ru-RU" dirty="0" smtClean="0"/>
              <a:t>. </a:t>
            </a:r>
          </a:p>
          <a:p>
            <a:r>
              <a:rPr lang="uk-UA" dirty="0"/>
              <a:t>Маючи порівняно невисоку стійкість і проблеми з сумісністю файлів різних версій формату, формат </a:t>
            </a:r>
            <a:r>
              <a:rPr lang="en-US" dirty="0"/>
              <a:t>CDR, </a:t>
            </a:r>
            <a:r>
              <a:rPr lang="uk-UA" dirty="0"/>
              <a:t>особливо останніх версій, можна назвати </a:t>
            </a:r>
            <a:r>
              <a:rPr lang="uk-UA" dirty="0" smtClean="0"/>
              <a:t>професійним</a:t>
            </a:r>
            <a:r>
              <a:rPr lang="ru-RU" dirty="0" smtClean="0"/>
              <a:t>. </a:t>
            </a:r>
          </a:p>
          <a:p>
            <a:r>
              <a:rPr lang="uk-UA" dirty="0"/>
              <a:t>У файлах цих версій застосовується роздільна компресія для векторних і растрових зображень, можуть вбудовуватися </a:t>
            </a:r>
            <a:r>
              <a:rPr lang="uk-UA" dirty="0" smtClean="0"/>
              <a:t>шрифти.</a:t>
            </a:r>
          </a:p>
          <a:p>
            <a:r>
              <a:rPr lang="uk-UA" dirty="0" smtClean="0"/>
              <a:t>Файли </a:t>
            </a:r>
            <a:r>
              <a:rPr lang="uk-UA" dirty="0"/>
              <a:t>CDR мають велике робоче поле 45х45 метрів, підтримується </a:t>
            </a:r>
            <a:r>
              <a:rPr lang="uk-UA" dirty="0" err="1"/>
              <a:t>багатосторінковість</a:t>
            </a:r>
            <a:r>
              <a:rPr lang="ru-RU" dirty="0" smtClean="0"/>
              <a:t>.</a:t>
            </a:r>
          </a:p>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anchor="b">
            <a:normAutofit/>
          </a:bodyPr>
          <a:lstStyle/>
          <a:p>
            <a:r>
              <a:rPr lang="uk-UA" sz="3200" dirty="0"/>
              <a:t>Векторні формати файлів (коротко)</a:t>
            </a:r>
            <a:endParaRPr lang="ru-RU" sz="3200" dirty="0"/>
          </a:p>
        </p:txBody>
      </p:sp>
      <p:sp>
        <p:nvSpPr>
          <p:cNvPr id="3" name="Содержимое 2"/>
          <p:cNvSpPr>
            <a:spLocks noGrp="1"/>
          </p:cNvSpPr>
          <p:nvPr>
            <p:ph sz="quarter" idx="1"/>
          </p:nvPr>
        </p:nvSpPr>
        <p:spPr/>
        <p:txBody>
          <a:bodyPr>
            <a:normAutofit fontScale="92500" lnSpcReduction="10000"/>
          </a:bodyPr>
          <a:lstStyle/>
          <a:p>
            <a:r>
              <a:rPr lang="ru-RU" b="1" dirty="0" smtClean="0"/>
              <a:t>Формат AI (</a:t>
            </a:r>
            <a:r>
              <a:rPr lang="ru-RU" b="1" dirty="0" err="1" smtClean="0"/>
              <a:t>Adobe</a:t>
            </a:r>
            <a:r>
              <a:rPr lang="ru-RU" b="1" dirty="0" smtClean="0"/>
              <a:t> </a:t>
            </a:r>
            <a:r>
              <a:rPr lang="ru-RU" b="1" dirty="0" err="1" smtClean="0"/>
              <a:t>Illustrator</a:t>
            </a:r>
            <a:r>
              <a:rPr lang="ru-RU" b="1" dirty="0" smtClean="0"/>
              <a:t>) </a:t>
            </a:r>
            <a:r>
              <a:rPr lang="ru-RU" dirty="0" smtClean="0"/>
              <a:t>– </a:t>
            </a:r>
            <a:r>
              <a:rPr lang="uk-UA" dirty="0" smtClean="0"/>
              <a:t>«рідний</a:t>
            </a:r>
            <a:r>
              <a:rPr lang="uk-UA" dirty="0"/>
              <a:t>» формат редактора </a:t>
            </a:r>
            <a:r>
              <a:rPr lang="uk-UA" dirty="0" err="1"/>
              <a:t>Adobe</a:t>
            </a:r>
            <a:r>
              <a:rPr lang="uk-UA" dirty="0"/>
              <a:t> </a:t>
            </a:r>
            <a:r>
              <a:rPr lang="uk-UA" dirty="0" err="1"/>
              <a:t>Illustrator</a:t>
            </a:r>
            <a:r>
              <a:rPr lang="uk-UA" dirty="0"/>
              <a:t>, безпосередньо відкривається редактором </a:t>
            </a:r>
            <a:r>
              <a:rPr lang="uk-UA" dirty="0" err="1"/>
              <a:t>Photoshop</a:t>
            </a:r>
            <a:r>
              <a:rPr lang="uk-UA" dirty="0"/>
              <a:t>, його підтримують практично всі програми, так чи інакше пов'язані з векторною графікою</a:t>
            </a:r>
            <a:r>
              <a:rPr lang="ru-RU" dirty="0" smtClean="0"/>
              <a:t>. </a:t>
            </a:r>
          </a:p>
          <a:p>
            <a:r>
              <a:rPr lang="ru-RU" dirty="0" err="1"/>
              <a:t>Цей</a:t>
            </a:r>
            <a:r>
              <a:rPr lang="ru-RU" dirty="0"/>
              <a:t> формат є </a:t>
            </a:r>
            <a:r>
              <a:rPr lang="ru-RU" dirty="0" err="1"/>
              <a:t>найкращим</a:t>
            </a:r>
            <a:r>
              <a:rPr lang="ru-RU" dirty="0"/>
              <a:t> </a:t>
            </a:r>
            <a:r>
              <a:rPr lang="ru-RU" dirty="0" err="1"/>
              <a:t>посередником</a:t>
            </a:r>
            <a:r>
              <a:rPr lang="ru-RU" dirty="0"/>
              <a:t> при </a:t>
            </a:r>
            <a:r>
              <a:rPr lang="ru-RU" dirty="0" err="1"/>
              <a:t>передачі</a:t>
            </a:r>
            <a:r>
              <a:rPr lang="ru-RU" dirty="0"/>
              <a:t> </a:t>
            </a:r>
            <a:r>
              <a:rPr lang="ru-RU" dirty="0" err="1"/>
              <a:t>зображень</a:t>
            </a:r>
            <a:r>
              <a:rPr lang="ru-RU" dirty="0"/>
              <a:t> з </a:t>
            </a:r>
            <a:r>
              <a:rPr lang="ru-RU" dirty="0" err="1"/>
              <a:t>однієї</a:t>
            </a:r>
            <a:r>
              <a:rPr lang="ru-RU" dirty="0"/>
              <a:t> </a:t>
            </a:r>
            <a:r>
              <a:rPr lang="ru-RU" dirty="0" err="1"/>
              <a:t>програми</a:t>
            </a:r>
            <a:r>
              <a:rPr lang="ru-RU" dirty="0"/>
              <a:t> в </a:t>
            </a:r>
            <a:r>
              <a:rPr lang="ru-RU" dirty="0" err="1" smtClean="0"/>
              <a:t>іншу</a:t>
            </a:r>
            <a:r>
              <a:rPr lang="ru-RU" dirty="0" smtClean="0"/>
              <a:t>. </a:t>
            </a:r>
          </a:p>
          <a:p>
            <a:r>
              <a:rPr lang="uk-UA" dirty="0"/>
              <a:t>Дещо поступаючись </a:t>
            </a:r>
            <a:r>
              <a:rPr lang="uk-UA" dirty="0" err="1"/>
              <a:t>CorelDRAW</a:t>
            </a:r>
            <a:r>
              <a:rPr lang="uk-UA" dirty="0"/>
              <a:t> по ілюстративним можливостям, (може містити в одному файлі тільки одну сторінку, має маленьке робоче поле </a:t>
            </a:r>
            <a:r>
              <a:rPr lang="uk-UA" dirty="0" smtClean="0"/>
              <a:t>всього </a:t>
            </a:r>
            <a:r>
              <a:rPr lang="uk-UA" dirty="0"/>
              <a:t>3х3 метра) проте, він відрізняється найбільшою стабільністю і сумісністю з мовою </a:t>
            </a:r>
            <a:r>
              <a:rPr lang="uk-UA" dirty="0" err="1"/>
              <a:t>PostScript</a:t>
            </a:r>
            <a:r>
              <a:rPr lang="uk-UA" dirty="0"/>
              <a:t>, на який орієнтуються практично всі </a:t>
            </a:r>
            <a:r>
              <a:rPr lang="uk-UA" dirty="0" err="1"/>
              <a:t>видавничо</a:t>
            </a:r>
            <a:r>
              <a:rPr lang="uk-UA" dirty="0"/>
              <a:t>-поліграфічні додатки</a:t>
            </a:r>
            <a:r>
              <a:rPr lang="ru-RU" dirty="0" smtClean="0"/>
              <a:t>.</a:t>
            </a: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2732</TotalTime>
  <Words>7194</Words>
  <Application>Microsoft Office PowerPoint</Application>
  <PresentationFormat>Экран (4:3)</PresentationFormat>
  <Paragraphs>676</Paragraphs>
  <Slides>110</Slides>
  <Notes>15</Notes>
  <HiddenSlides>13</HiddenSlides>
  <MMClips>0</MMClips>
  <ScaleCrop>false</ScaleCrop>
  <HeadingPairs>
    <vt:vector size="8" baseType="variant">
      <vt:variant>
        <vt:lpstr>Использованные шрифты</vt:lpstr>
      </vt:variant>
      <vt:variant>
        <vt:i4>8</vt:i4>
      </vt:variant>
      <vt:variant>
        <vt:lpstr>Тема</vt:lpstr>
      </vt:variant>
      <vt:variant>
        <vt:i4>1</vt:i4>
      </vt:variant>
      <vt:variant>
        <vt:lpstr>Внедренные серверы OLE</vt:lpstr>
      </vt:variant>
      <vt:variant>
        <vt:i4>3</vt:i4>
      </vt:variant>
      <vt:variant>
        <vt:lpstr>Заголовки слайдов</vt:lpstr>
      </vt:variant>
      <vt:variant>
        <vt:i4>110</vt:i4>
      </vt:variant>
    </vt:vector>
  </HeadingPairs>
  <TitlesOfParts>
    <vt:vector size="122" baseType="lpstr">
      <vt:lpstr>Calibri</vt:lpstr>
      <vt:lpstr>Century Schoolbook</vt:lpstr>
      <vt:lpstr>Monotype Sorts</vt:lpstr>
      <vt:lpstr>Symbol</vt:lpstr>
      <vt:lpstr>Tahoma</vt:lpstr>
      <vt:lpstr>Times New Roman</vt:lpstr>
      <vt:lpstr>Wingdings</vt:lpstr>
      <vt:lpstr>Wingdings 2</vt:lpstr>
      <vt:lpstr>Эркер</vt:lpstr>
      <vt:lpstr>Image</vt:lpstr>
      <vt:lpstr>Документ</vt:lpstr>
      <vt:lpstr>Equation</vt:lpstr>
      <vt:lpstr>Архівація та стиснення мультимедійної інформації</vt:lpstr>
      <vt:lpstr>Зміст лекції</vt:lpstr>
      <vt:lpstr>Особливості зображень (1)</vt:lpstr>
      <vt:lpstr>Особливості зображень (2)</vt:lpstr>
      <vt:lpstr>Особливості зображень (3)</vt:lpstr>
      <vt:lpstr>Особливості зображень (4)</vt:lpstr>
      <vt:lpstr>Особливості зображень (5)</vt:lpstr>
      <vt:lpstr>Типи зображень</vt:lpstr>
      <vt:lpstr>Типи зображень</vt:lpstr>
      <vt:lpstr>Растрові типи зображень</vt:lpstr>
      <vt:lpstr>Растрові типи зображень</vt:lpstr>
      <vt:lpstr>Растрові типи зображень</vt:lpstr>
      <vt:lpstr>Сприйняття кольору людиною</vt:lpstr>
      <vt:lpstr>Простір RGB</vt:lpstr>
      <vt:lpstr>Простір CMYK</vt:lpstr>
      <vt:lpstr>Розрахунки RGB, CMYK, CMY</vt:lpstr>
      <vt:lpstr>Простір HSV</vt:lpstr>
      <vt:lpstr>Простір HSV</vt:lpstr>
      <vt:lpstr>Модель YUV  </vt:lpstr>
      <vt:lpstr>Модель YUV  </vt:lpstr>
      <vt:lpstr>Модель YIQ</vt:lpstr>
      <vt:lpstr>Модель YCbCr (SDTV)</vt:lpstr>
      <vt:lpstr>Класи зображень</vt:lpstr>
      <vt:lpstr>Класи зображень</vt:lpstr>
      <vt:lpstr>Методи та алгоритми стиснення зображень</vt:lpstr>
      <vt:lpstr>Вимоги додатків до алгоритмів</vt:lpstr>
      <vt:lpstr>Критерії порівняння алгоритмів</vt:lpstr>
      <vt:lpstr>Алгоритми стиснення зображень</vt:lpstr>
      <vt:lpstr>RLE (run length encoding)</vt:lpstr>
      <vt:lpstr>RLE (run length encoding) - продовження</vt:lpstr>
      <vt:lpstr>RLE (run length encoding) - продовження</vt:lpstr>
      <vt:lpstr>LZW (Lempel-Ziv-Welch)</vt:lpstr>
      <vt:lpstr>LZW (Lempel-Ziv-Welch) - продовження</vt:lpstr>
      <vt:lpstr>LZW (Lempel-Ziv-Welch) - продовження</vt:lpstr>
      <vt:lpstr>LZW (Lempel-Ziv-Welch) - продовження</vt:lpstr>
      <vt:lpstr>LZW (Lempel-Ziv-Welch) - продовження</vt:lpstr>
      <vt:lpstr>LZW (Lempel-Ziv-Welch) - продовження</vt:lpstr>
      <vt:lpstr>JBIG</vt:lpstr>
      <vt:lpstr>JBIG - продовження</vt:lpstr>
      <vt:lpstr>JPEG (Joint Photographic Expert Group)</vt:lpstr>
      <vt:lpstr>JPEG - продовження</vt:lpstr>
      <vt:lpstr>JPEG - продовження</vt:lpstr>
      <vt:lpstr>JPEG - продовження</vt:lpstr>
      <vt:lpstr>JPEG - продовження</vt:lpstr>
      <vt:lpstr>JPEG - продовження</vt:lpstr>
      <vt:lpstr>JPEG - продовження</vt:lpstr>
      <vt:lpstr>JPEG - продовження</vt:lpstr>
      <vt:lpstr>JPEG - продовження</vt:lpstr>
      <vt:lpstr>JPEG - продовження</vt:lpstr>
      <vt:lpstr>JPEG - характеристики</vt:lpstr>
      <vt:lpstr>Фотографія в форматі JPEG зі зменшенням ступеня стиснення зліва направо</vt:lpstr>
      <vt:lpstr>Пікселізація зображення </vt:lpstr>
      <vt:lpstr>Wavelet Compressed Bitmap</vt:lpstr>
      <vt:lpstr>Wavelet - продовження</vt:lpstr>
      <vt:lpstr>Wavelet - продовження</vt:lpstr>
      <vt:lpstr>Wavelet - продовження</vt:lpstr>
      <vt:lpstr>Wavelet - продовження</vt:lpstr>
      <vt:lpstr>Декомпресія: Крок 1</vt:lpstr>
      <vt:lpstr>Декомпресія: Крок 2</vt:lpstr>
      <vt:lpstr>Декомпресія: Крок 3</vt:lpstr>
      <vt:lpstr>Декомпресія: Крок 4</vt:lpstr>
      <vt:lpstr>Декомпресія: Крок 5</vt:lpstr>
      <vt:lpstr>Фрактальне стиснення</vt:lpstr>
      <vt:lpstr>Фрактальне стиснення</vt:lpstr>
      <vt:lpstr>Фрактальне стиснення</vt:lpstr>
      <vt:lpstr>Фрактальне стиснення</vt:lpstr>
      <vt:lpstr>Приклад самоподібності</vt:lpstr>
      <vt:lpstr>Ідея фрактального алгоритму</vt:lpstr>
      <vt:lpstr>Ідея фрактального алгоритму</vt:lpstr>
      <vt:lpstr>Ідея фрактального алгоритму</vt:lpstr>
      <vt:lpstr>Характеристики фрактального стиснення</vt:lpstr>
      <vt:lpstr>Порівняння алгоритмів стиснення зображень</vt:lpstr>
      <vt:lpstr>Порівняння алгоритмів стиснення зображень</vt:lpstr>
      <vt:lpstr>Порівняння алгоритмів стиснення зображень</vt:lpstr>
      <vt:lpstr>Формати графічних файлів</vt:lpstr>
      <vt:lpstr>Растрові формати файлів (коротко)</vt:lpstr>
      <vt:lpstr>Растрові формати файлів (коротко)</vt:lpstr>
      <vt:lpstr>Растрові формати файлів (коротко)</vt:lpstr>
      <vt:lpstr>Растрові формати файлів (коротко)</vt:lpstr>
      <vt:lpstr>Растрові формати файлів (коротко)</vt:lpstr>
      <vt:lpstr>Растрові формати файлів (коротко)</vt:lpstr>
      <vt:lpstr>Растрові формати файлів (коротко)</vt:lpstr>
      <vt:lpstr>Растрові формати файлів (коротко)</vt:lpstr>
      <vt:lpstr>Растрові формати файлів (коротко))</vt:lpstr>
      <vt:lpstr>Растрові формати файлів (коротко)</vt:lpstr>
      <vt:lpstr>Растрові формати файлів (коротко)</vt:lpstr>
      <vt:lpstr>Растрові формати файлів (коротко)</vt:lpstr>
      <vt:lpstr>Растрові формати файлів (коротко)</vt:lpstr>
      <vt:lpstr>Растрові формати файлів (коротко)</vt:lpstr>
      <vt:lpstr>Растрові формати файлів (коротко)</vt:lpstr>
      <vt:lpstr>Растрові формати файлів (коротко)</vt:lpstr>
      <vt:lpstr>Растрові формати файлів (коротко)</vt:lpstr>
      <vt:lpstr>Основні растрові формати файлів</vt:lpstr>
      <vt:lpstr>Векторні формати файлів (дуже коротко)</vt:lpstr>
      <vt:lpstr>Векторні формати файлів (коротко)</vt:lpstr>
      <vt:lpstr>Векторні формати файлів (коротко)</vt:lpstr>
      <vt:lpstr>Векторні формати файлів (коротко)</vt:lpstr>
      <vt:lpstr>Векторні формати файлів (коротко)</vt:lpstr>
      <vt:lpstr>Векторні формати файлів (коротко)</vt:lpstr>
      <vt:lpstr>Векторні формати файлів (коротко)</vt:lpstr>
      <vt:lpstr>Векторні формати файлів (коротко)</vt:lpstr>
      <vt:lpstr>Рекомендації експертів</vt:lpstr>
      <vt:lpstr>Рекомендації експертів  http://yapro.ru/web-master/design/sjatie_grafiki.html </vt:lpstr>
      <vt:lpstr>Рекомендації експертів  http://yapro.ru/web-master/design/sjatie_grafiki.html </vt:lpstr>
      <vt:lpstr>Рекомендації експертів  http://yapro.ru/web-master/design/sjatie_grafiki.html </vt:lpstr>
      <vt:lpstr>Рекомендації експертів  http://yapro.ru/web-master/design/sjatie_grafiki.html </vt:lpstr>
      <vt:lpstr>Рекомендації експертів  http://yapro.ru/web-master/design/sjatie_grafiki.html </vt:lpstr>
      <vt:lpstr>Рекомендації експертів</vt:lpstr>
      <vt:lpstr>Які є запитання?</vt:lpstr>
      <vt:lpstr>Дякую за увагу</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Архивация и сжатие аудио и видео изображений</dc:title>
  <dc:creator>Александр Бобарчук</dc:creator>
  <cp:lastModifiedBy>Александр Бобарчук</cp:lastModifiedBy>
  <cp:revision>276</cp:revision>
  <dcterms:modified xsi:type="dcterms:W3CDTF">2017-10-04T03:35:33Z</dcterms:modified>
</cp:coreProperties>
</file>