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6"/>
  </p:notesMasterIdLst>
  <p:sldIdLst>
    <p:sldId id="256" r:id="rId2"/>
    <p:sldId id="259" r:id="rId3"/>
    <p:sldId id="355" r:id="rId4"/>
    <p:sldId id="338" r:id="rId5"/>
    <p:sldId id="353" r:id="rId6"/>
    <p:sldId id="354" r:id="rId7"/>
    <p:sldId id="352" r:id="rId8"/>
    <p:sldId id="364" r:id="rId9"/>
    <p:sldId id="365" r:id="rId10"/>
    <p:sldId id="317" r:id="rId11"/>
    <p:sldId id="318" r:id="rId12"/>
    <p:sldId id="319" r:id="rId13"/>
    <p:sldId id="320" r:id="rId14"/>
    <p:sldId id="322" r:id="rId15"/>
    <p:sldId id="356" r:id="rId16"/>
    <p:sldId id="357" r:id="rId17"/>
    <p:sldId id="358" r:id="rId18"/>
    <p:sldId id="359" r:id="rId19"/>
    <p:sldId id="360" r:id="rId20"/>
    <p:sldId id="379" r:id="rId21"/>
    <p:sldId id="361" r:id="rId22"/>
    <p:sldId id="362" r:id="rId23"/>
    <p:sldId id="363" r:id="rId24"/>
    <p:sldId id="369" r:id="rId25"/>
    <p:sldId id="326" r:id="rId26"/>
    <p:sldId id="417" r:id="rId27"/>
    <p:sldId id="366" r:id="rId28"/>
    <p:sldId id="368" r:id="rId29"/>
    <p:sldId id="367" r:id="rId30"/>
    <p:sldId id="324" r:id="rId31"/>
    <p:sldId id="418" r:id="rId32"/>
    <p:sldId id="325" r:id="rId33"/>
    <p:sldId id="337" r:id="rId34"/>
    <p:sldId id="341" r:id="rId35"/>
    <p:sldId id="370" r:id="rId36"/>
    <p:sldId id="371" r:id="rId37"/>
    <p:sldId id="372" r:id="rId38"/>
    <p:sldId id="373" r:id="rId39"/>
    <p:sldId id="374" r:id="rId40"/>
    <p:sldId id="375" r:id="rId41"/>
    <p:sldId id="376" r:id="rId42"/>
    <p:sldId id="377" r:id="rId43"/>
    <p:sldId id="378" r:id="rId44"/>
    <p:sldId id="394" r:id="rId45"/>
    <p:sldId id="342" r:id="rId46"/>
    <p:sldId id="396" r:id="rId47"/>
    <p:sldId id="395" r:id="rId48"/>
    <p:sldId id="397" r:id="rId49"/>
    <p:sldId id="398" r:id="rId50"/>
    <p:sldId id="399" r:id="rId51"/>
    <p:sldId id="400" r:id="rId52"/>
    <p:sldId id="415" r:id="rId53"/>
    <p:sldId id="401" r:id="rId54"/>
    <p:sldId id="404" r:id="rId55"/>
    <p:sldId id="402" r:id="rId56"/>
    <p:sldId id="405" r:id="rId57"/>
    <p:sldId id="407" r:id="rId58"/>
    <p:sldId id="403" r:id="rId59"/>
    <p:sldId id="416" r:id="rId60"/>
    <p:sldId id="413" r:id="rId61"/>
    <p:sldId id="414" r:id="rId62"/>
    <p:sldId id="408" r:id="rId63"/>
    <p:sldId id="409" r:id="rId64"/>
    <p:sldId id="412" r:id="rId65"/>
    <p:sldId id="343" r:id="rId66"/>
    <p:sldId id="380" r:id="rId67"/>
    <p:sldId id="381" r:id="rId68"/>
    <p:sldId id="382" r:id="rId69"/>
    <p:sldId id="384" r:id="rId70"/>
    <p:sldId id="393" r:id="rId71"/>
    <p:sldId id="388" r:id="rId72"/>
    <p:sldId id="391" r:id="rId73"/>
    <p:sldId id="312" r:id="rId74"/>
    <p:sldId id="313" r:id="rId7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7" d="100"/>
          <a:sy n="67" d="100"/>
        </p:scale>
        <p:origin x="139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9BE28E-537A-4355-A527-1A181C19982F}" type="datetimeFigureOut">
              <a:rPr lang="ru-RU" smtClean="0"/>
              <a:pPr/>
              <a:t>04.10.2017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28F555-32C5-41CE-96EB-793072A53F6F}" type="slidenum">
              <a:rPr lang="ru-RU" smtClean="0"/>
              <a:pPr/>
              <a:t>‹#›</a:t>
            </a:fld>
            <a:endParaRPr lang="ru-RU"/>
          </a:p>
        </p:txBody>
      </p:sp>
    </p:spTree>
    <p:extLst>
      <p:ext uri="{BB962C8B-B14F-4D97-AF65-F5344CB8AC3E}">
        <p14:creationId xmlns:p14="http://schemas.microsoft.com/office/powerpoint/2010/main" val="374402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F44A27-106B-4A91-8922-97E62B18C596}" type="slidenum">
              <a:rPr lang="ru-RU"/>
              <a:pPr/>
              <a:t>3</a:t>
            </a:fld>
            <a:endParaRPr lang="ru-RU"/>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4393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08DB4C-AED9-4C35-9CB5-58169EC08A05}" type="slidenum">
              <a:rPr lang="ru-RU"/>
              <a:pPr/>
              <a:t>10</a:t>
            </a:fld>
            <a:endParaRPr lang="ru-RU"/>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039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68EFA9-60A0-4857-94D3-27034D2A550D}" type="slidenum">
              <a:rPr lang="ru-RU"/>
              <a:pPr/>
              <a:t>11</a:t>
            </a:fld>
            <a:endParaRPr lang="ru-RU"/>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247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C2EB51-1C6C-4C94-A8A0-E18F67FE80D2}" type="slidenum">
              <a:rPr lang="ru-RU"/>
              <a:pPr/>
              <a:t>12</a:t>
            </a:fld>
            <a:endParaRPr lang="ru-RU"/>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897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4BFA8-1E5C-44CE-BC63-9486CA3FA69C}" type="slidenum">
              <a:rPr lang="ru-RU"/>
              <a:pPr/>
              <a:t>13</a:t>
            </a:fld>
            <a:endParaRPr lang="ru-RU"/>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3158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9723C7-D5E4-4F14-BA03-04F994EE6E27}" type="slidenum">
              <a:rPr lang="ru-RU"/>
              <a:pPr/>
              <a:t>14</a:t>
            </a:fld>
            <a:endParaRPr lang="ru-RU"/>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905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122727-2103-4A2C-A9D4-22D6DB4E4C2D}" type="slidenum">
              <a:rPr lang="ru-RU"/>
              <a:pPr/>
              <a:t>30</a:t>
            </a:fld>
            <a:endParaRPr lang="ru-RU"/>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4239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4EFC40-AE25-477F-93CE-1D3218E2BA86}" type="slidenum">
              <a:rPr lang="ru-RU"/>
              <a:pPr/>
              <a:t>32</a:t>
            </a:fld>
            <a:endParaRPr lang="ru-RU"/>
          </a:p>
        </p:txBody>
      </p:sp>
      <p:sp>
        <p:nvSpPr>
          <p:cNvPr id="616450" name="Rectangle 2"/>
          <p:cNvSpPr>
            <a:spLocks noGrp="1" noRot="1" noChangeAspect="1" noChangeArrowheads="1" noTextEdit="1"/>
          </p:cNvSpPr>
          <p:nvPr>
            <p:ph type="sldImg"/>
          </p:nvPr>
        </p:nvSpPr>
        <p:spPr>
          <a:ln/>
        </p:spPr>
      </p:sp>
      <p:sp>
        <p:nvSpPr>
          <p:cNvPr id="616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905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5B106E36-FD25-4E2D-B0AA-010F637433A0}" type="datetimeFigureOut">
              <a:rPr lang="ru-RU" smtClean="0"/>
              <a:pPr/>
              <a:t>04.10.2017</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04.10.2017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04.10.2017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5B106E36-FD25-4E2D-B0AA-010F637433A0}" type="datetimeFigureOut">
              <a:rPr lang="ru-RU" smtClean="0"/>
              <a:pPr/>
              <a:t>04.10.2017</a:t>
            </a:fld>
            <a:endParaRPr lang="ru-RU"/>
          </a:p>
        </p:txBody>
      </p:sp>
      <p:sp>
        <p:nvSpPr>
          <p:cNvPr id="9" name="Номер слайда 8"/>
          <p:cNvSpPr>
            <a:spLocks noGrp="1"/>
          </p:cNvSpPr>
          <p:nvPr>
            <p:ph type="sldNum" sz="quarter" idx="15"/>
          </p:nvPr>
        </p:nvSpPr>
        <p:spPr/>
        <p:txBody>
          <a:bodyPr rtlCol="0"/>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5B106E36-FD25-4E2D-B0AA-010F637433A0}" type="datetimeFigureOut">
              <a:rPr lang="ru-RU" smtClean="0"/>
              <a:pPr/>
              <a:t>04.10.2017</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04.10.2017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04.10.2017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5B106E36-FD25-4E2D-B0AA-010F637433A0}" type="datetimeFigureOut">
              <a:rPr lang="ru-RU" smtClean="0"/>
              <a:pPr/>
              <a:t>04.10.2017</a:t>
            </a:fld>
            <a:endParaRPr lang="ru-RU"/>
          </a:p>
        </p:txBody>
      </p:sp>
      <p:sp>
        <p:nvSpPr>
          <p:cNvPr id="7" name="Номер слайда 6"/>
          <p:cNvSpPr>
            <a:spLocks noGrp="1"/>
          </p:cNvSpPr>
          <p:nvPr>
            <p:ph type="sldNum" sz="quarter" idx="11"/>
          </p:nvPr>
        </p:nvSpPr>
        <p:spPr/>
        <p:txBody>
          <a:bodyPr rtlCol="0"/>
          <a:lstStyle/>
          <a:p>
            <a:fld id="{725C68B6-61C2-468F-89AB-4B9F7531AA68}"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04.10.2017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5B106E36-FD25-4E2D-B0AA-010F637433A0}" type="datetimeFigureOut">
              <a:rPr lang="ru-RU" smtClean="0"/>
              <a:pPr/>
              <a:t>04.10.2017</a:t>
            </a:fld>
            <a:endParaRPr lang="ru-RU"/>
          </a:p>
        </p:txBody>
      </p:sp>
      <p:sp>
        <p:nvSpPr>
          <p:cNvPr id="22" name="Номер слайда 21"/>
          <p:cNvSpPr>
            <a:spLocks noGrp="1"/>
          </p:cNvSpPr>
          <p:nvPr>
            <p:ph type="sldNum" sz="quarter" idx="15"/>
          </p:nvPr>
        </p:nvSpPr>
        <p:spPr/>
        <p:txBody>
          <a:bodyPr rtlCol="0"/>
          <a:lstStyle/>
          <a:p>
            <a:fld id="{725C68B6-61C2-468F-89AB-4B9F7531AA68}"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5B106E36-FD25-4E2D-B0AA-010F637433A0}" type="datetimeFigureOut">
              <a:rPr lang="ru-RU" smtClean="0"/>
              <a:pPr/>
              <a:t>04.10.2017</a:t>
            </a:fld>
            <a:endParaRPr lang="ru-RU"/>
          </a:p>
        </p:txBody>
      </p:sp>
      <p:sp>
        <p:nvSpPr>
          <p:cNvPr id="18" name="Номер слайда 17"/>
          <p:cNvSpPr>
            <a:spLocks noGrp="1"/>
          </p:cNvSpPr>
          <p:nvPr>
            <p:ph type="sldNum" sz="quarter" idx="11"/>
          </p:nvPr>
        </p:nvSpPr>
        <p:spPr/>
        <p:txBody>
          <a:bodyPr rtlCol="0"/>
          <a:lstStyle/>
          <a:p>
            <a:fld id="{725C68B6-61C2-468F-89AB-4B9F7531AA68}"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B106E36-FD25-4E2D-B0AA-010F637433A0}" type="datetimeFigureOut">
              <a:rPr lang="ru-RU" smtClean="0"/>
              <a:pPr/>
              <a:t>04.10.2017</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notesSlide" Target="../notesSlides/notesSlide2.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4.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9.w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3.png"/><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dirty="0" err="1"/>
              <a:t>Архівація</a:t>
            </a:r>
            <a:r>
              <a:rPr lang="ru-RU" dirty="0"/>
              <a:t> та </a:t>
            </a:r>
            <a:r>
              <a:rPr lang="ru-RU" dirty="0" err="1"/>
              <a:t>стиснення</a:t>
            </a:r>
            <a:r>
              <a:rPr lang="ru-RU" dirty="0"/>
              <a:t> </a:t>
            </a:r>
            <a:r>
              <a:rPr lang="ru-RU" dirty="0" err="1"/>
              <a:t>мультимедійної</a:t>
            </a:r>
            <a:r>
              <a:rPr lang="ru-RU" dirty="0"/>
              <a:t> </a:t>
            </a:r>
            <a:r>
              <a:rPr lang="ru-RU" dirty="0" err="1"/>
              <a:t>інформації</a:t>
            </a:r>
            <a:endParaRPr lang="ru-RU" dirty="0"/>
          </a:p>
        </p:txBody>
      </p:sp>
      <p:sp>
        <p:nvSpPr>
          <p:cNvPr id="3" name="Подзаголовок 2"/>
          <p:cNvSpPr>
            <a:spLocks noGrp="1"/>
          </p:cNvSpPr>
          <p:nvPr>
            <p:ph type="subTitle" idx="1"/>
          </p:nvPr>
        </p:nvSpPr>
        <p:spPr/>
        <p:txBody>
          <a:bodyPr/>
          <a:lstStyle/>
          <a:p>
            <a:r>
              <a:rPr lang="ru-RU" altLang="uk-UA" dirty="0" err="1"/>
              <a:t>Лекція</a:t>
            </a:r>
            <a:r>
              <a:rPr lang="ru-RU" altLang="uk-UA" dirty="0"/>
              <a:t> </a:t>
            </a:r>
            <a:r>
              <a:rPr lang="uk-UA" altLang="uk-UA" dirty="0"/>
              <a:t>5</a:t>
            </a:r>
          </a:p>
          <a:p>
            <a:r>
              <a:rPr lang="ru-RU" altLang="uk-UA" dirty="0"/>
              <a:t>Бобарчук </a:t>
            </a:r>
            <a:r>
              <a:rPr lang="ru-RU" altLang="uk-UA" dirty="0" err="1"/>
              <a:t>Олександр</a:t>
            </a:r>
            <a:r>
              <a:rPr lang="ru-RU" altLang="uk-UA" dirty="0"/>
              <a:t> </a:t>
            </a:r>
            <a:r>
              <a:rPr lang="ru-RU" altLang="uk-UA" dirty="0" smtClean="0"/>
              <a:t>Антонович</a:t>
            </a:r>
            <a:endParaRPr lang="ru-RU" altLang="uk-U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1026"/>
          <p:cNvSpPr>
            <a:spLocks noGrp="1" noChangeArrowheads="1"/>
          </p:cNvSpPr>
          <p:nvPr>
            <p:ph type="title"/>
          </p:nvPr>
        </p:nvSpPr>
        <p:spPr>
          <a:xfrm>
            <a:off x="457200" y="274638"/>
            <a:ext cx="7467600" cy="994122"/>
          </a:xfrm>
        </p:spPr>
        <p:txBody>
          <a:bodyPr/>
          <a:lstStyle/>
          <a:p>
            <a:r>
              <a:rPr lang="ru-RU" dirty="0"/>
              <a:t>Теорема Котельникова</a:t>
            </a:r>
          </a:p>
        </p:txBody>
      </p:sp>
      <p:graphicFrame>
        <p:nvGraphicFramePr>
          <p:cNvPr id="505859" name="Object 1027"/>
          <p:cNvGraphicFramePr>
            <a:graphicFrameLocks noChangeAspect="1"/>
          </p:cNvGraphicFramePr>
          <p:nvPr>
            <p:extLst>
              <p:ext uri="{D42A27DB-BD31-4B8C-83A1-F6EECF244321}">
                <p14:modId xmlns:p14="http://schemas.microsoft.com/office/powerpoint/2010/main" val="1538626308"/>
              </p:ext>
            </p:extLst>
          </p:nvPr>
        </p:nvGraphicFramePr>
        <p:xfrm>
          <a:off x="1000100" y="4154909"/>
          <a:ext cx="3938588" cy="930275"/>
        </p:xfrm>
        <a:graphic>
          <a:graphicData uri="http://schemas.openxmlformats.org/presentationml/2006/ole">
            <mc:AlternateContent xmlns:mc="http://schemas.openxmlformats.org/markup-compatibility/2006">
              <mc:Choice xmlns:v="urn:schemas-microsoft-com:vml" Requires="v">
                <p:oleObj spid="_x0000_s84022" name="Формула" r:id="rId4" imgW="1828800" imgH="431640" progId="Equation.3">
                  <p:embed/>
                </p:oleObj>
              </mc:Choice>
              <mc:Fallback>
                <p:oleObj name="Формула" r:id="rId4" imgW="1828800" imgH="431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00" y="4154909"/>
                        <a:ext cx="3938588" cy="9302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505860" name="Object 1028"/>
          <p:cNvGraphicFramePr>
            <a:graphicFrameLocks noChangeAspect="1"/>
          </p:cNvGraphicFramePr>
          <p:nvPr>
            <p:extLst>
              <p:ext uri="{D42A27DB-BD31-4B8C-83A1-F6EECF244321}">
                <p14:modId xmlns:p14="http://schemas.microsoft.com/office/powerpoint/2010/main" val="1128921703"/>
              </p:ext>
            </p:extLst>
          </p:nvPr>
        </p:nvGraphicFramePr>
        <p:xfrm>
          <a:off x="5572132" y="4154909"/>
          <a:ext cx="2351088" cy="930275"/>
        </p:xfrm>
        <a:graphic>
          <a:graphicData uri="http://schemas.openxmlformats.org/presentationml/2006/ole">
            <mc:AlternateContent xmlns:mc="http://schemas.openxmlformats.org/markup-compatibility/2006">
              <mc:Choice xmlns:v="urn:schemas-microsoft-com:vml" Requires="v">
                <p:oleObj spid="_x0000_s84023" name="Формула" r:id="rId6" imgW="1091880" imgH="431640" progId="Equation.3">
                  <p:embed/>
                </p:oleObj>
              </mc:Choice>
              <mc:Fallback>
                <p:oleObj name="Формула" r:id="rId6" imgW="1091880" imgH="4316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132" y="4154909"/>
                        <a:ext cx="2351088" cy="9302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505861" name="Rectangle 1029"/>
          <p:cNvSpPr>
            <a:spLocks noGrp="1" noChangeArrowheads="1"/>
          </p:cNvSpPr>
          <p:nvPr>
            <p:ph type="body" idx="1"/>
          </p:nvPr>
        </p:nvSpPr>
        <p:spPr>
          <a:xfrm>
            <a:off x="285720" y="1474828"/>
            <a:ext cx="8286808" cy="2962284"/>
          </a:xfrm>
          <a:noFill/>
          <a:ln/>
        </p:spPr>
        <p:txBody>
          <a:bodyPr>
            <a:normAutofit fontScale="92500" lnSpcReduction="10000"/>
          </a:bodyPr>
          <a:lstStyle/>
          <a:p>
            <a:pPr marL="457200" indent="-457200">
              <a:lnSpc>
                <a:spcPct val="90000"/>
              </a:lnSpc>
            </a:pPr>
            <a:r>
              <a:rPr lang="uk-UA" dirty="0"/>
              <a:t>Н</a:t>
            </a:r>
            <a:r>
              <a:rPr lang="uk-UA" dirty="0" smtClean="0"/>
              <a:t>ехай</a:t>
            </a:r>
            <a:r>
              <a:rPr lang="ru-RU" sz="2400" dirty="0" smtClean="0"/>
              <a:t>:</a:t>
            </a:r>
            <a:endParaRPr lang="ru-RU" sz="2400" dirty="0"/>
          </a:p>
          <a:p>
            <a:pPr marL="838200" lvl="1" indent="-381000">
              <a:lnSpc>
                <a:spcPct val="90000"/>
              </a:lnSpc>
              <a:buFont typeface="Wingdings" pitchFamily="2" charset="2"/>
              <a:buAutoNum type="arabicPeriod"/>
            </a:pPr>
            <a:r>
              <a:rPr lang="ru-RU" sz="2400" dirty="0"/>
              <a:t>спектр </a:t>
            </a:r>
            <a:r>
              <a:rPr lang="ru-RU" sz="2400" dirty="0" smtClean="0"/>
              <a:t>сигналу x(t</a:t>
            </a:r>
            <a:r>
              <a:rPr lang="ru-RU" sz="2400" dirty="0"/>
              <a:t>) не </a:t>
            </a:r>
            <a:r>
              <a:rPr lang="ru-RU" sz="2400" dirty="0" err="1" smtClean="0"/>
              <a:t>містить</a:t>
            </a:r>
            <a:r>
              <a:rPr lang="ru-RU" sz="2400" dirty="0" smtClean="0"/>
              <a:t> </a:t>
            </a:r>
            <a:r>
              <a:rPr lang="ru-RU" sz="2400" dirty="0"/>
              <a:t>частот </a:t>
            </a:r>
            <a:r>
              <a:rPr lang="ru-RU" sz="2400" dirty="0" err="1" smtClean="0"/>
              <a:t>вище</a:t>
            </a:r>
            <a:r>
              <a:rPr lang="ru-RU" sz="2400" dirty="0" smtClean="0"/>
              <a:t> </a:t>
            </a:r>
            <a:r>
              <a:rPr lang="ru-RU" sz="2400" dirty="0"/>
              <a:t>F, </a:t>
            </a:r>
            <a:r>
              <a:rPr lang="ru-RU" sz="2400" dirty="0" err="1" smtClean="0"/>
              <a:t>тобто</a:t>
            </a:r>
            <a:r>
              <a:rPr lang="ru-RU" sz="2400" dirty="0" smtClean="0"/>
              <a:t>. X(ν</a:t>
            </a:r>
            <a:r>
              <a:rPr lang="ru-RU" sz="2400" dirty="0"/>
              <a:t>)=0 </a:t>
            </a:r>
            <a:r>
              <a:rPr lang="uk-UA" sz="2400" dirty="0"/>
              <a:t>за межами </a:t>
            </a:r>
            <a:r>
              <a:rPr lang="ru-RU" sz="2400" dirty="0" err="1" smtClean="0"/>
              <a:t>відрізку</a:t>
            </a:r>
            <a:r>
              <a:rPr lang="ru-RU" sz="2400" dirty="0" smtClean="0"/>
              <a:t> </a:t>
            </a:r>
            <a:r>
              <a:rPr lang="ru-RU" sz="2400" dirty="0"/>
              <a:t>[-F, F]</a:t>
            </a:r>
          </a:p>
          <a:p>
            <a:pPr marL="838200" lvl="1" indent="-381000">
              <a:lnSpc>
                <a:spcPct val="90000"/>
              </a:lnSpc>
              <a:buFont typeface="Wingdings" pitchFamily="2" charset="2"/>
              <a:buAutoNum type="arabicPeriod"/>
            </a:pPr>
            <a:r>
              <a:rPr lang="ru-RU" sz="2400" dirty="0" err="1" smtClean="0"/>
              <a:t>дискретизація</a:t>
            </a:r>
            <a:r>
              <a:rPr lang="ru-RU" sz="2400" dirty="0" smtClean="0"/>
              <a:t> сигналу </a:t>
            </a:r>
            <a:r>
              <a:rPr lang="ru-RU" sz="2400" dirty="0"/>
              <a:t>x(t) </a:t>
            </a:r>
            <a:r>
              <a:rPr lang="ru-RU" sz="2400" dirty="0" err="1" smtClean="0"/>
              <a:t>відбувається</a:t>
            </a:r>
            <a:r>
              <a:rPr lang="ru-RU" sz="2400" dirty="0" smtClean="0"/>
              <a:t> </a:t>
            </a:r>
            <a:r>
              <a:rPr lang="ru-RU" sz="2400" dirty="0"/>
              <a:t>з</a:t>
            </a:r>
            <a:r>
              <a:rPr lang="ru-RU" sz="2400" dirty="0" smtClean="0"/>
              <a:t> частотою </a:t>
            </a:r>
            <a:r>
              <a:rPr lang="ru-RU" sz="2400" dirty="0" err="1"/>
              <a:t>F</a:t>
            </a:r>
            <a:r>
              <a:rPr lang="ru-RU" sz="2400" baseline="-20000" dirty="0" err="1"/>
              <a:t>s</a:t>
            </a:r>
            <a:r>
              <a:rPr lang="ru-RU" sz="2400" dirty="0"/>
              <a:t>, </a:t>
            </a:r>
            <a:r>
              <a:rPr lang="ru-RU" sz="2400" dirty="0" err="1" smtClean="0"/>
              <a:t>тобто</a:t>
            </a:r>
            <a:r>
              <a:rPr lang="ru-RU" sz="2400" dirty="0" smtClean="0"/>
              <a:t> </a:t>
            </a:r>
            <a:r>
              <a:rPr lang="ru-RU" sz="2400" dirty="0"/>
              <a:t>у</a:t>
            </a:r>
            <a:r>
              <a:rPr lang="ru-RU" sz="2400" dirty="0" smtClean="0"/>
              <a:t> </a:t>
            </a:r>
            <a:r>
              <a:rPr lang="ru-RU" sz="2400" dirty="0" err="1" smtClean="0"/>
              <a:t>моменти</a:t>
            </a:r>
            <a:r>
              <a:rPr lang="ru-RU" sz="2400" dirty="0" smtClean="0"/>
              <a:t> часу </a:t>
            </a:r>
            <a:r>
              <a:rPr lang="ru-RU" sz="2400" dirty="0" err="1"/>
              <a:t>nT</a:t>
            </a:r>
            <a:r>
              <a:rPr lang="ru-RU" sz="2400" dirty="0"/>
              <a:t>, </a:t>
            </a:r>
            <a:r>
              <a:rPr lang="ru-RU" sz="2400" dirty="0" smtClean="0"/>
              <a:t>де </a:t>
            </a:r>
            <a:r>
              <a:rPr lang="ru-RU" sz="2400" dirty="0"/>
              <a:t>T= F</a:t>
            </a:r>
            <a:r>
              <a:rPr lang="ru-RU" sz="2400" baseline="-20000" dirty="0"/>
              <a:t>s</a:t>
            </a:r>
            <a:r>
              <a:rPr lang="ru-RU" sz="2400" baseline="40000" dirty="0"/>
              <a:t>-1</a:t>
            </a:r>
          </a:p>
          <a:p>
            <a:pPr marL="838200" lvl="1" indent="-381000">
              <a:lnSpc>
                <a:spcPct val="90000"/>
              </a:lnSpc>
              <a:buFont typeface="Wingdings" pitchFamily="2" charset="2"/>
              <a:buAutoNum type="arabicPeriod"/>
            </a:pPr>
            <a:r>
              <a:rPr lang="ru-RU" sz="2400" dirty="0"/>
              <a:t>F</a:t>
            </a:r>
            <a:r>
              <a:rPr lang="ru-RU" sz="2400" baseline="-20000" dirty="0"/>
              <a:t>s</a:t>
            </a:r>
            <a:r>
              <a:rPr lang="ru-RU" sz="2400" dirty="0"/>
              <a:t>≥2F</a:t>
            </a:r>
          </a:p>
          <a:p>
            <a:pPr marL="457200" indent="-457200">
              <a:lnSpc>
                <a:spcPct val="90000"/>
              </a:lnSpc>
            </a:pPr>
            <a:r>
              <a:rPr lang="uk-UA" dirty="0"/>
              <a:t>Тоді вихідний аналоговий сигнал x (t) можна точно відновити з його цифрових </a:t>
            </a:r>
            <a:r>
              <a:rPr lang="uk-UA" dirty="0" err="1"/>
              <a:t>відліків</a:t>
            </a:r>
            <a:r>
              <a:rPr lang="uk-UA" dirty="0"/>
              <a:t> x (</a:t>
            </a:r>
            <a:r>
              <a:rPr lang="uk-UA" dirty="0" err="1"/>
              <a:t>nT</a:t>
            </a:r>
            <a:r>
              <a:rPr lang="uk-UA" dirty="0"/>
              <a:t>), користуючись інтерполяційної формулою</a:t>
            </a:r>
            <a:endParaRPr lang="ru-RU" sz="2400" dirty="0"/>
          </a:p>
        </p:txBody>
      </p:sp>
      <p:pic>
        <p:nvPicPr>
          <p:cNvPr id="6" name="Picture 2" descr="D:\Мои документы\НАУ\ЦифрОбрАудіоВідео\8 - Конспект лекцій\Лекції ЦОАВІ Бобарчук 2016\Л4.2 - Дискретизація, квантування та відновлення двовимірних сигналів зображень\Л4.2 - Додаткові матеріали\sinc.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865" y="5050282"/>
            <a:ext cx="3595472" cy="169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Grp="1" noChangeArrowheads="1"/>
          </p:cNvSpPr>
          <p:nvPr>
            <p:ph type="body" idx="1"/>
          </p:nvPr>
        </p:nvSpPr>
        <p:spPr>
          <a:xfrm>
            <a:off x="685800" y="1676400"/>
            <a:ext cx="7848600" cy="3962400"/>
          </a:xfrm>
          <a:noFill/>
          <a:ln/>
        </p:spPr>
        <p:txBody>
          <a:bodyPr/>
          <a:lstStyle/>
          <a:p>
            <a:pPr marL="457200" indent="-457200"/>
            <a:r>
              <a:rPr lang="uk-UA" dirty="0"/>
              <a:t>Реконструкція аналогових сигналів </a:t>
            </a:r>
            <a:r>
              <a:rPr lang="ru-RU" dirty="0" smtClean="0"/>
              <a:t>:</a:t>
            </a:r>
            <a:endParaRPr lang="ru-RU" dirty="0"/>
          </a:p>
        </p:txBody>
      </p:sp>
      <p:graphicFrame>
        <p:nvGraphicFramePr>
          <p:cNvPr id="507908" name="Object 4"/>
          <p:cNvGraphicFramePr>
            <a:graphicFrameLocks noChangeAspect="1"/>
          </p:cNvGraphicFramePr>
          <p:nvPr/>
        </p:nvGraphicFramePr>
        <p:xfrm>
          <a:off x="990600" y="2286000"/>
          <a:ext cx="4114800" cy="971550"/>
        </p:xfrm>
        <a:graphic>
          <a:graphicData uri="http://schemas.openxmlformats.org/presentationml/2006/ole">
            <mc:AlternateContent xmlns:mc="http://schemas.openxmlformats.org/markup-compatibility/2006">
              <mc:Choice xmlns:v="urn:schemas-microsoft-com:vml" Requires="v">
                <p:oleObj spid="_x0000_s85020" name="Формула" r:id="rId4" imgW="1828800" imgH="431640" progId="Equation.3">
                  <p:embed/>
                </p:oleObj>
              </mc:Choice>
              <mc:Fallback>
                <p:oleObj name="Формула" r:id="rId4" imgW="1828800" imgH="431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286000"/>
                        <a:ext cx="4114800" cy="97155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pic>
        <p:nvPicPr>
          <p:cNvPr id="507909" name="Picture 5" descr="Sig2"/>
          <p:cNvPicPr>
            <a:picLocks noChangeAspect="1" noChangeArrowheads="1"/>
          </p:cNvPicPr>
          <p:nvPr/>
        </p:nvPicPr>
        <p:blipFill>
          <a:blip r:embed="rId6" cstate="print"/>
          <a:srcRect/>
          <a:stretch>
            <a:fillRect/>
          </a:stretch>
        </p:blipFill>
        <p:spPr bwMode="auto">
          <a:xfrm>
            <a:off x="2438400" y="3200400"/>
            <a:ext cx="4648200" cy="1390650"/>
          </a:xfrm>
          <a:prstGeom prst="rect">
            <a:avLst/>
          </a:prstGeom>
          <a:noFill/>
        </p:spPr>
      </p:pic>
      <p:pic>
        <p:nvPicPr>
          <p:cNvPr id="507910" name="Picture 6" descr="Sig3"/>
          <p:cNvPicPr>
            <a:picLocks noChangeAspect="1" noChangeArrowheads="1"/>
          </p:cNvPicPr>
          <p:nvPr/>
        </p:nvPicPr>
        <p:blipFill>
          <a:blip r:embed="rId7" cstate="print"/>
          <a:srcRect/>
          <a:stretch>
            <a:fillRect/>
          </a:stretch>
        </p:blipFill>
        <p:spPr bwMode="auto">
          <a:xfrm>
            <a:off x="2438400" y="4800600"/>
            <a:ext cx="4648200" cy="1404938"/>
          </a:xfrm>
          <a:prstGeom prst="rect">
            <a:avLst/>
          </a:prstGeom>
          <a:noFill/>
        </p:spPr>
      </p:pic>
      <p:sp>
        <p:nvSpPr>
          <p:cNvPr id="507911" name="Text Box 7"/>
          <p:cNvSpPr txBox="1">
            <a:spLocks noChangeArrowheads="1"/>
          </p:cNvSpPr>
          <p:nvPr/>
        </p:nvSpPr>
        <p:spPr bwMode="auto">
          <a:xfrm>
            <a:off x="5429256" y="2500306"/>
            <a:ext cx="2747291" cy="461665"/>
          </a:xfrm>
          <a:prstGeom prst="rect">
            <a:avLst/>
          </a:prstGeom>
          <a:noFill/>
          <a:ln w="9525">
            <a:noFill/>
            <a:miter lim="800000"/>
            <a:headEnd/>
            <a:tailEnd/>
          </a:ln>
          <a:effectLst/>
        </p:spPr>
        <p:txBody>
          <a:bodyPr wrap="none">
            <a:spAutoFit/>
          </a:bodyPr>
          <a:lstStyle/>
          <a:p>
            <a:pPr algn="l"/>
            <a:r>
              <a:rPr lang="en-US" sz="2400" dirty="0" err="1" smtClean="0"/>
              <a:t>sinc</a:t>
            </a:r>
            <a:r>
              <a:rPr lang="en-US" sz="2400" dirty="0" smtClean="0"/>
              <a:t>-</a:t>
            </a:r>
            <a:r>
              <a:rPr lang="ru-RU" sz="2400" dirty="0" err="1" smtClean="0"/>
              <a:t>інтерполяція</a:t>
            </a:r>
            <a:endParaRPr lang="ru-RU" sz="2400" dirty="0"/>
          </a:p>
        </p:txBody>
      </p:sp>
      <p:sp>
        <p:nvSpPr>
          <p:cNvPr id="507913" name="Rectangle 9"/>
          <p:cNvSpPr>
            <a:spLocks noGrp="1" noChangeArrowheads="1"/>
          </p:cNvSpPr>
          <p:nvPr>
            <p:ph type="title"/>
          </p:nvPr>
        </p:nvSpPr>
        <p:spPr>
          <a:xfrm>
            <a:off x="457200" y="274638"/>
            <a:ext cx="7467600" cy="994122"/>
          </a:xfrm>
          <a:noFill/>
          <a:ln/>
        </p:spPr>
        <p:txBody>
          <a:bodyPr/>
          <a:lstStyle/>
          <a:p>
            <a:r>
              <a:rPr lang="ru-RU" dirty="0"/>
              <a:t>Теорема Котельникова</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1026"/>
          <p:cNvSpPr>
            <a:spLocks noGrp="1" noChangeArrowheads="1"/>
          </p:cNvSpPr>
          <p:nvPr>
            <p:ph type="title"/>
          </p:nvPr>
        </p:nvSpPr>
        <p:spPr>
          <a:xfrm>
            <a:off x="457200" y="274638"/>
            <a:ext cx="7467600" cy="850106"/>
          </a:xfrm>
        </p:spPr>
        <p:txBody>
          <a:bodyPr/>
          <a:lstStyle/>
          <a:p>
            <a:r>
              <a:rPr lang="uk-UA" dirty="0" smtClean="0"/>
              <a:t>Перетворення </a:t>
            </a:r>
            <a:r>
              <a:rPr lang="uk-UA" dirty="0"/>
              <a:t>Фур'є</a:t>
            </a:r>
            <a:endParaRPr lang="ru-RU" dirty="0"/>
          </a:p>
        </p:txBody>
      </p:sp>
      <p:sp>
        <p:nvSpPr>
          <p:cNvPr id="515075" name="Rectangle 1027"/>
          <p:cNvSpPr>
            <a:spLocks noGrp="1" noChangeArrowheads="1"/>
          </p:cNvSpPr>
          <p:nvPr>
            <p:ph type="body" idx="1"/>
          </p:nvPr>
        </p:nvSpPr>
        <p:spPr>
          <a:xfrm>
            <a:off x="685800" y="1524000"/>
            <a:ext cx="7543800" cy="4876800"/>
          </a:xfrm>
          <a:noFill/>
          <a:ln/>
        </p:spPr>
        <p:txBody>
          <a:bodyPr lIns="91440" tIns="45720" rIns="91440" bIns="45720"/>
          <a:lstStyle/>
          <a:p>
            <a:pPr marL="361950" indent="-361950" defTabSz="714375"/>
            <a:r>
              <a:rPr lang="uk-UA" dirty="0"/>
              <a:t>Навіщо розкладати сигнали на синусоїди</a:t>
            </a:r>
            <a:r>
              <a:rPr lang="ru-RU" sz="2400" dirty="0" smtClean="0"/>
              <a:t>?</a:t>
            </a:r>
            <a:endParaRPr lang="ru-RU" sz="2400" dirty="0"/>
          </a:p>
          <a:p>
            <a:pPr marL="809625" lvl="1" indent="-268288" defTabSz="714375"/>
            <a:r>
              <a:rPr lang="ru-RU" sz="2400" dirty="0" err="1" smtClean="0"/>
              <a:t>Аналіз</a:t>
            </a:r>
            <a:r>
              <a:rPr lang="ru-RU" sz="2400" dirty="0" smtClean="0"/>
              <a:t> </a:t>
            </a:r>
            <a:r>
              <a:rPr lang="ru-RU" sz="2400" dirty="0" err="1" smtClean="0"/>
              <a:t>лінійних</a:t>
            </a:r>
            <a:r>
              <a:rPr lang="ru-RU" sz="2400" dirty="0" smtClean="0"/>
              <a:t> </a:t>
            </a:r>
            <a:r>
              <a:rPr lang="ru-RU" sz="2400" dirty="0"/>
              <a:t>систем</a:t>
            </a:r>
          </a:p>
          <a:p>
            <a:pPr marL="809625" lvl="1" indent="-268288" defTabSz="714375"/>
            <a:r>
              <a:rPr lang="uk-UA" sz="2400" dirty="0"/>
              <a:t>Слух і </a:t>
            </a:r>
            <a:r>
              <a:rPr lang="uk-UA" sz="2400" dirty="0" smtClean="0"/>
              <a:t>синусоїди</a:t>
            </a:r>
          </a:p>
          <a:p>
            <a:pPr marL="809625" lvl="1" indent="-268288" defTabSz="714375"/>
            <a:r>
              <a:rPr lang="uk-UA" sz="2400" dirty="0"/>
              <a:t>Добре розроблена теорія і практика</a:t>
            </a:r>
            <a:endParaRPr lang="ru-RU" sz="2400" dirty="0"/>
          </a:p>
          <a:p>
            <a:pPr marL="361950" indent="-361950" defTabSz="714375"/>
            <a:r>
              <a:rPr lang="uk-UA" dirty="0"/>
              <a:t>Дискретне перетворення </a:t>
            </a:r>
            <a:r>
              <a:rPr lang="uk-UA" dirty="0" smtClean="0"/>
              <a:t>Фур'є </a:t>
            </a:r>
            <a:r>
              <a:rPr lang="ru-RU" sz="2400" dirty="0" smtClean="0"/>
              <a:t>(ДПФ</a:t>
            </a:r>
            <a:r>
              <a:rPr lang="ru-RU" sz="2400" dirty="0"/>
              <a:t>)</a:t>
            </a:r>
          </a:p>
          <a:p>
            <a:pPr marL="361950" indent="-361950" defTabSz="714375"/>
            <a:r>
              <a:rPr lang="ru-RU" sz="2400" dirty="0"/>
              <a:t>Ряд Фурье</a:t>
            </a:r>
          </a:p>
          <a:p>
            <a:pPr marL="361950" indent="-361950" defTabSz="714375"/>
            <a:endParaRPr lang="ru-RU" sz="2400" dirty="0"/>
          </a:p>
          <a:p>
            <a:pPr marL="361950" indent="-361950" defTabSz="714375"/>
            <a:r>
              <a:rPr lang="ru-RU" sz="2400" dirty="0" err="1" smtClean="0"/>
              <a:t>Частоти</a:t>
            </a:r>
            <a:r>
              <a:rPr lang="ru-RU" sz="2400" dirty="0" smtClean="0"/>
              <a:t> і </a:t>
            </a:r>
            <a:r>
              <a:rPr lang="ru-RU" sz="2400" dirty="0" err="1" smtClean="0"/>
              <a:t>амплітуди</a:t>
            </a:r>
            <a:endParaRPr lang="ru-RU" sz="2400" dirty="0"/>
          </a:p>
          <a:p>
            <a:pPr marL="361950" indent="-361950" defTabSz="714375">
              <a:buFont typeface="Monotype Sorts" pitchFamily="2" charset="2"/>
              <a:buNone/>
            </a:pPr>
            <a:endParaRPr lang="ru-RU" sz="2400" dirty="0"/>
          </a:p>
          <a:p>
            <a:pPr marL="361950" indent="-361950" defTabSz="714375">
              <a:buFont typeface="Monotype Sorts" pitchFamily="2" charset="2"/>
              <a:buNone/>
            </a:pPr>
            <a:endParaRPr lang="ru-RU" sz="2400" dirty="0"/>
          </a:p>
          <a:p>
            <a:pPr marL="361950" indent="-361950" defTabSz="714375"/>
            <a:r>
              <a:rPr lang="ru-RU" sz="2400" dirty="0" err="1" smtClean="0"/>
              <a:t>Пряме</a:t>
            </a:r>
            <a:r>
              <a:rPr lang="ru-RU" sz="2400" dirty="0" smtClean="0"/>
              <a:t> і </a:t>
            </a:r>
            <a:r>
              <a:rPr lang="uk-UA" dirty="0" err="1"/>
              <a:t>зворотнє</a:t>
            </a:r>
            <a:r>
              <a:rPr lang="uk-UA" dirty="0"/>
              <a:t> перетворення Фур'є</a:t>
            </a:r>
            <a:endParaRPr lang="ru-RU" sz="2400" dirty="0"/>
          </a:p>
        </p:txBody>
      </p:sp>
      <p:graphicFrame>
        <p:nvGraphicFramePr>
          <p:cNvPr id="515076" name="Object 1028"/>
          <p:cNvGraphicFramePr>
            <a:graphicFrameLocks noChangeAspect="1"/>
          </p:cNvGraphicFramePr>
          <p:nvPr/>
        </p:nvGraphicFramePr>
        <p:xfrm>
          <a:off x="3857620" y="3714752"/>
          <a:ext cx="3810000" cy="962025"/>
        </p:xfrm>
        <a:graphic>
          <a:graphicData uri="http://schemas.openxmlformats.org/presentationml/2006/ole">
            <mc:AlternateContent xmlns:mc="http://schemas.openxmlformats.org/markup-compatibility/2006">
              <mc:Choice xmlns:v="urn:schemas-microsoft-com:vml" Requires="v">
                <p:oleObj spid="_x0000_s86072" name="Формула" r:id="rId4" imgW="1765080" imgH="444240" progId="Equation.3">
                  <p:embed/>
                </p:oleObj>
              </mc:Choice>
              <mc:Fallback>
                <p:oleObj name="Формула" r:id="rId4" imgW="1765080" imgH="4442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0" y="3714752"/>
                        <a:ext cx="3810000" cy="96202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515077" name="Object 1029"/>
          <p:cNvGraphicFramePr>
            <a:graphicFrameLocks noChangeAspect="1"/>
          </p:cNvGraphicFramePr>
          <p:nvPr/>
        </p:nvGraphicFramePr>
        <p:xfrm>
          <a:off x="3143240" y="5072074"/>
          <a:ext cx="4876800" cy="919163"/>
        </p:xfrm>
        <a:graphic>
          <a:graphicData uri="http://schemas.openxmlformats.org/presentationml/2006/ole">
            <mc:AlternateContent xmlns:mc="http://schemas.openxmlformats.org/markup-compatibility/2006">
              <mc:Choice xmlns:v="urn:schemas-microsoft-com:vml" Requires="v">
                <p:oleObj spid="_x0000_s86073" name="Формула" r:id="rId6" imgW="2361960" imgH="444240" progId="Equation.3">
                  <p:embed/>
                </p:oleObj>
              </mc:Choice>
              <mc:Fallback>
                <p:oleObj name="Формула" r:id="rId6" imgW="2361960" imgH="4442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40" y="5072074"/>
                        <a:ext cx="4876800" cy="919163"/>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1026"/>
          <p:cNvSpPr>
            <a:spLocks noGrp="1" noChangeArrowheads="1"/>
          </p:cNvSpPr>
          <p:nvPr>
            <p:ph type="title"/>
          </p:nvPr>
        </p:nvSpPr>
        <p:spPr>
          <a:xfrm>
            <a:off x="457200" y="274638"/>
            <a:ext cx="7467600" cy="850106"/>
          </a:xfrm>
        </p:spPr>
        <p:txBody>
          <a:bodyPr/>
          <a:lstStyle/>
          <a:p>
            <a:r>
              <a:rPr lang="uk-UA" dirty="0" smtClean="0"/>
              <a:t>Спектральний </a:t>
            </a:r>
            <a:r>
              <a:rPr lang="uk-UA" dirty="0"/>
              <a:t>аналіз</a:t>
            </a:r>
            <a:endParaRPr lang="ru-RU" dirty="0"/>
          </a:p>
        </p:txBody>
      </p:sp>
      <p:sp>
        <p:nvSpPr>
          <p:cNvPr id="520195" name="Rectangle 1027"/>
          <p:cNvSpPr>
            <a:spLocks noChangeArrowheads="1"/>
          </p:cNvSpPr>
          <p:nvPr/>
        </p:nvSpPr>
        <p:spPr bwMode="auto">
          <a:xfrm>
            <a:off x="685800" y="1196752"/>
            <a:ext cx="8001000" cy="5051648"/>
          </a:xfrm>
          <a:prstGeom prst="rect">
            <a:avLst/>
          </a:prstGeom>
          <a:noFill/>
          <a:ln w="9525">
            <a:noFill/>
            <a:miter lim="800000"/>
            <a:headEnd/>
            <a:tailEnd/>
          </a:ln>
          <a:effectLst/>
        </p:spPr>
        <p:txBody>
          <a:bodyPr/>
          <a:lstStyle/>
          <a:p>
            <a:pPr marL="361950" indent="-361950" eaLnBrk="0" hangingPunct="0">
              <a:spcBef>
                <a:spcPct val="20000"/>
              </a:spcBef>
              <a:buClr>
                <a:schemeClr val="bg2"/>
              </a:buClr>
              <a:buSzPct val="75000"/>
              <a:buFont typeface="Monotype Sorts" pitchFamily="2" charset="2"/>
              <a:buChar char="u"/>
            </a:pPr>
            <a:r>
              <a:rPr lang="uk-UA" sz="2000" dirty="0"/>
              <a:t>Відображення спектру звуку: </a:t>
            </a:r>
            <a:r>
              <a:rPr lang="uk-UA" sz="2000" dirty="0" smtClean="0"/>
              <a:t>спектрограма.</a:t>
            </a:r>
          </a:p>
          <a:p>
            <a:pPr marL="361950" indent="-361950" eaLnBrk="0" hangingPunct="0">
              <a:spcBef>
                <a:spcPct val="20000"/>
              </a:spcBef>
              <a:buClr>
                <a:schemeClr val="bg2"/>
              </a:buClr>
              <a:buSzPct val="75000"/>
              <a:buFont typeface="Monotype Sorts" pitchFamily="2" charset="2"/>
              <a:buChar char="u"/>
            </a:pPr>
            <a:r>
              <a:rPr lang="uk-UA" sz="2000" dirty="0"/>
              <a:t>Спектрограма - графік залежності амплітуди від частоти</a:t>
            </a:r>
            <a:r>
              <a:rPr lang="ru-RU" sz="2000" dirty="0" smtClean="0">
                <a:solidFill>
                  <a:schemeClr val="tx1"/>
                </a:solidFill>
              </a:rPr>
              <a:t>.</a:t>
            </a:r>
            <a:endParaRPr lang="ru-RU" sz="2000" dirty="0">
              <a:solidFill>
                <a:schemeClr val="tx1"/>
              </a:solidFill>
            </a:endParaRPr>
          </a:p>
          <a:p>
            <a:pPr marL="358775" indent="-358775" eaLnBrk="0" hangingPunct="0">
              <a:spcBef>
                <a:spcPct val="20000"/>
              </a:spcBef>
              <a:buClr>
                <a:schemeClr val="bg2"/>
              </a:buClr>
              <a:buSzPct val="75000"/>
              <a:buFont typeface="Wingdings" pitchFamily="2" charset="2"/>
              <a:buChar char="l"/>
            </a:pPr>
            <a:r>
              <a:rPr lang="uk-UA" sz="2000" dirty="0"/>
              <a:t>Низькі частоти - зліва, високі - справа</a:t>
            </a:r>
            <a:r>
              <a:rPr lang="ru-RU" sz="2000" dirty="0" smtClean="0"/>
              <a:t>.</a:t>
            </a:r>
            <a:endParaRPr lang="ru-RU" sz="2000" dirty="0"/>
          </a:p>
          <a:p>
            <a:pPr marL="358775" indent="-358775" eaLnBrk="0" hangingPunct="0">
              <a:spcBef>
                <a:spcPct val="20000"/>
              </a:spcBef>
              <a:buClr>
                <a:schemeClr val="bg2"/>
              </a:buClr>
              <a:buSzPct val="75000"/>
              <a:buFont typeface="Wingdings" pitchFamily="2" charset="2"/>
              <a:buChar char="l"/>
            </a:pPr>
            <a:r>
              <a:rPr lang="uk-UA" sz="2000" dirty="0"/>
              <a:t>Часто застосовується логарифмічний масштаб частот і амплітуд: "</a:t>
            </a:r>
            <a:r>
              <a:rPr lang="uk-UA" sz="2000" dirty="0" err="1"/>
              <a:t>log</a:t>
            </a:r>
            <a:r>
              <a:rPr lang="uk-UA" sz="2000" dirty="0"/>
              <a:t>-</a:t>
            </a:r>
            <a:r>
              <a:rPr lang="uk-UA" sz="2000" dirty="0" err="1"/>
              <a:t>log</a:t>
            </a:r>
            <a:r>
              <a:rPr lang="uk-UA" sz="2000" dirty="0"/>
              <a:t>-Спектрограма"</a:t>
            </a:r>
            <a:r>
              <a:rPr lang="uk-UA" sz="2000" dirty="0" smtClean="0"/>
              <a:t>.</a:t>
            </a:r>
            <a:endParaRPr lang="ru-RU" sz="2000" dirty="0"/>
          </a:p>
          <a:p>
            <a:pPr marL="358775" indent="-358775" eaLnBrk="0" hangingPunct="0">
              <a:spcBef>
                <a:spcPct val="20000"/>
              </a:spcBef>
              <a:buClr>
                <a:schemeClr val="bg2"/>
              </a:buClr>
              <a:buSzPct val="75000"/>
              <a:buFont typeface="Wingdings" pitchFamily="2" charset="2"/>
              <a:buChar char="l"/>
            </a:pPr>
            <a:r>
              <a:rPr lang="uk-UA" sz="2000" dirty="0"/>
              <a:t>Часове і частотне вирішення спектрограми</a:t>
            </a:r>
            <a:r>
              <a:rPr lang="ru-RU" sz="2000" dirty="0" smtClean="0"/>
              <a:t>.</a:t>
            </a:r>
            <a:endParaRPr lang="ru-RU" sz="2000" dirty="0"/>
          </a:p>
        </p:txBody>
      </p:sp>
      <p:sp>
        <p:nvSpPr>
          <p:cNvPr id="520196" name="Text Box 1028"/>
          <p:cNvSpPr txBox="1">
            <a:spLocks noChangeArrowheads="1"/>
          </p:cNvSpPr>
          <p:nvPr/>
        </p:nvSpPr>
        <p:spPr bwMode="auto">
          <a:xfrm>
            <a:off x="1066800" y="3962400"/>
            <a:ext cx="1331913" cy="366713"/>
          </a:xfrm>
          <a:prstGeom prst="rect">
            <a:avLst/>
          </a:prstGeom>
          <a:noFill/>
          <a:ln w="9525">
            <a:noFill/>
            <a:miter lim="800000"/>
            <a:headEnd/>
            <a:tailEnd/>
          </a:ln>
          <a:effectLst/>
        </p:spPr>
        <p:txBody>
          <a:bodyPr wrap="none">
            <a:spAutoFit/>
          </a:bodyPr>
          <a:lstStyle/>
          <a:p>
            <a:pPr algn="l"/>
            <a:r>
              <a:rPr lang="ru-RU" sz="1800" dirty="0" err="1" smtClean="0">
                <a:solidFill>
                  <a:schemeClr val="tx1"/>
                </a:solidFill>
                <a:latin typeface="Tahoma" pitchFamily="34" charset="0"/>
              </a:rPr>
              <a:t>Децибели</a:t>
            </a:r>
            <a:r>
              <a:rPr lang="ru-RU" sz="1800" dirty="0" smtClean="0">
                <a:solidFill>
                  <a:schemeClr val="tx1"/>
                </a:solidFill>
                <a:latin typeface="Tahoma" pitchFamily="34" charset="0"/>
              </a:rPr>
              <a:t>:</a:t>
            </a:r>
            <a:endParaRPr lang="ru-RU" sz="1800" dirty="0">
              <a:solidFill>
                <a:schemeClr val="tx1"/>
              </a:solidFill>
              <a:latin typeface="Tahoma" pitchFamily="34" charset="0"/>
            </a:endParaRPr>
          </a:p>
        </p:txBody>
      </p:sp>
      <p:graphicFrame>
        <p:nvGraphicFramePr>
          <p:cNvPr id="520197" name="Object 1029"/>
          <p:cNvGraphicFramePr>
            <a:graphicFrameLocks noChangeAspect="1"/>
          </p:cNvGraphicFramePr>
          <p:nvPr/>
        </p:nvGraphicFramePr>
        <p:xfrm>
          <a:off x="2667000" y="3810000"/>
          <a:ext cx="1477963" cy="785813"/>
        </p:xfrm>
        <a:graphic>
          <a:graphicData uri="http://schemas.openxmlformats.org/presentationml/2006/ole">
            <mc:AlternateContent xmlns:mc="http://schemas.openxmlformats.org/markup-compatibility/2006">
              <mc:Choice xmlns:v="urn:schemas-microsoft-com:vml" Requires="v">
                <p:oleObj spid="_x0000_s87068" name="Формула" r:id="rId4" imgW="812520" imgH="431640" progId="Equation.3">
                  <p:embed/>
                </p:oleObj>
              </mc:Choice>
              <mc:Fallback>
                <p:oleObj name="Формула" r:id="rId4" imgW="812520" imgH="431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810000"/>
                        <a:ext cx="1477963" cy="785813"/>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520198" name="Text Box 1030"/>
          <p:cNvSpPr txBox="1">
            <a:spLocks noChangeArrowheads="1"/>
          </p:cNvSpPr>
          <p:nvPr/>
        </p:nvSpPr>
        <p:spPr bwMode="auto">
          <a:xfrm>
            <a:off x="4357686" y="4000504"/>
            <a:ext cx="4214842" cy="830997"/>
          </a:xfrm>
          <a:prstGeom prst="rect">
            <a:avLst/>
          </a:prstGeom>
          <a:noFill/>
          <a:ln w="9525">
            <a:noFill/>
            <a:miter lim="800000"/>
            <a:headEnd/>
            <a:tailEnd/>
          </a:ln>
          <a:effectLst/>
        </p:spPr>
        <p:txBody>
          <a:bodyPr wrap="square">
            <a:spAutoFit/>
          </a:bodyPr>
          <a:lstStyle/>
          <a:p>
            <a:r>
              <a:rPr lang="en-US" sz="1600" dirty="0">
                <a:solidFill>
                  <a:schemeClr val="tx1"/>
                </a:solidFill>
                <a:latin typeface="Tahoma" pitchFamily="34" charset="0"/>
              </a:rPr>
              <a:t>A</a:t>
            </a:r>
            <a:r>
              <a:rPr lang="en-US" sz="1600" baseline="-20000" dirty="0">
                <a:solidFill>
                  <a:schemeClr val="tx1"/>
                </a:solidFill>
                <a:latin typeface="Tahoma" pitchFamily="34" charset="0"/>
              </a:rPr>
              <a:t>1</a:t>
            </a:r>
            <a:r>
              <a:rPr lang="en-US" sz="1600" dirty="0">
                <a:solidFill>
                  <a:schemeClr val="tx1"/>
                </a:solidFill>
                <a:latin typeface="Tahoma" pitchFamily="34" charset="0"/>
              </a:rPr>
              <a:t> – </a:t>
            </a:r>
            <a:r>
              <a:rPr lang="ru-RU" sz="1600" dirty="0" err="1" smtClean="0">
                <a:solidFill>
                  <a:schemeClr val="tx1"/>
                </a:solidFill>
                <a:latin typeface="Tahoma" pitchFamily="34" charset="0"/>
              </a:rPr>
              <a:t>амплітуда</a:t>
            </a:r>
            <a:r>
              <a:rPr lang="ru-RU" sz="1600" dirty="0" smtClean="0">
                <a:solidFill>
                  <a:schemeClr val="tx1"/>
                </a:solidFill>
                <a:latin typeface="Tahoma" pitchFamily="34" charset="0"/>
              </a:rPr>
              <a:t> </a:t>
            </a:r>
            <a:r>
              <a:rPr lang="uk-UA" sz="1600" dirty="0"/>
              <a:t>вимірюваного сигналу</a:t>
            </a:r>
            <a:r>
              <a:rPr lang="ru-RU" sz="1600" dirty="0" smtClean="0">
                <a:solidFill>
                  <a:schemeClr val="tx1"/>
                </a:solidFill>
                <a:latin typeface="Tahoma" pitchFamily="34" charset="0"/>
              </a:rPr>
              <a:t>,</a:t>
            </a:r>
            <a:endParaRPr lang="ru-RU" sz="1600" dirty="0">
              <a:solidFill>
                <a:schemeClr val="tx1"/>
              </a:solidFill>
              <a:latin typeface="Tahoma" pitchFamily="34" charset="0"/>
            </a:endParaRPr>
          </a:p>
          <a:p>
            <a:r>
              <a:rPr lang="en-US" sz="1600" dirty="0">
                <a:solidFill>
                  <a:schemeClr val="tx1"/>
                </a:solidFill>
                <a:latin typeface="Tahoma" pitchFamily="34" charset="0"/>
              </a:rPr>
              <a:t>A</a:t>
            </a:r>
            <a:r>
              <a:rPr lang="ru-RU" sz="1600" baseline="-20000" dirty="0">
                <a:solidFill>
                  <a:schemeClr val="tx1"/>
                </a:solidFill>
                <a:latin typeface="Tahoma" pitchFamily="34" charset="0"/>
              </a:rPr>
              <a:t>0</a:t>
            </a:r>
            <a:r>
              <a:rPr lang="en-US" sz="1600" dirty="0">
                <a:solidFill>
                  <a:schemeClr val="tx1"/>
                </a:solidFill>
                <a:latin typeface="Tahoma" pitchFamily="34" charset="0"/>
              </a:rPr>
              <a:t> – </a:t>
            </a:r>
            <a:r>
              <a:rPr lang="uk-UA" sz="1600" dirty="0"/>
              <a:t>амплітуда сигналу, прийнятого за початок відліку</a:t>
            </a:r>
            <a:r>
              <a:rPr lang="ru-RU" sz="1600" dirty="0" smtClean="0">
                <a:solidFill>
                  <a:schemeClr val="tx1"/>
                </a:solidFill>
                <a:latin typeface="Tahoma" pitchFamily="34" charset="0"/>
              </a:rPr>
              <a:t>(0 </a:t>
            </a:r>
            <a:r>
              <a:rPr lang="ru-RU" sz="1600" dirty="0">
                <a:solidFill>
                  <a:schemeClr val="tx1"/>
                </a:solidFill>
                <a:latin typeface="Tahoma" pitchFamily="34" charset="0"/>
              </a:rPr>
              <a:t>дБ)</a:t>
            </a:r>
          </a:p>
        </p:txBody>
      </p:sp>
      <p:sp>
        <p:nvSpPr>
          <p:cNvPr id="520199" name="Text Box 1031"/>
          <p:cNvSpPr txBox="1">
            <a:spLocks noChangeArrowheads="1"/>
          </p:cNvSpPr>
          <p:nvPr/>
        </p:nvSpPr>
        <p:spPr bwMode="auto">
          <a:xfrm>
            <a:off x="3505200" y="4800600"/>
            <a:ext cx="5181600" cy="584775"/>
          </a:xfrm>
          <a:prstGeom prst="rect">
            <a:avLst/>
          </a:prstGeom>
          <a:noFill/>
          <a:ln w="9525">
            <a:noFill/>
            <a:miter lim="800000"/>
            <a:headEnd/>
            <a:tailEnd/>
          </a:ln>
          <a:effectLst/>
        </p:spPr>
        <p:txBody>
          <a:bodyPr>
            <a:spAutoFit/>
          </a:bodyPr>
          <a:lstStyle/>
          <a:p>
            <a:r>
              <a:rPr lang="uk-UA" sz="1600" dirty="0"/>
              <a:t>Різниця на 6 </a:t>
            </a:r>
            <a:r>
              <a:rPr lang="uk-UA" sz="1600" dirty="0" err="1"/>
              <a:t>дБ</a:t>
            </a:r>
            <a:r>
              <a:rPr lang="uk-UA" sz="1600" dirty="0"/>
              <a:t> - різниця по амплітуді у 2 рази</a:t>
            </a:r>
            <a:r>
              <a:rPr lang="ru-RU" sz="1600" dirty="0" smtClean="0">
                <a:solidFill>
                  <a:schemeClr val="tx1"/>
                </a:solidFill>
                <a:latin typeface="Tahoma" pitchFamily="34" charset="0"/>
              </a:rPr>
              <a:t>,</a:t>
            </a:r>
            <a:endParaRPr lang="ru-RU" sz="1600" dirty="0">
              <a:solidFill>
                <a:schemeClr val="tx1"/>
              </a:solidFill>
              <a:latin typeface="Tahoma" pitchFamily="34" charset="0"/>
            </a:endParaRPr>
          </a:p>
          <a:p>
            <a:r>
              <a:rPr lang="uk-UA" sz="1600" dirty="0"/>
              <a:t>різниця на 12 </a:t>
            </a:r>
            <a:r>
              <a:rPr lang="uk-UA" sz="1600" dirty="0" err="1"/>
              <a:t>дБ</a:t>
            </a:r>
            <a:r>
              <a:rPr lang="uk-UA" sz="1600" dirty="0"/>
              <a:t> - різниця по амплітуді у 4 рази</a:t>
            </a:r>
            <a:r>
              <a:rPr lang="ru-RU" sz="1600" dirty="0" smtClean="0">
                <a:solidFill>
                  <a:schemeClr val="tx1"/>
                </a:solidFill>
                <a:latin typeface="Tahoma" pitchFamily="34" charset="0"/>
              </a:rPr>
              <a:t>.</a:t>
            </a:r>
            <a:endParaRPr lang="ru-RU" sz="1600" dirty="0">
              <a:solidFill>
                <a:schemeClr val="tx1"/>
              </a:solidFill>
              <a:latin typeface="Tahoma" pitchFamily="34" charset="0"/>
            </a:endParaRPr>
          </a:p>
        </p:txBody>
      </p:sp>
      <p:sp>
        <p:nvSpPr>
          <p:cNvPr id="520200" name="Text Box 1032"/>
          <p:cNvSpPr txBox="1">
            <a:spLocks noChangeArrowheads="1"/>
          </p:cNvSpPr>
          <p:nvPr/>
        </p:nvSpPr>
        <p:spPr bwMode="auto">
          <a:xfrm>
            <a:off x="2857488" y="5486400"/>
            <a:ext cx="5286412" cy="584775"/>
          </a:xfrm>
          <a:prstGeom prst="rect">
            <a:avLst/>
          </a:prstGeom>
          <a:noFill/>
          <a:ln w="9525">
            <a:noFill/>
            <a:miter lim="800000"/>
            <a:headEnd/>
            <a:tailEnd/>
          </a:ln>
          <a:effectLst/>
        </p:spPr>
        <p:txBody>
          <a:bodyPr wrap="square">
            <a:spAutoFit/>
          </a:bodyPr>
          <a:lstStyle/>
          <a:p>
            <a:r>
              <a:rPr lang="uk-UA" sz="1600" dirty="0"/>
              <a:t>За 0 </a:t>
            </a:r>
            <a:r>
              <a:rPr lang="uk-UA" sz="1600" dirty="0" err="1"/>
              <a:t>дБ</a:t>
            </a:r>
            <a:r>
              <a:rPr lang="uk-UA" sz="1600" dirty="0"/>
              <a:t> приймається самий тихий чутний звук, який може відтворити </a:t>
            </a:r>
            <a:r>
              <a:rPr lang="uk-UA" sz="1600" dirty="0" smtClean="0"/>
              <a:t>аудіо-пристрій</a:t>
            </a:r>
            <a:r>
              <a:rPr lang="ru-RU" sz="1600" dirty="0" smtClean="0">
                <a:solidFill>
                  <a:schemeClr val="tx1"/>
                </a:solidFill>
                <a:latin typeface="Tahoma" pitchFamily="34" charset="0"/>
              </a:rPr>
              <a:t>.</a:t>
            </a:r>
            <a:endParaRPr lang="ru-RU" sz="1600" dirty="0">
              <a:solidFill>
                <a:schemeClr val="tx1"/>
              </a:solidFill>
              <a:latin typeface="Tahoma" pitchFamily="34" charset="0"/>
            </a:endParaRPr>
          </a:p>
        </p:txBody>
      </p:sp>
      <p:pic>
        <p:nvPicPr>
          <p:cNvPr id="520201" name="Picture 1033" descr="Spec1"/>
          <p:cNvPicPr>
            <a:picLocks noChangeAspect="1" noChangeArrowheads="1"/>
          </p:cNvPicPr>
          <p:nvPr/>
        </p:nvPicPr>
        <p:blipFill>
          <a:blip r:embed="rId6" cstate="print"/>
          <a:srcRect/>
          <a:stretch>
            <a:fillRect/>
          </a:stretch>
        </p:blipFill>
        <p:spPr bwMode="auto">
          <a:xfrm>
            <a:off x="357158" y="4357694"/>
            <a:ext cx="2438400" cy="1876425"/>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251520" y="274638"/>
            <a:ext cx="8535322" cy="634082"/>
          </a:xfrm>
        </p:spPr>
        <p:txBody>
          <a:bodyPr>
            <a:normAutofit fontScale="90000"/>
          </a:bodyPr>
          <a:lstStyle/>
          <a:p>
            <a:r>
              <a:rPr lang="uk-UA" dirty="0"/>
              <a:t>Приклад представлення звуку - гітарна струна</a:t>
            </a:r>
            <a:endParaRPr lang="ru-RU" dirty="0"/>
          </a:p>
        </p:txBody>
      </p:sp>
      <p:sp>
        <p:nvSpPr>
          <p:cNvPr id="373763" name="Rectangle 3"/>
          <p:cNvSpPr>
            <a:spLocks noGrp="1" noChangeArrowheads="1"/>
          </p:cNvSpPr>
          <p:nvPr>
            <p:ph type="body" idx="1"/>
          </p:nvPr>
        </p:nvSpPr>
        <p:spPr>
          <a:xfrm>
            <a:off x="533400" y="5013176"/>
            <a:ext cx="8077200" cy="990600"/>
          </a:xfrm>
        </p:spPr>
        <p:txBody>
          <a:bodyPr>
            <a:normAutofit fontScale="85000" lnSpcReduction="20000"/>
          </a:bodyPr>
          <a:lstStyle/>
          <a:p>
            <a:pPr algn="ctr">
              <a:buFont typeface="Monotype Sorts" pitchFamily="2" charset="2"/>
              <a:buNone/>
            </a:pPr>
            <a:r>
              <a:rPr lang="uk-UA" sz="2800" dirty="0"/>
              <a:t>Вигляд сигналу у вигляді графіка значень амплітуди і в спектральному вигляді (той же фрагмент)</a:t>
            </a:r>
            <a:endParaRPr lang="ru-RU" sz="2800" dirty="0"/>
          </a:p>
        </p:txBody>
      </p:sp>
      <p:graphicFrame>
        <p:nvGraphicFramePr>
          <p:cNvPr id="373764" name="Object 4"/>
          <p:cNvGraphicFramePr>
            <a:graphicFrameLocks noChangeAspect="1"/>
          </p:cNvGraphicFramePr>
          <p:nvPr>
            <p:extLst>
              <p:ext uri="{D42A27DB-BD31-4B8C-83A1-F6EECF244321}">
                <p14:modId xmlns:p14="http://schemas.microsoft.com/office/powerpoint/2010/main" val="2885866958"/>
              </p:ext>
            </p:extLst>
          </p:nvPr>
        </p:nvGraphicFramePr>
        <p:xfrm>
          <a:off x="5029200" y="1216323"/>
          <a:ext cx="3476625" cy="3652837"/>
        </p:xfrm>
        <a:graphic>
          <a:graphicData uri="http://schemas.openxmlformats.org/presentationml/2006/ole">
            <mc:AlternateContent xmlns:mc="http://schemas.openxmlformats.org/markup-compatibility/2006">
              <mc:Choice xmlns:v="urn:schemas-microsoft-com:vml" Requires="v">
                <p:oleObj spid="_x0000_s88120" name="Image" r:id="rId4" imgW="6755556" imgH="7098413" progId="">
                  <p:embed/>
                </p:oleObj>
              </mc:Choice>
              <mc:Fallback>
                <p:oleObj name="Image" r:id="rId4" imgW="6755556" imgH="7098413"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216323"/>
                        <a:ext cx="3476625" cy="365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3765" name="Object 5"/>
          <p:cNvGraphicFramePr>
            <a:graphicFrameLocks noChangeAspect="1"/>
          </p:cNvGraphicFramePr>
          <p:nvPr>
            <p:extLst>
              <p:ext uri="{D42A27DB-BD31-4B8C-83A1-F6EECF244321}">
                <p14:modId xmlns:p14="http://schemas.microsoft.com/office/powerpoint/2010/main" val="3491547142"/>
              </p:ext>
            </p:extLst>
          </p:nvPr>
        </p:nvGraphicFramePr>
        <p:xfrm>
          <a:off x="892175" y="1211560"/>
          <a:ext cx="3603625" cy="3657600"/>
        </p:xfrm>
        <a:graphic>
          <a:graphicData uri="http://schemas.openxmlformats.org/presentationml/2006/ole">
            <mc:AlternateContent xmlns:mc="http://schemas.openxmlformats.org/markup-compatibility/2006">
              <mc:Choice xmlns:v="urn:schemas-microsoft-com:vml" Requires="v">
                <p:oleObj spid="_x0000_s88121" name="Image" r:id="rId6" imgW="6692063" imgH="6793651" progId="">
                  <p:embed/>
                </p:oleObj>
              </mc:Choice>
              <mc:Fallback>
                <p:oleObj name="Image" r:id="rId6" imgW="6692063" imgH="6793651"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75" y="1211560"/>
                        <a:ext cx="360362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043230" cy="1143000"/>
          </a:xfrm>
        </p:spPr>
        <p:txBody>
          <a:bodyPr/>
          <a:lstStyle/>
          <a:p>
            <a:r>
              <a:rPr lang="uk-UA" dirty="0"/>
              <a:t>будова вуха</a:t>
            </a:r>
            <a:endParaRPr lang="ru-RU" dirty="0"/>
          </a:p>
        </p:txBody>
      </p:sp>
      <p:pic>
        <p:nvPicPr>
          <p:cNvPr id="4" name="Содержимое 3" descr="Ear-anatomy[1].png"/>
          <p:cNvPicPr>
            <a:picLocks noGrp="1" noChangeAspect="1"/>
          </p:cNvPicPr>
          <p:nvPr>
            <p:ph sz="quarter" idx="1"/>
          </p:nvPr>
        </p:nvPicPr>
        <p:blipFill>
          <a:blip r:embed="rId2" cstate="print"/>
          <a:stretch>
            <a:fillRect/>
          </a:stretch>
        </p:blipFill>
        <p:spPr>
          <a:xfrm>
            <a:off x="0" y="1785926"/>
            <a:ext cx="6080278" cy="4873747"/>
          </a:xfrm>
        </p:spPr>
      </p:pic>
      <p:sp>
        <p:nvSpPr>
          <p:cNvPr id="5" name="Содержимое 2"/>
          <p:cNvSpPr txBox="1">
            <a:spLocks/>
          </p:cNvSpPr>
          <p:nvPr/>
        </p:nvSpPr>
        <p:spPr>
          <a:xfrm>
            <a:off x="6143636" y="2071678"/>
            <a:ext cx="2614602" cy="3733586"/>
          </a:xfrm>
          <a:prstGeom prst="rect">
            <a:avLst/>
          </a:prstGeom>
        </p:spPr>
        <p:txBody>
          <a:bodyPr vert="horz">
            <a:normAutofit/>
          </a:bodyPr>
          <a:lstStyle/>
          <a:p>
            <a:pPr lvl="0">
              <a:spcBef>
                <a:spcPts val="600"/>
              </a:spcBef>
              <a:buClr>
                <a:schemeClr val="accent1"/>
              </a:buClr>
              <a:buSzPct val="70000"/>
              <a:defRPr/>
            </a:pPr>
            <a:r>
              <a:rPr lang="uk-UA" dirty="0"/>
              <a:t>1 - череп</a:t>
            </a:r>
            <a:br>
              <a:rPr lang="uk-UA" dirty="0"/>
            </a:br>
            <a:r>
              <a:rPr lang="uk-UA" dirty="0"/>
              <a:t>2 - вушний канал</a:t>
            </a:r>
            <a:br>
              <a:rPr lang="uk-UA" dirty="0"/>
            </a:br>
            <a:r>
              <a:rPr lang="uk-UA" dirty="0"/>
              <a:t>3 - вушна раковина</a:t>
            </a:r>
            <a:br>
              <a:rPr lang="uk-UA" dirty="0"/>
            </a:br>
            <a:r>
              <a:rPr lang="uk-UA" dirty="0"/>
              <a:t>4 - барабанна перетинка</a:t>
            </a:r>
            <a:br>
              <a:rPr lang="uk-UA" dirty="0"/>
            </a:br>
            <a:r>
              <a:rPr lang="uk-UA" dirty="0"/>
              <a:t>5 - овальне вікно</a:t>
            </a:r>
            <a:br>
              <a:rPr lang="uk-UA" dirty="0"/>
            </a:br>
            <a:r>
              <a:rPr lang="uk-UA" dirty="0"/>
              <a:t>6 - молоточок</a:t>
            </a:r>
            <a:br>
              <a:rPr lang="uk-UA" dirty="0"/>
            </a:br>
            <a:r>
              <a:rPr lang="uk-UA" dirty="0"/>
              <a:t>7 - </a:t>
            </a:r>
            <a:r>
              <a:rPr lang="uk-UA" dirty="0" err="1"/>
              <a:t>наковальня</a:t>
            </a:r>
            <a:r>
              <a:rPr lang="uk-UA" dirty="0"/>
              <a:t/>
            </a:r>
            <a:br>
              <a:rPr lang="uk-UA" dirty="0"/>
            </a:br>
            <a:r>
              <a:rPr lang="uk-UA" dirty="0"/>
              <a:t>8 - стремено</a:t>
            </a:r>
            <a:br>
              <a:rPr lang="uk-UA" dirty="0"/>
            </a:br>
            <a:r>
              <a:rPr lang="uk-UA" dirty="0"/>
              <a:t>9 - лабіринт</a:t>
            </a:r>
            <a:br>
              <a:rPr lang="uk-UA" dirty="0"/>
            </a:br>
            <a:r>
              <a:rPr lang="uk-UA" dirty="0"/>
              <a:t>10 - равлик</a:t>
            </a:r>
            <a:br>
              <a:rPr lang="uk-UA" dirty="0"/>
            </a:br>
            <a:r>
              <a:rPr lang="uk-UA" dirty="0"/>
              <a:t>11 - слуховий нерв</a:t>
            </a:r>
            <a:br>
              <a:rPr lang="uk-UA" dirty="0"/>
            </a:br>
            <a:r>
              <a:rPr lang="uk-UA" dirty="0"/>
              <a:t>12 - євстахієва труба</a:t>
            </a:r>
            <a:endParaRPr kumimoji="0" lang="ru-RU"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Прямоугольник 5"/>
          <p:cNvSpPr/>
          <p:nvPr/>
        </p:nvSpPr>
        <p:spPr>
          <a:xfrm>
            <a:off x="3500430" y="357166"/>
            <a:ext cx="5286412" cy="1631216"/>
          </a:xfrm>
          <a:prstGeom prst="rect">
            <a:avLst/>
          </a:prstGeom>
        </p:spPr>
        <p:txBody>
          <a:bodyPr wrap="square">
            <a:spAutoFit/>
          </a:bodyPr>
          <a:lstStyle/>
          <a:p>
            <a:r>
              <a:rPr lang="uk-UA" sz="2000" dirty="0"/>
              <a:t>Вухо складається з трьох частин: вушної раковини (також званої зовнішнім вухом), середнього вуха і внутрішнього вуха. Проходячи через різні частини вуха звук зазнає змін</a:t>
            </a:r>
            <a:r>
              <a:rPr lang="ru-RU" sz="2000" dirty="0" smtClean="0"/>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778098"/>
          </a:xfrm>
        </p:spPr>
        <p:txBody>
          <a:bodyPr/>
          <a:lstStyle/>
          <a:p>
            <a:r>
              <a:rPr lang="uk-UA" dirty="0"/>
              <a:t>Будова вуха (зовнішнє вухо)</a:t>
            </a:r>
            <a:endParaRPr lang="ru-RU" dirty="0"/>
          </a:p>
        </p:txBody>
      </p:sp>
      <p:sp>
        <p:nvSpPr>
          <p:cNvPr id="3" name="Содержимое 2"/>
          <p:cNvSpPr>
            <a:spLocks noGrp="1"/>
          </p:cNvSpPr>
          <p:nvPr>
            <p:ph sz="quarter" idx="1"/>
          </p:nvPr>
        </p:nvSpPr>
        <p:spPr>
          <a:xfrm>
            <a:off x="428596" y="1428736"/>
            <a:ext cx="7929618" cy="4376528"/>
          </a:xfrm>
        </p:spPr>
        <p:txBody>
          <a:bodyPr>
            <a:normAutofit lnSpcReduction="10000"/>
          </a:bodyPr>
          <a:lstStyle/>
          <a:p>
            <a:r>
              <a:rPr lang="uk-UA" dirty="0"/>
              <a:t>Одна з функцій зовнішнього вуха (вушної раковини) - поліпшення локалізації джерела звуку в просторі</a:t>
            </a:r>
            <a:r>
              <a:rPr lang="ru-RU" dirty="0" smtClean="0"/>
              <a:t>. </a:t>
            </a:r>
          </a:p>
          <a:p>
            <a:r>
              <a:rPr lang="uk-UA" dirty="0"/>
              <a:t>Завдяки її несиметричній </a:t>
            </a:r>
            <a:r>
              <a:rPr lang="uk-UA" dirty="0" smtClean="0"/>
              <a:t>у просторі формі </a:t>
            </a:r>
            <a:r>
              <a:rPr lang="uk-UA" dirty="0"/>
              <a:t>АЧХ сигнали, що приходять з різних точок простору, змінюється по різному</a:t>
            </a:r>
            <a:r>
              <a:rPr lang="ru-RU" dirty="0" smtClean="0"/>
              <a:t>. </a:t>
            </a:r>
          </a:p>
          <a:p>
            <a:r>
              <a:rPr lang="uk-UA" dirty="0"/>
              <a:t>Вушна раковина може впливати лише на сигнали з довжиною хвилі, порівнянної з розмірами вуха (&gt; 3 </a:t>
            </a:r>
            <a:r>
              <a:rPr lang="uk-UA" dirty="0" err="1"/>
              <a:t>кГц</a:t>
            </a:r>
            <a:r>
              <a:rPr lang="uk-UA" dirty="0"/>
              <a:t>)</a:t>
            </a:r>
            <a:r>
              <a:rPr lang="ru-RU" dirty="0" smtClean="0"/>
              <a:t>. </a:t>
            </a:r>
          </a:p>
          <a:p>
            <a:r>
              <a:rPr lang="uk-UA" dirty="0"/>
              <a:t>Зовнішній вушний канал резонує на частоті близько 2 </a:t>
            </a:r>
            <a:r>
              <a:rPr lang="uk-UA" dirty="0" err="1"/>
              <a:t>кГц</a:t>
            </a:r>
            <a:r>
              <a:rPr lang="uk-UA" dirty="0"/>
              <a:t>, що дає підвищену чутливість в даному діапазоні</a:t>
            </a:r>
            <a:r>
              <a:rPr lang="ru-RU" dirty="0" smtClean="0"/>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778098"/>
          </a:xfrm>
        </p:spPr>
        <p:txBody>
          <a:bodyPr/>
          <a:lstStyle/>
          <a:p>
            <a:r>
              <a:rPr lang="uk-UA" dirty="0"/>
              <a:t>Будова вуха (середнє вухо)</a:t>
            </a:r>
            <a:endParaRPr lang="ru-RU" dirty="0"/>
          </a:p>
        </p:txBody>
      </p:sp>
      <p:sp>
        <p:nvSpPr>
          <p:cNvPr id="3" name="Содержимое 2"/>
          <p:cNvSpPr>
            <a:spLocks noGrp="1"/>
          </p:cNvSpPr>
          <p:nvPr>
            <p:ph sz="quarter" idx="1"/>
          </p:nvPr>
        </p:nvSpPr>
        <p:spPr>
          <a:xfrm>
            <a:off x="428596" y="1428736"/>
            <a:ext cx="7929618" cy="3071834"/>
          </a:xfrm>
        </p:spPr>
        <p:txBody>
          <a:bodyPr>
            <a:normAutofit/>
          </a:bodyPr>
          <a:lstStyle/>
          <a:p>
            <a:r>
              <a:rPr lang="uk-UA" dirty="0"/>
              <a:t>Середнє вухо виконує роль гідравлічного підсилювача</a:t>
            </a:r>
            <a:r>
              <a:rPr lang="ru-RU" dirty="0" smtClean="0"/>
              <a:t>. </a:t>
            </a:r>
          </a:p>
          <a:p>
            <a:r>
              <a:rPr lang="uk-UA" dirty="0"/>
              <a:t>Оскільки у равлику знаходиться рідина а зовні - повітря, то необхідне узгодження опору середовища</a:t>
            </a:r>
            <a:r>
              <a:rPr lang="ru-RU" dirty="0" smtClean="0"/>
              <a:t>. </a:t>
            </a:r>
          </a:p>
          <a:p>
            <a:r>
              <a:rPr lang="uk-UA" dirty="0"/>
              <a:t>Середнє вухо також захищає від низькочастотних звуків надмірної амплітуди</a:t>
            </a:r>
            <a:r>
              <a:rPr lang="ru-RU" dirty="0" smtClean="0"/>
              <a:t>. </a:t>
            </a:r>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706090"/>
          </a:xfrm>
        </p:spPr>
        <p:txBody>
          <a:bodyPr/>
          <a:lstStyle/>
          <a:p>
            <a:r>
              <a:rPr lang="uk-UA" dirty="0"/>
              <a:t>Будова вуха (внутрішнє вухо)</a:t>
            </a:r>
            <a:endParaRPr lang="ru-RU" dirty="0"/>
          </a:p>
        </p:txBody>
      </p:sp>
      <p:sp>
        <p:nvSpPr>
          <p:cNvPr id="3" name="Содержимое 2"/>
          <p:cNvSpPr>
            <a:spLocks noGrp="1"/>
          </p:cNvSpPr>
          <p:nvPr>
            <p:ph sz="quarter" idx="1"/>
          </p:nvPr>
        </p:nvSpPr>
        <p:spPr>
          <a:xfrm>
            <a:off x="428596" y="1428736"/>
            <a:ext cx="7929618" cy="4643470"/>
          </a:xfrm>
        </p:spPr>
        <p:txBody>
          <a:bodyPr>
            <a:normAutofit/>
          </a:bodyPr>
          <a:lstStyle/>
          <a:p>
            <a:r>
              <a:rPr lang="uk-UA" dirty="0"/>
              <a:t>Внутрішнє вухо - равлик + лабіринт</a:t>
            </a:r>
            <a:r>
              <a:rPr lang="ru-RU" dirty="0" smtClean="0"/>
              <a:t>. </a:t>
            </a:r>
          </a:p>
          <a:p>
            <a:r>
              <a:rPr lang="uk-UA" dirty="0"/>
              <a:t>У розгорнутому вигляді равлик являтиме собою трубочку, з поступово зменшуваним до одного з кінців діаметром</a:t>
            </a:r>
            <a:r>
              <a:rPr lang="ru-RU" dirty="0" smtClean="0"/>
              <a:t>. </a:t>
            </a:r>
          </a:p>
          <a:p>
            <a:r>
              <a:rPr lang="uk-UA" dirty="0"/>
              <a:t>Равлик виконує роль частотного аналізатора</a:t>
            </a:r>
            <a:r>
              <a:rPr lang="ru-RU" dirty="0" smtClean="0"/>
              <a:t>. </a:t>
            </a:r>
          </a:p>
          <a:p>
            <a:r>
              <a:rPr lang="uk-UA" dirty="0"/>
              <a:t>Всередині равлика знаходиться до 4000 нервових закінчень</a:t>
            </a:r>
            <a:r>
              <a:rPr lang="ru-RU" dirty="0" smtClean="0"/>
              <a:t>. </a:t>
            </a:r>
          </a:p>
          <a:p>
            <a:r>
              <a:rPr lang="uk-UA" dirty="0"/>
              <a:t>Різні області равлика входять в резонанс при подачі сигналу певної частоти</a:t>
            </a:r>
            <a:r>
              <a:rPr lang="ru-RU" dirty="0" smtClean="0"/>
              <a:t>. </a:t>
            </a:r>
          </a:p>
          <a:p>
            <a:r>
              <a:rPr lang="uk-UA" dirty="0"/>
              <a:t>Лабіринт - це органи відчуття рівноваги і положення тіла </a:t>
            </a:r>
            <a:r>
              <a:rPr lang="uk-UA" dirty="0" smtClean="0"/>
              <a:t>у </a:t>
            </a:r>
            <a:r>
              <a:rPr lang="uk-UA" dirty="0"/>
              <a:t>просторі</a:t>
            </a:r>
            <a:r>
              <a:rPr lang="ru-RU" dirty="0" smtClean="0"/>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850106"/>
          </a:xfrm>
        </p:spPr>
        <p:txBody>
          <a:bodyPr/>
          <a:lstStyle/>
          <a:p>
            <a:r>
              <a:rPr lang="uk-UA" dirty="0"/>
              <a:t>Деякі факти про сприйняття звуку</a:t>
            </a:r>
            <a:endParaRPr lang="ru-RU" dirty="0"/>
          </a:p>
        </p:txBody>
      </p:sp>
      <p:sp>
        <p:nvSpPr>
          <p:cNvPr id="3" name="Содержимое 2"/>
          <p:cNvSpPr>
            <a:spLocks noGrp="1"/>
          </p:cNvSpPr>
          <p:nvPr>
            <p:ph sz="quarter" idx="1"/>
          </p:nvPr>
        </p:nvSpPr>
        <p:spPr>
          <a:xfrm>
            <a:off x="457200" y="1600200"/>
            <a:ext cx="7467600" cy="3412976"/>
          </a:xfrm>
        </p:spPr>
        <p:txBody>
          <a:bodyPr>
            <a:normAutofit lnSpcReduction="10000"/>
          </a:bodyPr>
          <a:lstStyle/>
          <a:p>
            <a:r>
              <a:rPr lang="uk-UA" dirty="0"/>
              <a:t>Частотний спектр сприймається людиною (приблизно) від 20 </a:t>
            </a:r>
            <a:r>
              <a:rPr lang="uk-UA" dirty="0" err="1"/>
              <a:t>Гц</a:t>
            </a:r>
            <a:r>
              <a:rPr lang="uk-UA" dirty="0"/>
              <a:t> до 20 </a:t>
            </a:r>
            <a:r>
              <a:rPr lang="uk-UA" dirty="0" err="1"/>
              <a:t>кГц</a:t>
            </a:r>
            <a:r>
              <a:rPr lang="uk-UA" dirty="0"/>
              <a:t>, найбільша чутливість в діапазоні від 2 до 4 </a:t>
            </a:r>
            <a:r>
              <a:rPr lang="uk-UA" dirty="0" err="1"/>
              <a:t>кГц</a:t>
            </a:r>
            <a:r>
              <a:rPr lang="ru-RU" dirty="0" smtClean="0"/>
              <a:t>. </a:t>
            </a:r>
          </a:p>
          <a:p>
            <a:r>
              <a:rPr lang="uk-UA" dirty="0"/>
              <a:t>Динамічний діапазон (від самих тихих сприймаючих звуків до найгучніших) близько 96 </a:t>
            </a:r>
            <a:r>
              <a:rPr lang="uk-UA" dirty="0" err="1"/>
              <a:t>дБ</a:t>
            </a:r>
            <a:r>
              <a:rPr lang="uk-UA" dirty="0"/>
              <a:t> (більш ніж 1 до 30000 за лінійною шкалою)</a:t>
            </a:r>
            <a:r>
              <a:rPr lang="ru-RU" dirty="0" smtClean="0"/>
              <a:t>. </a:t>
            </a:r>
          </a:p>
          <a:p>
            <a:r>
              <a:rPr lang="uk-UA" dirty="0"/>
              <a:t>Загальновідомо, що людина в змозі розрізнити зміну частоти на 0,3% на частоті близько 1 </a:t>
            </a:r>
            <a:r>
              <a:rPr lang="uk-UA" dirty="0" err="1"/>
              <a:t>кГц</a:t>
            </a:r>
            <a:r>
              <a:rPr lang="ru-RU" dirty="0" smtClean="0"/>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Зміст</a:t>
            </a:r>
            <a:r>
              <a:rPr lang="ru-RU" dirty="0"/>
              <a:t> </a:t>
            </a:r>
            <a:r>
              <a:rPr lang="ru-RU" dirty="0" err="1"/>
              <a:t>лекції</a:t>
            </a:r>
            <a:endParaRPr lang="ru-RU" dirty="0"/>
          </a:p>
        </p:txBody>
      </p:sp>
      <p:sp>
        <p:nvSpPr>
          <p:cNvPr id="3" name="Содержимое 2"/>
          <p:cNvSpPr>
            <a:spLocks noGrp="1"/>
          </p:cNvSpPr>
          <p:nvPr>
            <p:ph sz="quarter" idx="1"/>
          </p:nvPr>
        </p:nvSpPr>
        <p:spPr>
          <a:xfrm>
            <a:off x="500034" y="1428736"/>
            <a:ext cx="7467600" cy="4448536"/>
          </a:xfrm>
        </p:spPr>
        <p:txBody>
          <a:bodyPr>
            <a:noAutofit/>
          </a:bodyPr>
          <a:lstStyle/>
          <a:p>
            <a:pPr>
              <a:lnSpc>
                <a:spcPct val="200000"/>
              </a:lnSpc>
            </a:pPr>
            <a:r>
              <a:rPr lang="uk-UA" b="1" dirty="0" smtClean="0"/>
              <a:t>Тема </a:t>
            </a:r>
            <a:r>
              <a:rPr lang="en-US" b="1" dirty="0" smtClean="0"/>
              <a:t>5</a:t>
            </a:r>
            <a:r>
              <a:rPr lang="uk-UA" b="1" dirty="0" smtClean="0"/>
              <a:t>.</a:t>
            </a:r>
            <a:r>
              <a:rPr lang="en-US" b="1" dirty="0" smtClean="0"/>
              <a:t> </a:t>
            </a:r>
            <a:r>
              <a:rPr lang="uk-UA" b="1" dirty="0"/>
              <a:t>С</a:t>
            </a:r>
            <a:r>
              <a:rPr lang="ru-RU" b="1" dirty="0" err="1"/>
              <a:t>тиснення</a:t>
            </a:r>
            <a:r>
              <a:rPr lang="ru-RU" b="1" dirty="0"/>
              <a:t> звуку</a:t>
            </a:r>
            <a:endParaRPr lang="en-US" b="1" dirty="0" smtClean="0"/>
          </a:p>
          <a:p>
            <a:pPr lvl="1">
              <a:lnSpc>
                <a:spcPct val="200000"/>
              </a:lnSpc>
            </a:pPr>
            <a:r>
              <a:rPr lang="uk-UA" sz="2000" dirty="0"/>
              <a:t>Природа звуку і методи його </a:t>
            </a:r>
            <a:r>
              <a:rPr lang="uk-UA" sz="2000" dirty="0" err="1"/>
              <a:t>оцифровування</a:t>
            </a:r>
            <a:r>
              <a:rPr lang="uk-UA" sz="2000" dirty="0" smtClean="0"/>
              <a:t>.</a:t>
            </a:r>
            <a:endParaRPr lang="en-US" sz="2000" dirty="0" smtClean="0"/>
          </a:p>
          <a:p>
            <a:pPr lvl="1"/>
            <a:r>
              <a:rPr lang="uk-UA" sz="2000" dirty="0"/>
              <a:t>Будова органів слуху людини і особливості сприйняття звуку вухом і мозком</a:t>
            </a:r>
            <a:r>
              <a:rPr lang="ru-RU" sz="2000" dirty="0" smtClean="0"/>
              <a:t>.</a:t>
            </a:r>
          </a:p>
          <a:p>
            <a:pPr lvl="1"/>
            <a:r>
              <a:rPr lang="uk-UA" sz="2000" dirty="0"/>
              <a:t>Методи стиснення звуку і формати </a:t>
            </a:r>
            <a:r>
              <a:rPr lang="uk-UA" sz="2000" dirty="0" err="1"/>
              <a:t>аудіоданих</a:t>
            </a:r>
            <a:r>
              <a:rPr lang="uk-UA" sz="2000" dirty="0"/>
              <a:t> без втрат</a:t>
            </a:r>
            <a:r>
              <a:rPr lang="ru-RU" sz="2000" dirty="0" smtClean="0"/>
              <a:t>.</a:t>
            </a:r>
          </a:p>
          <a:p>
            <a:pPr lvl="1"/>
            <a:r>
              <a:rPr lang="uk-UA" sz="2000" dirty="0"/>
              <a:t>Методи стиснення звуку і формати </a:t>
            </a:r>
            <a:r>
              <a:rPr lang="uk-UA" sz="2000" dirty="0" err="1"/>
              <a:t>аудіоданих</a:t>
            </a:r>
            <a:r>
              <a:rPr lang="uk-UA" sz="2000" dirty="0"/>
              <a:t> із втратами</a:t>
            </a:r>
            <a:r>
              <a:rPr lang="ru-RU" sz="2000" dirty="0" smtClean="0"/>
              <a:t>.</a:t>
            </a:r>
          </a:p>
          <a:p>
            <a:pPr lvl="1"/>
            <a:r>
              <a:rPr lang="uk-UA" sz="2000" dirty="0"/>
              <a:t>Методи стиснення мови і формати даних</a:t>
            </a:r>
            <a:r>
              <a:rPr lang="ru-RU" sz="2000" dirty="0" smtClean="0"/>
              <a:t>.</a:t>
            </a:r>
          </a:p>
          <a:p>
            <a:pPr lvl="1"/>
            <a:r>
              <a:rPr lang="ru-RU" sz="2000" dirty="0" err="1" smtClean="0"/>
              <a:t>Рекомендації</a:t>
            </a:r>
            <a:r>
              <a:rPr lang="ru-RU" sz="2000" dirty="0" smtClean="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850106"/>
          </a:xfrm>
        </p:spPr>
        <p:txBody>
          <a:bodyPr/>
          <a:lstStyle/>
          <a:p>
            <a:r>
              <a:rPr lang="uk-UA" dirty="0"/>
              <a:t>Деякі факти про сприйняття звуку</a:t>
            </a:r>
            <a:endParaRPr lang="ru-RU" dirty="0"/>
          </a:p>
        </p:txBody>
      </p:sp>
      <p:graphicFrame>
        <p:nvGraphicFramePr>
          <p:cNvPr id="4" name="Содержимое 3"/>
          <p:cNvGraphicFramePr>
            <a:graphicFrameLocks noGrp="1"/>
          </p:cNvGraphicFramePr>
          <p:nvPr>
            <p:ph sz="quarter" idx="1"/>
            <p:extLst>
              <p:ext uri="{D42A27DB-BD31-4B8C-83A1-F6EECF244321}">
                <p14:modId xmlns:p14="http://schemas.microsoft.com/office/powerpoint/2010/main" val="2906026233"/>
              </p:ext>
            </p:extLst>
          </p:nvPr>
        </p:nvGraphicFramePr>
        <p:xfrm>
          <a:off x="285720" y="2000240"/>
          <a:ext cx="8358247" cy="3708400"/>
        </p:xfrm>
        <a:graphic>
          <a:graphicData uri="http://schemas.openxmlformats.org/drawingml/2006/table">
            <a:tbl>
              <a:tblPr firstRow="1" bandRow="1">
                <a:tableStyleId>{5C22544A-7EE6-4342-B048-85BDC9FD1C3A}</a:tableStyleId>
              </a:tblPr>
              <a:tblGrid>
                <a:gridCol w="2089562"/>
                <a:gridCol w="1295184"/>
                <a:gridCol w="2348598"/>
                <a:gridCol w="2624903"/>
              </a:tblGrid>
              <a:tr h="370840">
                <a:tc>
                  <a:txBody>
                    <a:bodyPr/>
                    <a:lstStyle/>
                    <a:p>
                      <a:pPr algn="ctr"/>
                      <a:r>
                        <a:rPr kumimoji="0" lang="uk-UA" b="1" kern="1200" dirty="0" smtClean="0">
                          <a:solidFill>
                            <a:schemeClr val="lt1"/>
                          </a:solidFill>
                          <a:effectLst/>
                          <a:latin typeface="+mn-lt"/>
                          <a:ea typeface="+mn-ea"/>
                          <a:cs typeface="+mn-cs"/>
                        </a:rPr>
                        <a:t>Вати</a:t>
                      </a:r>
                      <a:endParaRPr lang="ru-RU" dirty="0"/>
                    </a:p>
                  </a:txBody>
                  <a:tcPr/>
                </a:tc>
                <a:tc>
                  <a:txBody>
                    <a:bodyPr/>
                    <a:lstStyle/>
                    <a:p>
                      <a:pPr algn="ctr"/>
                      <a:r>
                        <a:rPr lang="ru-RU" dirty="0" smtClean="0"/>
                        <a:t>дБ</a:t>
                      </a:r>
                      <a:endParaRPr lang="ru-RU" dirty="0"/>
                    </a:p>
                  </a:txBody>
                  <a:tcPr/>
                </a:tc>
                <a:tc>
                  <a:txBody>
                    <a:bodyPr/>
                    <a:lstStyle/>
                    <a:p>
                      <a:pPr algn="ctr"/>
                      <a:r>
                        <a:rPr lang="ru-RU" dirty="0" err="1" smtClean="0"/>
                        <a:t>Тиск</a:t>
                      </a:r>
                      <a:r>
                        <a:rPr lang="ru-RU" dirty="0" smtClean="0"/>
                        <a:t>, Н/м</a:t>
                      </a:r>
                      <a:r>
                        <a:rPr lang="ru-RU" baseline="30000" dirty="0" smtClean="0"/>
                        <a:t>2</a:t>
                      </a:r>
                      <a:endParaRPr lang="ru-RU" baseline="30000" dirty="0"/>
                    </a:p>
                  </a:txBody>
                  <a:tcPr/>
                </a:tc>
                <a:tc>
                  <a:txBody>
                    <a:bodyPr/>
                    <a:lstStyle/>
                    <a:p>
                      <a:pPr algn="ctr"/>
                      <a:r>
                        <a:rPr kumimoji="0" lang="uk-UA" b="1" kern="1200" dirty="0" smtClean="0">
                          <a:solidFill>
                            <a:schemeClr val="lt1"/>
                          </a:solidFill>
                          <a:effectLst/>
                          <a:latin typeface="+mn-lt"/>
                          <a:ea typeface="+mn-ea"/>
                          <a:cs typeface="+mn-cs"/>
                        </a:rPr>
                        <a:t>Джерело</a:t>
                      </a:r>
                      <a:endParaRPr lang="ru-RU" dirty="0"/>
                    </a:p>
                  </a:txBody>
                  <a:tcPr/>
                </a:tc>
              </a:tr>
              <a:tr h="370840">
                <a:tc>
                  <a:txBody>
                    <a:bodyPr/>
                    <a:lstStyle/>
                    <a:p>
                      <a:pPr algn="ctr"/>
                      <a:r>
                        <a:rPr lang="ru-RU" dirty="0" smtClean="0"/>
                        <a:t>30000,0</a:t>
                      </a:r>
                      <a:endParaRPr lang="ru-RU" dirty="0"/>
                    </a:p>
                  </a:txBody>
                  <a:tcPr/>
                </a:tc>
                <a:tc>
                  <a:txBody>
                    <a:bodyPr/>
                    <a:lstStyle/>
                    <a:p>
                      <a:pPr algn="ctr"/>
                      <a:r>
                        <a:rPr lang="ru-RU" dirty="0" smtClean="0"/>
                        <a:t>165</a:t>
                      </a:r>
                      <a:endParaRPr lang="ru-RU" dirty="0"/>
                    </a:p>
                  </a:txBody>
                  <a:tcPr/>
                </a:tc>
                <a:tc>
                  <a:txBody>
                    <a:bodyPr/>
                    <a:lstStyle/>
                    <a:p>
                      <a:pPr algn="ctr"/>
                      <a:r>
                        <a:rPr lang="ru-RU" dirty="0" smtClean="0"/>
                        <a:t>2000,0</a:t>
                      </a:r>
                      <a:endParaRPr lang="ru-RU" dirty="0"/>
                    </a:p>
                  </a:txBody>
                  <a:tcPr/>
                </a:tc>
                <a:tc>
                  <a:txBody>
                    <a:bodyPr/>
                    <a:lstStyle/>
                    <a:p>
                      <a:r>
                        <a:rPr kumimoji="0" lang="uk-UA" kern="1200" dirty="0" smtClean="0">
                          <a:solidFill>
                            <a:schemeClr val="dk1"/>
                          </a:solidFill>
                          <a:effectLst/>
                          <a:latin typeface="+mn-lt"/>
                          <a:ea typeface="+mn-ea"/>
                          <a:cs typeface="+mn-cs"/>
                        </a:rPr>
                        <a:t>реактивний літак</a:t>
                      </a:r>
                      <a:endParaRPr lang="ru-RU" dirty="0"/>
                    </a:p>
                  </a:txBody>
                  <a:tcPr/>
                </a:tc>
              </a:tr>
              <a:tr h="370840">
                <a:tc>
                  <a:txBody>
                    <a:bodyPr/>
                    <a:lstStyle/>
                    <a:p>
                      <a:pPr algn="ctr"/>
                      <a:r>
                        <a:rPr lang="ru-RU" dirty="0" smtClean="0"/>
                        <a:t>300,0</a:t>
                      </a:r>
                      <a:endParaRPr lang="ru-RU" dirty="0"/>
                    </a:p>
                  </a:txBody>
                  <a:tcPr/>
                </a:tc>
                <a:tc>
                  <a:txBody>
                    <a:bodyPr/>
                    <a:lstStyle/>
                    <a:p>
                      <a:pPr algn="ctr"/>
                      <a:r>
                        <a:rPr lang="ru-RU" dirty="0" smtClean="0"/>
                        <a:t>145</a:t>
                      </a:r>
                      <a:endParaRPr lang="ru-RU" dirty="0"/>
                    </a:p>
                  </a:txBody>
                  <a:tcPr/>
                </a:tc>
                <a:tc>
                  <a:txBody>
                    <a:bodyPr/>
                    <a:lstStyle/>
                    <a:p>
                      <a:pPr algn="ctr"/>
                      <a:r>
                        <a:rPr lang="ru-RU" dirty="0" smtClean="0"/>
                        <a:t>200,0</a:t>
                      </a:r>
                      <a:endParaRPr lang="ru-RU" dirty="0"/>
                    </a:p>
                  </a:txBody>
                  <a:tcPr/>
                </a:tc>
                <a:tc>
                  <a:txBody>
                    <a:bodyPr/>
                    <a:lstStyle/>
                    <a:p>
                      <a:r>
                        <a:rPr kumimoji="0" lang="uk-UA" kern="1200" dirty="0" smtClean="0">
                          <a:solidFill>
                            <a:schemeClr val="dk1"/>
                          </a:solidFill>
                          <a:effectLst/>
                          <a:latin typeface="+mn-lt"/>
                          <a:ea typeface="+mn-ea"/>
                          <a:cs typeface="+mn-cs"/>
                        </a:rPr>
                        <a:t>больовий поріг</a:t>
                      </a:r>
                      <a:endParaRPr lang="ru-RU" dirty="0"/>
                    </a:p>
                  </a:txBody>
                  <a:tcPr/>
                </a:tc>
              </a:tr>
              <a:tr h="370840">
                <a:tc>
                  <a:txBody>
                    <a:bodyPr/>
                    <a:lstStyle/>
                    <a:p>
                      <a:pPr algn="ctr"/>
                      <a:r>
                        <a:rPr lang="ru-RU" dirty="0" smtClean="0"/>
                        <a:t>3,0</a:t>
                      </a:r>
                      <a:endParaRPr lang="ru-RU" dirty="0"/>
                    </a:p>
                  </a:txBody>
                  <a:tcPr/>
                </a:tc>
                <a:tc>
                  <a:txBody>
                    <a:bodyPr/>
                    <a:lstStyle/>
                    <a:p>
                      <a:pPr algn="ctr"/>
                      <a:r>
                        <a:rPr lang="ru-RU" dirty="0" smtClean="0"/>
                        <a:t>125</a:t>
                      </a:r>
                      <a:endParaRPr lang="ru-RU" dirty="0"/>
                    </a:p>
                  </a:txBody>
                  <a:tcPr/>
                </a:tc>
                <a:tc>
                  <a:txBody>
                    <a:bodyPr/>
                    <a:lstStyle/>
                    <a:p>
                      <a:pPr algn="ctr"/>
                      <a:r>
                        <a:rPr lang="ru-RU" dirty="0" smtClean="0"/>
                        <a:t>20,0</a:t>
                      </a:r>
                      <a:endParaRPr lang="ru-RU" dirty="0"/>
                    </a:p>
                  </a:txBody>
                  <a:tcPr/>
                </a:tc>
                <a:tc>
                  <a:txBody>
                    <a:bodyPr/>
                    <a:lstStyle/>
                    <a:p>
                      <a:r>
                        <a:rPr kumimoji="0" lang="uk-UA" kern="1200" dirty="0" smtClean="0">
                          <a:solidFill>
                            <a:schemeClr val="dk1"/>
                          </a:solidFill>
                          <a:effectLst/>
                          <a:latin typeface="+mn-lt"/>
                          <a:ea typeface="+mn-ea"/>
                          <a:cs typeface="+mn-cs"/>
                        </a:rPr>
                        <a:t>заводський шум</a:t>
                      </a:r>
                      <a:endParaRPr lang="ru-RU" dirty="0"/>
                    </a:p>
                  </a:txBody>
                  <a:tcPr/>
                </a:tc>
              </a:tr>
              <a:tr h="370840">
                <a:tc>
                  <a:txBody>
                    <a:bodyPr/>
                    <a:lstStyle/>
                    <a:p>
                      <a:pPr algn="ctr"/>
                      <a:r>
                        <a:rPr lang="ru-RU" dirty="0" smtClean="0"/>
                        <a:t>0,03</a:t>
                      </a:r>
                      <a:endParaRPr lang="ru-RU" dirty="0"/>
                    </a:p>
                  </a:txBody>
                  <a:tcPr/>
                </a:tc>
                <a:tc>
                  <a:txBody>
                    <a:bodyPr/>
                    <a:lstStyle/>
                    <a:p>
                      <a:pPr algn="ctr"/>
                      <a:r>
                        <a:rPr lang="ru-RU" dirty="0" smtClean="0"/>
                        <a:t>105</a:t>
                      </a:r>
                      <a:endParaRPr lang="ru-RU" dirty="0"/>
                    </a:p>
                  </a:txBody>
                  <a:tcPr/>
                </a:tc>
                <a:tc>
                  <a:txBody>
                    <a:bodyPr/>
                    <a:lstStyle/>
                    <a:p>
                      <a:pPr algn="ctr"/>
                      <a:r>
                        <a:rPr lang="ru-RU" dirty="0" smtClean="0"/>
                        <a:t>2,0</a:t>
                      </a:r>
                      <a:endParaRPr lang="ru-RU" dirty="0"/>
                    </a:p>
                  </a:txBody>
                  <a:tcPr/>
                </a:tc>
                <a:tc>
                  <a:txBody>
                    <a:bodyPr/>
                    <a:lstStyle/>
                    <a:p>
                      <a:r>
                        <a:rPr kumimoji="0" lang="uk-UA" kern="1200" dirty="0" smtClean="0">
                          <a:solidFill>
                            <a:schemeClr val="dk1"/>
                          </a:solidFill>
                          <a:effectLst/>
                          <a:latin typeface="+mn-lt"/>
                          <a:ea typeface="+mn-ea"/>
                          <a:cs typeface="+mn-cs"/>
                        </a:rPr>
                        <a:t>вуличний транспорт</a:t>
                      </a:r>
                      <a:endParaRPr lang="ru-RU" dirty="0"/>
                    </a:p>
                  </a:txBody>
                  <a:tcPr/>
                </a:tc>
              </a:tr>
              <a:tr h="370840">
                <a:tc>
                  <a:txBody>
                    <a:bodyPr/>
                    <a:lstStyle/>
                    <a:p>
                      <a:pPr algn="ctr"/>
                      <a:r>
                        <a:rPr lang="ru-RU" dirty="0" smtClean="0"/>
                        <a:t>0,0003</a:t>
                      </a:r>
                      <a:endParaRPr lang="ru-RU" dirty="0"/>
                    </a:p>
                  </a:txBody>
                  <a:tcPr/>
                </a:tc>
                <a:tc>
                  <a:txBody>
                    <a:bodyPr/>
                    <a:lstStyle/>
                    <a:p>
                      <a:pPr algn="ctr"/>
                      <a:r>
                        <a:rPr lang="ru-RU" dirty="0" smtClean="0"/>
                        <a:t>85</a:t>
                      </a:r>
                      <a:endParaRPr lang="ru-RU" dirty="0"/>
                    </a:p>
                  </a:txBody>
                  <a:tcPr/>
                </a:tc>
                <a:tc>
                  <a:txBody>
                    <a:bodyPr/>
                    <a:lstStyle/>
                    <a:p>
                      <a:pPr algn="ctr"/>
                      <a:r>
                        <a:rPr lang="ru-RU" dirty="0" smtClean="0"/>
                        <a:t>0,2</a:t>
                      </a:r>
                      <a:endParaRPr lang="ru-RU" dirty="0"/>
                    </a:p>
                  </a:txBody>
                  <a:tcPr/>
                </a:tc>
                <a:tc>
                  <a:txBody>
                    <a:bodyPr/>
                    <a:lstStyle/>
                    <a:p>
                      <a:r>
                        <a:rPr kumimoji="0" lang="uk-UA" kern="1200" dirty="0" smtClean="0">
                          <a:solidFill>
                            <a:schemeClr val="dk1"/>
                          </a:solidFill>
                          <a:effectLst/>
                          <a:latin typeface="+mn-lt"/>
                          <a:ea typeface="+mn-ea"/>
                          <a:cs typeface="+mn-cs"/>
                        </a:rPr>
                        <a:t>побутовий прилад</a:t>
                      </a:r>
                      <a:endParaRPr lang="ru-RU" dirty="0"/>
                    </a:p>
                  </a:txBody>
                  <a:tcPr/>
                </a:tc>
              </a:tr>
              <a:tr h="370840">
                <a:tc>
                  <a:txBody>
                    <a:bodyPr/>
                    <a:lstStyle/>
                    <a:p>
                      <a:pPr algn="ctr"/>
                      <a:r>
                        <a:rPr lang="ru-RU" dirty="0" smtClean="0"/>
                        <a:t>0,000003</a:t>
                      </a:r>
                      <a:endParaRPr lang="ru-RU" dirty="0"/>
                    </a:p>
                  </a:txBody>
                  <a:tcPr/>
                </a:tc>
                <a:tc>
                  <a:txBody>
                    <a:bodyPr/>
                    <a:lstStyle/>
                    <a:p>
                      <a:pPr algn="ctr"/>
                      <a:r>
                        <a:rPr lang="ru-RU" dirty="0" smtClean="0"/>
                        <a:t>65</a:t>
                      </a:r>
                      <a:endParaRPr lang="ru-RU" dirty="0"/>
                    </a:p>
                  </a:txBody>
                  <a:tcPr/>
                </a:tc>
                <a:tc>
                  <a:txBody>
                    <a:bodyPr/>
                    <a:lstStyle/>
                    <a:p>
                      <a:pPr algn="ctr"/>
                      <a:r>
                        <a:rPr lang="ru-RU" dirty="0" smtClean="0"/>
                        <a:t>0.02</a:t>
                      </a:r>
                      <a:endParaRPr lang="ru-RU" dirty="0"/>
                    </a:p>
                  </a:txBody>
                  <a:tcPr/>
                </a:tc>
                <a:tc>
                  <a:txBody>
                    <a:bodyPr/>
                    <a:lstStyle/>
                    <a:p>
                      <a:r>
                        <a:rPr kumimoji="0" lang="uk-UA" kern="1200" dirty="0" smtClean="0">
                          <a:solidFill>
                            <a:schemeClr val="dk1"/>
                          </a:solidFill>
                          <a:effectLst/>
                          <a:latin typeface="+mn-lt"/>
                          <a:ea typeface="+mn-ea"/>
                          <a:cs typeface="+mn-cs"/>
                        </a:rPr>
                        <a:t>бесіда</a:t>
                      </a:r>
                      <a:endParaRPr lang="ru-RU" dirty="0"/>
                    </a:p>
                  </a:txBody>
                  <a:tcPr/>
                </a:tc>
              </a:tr>
              <a:tr h="370840">
                <a:tc>
                  <a:txBody>
                    <a:bodyPr/>
                    <a:lstStyle/>
                    <a:p>
                      <a:pPr algn="ctr"/>
                      <a:r>
                        <a:rPr lang="ru-RU" dirty="0" smtClean="0"/>
                        <a:t>0,00000003</a:t>
                      </a:r>
                      <a:endParaRPr lang="ru-RU" dirty="0"/>
                    </a:p>
                  </a:txBody>
                  <a:tcPr/>
                </a:tc>
                <a:tc>
                  <a:txBody>
                    <a:bodyPr/>
                    <a:lstStyle/>
                    <a:p>
                      <a:pPr algn="ctr"/>
                      <a:r>
                        <a:rPr lang="ru-RU" dirty="0" smtClean="0"/>
                        <a:t>45</a:t>
                      </a:r>
                      <a:endParaRPr lang="ru-RU" dirty="0"/>
                    </a:p>
                  </a:txBody>
                  <a:tcPr/>
                </a:tc>
                <a:tc>
                  <a:txBody>
                    <a:bodyPr/>
                    <a:lstStyle/>
                    <a:p>
                      <a:pPr algn="ctr"/>
                      <a:r>
                        <a:rPr lang="ru-RU" dirty="0" smtClean="0"/>
                        <a:t>0,002</a:t>
                      </a:r>
                      <a:endParaRPr lang="ru-RU" dirty="0"/>
                    </a:p>
                  </a:txBody>
                  <a:tcPr/>
                </a:tc>
                <a:tc>
                  <a:txBody>
                    <a:bodyPr/>
                    <a:lstStyle/>
                    <a:p>
                      <a:r>
                        <a:rPr kumimoji="0" lang="uk-UA" kern="1200" dirty="0" smtClean="0">
                          <a:solidFill>
                            <a:schemeClr val="dk1"/>
                          </a:solidFill>
                          <a:effectLst/>
                          <a:latin typeface="+mn-lt"/>
                          <a:ea typeface="+mn-ea"/>
                          <a:cs typeface="+mn-cs"/>
                        </a:rPr>
                        <a:t>тиха кімната</a:t>
                      </a:r>
                      <a:endParaRPr lang="ru-RU" dirty="0"/>
                    </a:p>
                  </a:txBody>
                  <a:tcPr/>
                </a:tc>
              </a:tr>
              <a:tr h="370840">
                <a:tc>
                  <a:txBody>
                    <a:bodyPr/>
                    <a:lstStyle/>
                    <a:p>
                      <a:pPr algn="ctr"/>
                      <a:r>
                        <a:rPr lang="ru-RU" dirty="0" smtClean="0"/>
                        <a:t>0,0000000003</a:t>
                      </a:r>
                      <a:endParaRPr lang="ru-RU" dirty="0"/>
                    </a:p>
                  </a:txBody>
                  <a:tcPr/>
                </a:tc>
                <a:tc>
                  <a:txBody>
                    <a:bodyPr/>
                    <a:lstStyle/>
                    <a:p>
                      <a:pPr algn="ctr"/>
                      <a:r>
                        <a:rPr lang="ru-RU" dirty="0" smtClean="0"/>
                        <a:t>25</a:t>
                      </a:r>
                      <a:endParaRPr lang="ru-RU" dirty="0"/>
                    </a:p>
                  </a:txBody>
                  <a:tcPr/>
                </a:tc>
                <a:tc>
                  <a:txBody>
                    <a:bodyPr/>
                    <a:lstStyle/>
                    <a:p>
                      <a:pPr algn="ctr"/>
                      <a:r>
                        <a:rPr lang="ru-RU" dirty="0" smtClean="0"/>
                        <a:t>0,0002</a:t>
                      </a:r>
                      <a:endParaRPr lang="ru-RU" dirty="0"/>
                    </a:p>
                  </a:txBody>
                  <a:tcPr/>
                </a:tc>
                <a:tc>
                  <a:txBody>
                    <a:bodyPr/>
                    <a:lstStyle/>
                    <a:p>
                      <a:r>
                        <a:rPr kumimoji="0" lang="ru-RU" sz="1800" kern="1200" baseline="0" dirty="0" err="1" smtClean="0">
                          <a:solidFill>
                            <a:schemeClr val="dk1"/>
                          </a:solidFill>
                          <a:latin typeface="+mn-lt"/>
                          <a:ea typeface="+mn-ea"/>
                          <a:cs typeface="+mn-cs"/>
                        </a:rPr>
                        <a:t>шепіт</a:t>
                      </a:r>
                      <a:endParaRPr lang="ru-RU" dirty="0"/>
                    </a:p>
                  </a:txBody>
                  <a:tcPr/>
                </a:tc>
              </a:tr>
              <a:tr h="370840">
                <a:tc>
                  <a:txBody>
                    <a:bodyPr/>
                    <a:lstStyle/>
                    <a:p>
                      <a:pPr algn="ctr"/>
                      <a:r>
                        <a:rPr lang="ru-RU" dirty="0" smtClean="0"/>
                        <a:t>0,000000000001</a:t>
                      </a:r>
                      <a:endParaRPr lang="ru-RU" dirty="0"/>
                    </a:p>
                  </a:txBody>
                  <a:tcPr/>
                </a:tc>
                <a:tc>
                  <a:txBody>
                    <a:bodyPr/>
                    <a:lstStyle/>
                    <a:p>
                      <a:pPr algn="ctr"/>
                      <a:r>
                        <a:rPr lang="ru-RU" dirty="0" smtClean="0"/>
                        <a:t>0</a:t>
                      </a:r>
                      <a:endParaRPr lang="ru-RU" dirty="0"/>
                    </a:p>
                  </a:txBody>
                  <a:tcPr/>
                </a:tc>
                <a:tc>
                  <a:txBody>
                    <a:bodyPr/>
                    <a:lstStyle/>
                    <a:p>
                      <a:pPr algn="ctr"/>
                      <a:r>
                        <a:rPr lang="ru-RU" dirty="0" smtClean="0"/>
                        <a:t>0,00002</a:t>
                      </a:r>
                      <a:endParaRPr lang="ru-RU" dirty="0"/>
                    </a:p>
                  </a:txBody>
                  <a:tcPr/>
                </a:tc>
                <a:tc>
                  <a:txBody>
                    <a:bodyPr/>
                    <a:lstStyle/>
                    <a:p>
                      <a:r>
                        <a:rPr kumimoji="0" lang="uk-UA" kern="1200" dirty="0" smtClean="0">
                          <a:solidFill>
                            <a:schemeClr val="dk1"/>
                          </a:solidFill>
                          <a:effectLst/>
                          <a:latin typeface="+mn-lt"/>
                          <a:ea typeface="+mn-ea"/>
                          <a:cs typeface="+mn-cs"/>
                        </a:rPr>
                        <a:t>поріг чутності</a:t>
                      </a:r>
                      <a:endParaRPr lang="ru-RU" dirty="0"/>
                    </a:p>
                  </a:txBody>
                  <a:tcPr/>
                </a:tc>
              </a:tr>
            </a:tbl>
          </a:graphicData>
        </a:graphic>
      </p:graphicFrame>
      <p:sp>
        <p:nvSpPr>
          <p:cNvPr id="5" name="TextBox 4"/>
          <p:cNvSpPr txBox="1"/>
          <p:nvPr/>
        </p:nvSpPr>
        <p:spPr>
          <a:xfrm>
            <a:off x="585671" y="1386946"/>
            <a:ext cx="7715304" cy="369332"/>
          </a:xfrm>
          <a:prstGeom prst="rect">
            <a:avLst/>
          </a:prstGeom>
          <a:noFill/>
        </p:spPr>
        <p:txBody>
          <a:bodyPr wrap="square" rtlCol="0">
            <a:spAutoFit/>
          </a:bodyPr>
          <a:lstStyle/>
          <a:p>
            <a:pPr algn="ctr"/>
            <a:r>
              <a:rPr lang="uk-UA" dirty="0"/>
              <a:t>Рівні різних звуків в одиницях потужності і тиску</a:t>
            </a:r>
            <a:r>
              <a:rPr lang="ru-RU" dirty="0" smtClean="0"/>
              <a:t>.</a:t>
            </a:r>
            <a:endParaRPr lang="ru-RU"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922114"/>
          </a:xfrm>
        </p:spPr>
        <p:txBody>
          <a:bodyPr/>
          <a:lstStyle/>
          <a:p>
            <a:r>
              <a:rPr lang="uk-UA" dirty="0"/>
              <a:t>Деякі факти про сприйняття звуку</a:t>
            </a:r>
            <a:endParaRPr lang="ru-RU" dirty="0"/>
          </a:p>
        </p:txBody>
      </p:sp>
      <p:sp>
        <p:nvSpPr>
          <p:cNvPr id="3" name="Содержимое 2"/>
          <p:cNvSpPr>
            <a:spLocks noGrp="1"/>
          </p:cNvSpPr>
          <p:nvPr>
            <p:ph sz="quarter" idx="1"/>
          </p:nvPr>
        </p:nvSpPr>
        <p:spPr>
          <a:xfrm>
            <a:off x="457200" y="1600200"/>
            <a:ext cx="7467600" cy="3052936"/>
          </a:xfrm>
        </p:spPr>
        <p:txBody>
          <a:bodyPr>
            <a:normAutofit/>
          </a:bodyPr>
          <a:lstStyle/>
          <a:p>
            <a:r>
              <a:rPr lang="uk-UA" dirty="0"/>
              <a:t>Якщо два сигнали розрізняються менше ніж на 1 </a:t>
            </a:r>
            <a:r>
              <a:rPr lang="uk-UA" dirty="0" err="1"/>
              <a:t>дБ</a:t>
            </a:r>
            <a:r>
              <a:rPr lang="uk-UA" dirty="0"/>
              <a:t> по амплітуді - вони важкорозрізнювані</a:t>
            </a:r>
            <a:r>
              <a:rPr lang="ru-RU" dirty="0" smtClean="0"/>
              <a:t>.</a:t>
            </a:r>
          </a:p>
          <a:p>
            <a:r>
              <a:rPr lang="uk-UA" dirty="0"/>
              <a:t>Роздільна здатність по амплітуді залежить від частоти і найбільша чутливість спостерігається в діапазоні від 2 </a:t>
            </a:r>
            <a:r>
              <a:rPr lang="uk-UA" dirty="0" err="1"/>
              <a:t>кГц</a:t>
            </a:r>
            <a:r>
              <a:rPr lang="uk-UA" dirty="0"/>
              <a:t> до 4 </a:t>
            </a:r>
            <a:r>
              <a:rPr lang="uk-UA" dirty="0" err="1"/>
              <a:t>кГц</a:t>
            </a:r>
            <a:r>
              <a:rPr lang="ru-RU" dirty="0" smtClean="0"/>
              <a:t>. </a:t>
            </a:r>
          </a:p>
          <a:p>
            <a:r>
              <a:rPr lang="uk-UA" dirty="0"/>
              <a:t>Просторова роздільна здатність (здатність до локалізації джерела звуку) - до 1 градуса.</a:t>
            </a:r>
            <a:endParaRPr lang="ru-RU"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01080" cy="850106"/>
          </a:xfrm>
        </p:spPr>
        <p:txBody>
          <a:bodyPr/>
          <a:lstStyle/>
          <a:p>
            <a:r>
              <a:rPr lang="uk-UA" dirty="0"/>
              <a:t>Деякі факти про сприйняття звуку</a:t>
            </a:r>
            <a:endParaRPr lang="ru-RU" dirty="0"/>
          </a:p>
        </p:txBody>
      </p:sp>
      <p:sp>
        <p:nvSpPr>
          <p:cNvPr id="3" name="Содержимое 2"/>
          <p:cNvSpPr>
            <a:spLocks noGrp="1"/>
          </p:cNvSpPr>
          <p:nvPr>
            <p:ph sz="quarter" idx="1"/>
          </p:nvPr>
        </p:nvSpPr>
        <p:spPr>
          <a:xfrm>
            <a:off x="395536" y="1484784"/>
            <a:ext cx="7467600" cy="4320480"/>
          </a:xfrm>
        </p:spPr>
        <p:txBody>
          <a:bodyPr>
            <a:normAutofit lnSpcReduction="10000"/>
          </a:bodyPr>
          <a:lstStyle/>
          <a:p>
            <a:r>
              <a:rPr lang="uk-UA" dirty="0"/>
              <a:t>Звуки різної частоти поширюються в повітрі з різною швидкістю. У результаті високочастотна частина спектра від </a:t>
            </a:r>
            <a:r>
              <a:rPr lang="uk-UA" dirty="0" smtClean="0"/>
              <a:t>віддаленого </a:t>
            </a:r>
            <a:r>
              <a:rPr lang="uk-UA" dirty="0"/>
              <a:t>від слухача </a:t>
            </a:r>
            <a:r>
              <a:rPr lang="uk-UA" dirty="0" smtClean="0"/>
              <a:t>джерела дещо </a:t>
            </a:r>
            <a:r>
              <a:rPr lang="uk-UA" dirty="0"/>
              <a:t>запізнюється</a:t>
            </a:r>
            <a:r>
              <a:rPr lang="ru-RU" dirty="0" smtClean="0"/>
              <a:t>. </a:t>
            </a:r>
          </a:p>
          <a:p>
            <a:r>
              <a:rPr lang="uk-UA" dirty="0"/>
              <a:t>Людина не в змозі помітити раптове зникнення високих частот, якщо воно не перевищує близько 2 мс</a:t>
            </a:r>
            <a:r>
              <a:rPr lang="ru-RU" dirty="0" smtClean="0"/>
              <a:t>. </a:t>
            </a:r>
          </a:p>
          <a:p>
            <a:r>
              <a:rPr lang="uk-UA" dirty="0"/>
              <a:t>Деякі дослідження показують, що людина спроможна відчувати частоти вище 20 </a:t>
            </a:r>
            <a:r>
              <a:rPr lang="uk-UA" dirty="0" err="1"/>
              <a:t>кГц</a:t>
            </a:r>
            <a:r>
              <a:rPr lang="ru-RU" dirty="0" smtClean="0"/>
              <a:t>. </a:t>
            </a:r>
          </a:p>
          <a:p>
            <a:r>
              <a:rPr lang="uk-UA" dirty="0"/>
              <a:t>З віком частотний діапазон людини звужується</a:t>
            </a:r>
            <a:r>
              <a:rPr lang="ru-RU" dirty="0" smtClean="0"/>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7467600" cy="792088"/>
          </a:xfrm>
        </p:spPr>
        <p:txBody>
          <a:bodyPr/>
          <a:lstStyle/>
          <a:p>
            <a:r>
              <a:rPr lang="uk-UA" dirty="0"/>
              <a:t>М</a:t>
            </a:r>
            <a:r>
              <a:rPr lang="uk-UA" dirty="0" smtClean="0"/>
              <a:t>ова</a:t>
            </a:r>
            <a:endParaRPr lang="ru-RU" dirty="0"/>
          </a:p>
        </p:txBody>
      </p:sp>
      <p:sp>
        <p:nvSpPr>
          <p:cNvPr id="3" name="Содержимое 2"/>
          <p:cNvSpPr>
            <a:spLocks noGrp="1"/>
          </p:cNvSpPr>
          <p:nvPr>
            <p:ph sz="quarter" idx="1"/>
          </p:nvPr>
        </p:nvSpPr>
        <p:spPr>
          <a:xfrm>
            <a:off x="457200" y="1600200"/>
            <a:ext cx="7467600" cy="1971676"/>
          </a:xfrm>
        </p:spPr>
        <p:txBody>
          <a:bodyPr/>
          <a:lstStyle/>
          <a:p>
            <a:r>
              <a:rPr lang="uk-UA" dirty="0"/>
              <a:t>Частотний спектр, що несе інформацію в людській мові: від 500 </a:t>
            </a:r>
            <a:r>
              <a:rPr lang="uk-UA" dirty="0" err="1"/>
              <a:t>Гц</a:t>
            </a:r>
            <a:r>
              <a:rPr lang="uk-UA" dirty="0"/>
              <a:t> до 3 </a:t>
            </a:r>
            <a:r>
              <a:rPr lang="uk-UA" dirty="0" err="1"/>
              <a:t>кГц</a:t>
            </a:r>
            <a:r>
              <a:rPr lang="ru-RU" dirty="0" smtClean="0"/>
              <a:t>.</a:t>
            </a:r>
          </a:p>
          <a:p>
            <a:r>
              <a:rPr lang="uk-UA" dirty="0"/>
              <a:t>Низькі частоти - баси і голосні</a:t>
            </a:r>
            <a:r>
              <a:rPr lang="ru-RU" dirty="0" smtClean="0"/>
              <a:t>.</a:t>
            </a:r>
          </a:p>
          <a:p>
            <a:r>
              <a:rPr lang="uk-UA" dirty="0"/>
              <a:t>Високі частоти - приголосні</a:t>
            </a:r>
            <a:r>
              <a:rPr lang="ru-RU" dirty="0" smtClean="0"/>
              <a:t>.</a:t>
            </a:r>
          </a:p>
          <a:p>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r>
              <a:rPr lang="ru-RU" dirty="0" err="1" smtClean="0"/>
              <a:t>Психоакустика</a:t>
            </a:r>
            <a:endParaRPr lang="ru-RU" dirty="0"/>
          </a:p>
        </p:txBody>
      </p:sp>
      <p:sp>
        <p:nvSpPr>
          <p:cNvPr id="535555" name="Rectangle 3"/>
          <p:cNvSpPr>
            <a:spLocks noGrp="1" noChangeArrowheads="1"/>
          </p:cNvSpPr>
          <p:nvPr>
            <p:ph type="body" idx="1"/>
          </p:nvPr>
        </p:nvSpPr>
        <p:spPr>
          <a:xfrm>
            <a:off x="467544" y="1628800"/>
            <a:ext cx="7620000" cy="2472680"/>
          </a:xfrm>
          <a:noFill/>
          <a:ln/>
        </p:spPr>
        <p:txBody>
          <a:bodyPr/>
          <a:lstStyle/>
          <a:p>
            <a:pPr marL="457200" indent="-457200"/>
            <a:r>
              <a:rPr lang="uk-UA" dirty="0"/>
              <a:t>Абсолютні пороги чутності</a:t>
            </a:r>
            <a:r>
              <a:rPr lang="ru-RU" dirty="0" smtClean="0"/>
              <a:t>.</a:t>
            </a:r>
          </a:p>
          <a:p>
            <a:pPr marL="457200" indent="-457200"/>
            <a:r>
              <a:rPr lang="uk-UA" dirty="0"/>
              <a:t>Побудова </a:t>
            </a:r>
            <a:r>
              <a:rPr lang="uk-UA" dirty="0" err="1"/>
              <a:t>частотно</a:t>
            </a:r>
            <a:r>
              <a:rPr lang="uk-UA" dirty="0"/>
              <a:t>-часових порогів чутності шумів квантування в залежності від вихідного аудіо-сигналу</a:t>
            </a:r>
            <a:r>
              <a:rPr lang="ru-RU" dirty="0" smtClean="0"/>
              <a:t>.</a:t>
            </a:r>
            <a:endParaRPr lang="ru-RU" dirty="0"/>
          </a:p>
          <a:p>
            <a:pPr marL="457200" indent="-457200"/>
            <a:r>
              <a:rPr lang="uk-UA" dirty="0"/>
              <a:t>В</a:t>
            </a:r>
            <a:r>
              <a:rPr lang="uk-UA" dirty="0" smtClean="0"/>
              <a:t>ластивість </a:t>
            </a:r>
            <a:r>
              <a:rPr lang="uk-UA" dirty="0"/>
              <a:t>маскування</a:t>
            </a:r>
            <a:r>
              <a:rPr lang="ru-RU" dirty="0" smtClean="0"/>
              <a:t>.</a:t>
            </a:r>
            <a:endParaRPr lang="ru-RU"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uk-UA" dirty="0"/>
              <a:t>Абсолютний поріг чутності</a:t>
            </a:r>
            <a:endParaRPr lang="en-US" dirty="0"/>
          </a:p>
        </p:txBody>
      </p:sp>
      <p:sp>
        <p:nvSpPr>
          <p:cNvPr id="377859" name="Rectangle 3"/>
          <p:cNvSpPr>
            <a:spLocks noGrp="1" noChangeArrowheads="1"/>
          </p:cNvSpPr>
          <p:nvPr>
            <p:ph type="body" idx="1"/>
          </p:nvPr>
        </p:nvSpPr>
        <p:spPr>
          <a:xfrm>
            <a:off x="5292080" y="1785926"/>
            <a:ext cx="3312368" cy="2000264"/>
          </a:xfrm>
        </p:spPr>
        <p:txBody>
          <a:bodyPr>
            <a:normAutofit/>
          </a:bodyPr>
          <a:lstStyle/>
          <a:p>
            <a:pPr marL="87313" indent="0">
              <a:buFont typeface="Monotype Sorts" pitchFamily="2" charset="2"/>
              <a:buNone/>
            </a:pPr>
            <a:r>
              <a:rPr lang="uk-UA" dirty="0"/>
              <a:t>Найвища чутливість вуха - на середніх частотах (район 2-3 </a:t>
            </a:r>
            <a:r>
              <a:rPr lang="uk-UA" dirty="0" err="1"/>
              <a:t>кГц</a:t>
            </a:r>
            <a:r>
              <a:rPr lang="uk-UA" dirty="0"/>
              <a:t>)</a:t>
            </a:r>
            <a:endParaRPr lang="en-US" dirty="0"/>
          </a:p>
        </p:txBody>
      </p:sp>
      <p:pic>
        <p:nvPicPr>
          <p:cNvPr id="377860" name="Picture 4"/>
          <p:cNvPicPr>
            <a:picLocks noChangeAspect="1" noChangeArrowheads="1"/>
          </p:cNvPicPr>
          <p:nvPr/>
        </p:nvPicPr>
        <p:blipFill>
          <a:blip r:embed="rId2" cstate="print"/>
          <a:srcRect/>
          <a:stretch>
            <a:fillRect/>
          </a:stretch>
        </p:blipFill>
        <p:spPr bwMode="auto">
          <a:xfrm>
            <a:off x="214282" y="1524000"/>
            <a:ext cx="5286412" cy="48799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634082"/>
          </a:xfrm>
        </p:spPr>
        <p:txBody>
          <a:bodyPr/>
          <a:lstStyle/>
          <a:p>
            <a:r>
              <a:rPr lang="ru-RU" dirty="0" smtClean="0"/>
              <a:t>Перев</a:t>
            </a:r>
            <a:r>
              <a:rPr lang="uk-UA" dirty="0" err="1" smtClean="0"/>
              <a:t>іряємо</a:t>
            </a:r>
            <a:endParaRPr lang="ru-RU" dirty="0"/>
          </a:p>
        </p:txBody>
      </p:sp>
      <p:pic>
        <p:nvPicPr>
          <p:cNvPr id="4" name="20Hz to 20kHz (Human Audio Spectr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1010267"/>
            <a:ext cx="9036496" cy="5083029"/>
          </a:xfrm>
          <a:prstGeom prst="rect">
            <a:avLst/>
          </a:prstGeom>
        </p:spPr>
      </p:pic>
    </p:spTree>
    <p:extLst>
      <p:ext uri="{BB962C8B-B14F-4D97-AF65-F5344CB8AC3E}">
        <p14:creationId xmlns:p14="http://schemas.microsoft.com/office/powerpoint/2010/main" val="2517784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a:t>К</a:t>
            </a:r>
            <a:r>
              <a:rPr lang="uk-UA" dirty="0" smtClean="0"/>
              <a:t>ритичні </a:t>
            </a:r>
            <a:r>
              <a:rPr lang="uk-UA" dirty="0"/>
              <a:t>смуги</a:t>
            </a:r>
            <a:endParaRPr lang="ru-RU" dirty="0"/>
          </a:p>
        </p:txBody>
      </p:sp>
      <p:sp>
        <p:nvSpPr>
          <p:cNvPr id="3" name="Содержимое 2"/>
          <p:cNvSpPr>
            <a:spLocks noGrp="1"/>
          </p:cNvSpPr>
          <p:nvPr>
            <p:ph sz="quarter" idx="1"/>
          </p:nvPr>
        </p:nvSpPr>
        <p:spPr/>
        <p:txBody>
          <a:bodyPr>
            <a:normAutofit fontScale="92500" lnSpcReduction="10000"/>
          </a:bodyPr>
          <a:lstStyle/>
          <a:p>
            <a:r>
              <a:rPr lang="uk-UA" dirty="0"/>
              <a:t>Людська система сприйняття звуку має залежну від частоти обмежену роздільну здатність</a:t>
            </a:r>
            <a:r>
              <a:rPr lang="ru-RU" dirty="0" smtClean="0"/>
              <a:t>.</a:t>
            </a:r>
          </a:p>
          <a:p>
            <a:r>
              <a:rPr lang="uk-UA" dirty="0"/>
              <a:t>Рівномірне з погляду сприйняття людиною вимірювання частоти може бути виражене в одиницях ширини критичних смуг</a:t>
            </a:r>
            <a:r>
              <a:rPr lang="ru-RU" dirty="0" smtClean="0"/>
              <a:t>.</a:t>
            </a:r>
          </a:p>
          <a:p>
            <a:r>
              <a:rPr lang="uk-UA" dirty="0"/>
              <a:t>Їх ширина менше 100 </a:t>
            </a:r>
            <a:r>
              <a:rPr lang="uk-UA" dirty="0" err="1"/>
              <a:t>Гц</a:t>
            </a:r>
            <a:r>
              <a:rPr lang="uk-UA" dirty="0"/>
              <a:t> для нижніх чутних частот, і більше 4 </a:t>
            </a:r>
            <a:r>
              <a:rPr lang="uk-UA" dirty="0" err="1"/>
              <a:t>кГц</a:t>
            </a:r>
            <a:r>
              <a:rPr lang="uk-UA" dirty="0"/>
              <a:t> для найбільш високих. Весь частотний діапазон може бути розділений на 25-27 критичних смуг</a:t>
            </a:r>
            <a:r>
              <a:rPr lang="ru-RU" dirty="0" smtClean="0"/>
              <a:t>. </a:t>
            </a:r>
          </a:p>
          <a:p>
            <a:r>
              <a:rPr lang="uk-UA" dirty="0"/>
              <a:t>Новий відлік частоти був названий барк (</a:t>
            </a:r>
            <a:r>
              <a:rPr lang="uk-UA" dirty="0" err="1"/>
              <a:t>bark</a:t>
            </a:r>
            <a:r>
              <a:rPr lang="ru-RU" dirty="0" smtClean="0"/>
              <a:t>): </a:t>
            </a:r>
          </a:p>
          <a:p>
            <a:pPr lvl="1"/>
            <a:r>
              <a:rPr lang="ru-RU" dirty="0" smtClean="0"/>
              <a:t>1 Барк = </a:t>
            </a:r>
            <a:r>
              <a:rPr lang="uk-UA" dirty="0"/>
              <a:t>ширина однієї критичної смуги</a:t>
            </a:r>
            <a:endParaRPr lang="ru-RU" dirty="0" smtClean="0"/>
          </a:p>
          <a:p>
            <a:pPr lvl="1"/>
            <a:r>
              <a:rPr lang="uk-UA" dirty="0"/>
              <a:t>Для частот &lt;500 </a:t>
            </a:r>
            <a:r>
              <a:rPr lang="uk-UA" dirty="0" err="1"/>
              <a:t>Гц</a:t>
            </a:r>
            <a:r>
              <a:rPr lang="uk-UA" dirty="0"/>
              <a:t>, може бути розрахований за формулою: частота / 100 Барк</a:t>
            </a:r>
            <a:r>
              <a:rPr lang="ru-RU" dirty="0" smtClean="0"/>
              <a:t>,</a:t>
            </a:r>
          </a:p>
          <a:p>
            <a:pPr lvl="1"/>
            <a:r>
              <a:rPr lang="uk-UA" dirty="0"/>
              <a:t>Для </a:t>
            </a:r>
            <a:r>
              <a:rPr lang="uk-UA" dirty="0" smtClean="0"/>
              <a:t>частот &gt; </a:t>
            </a:r>
            <a:r>
              <a:rPr lang="uk-UA" dirty="0"/>
              <a:t>500 </a:t>
            </a:r>
            <a:r>
              <a:rPr lang="uk-UA" dirty="0" err="1" smtClean="0"/>
              <a:t>Гц</a:t>
            </a:r>
            <a:r>
              <a:rPr lang="uk-UA" dirty="0"/>
              <a:t>: 9 + 4log</a:t>
            </a:r>
            <a:r>
              <a:rPr lang="uk-UA" baseline="-25000" dirty="0"/>
              <a:t>2</a:t>
            </a:r>
            <a:r>
              <a:rPr lang="uk-UA" dirty="0"/>
              <a:t> (частота / 1000) Барк</a:t>
            </a:r>
            <a:r>
              <a:rPr lang="ru-RU" dirty="0" smtClean="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850106"/>
          </a:xfrm>
        </p:spPr>
        <p:txBody>
          <a:bodyPr/>
          <a:lstStyle/>
          <a:p>
            <a:r>
              <a:rPr lang="uk-UA" dirty="0"/>
              <a:t>Значення критичних смуг</a:t>
            </a:r>
            <a:endParaRPr lang="ru-RU" dirty="0"/>
          </a:p>
        </p:txBody>
      </p:sp>
      <p:graphicFrame>
        <p:nvGraphicFramePr>
          <p:cNvPr id="4" name="Содержимое 3"/>
          <p:cNvGraphicFramePr>
            <a:graphicFrameLocks noGrp="1"/>
          </p:cNvGraphicFramePr>
          <p:nvPr>
            <p:ph sz="quarter" idx="1"/>
          </p:nvPr>
        </p:nvGraphicFramePr>
        <p:xfrm>
          <a:off x="285720" y="1600200"/>
          <a:ext cx="8286807" cy="3977640"/>
        </p:xfrm>
        <a:graphic>
          <a:graphicData uri="http://schemas.openxmlformats.org/drawingml/2006/table">
            <a:tbl>
              <a:tblPr firstRow="1" bandRow="1">
                <a:tableStyleId>{5C22544A-7EE6-4342-B048-85BDC9FD1C3A}</a:tableStyleId>
              </a:tblPr>
              <a:tblGrid>
                <a:gridCol w="1148058"/>
                <a:gridCol w="1301955"/>
                <a:gridCol w="1152947"/>
                <a:gridCol w="1513244"/>
                <a:gridCol w="1152947"/>
                <a:gridCol w="2017656"/>
              </a:tblGrid>
              <a:tr h="370840">
                <a:tc>
                  <a:txBody>
                    <a:bodyPr/>
                    <a:lstStyle/>
                    <a:p>
                      <a:pPr algn="ctr"/>
                      <a:r>
                        <a:rPr lang="ru-RU" dirty="0" smtClean="0"/>
                        <a:t>Полоса (барк)</a:t>
                      </a:r>
                      <a:endParaRPr lang="ru-R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ru-RU" dirty="0" smtClean="0"/>
                        <a:t>Область, Гц</a:t>
                      </a:r>
                      <a:endParaRPr lang="ru-RU"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ru-RU" dirty="0" smtClean="0"/>
                        <a:t>Полоса (барк)</a:t>
                      </a:r>
                      <a:endParaRPr lang="ru-R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ru-RU" dirty="0" smtClean="0"/>
                        <a:t>Область, Гц</a:t>
                      </a:r>
                      <a:endParaRPr lang="ru-RU"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ru-RU" dirty="0" smtClean="0"/>
                        <a:t>Полоса (барк)</a:t>
                      </a:r>
                      <a:endParaRPr lang="ru-R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ru-RU" dirty="0" smtClean="0"/>
                        <a:t>Область, Гц</a:t>
                      </a:r>
                      <a:endParaRPr lang="ru-RU"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pPr algn="ctr"/>
                      <a:r>
                        <a:rPr lang="ru-RU" dirty="0" smtClean="0"/>
                        <a:t>0</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0-50</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9</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800-940</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18</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3 280-3 840</a:t>
                      </a:r>
                      <a:endParaRPr lang="ru-RU" dirty="0"/>
                    </a:p>
                  </a:txBody>
                  <a:tcPr>
                    <a:lnR w="12700" cap="flat" cmpd="sng" algn="ctr">
                      <a:solidFill>
                        <a:schemeClr val="tx1"/>
                      </a:solidFill>
                      <a:prstDash val="solid"/>
                      <a:round/>
                      <a:headEnd type="none" w="med" len="med"/>
                      <a:tailEnd type="none" w="med" len="med"/>
                    </a:lnR>
                  </a:tcPr>
                </a:tc>
              </a:tr>
              <a:tr h="370840">
                <a:tc>
                  <a:txBody>
                    <a:bodyPr/>
                    <a:lstStyle/>
                    <a:p>
                      <a:pPr algn="ctr"/>
                      <a:r>
                        <a:rPr lang="ru-RU" dirty="0" smtClean="0"/>
                        <a:t>1</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50-95</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10</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940-1125</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19</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3 840-4 690</a:t>
                      </a:r>
                      <a:endParaRPr lang="ru-RU" dirty="0"/>
                    </a:p>
                  </a:txBody>
                  <a:tcPr>
                    <a:lnR w="12700" cap="flat" cmpd="sng" algn="ctr">
                      <a:solidFill>
                        <a:schemeClr val="tx1"/>
                      </a:solidFill>
                      <a:prstDash val="solid"/>
                      <a:round/>
                      <a:headEnd type="none" w="med" len="med"/>
                      <a:tailEnd type="none" w="med" len="med"/>
                    </a:lnR>
                  </a:tcPr>
                </a:tc>
              </a:tr>
              <a:tr h="370840">
                <a:tc>
                  <a:txBody>
                    <a:bodyPr/>
                    <a:lstStyle/>
                    <a:p>
                      <a:pPr algn="ctr"/>
                      <a:r>
                        <a:rPr lang="ru-RU" dirty="0" smtClean="0"/>
                        <a:t>2</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95-140</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11</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1 125-1 265</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20</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4 690-5 440</a:t>
                      </a:r>
                      <a:endParaRPr lang="ru-RU" dirty="0"/>
                    </a:p>
                  </a:txBody>
                  <a:tcPr>
                    <a:lnR w="12700" cap="flat" cmpd="sng" algn="ctr">
                      <a:solidFill>
                        <a:schemeClr val="tx1"/>
                      </a:solidFill>
                      <a:prstDash val="solid"/>
                      <a:round/>
                      <a:headEnd type="none" w="med" len="med"/>
                      <a:tailEnd type="none" w="med" len="med"/>
                    </a:lnR>
                  </a:tcPr>
                </a:tc>
              </a:tr>
              <a:tr h="370840">
                <a:tc>
                  <a:txBody>
                    <a:bodyPr/>
                    <a:lstStyle/>
                    <a:p>
                      <a:pPr algn="ctr"/>
                      <a:r>
                        <a:rPr lang="ru-RU" dirty="0" smtClean="0"/>
                        <a:t>3</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140-235</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12</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1 265-1 500</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21</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5 440-6 375</a:t>
                      </a:r>
                      <a:endParaRPr lang="ru-RU" dirty="0"/>
                    </a:p>
                  </a:txBody>
                  <a:tcPr>
                    <a:lnR w="12700" cap="flat" cmpd="sng" algn="ctr">
                      <a:solidFill>
                        <a:schemeClr val="tx1"/>
                      </a:solidFill>
                      <a:prstDash val="solid"/>
                      <a:round/>
                      <a:headEnd type="none" w="med" len="med"/>
                      <a:tailEnd type="none" w="med" len="med"/>
                    </a:lnR>
                  </a:tcPr>
                </a:tc>
              </a:tr>
              <a:tr h="370840">
                <a:tc>
                  <a:txBody>
                    <a:bodyPr/>
                    <a:lstStyle/>
                    <a:p>
                      <a:pPr algn="ctr"/>
                      <a:r>
                        <a:rPr lang="ru-RU" dirty="0" smtClean="0"/>
                        <a:t>4</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235-330</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13</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1 500-1 735</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22</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6 375-7 690</a:t>
                      </a:r>
                      <a:endParaRPr lang="ru-RU" dirty="0"/>
                    </a:p>
                  </a:txBody>
                  <a:tcPr>
                    <a:lnR w="12700" cap="flat" cmpd="sng" algn="ctr">
                      <a:solidFill>
                        <a:schemeClr val="tx1"/>
                      </a:solidFill>
                      <a:prstDash val="solid"/>
                      <a:round/>
                      <a:headEnd type="none" w="med" len="med"/>
                      <a:tailEnd type="none" w="med" len="med"/>
                    </a:lnR>
                  </a:tcPr>
                </a:tc>
              </a:tr>
              <a:tr h="370840">
                <a:tc>
                  <a:txBody>
                    <a:bodyPr/>
                    <a:lstStyle/>
                    <a:p>
                      <a:pPr algn="ctr"/>
                      <a:r>
                        <a:rPr lang="ru-RU" dirty="0" smtClean="0"/>
                        <a:t>5</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330-420</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14</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1 735-1 970</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23</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7 690-9 375</a:t>
                      </a:r>
                      <a:endParaRPr lang="ru-RU" dirty="0"/>
                    </a:p>
                  </a:txBody>
                  <a:tcPr>
                    <a:lnR w="12700" cap="flat" cmpd="sng" algn="ctr">
                      <a:solidFill>
                        <a:schemeClr val="tx1"/>
                      </a:solidFill>
                      <a:prstDash val="solid"/>
                      <a:round/>
                      <a:headEnd type="none" w="med" len="med"/>
                      <a:tailEnd type="none" w="med" len="med"/>
                    </a:lnR>
                  </a:tcPr>
                </a:tc>
              </a:tr>
              <a:tr h="370840">
                <a:tc>
                  <a:txBody>
                    <a:bodyPr/>
                    <a:lstStyle/>
                    <a:p>
                      <a:pPr algn="ctr"/>
                      <a:r>
                        <a:rPr lang="ru-RU" dirty="0" smtClean="0"/>
                        <a:t>6</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430-560</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15</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1 970-2 340</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24</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9 375-11 625</a:t>
                      </a:r>
                      <a:endParaRPr lang="ru-RU" dirty="0"/>
                    </a:p>
                  </a:txBody>
                  <a:tcPr>
                    <a:lnR w="12700" cap="flat" cmpd="sng" algn="ctr">
                      <a:solidFill>
                        <a:schemeClr val="tx1"/>
                      </a:solidFill>
                      <a:prstDash val="solid"/>
                      <a:round/>
                      <a:headEnd type="none" w="med" len="med"/>
                      <a:tailEnd type="none" w="med" len="med"/>
                    </a:lnR>
                  </a:tcPr>
                </a:tc>
              </a:tr>
              <a:tr h="370840">
                <a:tc>
                  <a:txBody>
                    <a:bodyPr/>
                    <a:lstStyle/>
                    <a:p>
                      <a:pPr algn="ctr"/>
                      <a:r>
                        <a:rPr lang="ru-RU" dirty="0" smtClean="0"/>
                        <a:t>7</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560-660</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16</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2 340-2 720</a:t>
                      </a:r>
                      <a:endParaRPr lang="ru-RU" dirty="0"/>
                    </a:p>
                  </a:txBody>
                  <a:tcPr>
                    <a:lnR w="12700" cap="flat" cmpd="sng" algn="ctr">
                      <a:solidFill>
                        <a:schemeClr val="tx1"/>
                      </a:solidFill>
                      <a:prstDash val="solid"/>
                      <a:round/>
                      <a:headEnd type="none" w="med" len="med"/>
                      <a:tailEnd type="none" w="med" len="med"/>
                    </a:lnR>
                  </a:tcPr>
                </a:tc>
                <a:tc>
                  <a:txBody>
                    <a:bodyPr/>
                    <a:lstStyle/>
                    <a:p>
                      <a:pPr algn="ctr"/>
                      <a:r>
                        <a:rPr lang="ru-RU" dirty="0" smtClean="0"/>
                        <a:t>25</a:t>
                      </a:r>
                      <a:endParaRPr lang="ru-RU" dirty="0"/>
                    </a:p>
                  </a:txBody>
                  <a:tcPr>
                    <a:lnL w="12700" cap="flat" cmpd="sng" algn="ctr">
                      <a:solidFill>
                        <a:schemeClr val="tx1"/>
                      </a:solidFill>
                      <a:prstDash val="solid"/>
                      <a:round/>
                      <a:headEnd type="none" w="med" len="med"/>
                      <a:tailEnd type="none" w="med" len="med"/>
                    </a:lnL>
                  </a:tcPr>
                </a:tc>
                <a:tc>
                  <a:txBody>
                    <a:bodyPr/>
                    <a:lstStyle/>
                    <a:p>
                      <a:pPr algn="ctr"/>
                      <a:r>
                        <a:rPr lang="ru-RU" dirty="0" smtClean="0"/>
                        <a:t>11 625-15 375</a:t>
                      </a:r>
                      <a:endParaRPr lang="ru-RU" dirty="0"/>
                    </a:p>
                  </a:txBody>
                  <a:tcPr>
                    <a:lnR w="12700" cap="flat" cmpd="sng" algn="ctr">
                      <a:solidFill>
                        <a:schemeClr val="tx1"/>
                      </a:solidFill>
                      <a:prstDash val="solid"/>
                      <a:round/>
                      <a:headEnd type="none" w="med" len="med"/>
                      <a:tailEnd type="none" w="med" len="med"/>
                    </a:lnR>
                  </a:tcPr>
                </a:tc>
              </a:tr>
              <a:tr h="370840">
                <a:tc>
                  <a:txBody>
                    <a:bodyPr/>
                    <a:lstStyle/>
                    <a:p>
                      <a:pPr algn="ctr"/>
                      <a:r>
                        <a:rPr lang="ru-RU" dirty="0" smtClean="0"/>
                        <a:t>8</a:t>
                      </a:r>
                      <a:endParaRPr lang="ru-R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ru-RU" dirty="0" smtClean="0"/>
                        <a:t>660-800</a:t>
                      </a:r>
                      <a:endParaRPr lang="ru-RU"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ru-RU" dirty="0" smtClean="0"/>
                        <a:t>17</a:t>
                      </a:r>
                      <a:endParaRPr lang="ru-R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ru-RU" dirty="0" smtClean="0"/>
                        <a:t>2 720-3 280</a:t>
                      </a:r>
                      <a:endParaRPr lang="ru-RU"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ru-RU" dirty="0" smtClean="0"/>
                        <a:t>26</a:t>
                      </a:r>
                      <a:endParaRPr lang="ru-R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ru-RU" dirty="0" smtClean="0"/>
                        <a:t>15 375-20 250</a:t>
                      </a:r>
                      <a:endParaRPr lang="ru-RU"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850106"/>
          </a:xfrm>
        </p:spPr>
        <p:txBody>
          <a:bodyPr/>
          <a:lstStyle/>
          <a:p>
            <a:r>
              <a:rPr lang="uk-UA" dirty="0"/>
              <a:t>Поріг чутності </a:t>
            </a:r>
            <a:r>
              <a:rPr lang="uk-UA" dirty="0" smtClean="0"/>
              <a:t>(</a:t>
            </a:r>
            <a:r>
              <a:rPr lang="uk-UA" dirty="0" err="1" smtClean="0"/>
              <a:t>психоакустика</a:t>
            </a:r>
            <a:r>
              <a:rPr lang="uk-UA" dirty="0"/>
              <a:t>)</a:t>
            </a:r>
            <a:endParaRPr lang="ru-RU" dirty="0"/>
          </a:p>
        </p:txBody>
      </p:sp>
      <p:pic>
        <p:nvPicPr>
          <p:cNvPr id="146434" name="Picture 2"/>
          <p:cNvPicPr>
            <a:picLocks noGrp="1" noChangeAspect="1" noChangeArrowheads="1"/>
          </p:cNvPicPr>
          <p:nvPr>
            <p:ph sz="quarter" idx="1"/>
          </p:nvPr>
        </p:nvPicPr>
        <p:blipFill>
          <a:blip r:embed="rId2" cstate="print"/>
          <a:srcRect/>
          <a:stretch>
            <a:fillRect/>
          </a:stretch>
        </p:blipFill>
        <p:spPr bwMode="auto">
          <a:xfrm>
            <a:off x="457200" y="2448408"/>
            <a:ext cx="7467600" cy="3177209"/>
          </a:xfrm>
          <a:prstGeom prst="rect">
            <a:avLst/>
          </a:prstGeom>
          <a:noFill/>
          <a:ln w="9525">
            <a:noFill/>
            <a:miter lim="800000"/>
            <a:headEnd/>
            <a:tailEnd/>
          </a:ln>
        </p:spPr>
      </p:pic>
      <p:sp>
        <p:nvSpPr>
          <p:cNvPr id="5" name="Rectangle 3"/>
          <p:cNvSpPr txBox="1">
            <a:spLocks noChangeArrowheads="1"/>
          </p:cNvSpPr>
          <p:nvPr/>
        </p:nvSpPr>
        <p:spPr>
          <a:xfrm>
            <a:off x="1500166" y="1643050"/>
            <a:ext cx="7143800" cy="1209886"/>
          </a:xfrm>
          <a:prstGeom prst="rect">
            <a:avLst/>
          </a:prstGeom>
        </p:spPr>
        <p:txBody>
          <a:bodyPr vert="horz">
            <a:normAutofit/>
          </a:bodyPr>
          <a:lstStyle/>
          <a:p>
            <a:pPr lvl="0">
              <a:spcBef>
                <a:spcPts val="600"/>
              </a:spcBef>
              <a:buClr>
                <a:schemeClr val="accent1"/>
              </a:buClr>
              <a:buSzPct val="70000"/>
              <a:defRPr/>
            </a:pPr>
            <a:r>
              <a:rPr lang="uk-UA" sz="2400" dirty="0" err="1"/>
              <a:t>Психоакустичні</a:t>
            </a:r>
            <a:r>
              <a:rPr lang="uk-UA" sz="2400" dirty="0"/>
              <a:t> пороги чутності визначають по маскуванню тоном і шумом, абсолютному порогу чутності і областям чутливості</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1026"/>
          <p:cNvSpPr>
            <a:spLocks noGrp="1" noChangeArrowheads="1"/>
          </p:cNvSpPr>
          <p:nvPr>
            <p:ph type="title"/>
          </p:nvPr>
        </p:nvSpPr>
        <p:spPr>
          <a:xfrm>
            <a:off x="457200" y="274638"/>
            <a:ext cx="7467600" cy="778098"/>
          </a:xfrm>
        </p:spPr>
        <p:txBody>
          <a:bodyPr/>
          <a:lstStyle/>
          <a:p>
            <a:r>
              <a:rPr lang="ru-RU" dirty="0" smtClean="0"/>
              <a:t>Звук</a:t>
            </a:r>
            <a:endParaRPr lang="ru-RU" dirty="0"/>
          </a:p>
        </p:txBody>
      </p:sp>
      <p:sp>
        <p:nvSpPr>
          <p:cNvPr id="502787" name="Rectangle 1027"/>
          <p:cNvSpPr>
            <a:spLocks noGrp="1" noChangeArrowheads="1"/>
          </p:cNvSpPr>
          <p:nvPr>
            <p:ph type="body" idx="1"/>
          </p:nvPr>
        </p:nvSpPr>
        <p:spPr>
          <a:xfrm>
            <a:off x="428596" y="1428736"/>
            <a:ext cx="8215370" cy="2571768"/>
          </a:xfrm>
          <a:noFill/>
          <a:ln/>
        </p:spPr>
        <p:txBody>
          <a:bodyPr>
            <a:normAutofit fontScale="70000" lnSpcReduction="20000"/>
          </a:bodyPr>
          <a:lstStyle/>
          <a:p>
            <a:r>
              <a:rPr lang="uk-UA" sz="2900" dirty="0"/>
              <a:t>Звук являє собою поширювану в повітрі, воді або іншому середовищі хвилю з безперервно мінливої інтенсивністю і частотою</a:t>
            </a:r>
            <a:r>
              <a:rPr lang="ru-RU" sz="2900" dirty="0"/>
              <a:t>.</a:t>
            </a:r>
          </a:p>
          <a:p>
            <a:r>
              <a:rPr lang="uk-UA" sz="2900" dirty="0"/>
              <a:t>З погляду теорії сигналів звук - це аналоговий сигнал, функція часу</a:t>
            </a:r>
            <a:r>
              <a:rPr lang="ru-RU" sz="2900" dirty="0"/>
              <a:t>.</a:t>
            </a:r>
          </a:p>
          <a:p>
            <a:r>
              <a:rPr lang="uk-UA" sz="2900" dirty="0"/>
              <a:t>Людина сприймає звукові хвилі (коливання повітря) за допомогою слуху у формі звуку різних </a:t>
            </a:r>
            <a:r>
              <a:rPr lang="uk-UA" sz="2900" b="1" dirty="0"/>
              <a:t>гучності</a:t>
            </a:r>
            <a:r>
              <a:rPr lang="uk-UA" sz="2900" dirty="0"/>
              <a:t> і </a:t>
            </a:r>
            <a:r>
              <a:rPr lang="uk-UA" sz="2900" b="1" dirty="0"/>
              <a:t>тону</a:t>
            </a:r>
            <a:r>
              <a:rPr lang="ru-RU" sz="2900" b="1" dirty="0"/>
              <a:t>. </a:t>
            </a:r>
          </a:p>
          <a:p>
            <a:r>
              <a:rPr lang="uk-UA" sz="2900" dirty="0"/>
              <a:t>Чим більше інтенсивність звукової хвилі, тим голосніше звук, чим більше частота хвилі, тим вище тон звуку</a:t>
            </a:r>
            <a:r>
              <a:rPr lang="ru-RU" sz="2900" dirty="0"/>
              <a:t>.</a:t>
            </a:r>
          </a:p>
        </p:txBody>
      </p:sp>
      <p:pic>
        <p:nvPicPr>
          <p:cNvPr id="116738" name="Picture 2" descr="mhtml:file://C:\Documents%20and%20Settings\bobarchuk\Рабочий%20стол\Файлы\Архивация%20и%20сжатие%20данных\Сжатие%20данных\Сжатие%20звука\Кодирование%20и%20обработка%20звуковой%20информации.mht!http://www.5byte.ru/9/images/predinfo15.gif"/>
          <p:cNvPicPr>
            <a:picLocks noChangeAspect="1" noChangeArrowheads="1"/>
          </p:cNvPicPr>
          <p:nvPr/>
        </p:nvPicPr>
        <p:blipFill rotWithShape="1">
          <a:blip r:embed="rId3" cstate="print"/>
          <a:srcRect t="10642" b="22842"/>
          <a:stretch/>
        </p:blipFill>
        <p:spPr bwMode="auto">
          <a:xfrm>
            <a:off x="2428860" y="4261757"/>
            <a:ext cx="4143404" cy="1632857"/>
          </a:xfrm>
          <a:prstGeom prst="rect">
            <a:avLst/>
          </a:prstGeom>
          <a:noFill/>
        </p:spPr>
      </p:pic>
      <p:sp>
        <p:nvSpPr>
          <p:cNvPr id="2" name="Прямоугольник 1"/>
          <p:cNvSpPr/>
          <p:nvPr/>
        </p:nvSpPr>
        <p:spPr>
          <a:xfrm>
            <a:off x="2428860" y="5894614"/>
            <a:ext cx="1631922" cy="369332"/>
          </a:xfrm>
          <a:prstGeom prst="rect">
            <a:avLst/>
          </a:prstGeom>
        </p:spPr>
        <p:txBody>
          <a:bodyPr wrap="none">
            <a:spAutoFit/>
          </a:bodyPr>
          <a:lstStyle/>
          <a:p>
            <a:r>
              <a:rPr lang="ru-RU" dirty="0" err="1" smtClean="0"/>
              <a:t>Низький</a:t>
            </a:r>
            <a:r>
              <a:rPr lang="ru-RU" dirty="0" smtClean="0"/>
              <a:t> </a:t>
            </a:r>
            <a:r>
              <a:rPr lang="ru-RU" dirty="0"/>
              <a:t>звук </a:t>
            </a:r>
            <a:endParaRPr lang="uk-UA" dirty="0"/>
          </a:p>
        </p:txBody>
      </p:sp>
      <p:sp>
        <p:nvSpPr>
          <p:cNvPr id="6" name="Прямоугольник 5"/>
          <p:cNvSpPr/>
          <p:nvPr/>
        </p:nvSpPr>
        <p:spPr>
          <a:xfrm>
            <a:off x="5148064" y="5894614"/>
            <a:ext cx="1639295" cy="369332"/>
          </a:xfrm>
          <a:prstGeom prst="rect">
            <a:avLst/>
          </a:prstGeom>
        </p:spPr>
        <p:txBody>
          <a:bodyPr wrap="none">
            <a:spAutoFit/>
          </a:bodyPr>
          <a:lstStyle/>
          <a:p>
            <a:r>
              <a:rPr lang="ru-RU" dirty="0" err="1" smtClean="0"/>
              <a:t>Високий</a:t>
            </a:r>
            <a:r>
              <a:rPr lang="ru-RU" dirty="0" smtClean="0"/>
              <a:t> </a:t>
            </a:r>
            <a:r>
              <a:rPr lang="ru-RU" dirty="0"/>
              <a:t>звук </a:t>
            </a:r>
            <a:endParaRPr lang="uk-UA" dirty="0"/>
          </a:p>
        </p:txBody>
      </p:sp>
      <p:sp>
        <p:nvSpPr>
          <p:cNvPr id="7" name="Прямоугольник 6"/>
          <p:cNvSpPr/>
          <p:nvPr/>
        </p:nvSpPr>
        <p:spPr>
          <a:xfrm>
            <a:off x="1377995" y="4261757"/>
            <a:ext cx="1050865" cy="369332"/>
          </a:xfrm>
          <a:prstGeom prst="rect">
            <a:avLst/>
          </a:prstGeom>
        </p:spPr>
        <p:txBody>
          <a:bodyPr wrap="none">
            <a:spAutoFit/>
          </a:bodyPr>
          <a:lstStyle/>
          <a:p>
            <a:r>
              <a:rPr lang="ru-RU" dirty="0" err="1" smtClean="0"/>
              <a:t>Гучність</a:t>
            </a:r>
            <a:endParaRPr lang="ru-RU" dirty="0" smtClean="0"/>
          </a:p>
        </p:txBody>
      </p:sp>
      <p:sp>
        <p:nvSpPr>
          <p:cNvPr id="8" name="Прямоугольник 7"/>
          <p:cNvSpPr/>
          <p:nvPr/>
        </p:nvSpPr>
        <p:spPr>
          <a:xfrm>
            <a:off x="6662966" y="5539443"/>
            <a:ext cx="248786" cy="369332"/>
          </a:xfrm>
          <a:prstGeom prst="rect">
            <a:avLst/>
          </a:prstGeom>
        </p:spPr>
        <p:txBody>
          <a:bodyPr wrap="none">
            <a:spAutoFit/>
          </a:bodyPr>
          <a:lstStyle/>
          <a:p>
            <a:r>
              <a:rPr lang="en-US" dirty="0" smtClean="0"/>
              <a:t>t</a:t>
            </a:r>
            <a:endParaRPr lang="uk-U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57200" y="274638"/>
            <a:ext cx="7467600" cy="850106"/>
          </a:xfrm>
        </p:spPr>
        <p:txBody>
          <a:bodyPr/>
          <a:lstStyle/>
          <a:p>
            <a:r>
              <a:rPr lang="uk-UA" dirty="0" smtClean="0"/>
              <a:t>Частотне </a:t>
            </a:r>
            <a:r>
              <a:rPr lang="uk-UA" dirty="0"/>
              <a:t>маскування</a:t>
            </a:r>
            <a:endParaRPr lang="en-US" dirty="0"/>
          </a:p>
        </p:txBody>
      </p:sp>
      <p:sp>
        <p:nvSpPr>
          <p:cNvPr id="375813" name="Rectangle 5"/>
          <p:cNvSpPr>
            <a:spLocks noChangeArrowheads="1"/>
          </p:cNvSpPr>
          <p:nvPr/>
        </p:nvSpPr>
        <p:spPr bwMode="auto">
          <a:xfrm>
            <a:off x="642910" y="5358396"/>
            <a:ext cx="7786742" cy="878916"/>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buClr>
                <a:schemeClr val="bg2"/>
              </a:buClr>
              <a:buSzPct val="75000"/>
            </a:pPr>
            <a:r>
              <a:rPr lang="uk-UA" sz="2400" dirty="0"/>
              <a:t>Зниження чутливості до амплітуди близьких за частотою хвиль в околиці хвилі великої амплітуди</a:t>
            </a:r>
            <a:r>
              <a:rPr lang="ru-RU" sz="2400" dirty="0" smtClean="0">
                <a:solidFill>
                  <a:schemeClr val="tx1"/>
                </a:solidFill>
              </a:rPr>
              <a:t>.</a:t>
            </a:r>
            <a:endParaRPr lang="en-US" sz="2400" dirty="0">
              <a:solidFill>
                <a:schemeClr val="tx1"/>
              </a:solidFill>
            </a:endParaRPr>
          </a:p>
        </p:txBody>
      </p:sp>
      <p:pic>
        <p:nvPicPr>
          <p:cNvPr id="147458" name="Picture 2"/>
          <p:cNvPicPr>
            <a:picLocks noChangeAspect="1" noChangeArrowheads="1"/>
          </p:cNvPicPr>
          <p:nvPr/>
        </p:nvPicPr>
        <p:blipFill>
          <a:blip r:embed="rId3" cstate="print"/>
          <a:srcRect/>
          <a:stretch>
            <a:fillRect/>
          </a:stretch>
        </p:blipFill>
        <p:spPr bwMode="auto">
          <a:xfrm>
            <a:off x="571472" y="1643050"/>
            <a:ext cx="7786742" cy="35452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706090"/>
          </a:xfrm>
        </p:spPr>
        <p:txBody>
          <a:bodyPr/>
          <a:lstStyle/>
          <a:p>
            <a:r>
              <a:rPr lang="ru-RU" dirty="0" err="1" smtClean="0"/>
              <a:t>Експерименту</a:t>
            </a:r>
            <a:r>
              <a:rPr lang="uk-UA" dirty="0" err="1" smtClean="0"/>
              <a:t>ємо</a:t>
            </a:r>
            <a:endParaRPr lang="ru-RU" dirty="0"/>
          </a:p>
        </p:txBody>
      </p:sp>
      <p:sp>
        <p:nvSpPr>
          <p:cNvPr id="3" name="Объект 2"/>
          <p:cNvSpPr>
            <a:spLocks noGrp="1"/>
          </p:cNvSpPr>
          <p:nvPr>
            <p:ph sz="quarter" idx="1"/>
          </p:nvPr>
        </p:nvSpPr>
        <p:spPr>
          <a:xfrm>
            <a:off x="251520" y="1078358"/>
            <a:ext cx="8712967" cy="1918594"/>
          </a:xfrm>
        </p:spPr>
        <p:txBody>
          <a:bodyPr>
            <a:normAutofit lnSpcReduction="10000"/>
          </a:bodyPr>
          <a:lstStyle/>
          <a:p>
            <a:r>
              <a:rPr lang="uk-UA" dirty="0"/>
              <a:t>Відтворюємо тон частотою 1 </a:t>
            </a:r>
            <a:r>
              <a:rPr lang="uk-UA" dirty="0" err="1"/>
              <a:t>kHz</a:t>
            </a:r>
            <a:r>
              <a:rPr lang="uk-UA" dirty="0"/>
              <a:t> (</a:t>
            </a:r>
            <a:r>
              <a:rPr lang="uk-UA" dirty="0" err="1"/>
              <a:t>маскуючий</a:t>
            </a:r>
            <a:r>
              <a:rPr lang="uk-UA" dirty="0"/>
              <a:t> сигнал), з фіксованою гучністю (60 </a:t>
            </a:r>
            <a:r>
              <a:rPr lang="uk-UA" dirty="0" err="1"/>
              <a:t>dB</a:t>
            </a:r>
            <a:r>
              <a:rPr lang="uk-UA" dirty="0"/>
              <a:t>). Відтворюємо тестовий (що маскується) тон скажімо з частотою 1.1 </a:t>
            </a:r>
            <a:r>
              <a:rPr lang="uk-UA" dirty="0" err="1" smtClean="0"/>
              <a:t>kHz</a:t>
            </a:r>
            <a:r>
              <a:rPr lang="uk-UA" dirty="0" smtClean="0"/>
              <a:t> з </a:t>
            </a:r>
            <a:r>
              <a:rPr lang="uk-UA" dirty="0"/>
              <a:t>різною </a:t>
            </a:r>
            <a:r>
              <a:rPr lang="uk-UA" dirty="0" smtClean="0"/>
              <a:t>гучністю, </a:t>
            </a:r>
            <a:r>
              <a:rPr lang="uk-UA" dirty="0"/>
              <a:t>і підвищуємо його рівень до тих пір поки він не стає чутним.</a:t>
            </a:r>
            <a:endParaRPr lang="ru-RU" dirty="0"/>
          </a:p>
        </p:txBody>
      </p:sp>
      <p:pic>
        <p:nvPicPr>
          <p:cNvPr id="4" name="Рисунок 3"/>
          <p:cNvPicPr>
            <a:picLocks noChangeAspect="1"/>
          </p:cNvPicPr>
          <p:nvPr/>
        </p:nvPicPr>
        <p:blipFill>
          <a:blip r:embed="rId2"/>
          <a:stretch>
            <a:fillRect/>
          </a:stretch>
        </p:blipFill>
        <p:spPr>
          <a:xfrm>
            <a:off x="251520" y="2827934"/>
            <a:ext cx="5256584" cy="2700982"/>
          </a:xfrm>
          <a:prstGeom prst="rect">
            <a:avLst/>
          </a:prstGeom>
        </p:spPr>
      </p:pic>
      <p:pic>
        <p:nvPicPr>
          <p:cNvPr id="5" name="Рисунок 4"/>
          <p:cNvPicPr>
            <a:picLocks noChangeAspect="1"/>
          </p:cNvPicPr>
          <p:nvPr/>
        </p:nvPicPr>
        <p:blipFill>
          <a:blip r:embed="rId3"/>
          <a:stretch>
            <a:fillRect/>
          </a:stretch>
        </p:blipFill>
        <p:spPr>
          <a:xfrm>
            <a:off x="2915816" y="4221088"/>
            <a:ext cx="6172200" cy="2543175"/>
          </a:xfrm>
          <a:prstGeom prst="rect">
            <a:avLst/>
          </a:prstGeom>
        </p:spPr>
      </p:pic>
    </p:spTree>
    <p:extLst>
      <p:ext uri="{BB962C8B-B14F-4D97-AF65-F5344CB8AC3E}">
        <p14:creationId xmlns:p14="http://schemas.microsoft.com/office/powerpoint/2010/main" val="2280062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457200" y="274638"/>
            <a:ext cx="7467600" cy="922114"/>
          </a:xfrm>
        </p:spPr>
        <p:txBody>
          <a:bodyPr/>
          <a:lstStyle/>
          <a:p>
            <a:r>
              <a:rPr lang="uk-UA" dirty="0"/>
              <a:t>Маскування за часом</a:t>
            </a:r>
            <a:endParaRPr lang="en-US" dirty="0"/>
          </a:p>
        </p:txBody>
      </p:sp>
      <p:sp>
        <p:nvSpPr>
          <p:cNvPr id="376835" name="Rectangle 3"/>
          <p:cNvSpPr>
            <a:spLocks noGrp="1" noChangeArrowheads="1"/>
          </p:cNvSpPr>
          <p:nvPr>
            <p:ph type="body" idx="1"/>
          </p:nvPr>
        </p:nvSpPr>
        <p:spPr>
          <a:xfrm>
            <a:off x="4800600" y="1676400"/>
            <a:ext cx="3810000" cy="2400672"/>
          </a:xfrm>
        </p:spPr>
        <p:txBody>
          <a:bodyPr vert="horz">
            <a:normAutofit/>
          </a:bodyPr>
          <a:lstStyle/>
          <a:p>
            <a:pPr>
              <a:lnSpc>
                <a:spcPct val="90000"/>
              </a:lnSpc>
              <a:buNone/>
            </a:pPr>
            <a:r>
              <a:rPr lang="ru-RU" sz="2800" dirty="0"/>
              <a:t>	</a:t>
            </a:r>
            <a:r>
              <a:rPr lang="uk-UA" sz="2800" dirty="0"/>
              <a:t>Вухо людини втрачає чутливість («</a:t>
            </a:r>
            <a:r>
              <a:rPr lang="uk-UA" sz="2800" dirty="0" err="1"/>
              <a:t>оглушается</a:t>
            </a:r>
            <a:r>
              <a:rPr lang="uk-UA" sz="2800" dirty="0"/>
              <a:t>») хвилями великої амплітуди.</a:t>
            </a:r>
            <a:endParaRPr lang="en-US" sz="2800" dirty="0"/>
          </a:p>
        </p:txBody>
      </p:sp>
      <p:pic>
        <p:nvPicPr>
          <p:cNvPr id="376837" name="Picture 5"/>
          <p:cNvPicPr>
            <a:picLocks noChangeAspect="1" noChangeArrowheads="1"/>
          </p:cNvPicPr>
          <p:nvPr/>
        </p:nvPicPr>
        <p:blipFill>
          <a:blip r:embed="rId3" cstate="print"/>
          <a:srcRect b="18864"/>
          <a:stretch>
            <a:fillRect/>
          </a:stretch>
        </p:blipFill>
        <p:spPr bwMode="auto">
          <a:xfrm>
            <a:off x="762000" y="1676400"/>
            <a:ext cx="4038600" cy="2109790"/>
          </a:xfrm>
          <a:prstGeom prst="rect">
            <a:avLst/>
          </a:prstGeom>
          <a:noFill/>
          <a:ln w="9525">
            <a:noFill/>
            <a:miter lim="800000"/>
            <a:headEnd/>
            <a:tailEnd/>
          </a:ln>
          <a:effectLst/>
        </p:spPr>
      </p:pic>
      <p:sp>
        <p:nvSpPr>
          <p:cNvPr id="2" name="Прямоугольник 1"/>
          <p:cNvSpPr/>
          <p:nvPr/>
        </p:nvSpPr>
        <p:spPr>
          <a:xfrm>
            <a:off x="457200" y="3861048"/>
            <a:ext cx="8153400" cy="2677656"/>
          </a:xfrm>
          <a:prstGeom prst="rect">
            <a:avLst/>
          </a:prstGeom>
        </p:spPr>
        <p:txBody>
          <a:bodyPr wrap="square">
            <a:spAutoFit/>
          </a:bodyPr>
          <a:lstStyle/>
          <a:p>
            <a:r>
              <a:rPr lang="uk-UA" sz="2400" dirty="0"/>
              <a:t>Маскування за </a:t>
            </a:r>
            <a:r>
              <a:rPr lang="uk-UA" sz="2400" dirty="0" smtClean="0"/>
              <a:t>часом спостерігається</a:t>
            </a:r>
            <a:r>
              <a:rPr lang="uk-UA" sz="2400" dirty="0"/>
              <a:t>, коли голосному звуку частоти f за часом передує або за ним слідує менш гучний звук близької частоти (а також при одночасному звуці близької частоти). Маскування попереднього звуку проявляється на інтервалі не більше 10 мс, тоді як наступний звук може бути маскованим на інтервалі від 100 до 200 мс.</a:t>
            </a:r>
            <a:endParaRPr lang="ru-RU" sz="2400"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457200" y="274638"/>
            <a:ext cx="7467600" cy="850106"/>
          </a:xfrm>
        </p:spPr>
        <p:txBody>
          <a:bodyPr/>
          <a:lstStyle/>
          <a:p>
            <a:r>
              <a:rPr lang="uk-UA" dirty="0" smtClean="0"/>
              <a:t>Надмірність </a:t>
            </a:r>
            <a:r>
              <a:rPr lang="uk-UA" dirty="0"/>
              <a:t>аудіо</a:t>
            </a:r>
            <a:endParaRPr lang="en-US" dirty="0"/>
          </a:p>
        </p:txBody>
      </p:sp>
      <p:sp>
        <p:nvSpPr>
          <p:cNvPr id="379907" name="Rectangle 3"/>
          <p:cNvSpPr>
            <a:spLocks noGrp="1" noChangeArrowheads="1"/>
          </p:cNvSpPr>
          <p:nvPr>
            <p:ph type="body" idx="1"/>
          </p:nvPr>
        </p:nvSpPr>
        <p:spPr>
          <a:xfrm>
            <a:off x="838200" y="1752600"/>
            <a:ext cx="7772400" cy="3692624"/>
          </a:xfrm>
        </p:spPr>
        <p:txBody>
          <a:bodyPr/>
          <a:lstStyle/>
          <a:p>
            <a:pPr>
              <a:lnSpc>
                <a:spcPct val="90000"/>
              </a:lnSpc>
              <a:buFont typeface="Monotype Sorts" pitchFamily="2" charset="2"/>
              <a:buNone/>
            </a:pPr>
            <a:r>
              <a:rPr lang="uk-UA" dirty="0"/>
              <a:t>У аудіо-сигналі надлишковими є </a:t>
            </a:r>
            <a:r>
              <a:rPr lang="ru-RU" dirty="0" smtClean="0"/>
              <a:t>:</a:t>
            </a:r>
            <a:endParaRPr lang="ru-RU" dirty="0"/>
          </a:p>
          <a:p>
            <a:pPr>
              <a:lnSpc>
                <a:spcPct val="90000"/>
              </a:lnSpc>
            </a:pPr>
            <a:r>
              <a:rPr lang="uk-UA" dirty="0"/>
              <a:t>Амплітуди тонів, поблизу сплесків тонів (маскування по частоті)</a:t>
            </a:r>
            <a:r>
              <a:rPr lang="ru-RU" dirty="0" smtClean="0"/>
              <a:t>.</a:t>
            </a:r>
            <a:endParaRPr lang="ru-RU" dirty="0"/>
          </a:p>
          <a:p>
            <a:pPr>
              <a:lnSpc>
                <a:spcPct val="90000"/>
              </a:lnSpc>
            </a:pPr>
            <a:r>
              <a:rPr lang="uk-UA" dirty="0"/>
              <a:t>Амплітуди сигналу після сплесків сигналу (маскування за часом)</a:t>
            </a:r>
            <a:r>
              <a:rPr lang="ru-RU" dirty="0" smtClean="0"/>
              <a:t>.</a:t>
            </a:r>
            <a:endParaRPr lang="ru-RU" dirty="0"/>
          </a:p>
          <a:p>
            <a:pPr>
              <a:lnSpc>
                <a:spcPct val="90000"/>
              </a:lnSpc>
            </a:pPr>
            <a:r>
              <a:rPr lang="uk-UA" dirty="0"/>
              <a:t>Низькі і високі частоти - можуть бути представлені менш точно</a:t>
            </a:r>
            <a:r>
              <a:rPr lang="ru-RU" dirty="0" smtClean="0"/>
              <a:t>.</a:t>
            </a:r>
            <a:endParaRPr lang="ru-RU" dirty="0"/>
          </a:p>
          <a:p>
            <a:pPr>
              <a:lnSpc>
                <a:spcPct val="90000"/>
              </a:lnSpc>
            </a:pPr>
            <a:r>
              <a:rPr lang="uk-UA" dirty="0"/>
              <a:t>Різні канали в стерео і 5.1 можуть бути досить схожі</a:t>
            </a:r>
            <a:r>
              <a:rPr lang="ru-RU" dirty="0" smtClean="0"/>
              <a:t>.</a:t>
            </a:r>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Методи стиснення звуку і формати </a:t>
            </a:r>
            <a:r>
              <a:rPr lang="uk-UA" dirty="0" err="1"/>
              <a:t>аудіоданих</a:t>
            </a:r>
            <a:r>
              <a:rPr lang="uk-UA" dirty="0"/>
              <a:t> без втрат</a:t>
            </a:r>
            <a:endParaRPr lang="ru-RU" dirty="0"/>
          </a:p>
        </p:txBody>
      </p:sp>
      <p:sp>
        <p:nvSpPr>
          <p:cNvPr id="3" name="Содержимое 2"/>
          <p:cNvSpPr>
            <a:spLocks noGrp="1"/>
          </p:cNvSpPr>
          <p:nvPr>
            <p:ph sz="quarter" idx="1"/>
          </p:nvPr>
        </p:nvSpPr>
        <p:spPr/>
        <p:txBody>
          <a:bodyPr>
            <a:noAutofit/>
          </a:bodyPr>
          <a:lstStyle/>
          <a:p>
            <a:r>
              <a:rPr lang="ru-RU" sz="1600" b="1" dirty="0" smtClean="0">
                <a:solidFill>
                  <a:srgbClr val="FF0000"/>
                </a:solidFill>
              </a:rPr>
              <a:t>FLAC —</a:t>
            </a:r>
            <a:r>
              <a:rPr lang="en-US" sz="1600" b="1" dirty="0" smtClean="0">
                <a:solidFill>
                  <a:srgbClr val="FF0000"/>
                </a:solidFill>
              </a:rPr>
              <a:t> </a:t>
            </a:r>
            <a:r>
              <a:rPr lang="ru-RU" sz="1600" b="1" dirty="0" err="1" smtClean="0">
                <a:solidFill>
                  <a:srgbClr val="FF0000"/>
                </a:solidFill>
              </a:rPr>
              <a:t>Free</a:t>
            </a:r>
            <a:r>
              <a:rPr lang="ru-RU" sz="1600" b="1" dirty="0" smtClean="0">
                <a:solidFill>
                  <a:srgbClr val="FF0000"/>
                </a:solidFill>
              </a:rPr>
              <a:t> Lossless </a:t>
            </a:r>
            <a:r>
              <a:rPr lang="ru-RU" sz="1600" b="1" dirty="0" err="1" smtClean="0">
                <a:solidFill>
                  <a:srgbClr val="FF0000"/>
                </a:solidFill>
              </a:rPr>
              <a:t>Audio</a:t>
            </a:r>
            <a:r>
              <a:rPr lang="ru-RU" sz="1600" b="1" dirty="0" smtClean="0">
                <a:solidFill>
                  <a:srgbClr val="FF0000"/>
                </a:solidFill>
              </a:rPr>
              <a:t> </a:t>
            </a:r>
            <a:r>
              <a:rPr lang="ru-RU" sz="1600" b="1" dirty="0" err="1" smtClean="0">
                <a:solidFill>
                  <a:srgbClr val="FF0000"/>
                </a:solidFill>
              </a:rPr>
              <a:t>Codec</a:t>
            </a:r>
            <a:r>
              <a:rPr lang="ru-RU" sz="1600" b="1" dirty="0" smtClean="0">
                <a:solidFill>
                  <a:srgbClr val="FF0000"/>
                </a:solidFill>
              </a:rPr>
              <a:t> </a:t>
            </a:r>
          </a:p>
          <a:p>
            <a:r>
              <a:rPr lang="en-US" sz="1600" b="1" dirty="0" smtClean="0">
                <a:solidFill>
                  <a:srgbClr val="FF0000"/>
                </a:solidFill>
              </a:rPr>
              <a:t>ALAC —Apple Lossless Audio Codec </a:t>
            </a:r>
            <a:endParaRPr lang="ru-RU" sz="1600" b="1" dirty="0" smtClean="0">
              <a:solidFill>
                <a:srgbClr val="FF0000"/>
              </a:solidFill>
            </a:endParaRPr>
          </a:p>
          <a:p>
            <a:r>
              <a:rPr lang="ru-RU" sz="1600" b="1" dirty="0" err="1" smtClean="0">
                <a:solidFill>
                  <a:srgbClr val="FF0000"/>
                </a:solidFill>
              </a:rPr>
              <a:t>WavPack</a:t>
            </a:r>
            <a:r>
              <a:rPr lang="ru-RU" sz="1600" b="1" dirty="0" smtClean="0">
                <a:solidFill>
                  <a:srgbClr val="FF0000"/>
                </a:solidFill>
              </a:rPr>
              <a:t> — </a:t>
            </a:r>
            <a:r>
              <a:rPr lang="ru-RU" sz="1600" b="1" dirty="0" err="1" smtClean="0">
                <a:solidFill>
                  <a:srgbClr val="FF0000"/>
                </a:solidFill>
              </a:rPr>
              <a:t>WavPack</a:t>
            </a:r>
            <a:r>
              <a:rPr lang="ru-RU" sz="1600" b="1" dirty="0" smtClean="0">
                <a:solidFill>
                  <a:srgbClr val="FF0000"/>
                </a:solidFill>
              </a:rPr>
              <a:t> </a:t>
            </a:r>
            <a:r>
              <a:rPr lang="ru-RU" sz="1600" b="1" dirty="0" err="1" smtClean="0">
                <a:solidFill>
                  <a:srgbClr val="FF0000"/>
                </a:solidFill>
              </a:rPr>
              <a:t>lossless</a:t>
            </a:r>
            <a:r>
              <a:rPr lang="ru-RU" sz="1600" b="1" dirty="0" smtClean="0">
                <a:solidFill>
                  <a:srgbClr val="FF0000"/>
                </a:solidFill>
              </a:rPr>
              <a:t> </a:t>
            </a:r>
          </a:p>
          <a:p>
            <a:r>
              <a:rPr lang="ru-RU" sz="1600" b="1" dirty="0" err="1" smtClean="0">
                <a:solidFill>
                  <a:srgbClr val="FF0000"/>
                </a:solidFill>
              </a:rPr>
              <a:t>Monkey's</a:t>
            </a:r>
            <a:r>
              <a:rPr lang="ru-RU" sz="1600" b="1" dirty="0" smtClean="0">
                <a:solidFill>
                  <a:srgbClr val="FF0000"/>
                </a:solidFill>
              </a:rPr>
              <a:t> </a:t>
            </a:r>
            <a:r>
              <a:rPr lang="ru-RU" sz="1600" b="1" dirty="0" err="1" smtClean="0">
                <a:solidFill>
                  <a:srgbClr val="FF0000"/>
                </a:solidFill>
              </a:rPr>
              <a:t>Audio</a:t>
            </a:r>
            <a:r>
              <a:rPr lang="ru-RU" sz="1600" b="1" dirty="0" smtClean="0">
                <a:solidFill>
                  <a:srgbClr val="FF0000"/>
                </a:solidFill>
              </a:rPr>
              <a:t> </a:t>
            </a:r>
          </a:p>
          <a:p>
            <a:r>
              <a:rPr lang="en-US" sz="1600" dirty="0" smtClean="0"/>
              <a:t>ALS — Audio Lossless Coding (</a:t>
            </a:r>
            <a:r>
              <a:rPr lang="ru-RU" sz="1600" dirty="0" smtClean="0"/>
              <a:t>MPEG-4 ALS</a:t>
            </a:r>
            <a:r>
              <a:rPr lang="en-US" sz="1600" dirty="0" smtClean="0"/>
              <a:t>)</a:t>
            </a:r>
            <a:endParaRPr lang="ru-RU" sz="1600" dirty="0" smtClean="0"/>
          </a:p>
          <a:p>
            <a:r>
              <a:rPr lang="ru-RU" sz="1600" dirty="0" smtClean="0"/>
              <a:t>DST</a:t>
            </a:r>
            <a:r>
              <a:rPr lang="en-US" sz="1600" dirty="0" smtClean="0"/>
              <a:t> </a:t>
            </a:r>
            <a:r>
              <a:rPr lang="ru-RU" sz="1600" dirty="0" smtClean="0"/>
              <a:t>—</a:t>
            </a:r>
            <a:r>
              <a:rPr lang="en-US" sz="1600" dirty="0" smtClean="0"/>
              <a:t> </a:t>
            </a:r>
            <a:r>
              <a:rPr lang="ru-RU" sz="1600" dirty="0" smtClean="0"/>
              <a:t>Direct </a:t>
            </a:r>
            <a:r>
              <a:rPr lang="ru-RU" sz="1600" dirty="0" err="1" smtClean="0"/>
              <a:t>Stream</a:t>
            </a:r>
            <a:r>
              <a:rPr lang="ru-RU" sz="1600" dirty="0" smtClean="0"/>
              <a:t> </a:t>
            </a:r>
            <a:r>
              <a:rPr lang="ru-RU" sz="1600" dirty="0" err="1" smtClean="0"/>
              <a:t>Transfer</a:t>
            </a:r>
            <a:r>
              <a:rPr lang="ru-RU" sz="1600" dirty="0" smtClean="0"/>
              <a:t> </a:t>
            </a:r>
          </a:p>
          <a:p>
            <a:r>
              <a:rPr lang="ru-RU" sz="1600" dirty="0" smtClean="0"/>
              <a:t>Dolby TrueHD </a:t>
            </a:r>
          </a:p>
          <a:p>
            <a:r>
              <a:rPr lang="ru-RU" sz="1600" dirty="0" smtClean="0"/>
              <a:t>DTS-HD Master Audio</a:t>
            </a:r>
            <a:endParaRPr lang="en-US" sz="1600" dirty="0" smtClean="0"/>
          </a:p>
          <a:p>
            <a:r>
              <a:rPr lang="ru-RU" sz="1600" dirty="0" smtClean="0"/>
              <a:t>MLP</a:t>
            </a:r>
            <a:r>
              <a:rPr lang="en-US" sz="1600" dirty="0" smtClean="0"/>
              <a:t> </a:t>
            </a:r>
            <a:r>
              <a:rPr lang="ru-RU" sz="1600" dirty="0" smtClean="0"/>
              <a:t>— </a:t>
            </a:r>
            <a:r>
              <a:rPr lang="ru-RU" sz="1600" dirty="0" err="1" smtClean="0"/>
              <a:t>Meridian</a:t>
            </a:r>
            <a:r>
              <a:rPr lang="ru-RU" sz="1600" dirty="0" smtClean="0"/>
              <a:t> Lossless </a:t>
            </a:r>
            <a:r>
              <a:rPr lang="ru-RU" sz="1600" dirty="0" err="1" smtClean="0"/>
              <a:t>Packing</a:t>
            </a:r>
            <a:r>
              <a:rPr lang="ru-RU" sz="1600" dirty="0" smtClean="0"/>
              <a:t> </a:t>
            </a:r>
          </a:p>
          <a:p>
            <a:r>
              <a:rPr lang="ru-RU" sz="1600" dirty="0" smtClean="0"/>
              <a:t>OptimFROG </a:t>
            </a:r>
          </a:p>
          <a:p>
            <a:r>
              <a:rPr lang="en-US" sz="1600" dirty="0" smtClean="0"/>
              <a:t>RAL</a:t>
            </a:r>
            <a:r>
              <a:rPr lang="ru-RU" sz="1600" dirty="0" smtClean="0"/>
              <a:t> — </a:t>
            </a:r>
            <a:r>
              <a:rPr lang="ru-RU" sz="1600" dirty="0" err="1" smtClean="0"/>
              <a:t>RealAudio</a:t>
            </a:r>
            <a:r>
              <a:rPr lang="ru-RU" sz="1600" dirty="0" smtClean="0"/>
              <a:t> Lossless </a:t>
            </a:r>
          </a:p>
          <a:p>
            <a:r>
              <a:rPr lang="ru-RU" sz="1600" dirty="0" smtClean="0"/>
              <a:t>SHN — Shorten</a:t>
            </a:r>
          </a:p>
          <a:p>
            <a:r>
              <a:rPr lang="en-US" sz="1600" dirty="0" smtClean="0"/>
              <a:t>TAK — (T)</a:t>
            </a:r>
            <a:r>
              <a:rPr lang="en-US" sz="1600" dirty="0" err="1" smtClean="0"/>
              <a:t>om’s</a:t>
            </a:r>
            <a:r>
              <a:rPr lang="en-US" sz="1600" dirty="0" smtClean="0"/>
              <a:t> </a:t>
            </a:r>
            <a:r>
              <a:rPr lang="en-US" sz="1600" dirty="0" err="1" smtClean="0"/>
              <a:t>verlustfreier</a:t>
            </a:r>
            <a:r>
              <a:rPr lang="en-US" sz="1600" dirty="0" smtClean="0"/>
              <a:t> (A)</a:t>
            </a:r>
            <a:r>
              <a:rPr lang="en-US" sz="1600" dirty="0" err="1" smtClean="0"/>
              <a:t>udio</a:t>
            </a:r>
            <a:r>
              <a:rPr lang="en-US" sz="1600" dirty="0" smtClean="0"/>
              <a:t> (K)</a:t>
            </a:r>
            <a:r>
              <a:rPr lang="en-US" sz="1600" dirty="0" err="1" smtClean="0"/>
              <a:t>ompressor</a:t>
            </a:r>
            <a:r>
              <a:rPr lang="en-US" sz="1600" dirty="0" smtClean="0"/>
              <a:t> (</a:t>
            </a:r>
            <a:r>
              <a:rPr lang="ru-RU" sz="1600" dirty="0" smtClean="0"/>
              <a:t>нем</a:t>
            </a:r>
            <a:r>
              <a:rPr lang="en-US" sz="1600" dirty="0" smtClean="0"/>
              <a:t>.) </a:t>
            </a:r>
            <a:endParaRPr lang="ru-RU" sz="1600" dirty="0" smtClean="0"/>
          </a:p>
          <a:p>
            <a:r>
              <a:rPr lang="ru-RU" sz="1600" dirty="0" smtClean="0"/>
              <a:t>TTA — </a:t>
            </a:r>
            <a:r>
              <a:rPr lang="ru-RU" sz="1600" dirty="0" err="1" smtClean="0"/>
              <a:t>True</a:t>
            </a:r>
            <a:r>
              <a:rPr lang="ru-RU" sz="1600" dirty="0" smtClean="0"/>
              <a:t> Audio Lossless </a:t>
            </a:r>
          </a:p>
          <a:p>
            <a:r>
              <a:rPr lang="ru-RU" sz="1600" dirty="0" smtClean="0"/>
              <a:t>WMA Lossless — </a:t>
            </a:r>
            <a:r>
              <a:rPr lang="ru-RU" sz="1600" dirty="0" err="1" smtClean="0"/>
              <a:t>Windows</a:t>
            </a:r>
            <a:r>
              <a:rPr lang="ru-RU" sz="1600" dirty="0" smtClean="0"/>
              <a:t> </a:t>
            </a:r>
            <a:r>
              <a:rPr lang="ru-RU" sz="1600" dirty="0" err="1" smtClean="0"/>
              <a:t>Media</a:t>
            </a:r>
            <a:r>
              <a:rPr lang="ru-RU" sz="1600" dirty="0" smtClean="0"/>
              <a:t> Lossless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anchor="b">
            <a:normAutofit/>
          </a:bodyPr>
          <a:lstStyle/>
          <a:p>
            <a:r>
              <a:rPr lang="ru-RU" dirty="0" smtClean="0"/>
              <a:t>FLAC (1)</a:t>
            </a:r>
          </a:p>
        </p:txBody>
      </p:sp>
      <p:sp>
        <p:nvSpPr>
          <p:cNvPr id="3" name="Содержимое 2"/>
          <p:cNvSpPr>
            <a:spLocks noGrp="1"/>
          </p:cNvSpPr>
          <p:nvPr>
            <p:ph sz="quarter" idx="1"/>
          </p:nvPr>
        </p:nvSpPr>
        <p:spPr/>
        <p:txBody>
          <a:bodyPr>
            <a:normAutofit/>
          </a:bodyPr>
          <a:lstStyle/>
          <a:p>
            <a:r>
              <a:rPr lang="ru-RU" dirty="0" smtClean="0"/>
              <a:t>FLAC (</a:t>
            </a:r>
            <a:r>
              <a:rPr lang="ru-RU" dirty="0" err="1" smtClean="0"/>
              <a:t>Free</a:t>
            </a:r>
            <a:r>
              <a:rPr lang="ru-RU" dirty="0" smtClean="0"/>
              <a:t> Lossless </a:t>
            </a:r>
            <a:r>
              <a:rPr lang="ru-RU" dirty="0" err="1" smtClean="0"/>
              <a:t>Audio</a:t>
            </a:r>
            <a:r>
              <a:rPr lang="ru-RU" dirty="0" smtClean="0"/>
              <a:t> </a:t>
            </a:r>
            <a:r>
              <a:rPr lang="ru-RU" dirty="0" err="1" smtClean="0"/>
              <a:t>Codec</a:t>
            </a:r>
            <a:r>
              <a:rPr lang="ru-RU" dirty="0" smtClean="0"/>
              <a:t>) – </a:t>
            </a:r>
            <a:r>
              <a:rPr lang="uk-UA" dirty="0"/>
              <a:t>це формат стиснення </a:t>
            </a:r>
            <a:r>
              <a:rPr lang="uk-UA" dirty="0" err="1"/>
              <a:t>аудіоданих</a:t>
            </a:r>
            <a:r>
              <a:rPr lang="uk-UA" dirty="0"/>
              <a:t> без втрат, який </a:t>
            </a:r>
            <a:r>
              <a:rPr lang="uk-UA" dirty="0" smtClean="0"/>
              <a:t>розробила </a:t>
            </a:r>
            <a:r>
              <a:rPr lang="ru-RU" dirty="0" err="1" smtClean="0"/>
              <a:t>Xiph.Org</a:t>
            </a:r>
            <a:r>
              <a:rPr lang="ru-RU" dirty="0" smtClean="0"/>
              <a:t> </a:t>
            </a:r>
            <a:r>
              <a:rPr lang="ru-RU" dirty="0" err="1" smtClean="0"/>
              <a:t>Foundation</a:t>
            </a:r>
            <a:r>
              <a:rPr lang="ru-RU" dirty="0" smtClean="0"/>
              <a:t>. </a:t>
            </a:r>
          </a:p>
          <a:p>
            <a:r>
              <a:rPr lang="uk-UA" dirty="0"/>
              <a:t>Це абсолютно безкоштовний формат, яким можуть користуватися всі бажаючі</a:t>
            </a:r>
            <a:r>
              <a:rPr lang="ru-RU" dirty="0" smtClean="0"/>
              <a:t>.</a:t>
            </a:r>
          </a:p>
          <a:p>
            <a:r>
              <a:rPr lang="uk-UA" dirty="0"/>
              <a:t>Робота FLAC та інших </a:t>
            </a:r>
            <a:r>
              <a:rPr lang="uk-UA" dirty="0" err="1"/>
              <a:t>кодеків</a:t>
            </a:r>
            <a:r>
              <a:rPr lang="uk-UA" dirty="0"/>
              <a:t>, що зберігають </a:t>
            </a:r>
            <a:r>
              <a:rPr lang="uk-UA" dirty="0" err="1"/>
              <a:t>аудіодані</a:t>
            </a:r>
            <a:r>
              <a:rPr lang="uk-UA" dirty="0"/>
              <a:t> без втрат, нагадує роботу звичайних </a:t>
            </a:r>
            <a:r>
              <a:rPr lang="uk-UA" dirty="0" err="1"/>
              <a:t>архіваторів</a:t>
            </a:r>
            <a:r>
              <a:rPr lang="ru-RU" dirty="0" smtClean="0"/>
              <a:t>. </a:t>
            </a:r>
          </a:p>
          <a:p>
            <a:r>
              <a:rPr lang="uk-UA" dirty="0"/>
              <a:t>Однак, за рахунок спеціальних алгоритмів ефективність таких </a:t>
            </a:r>
            <a:r>
              <a:rPr lang="uk-UA" dirty="0" err="1"/>
              <a:t>кодеків</a:t>
            </a:r>
            <a:r>
              <a:rPr lang="uk-UA" dirty="0"/>
              <a:t> при стисненні </a:t>
            </a:r>
            <a:r>
              <a:rPr lang="uk-UA" dirty="0" err="1"/>
              <a:t>аудіоінформації</a:t>
            </a:r>
            <a:r>
              <a:rPr lang="uk-UA" dirty="0"/>
              <a:t> набагато вище, ніж у звичайних </a:t>
            </a:r>
            <a:r>
              <a:rPr lang="uk-UA" dirty="0" err="1"/>
              <a:t>архіваторів</a:t>
            </a:r>
            <a:r>
              <a:rPr lang="ru-RU" dirty="0" smtClean="0"/>
              <a:t>.</a:t>
            </a:r>
          </a:p>
        </p:txBody>
      </p:sp>
      <p:pic>
        <p:nvPicPr>
          <p:cNvPr id="149506" name="Рисунок 1" descr="The Free Lossless Audio Codec (FLAC) logo."/>
          <p:cNvPicPr>
            <a:picLocks noChangeAspect="1" noChangeArrowheads="1"/>
          </p:cNvPicPr>
          <p:nvPr/>
        </p:nvPicPr>
        <p:blipFill>
          <a:blip r:embed="rId2" cstate="print"/>
          <a:srcRect/>
          <a:stretch>
            <a:fillRect/>
          </a:stretch>
        </p:blipFill>
        <p:spPr bwMode="auto">
          <a:xfrm>
            <a:off x="6429388" y="428604"/>
            <a:ext cx="2143125" cy="106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anchor="b">
            <a:normAutofit/>
          </a:bodyPr>
          <a:lstStyle/>
          <a:p>
            <a:r>
              <a:rPr lang="ru-RU" dirty="0" smtClean="0"/>
              <a:t>FLAC (2)</a:t>
            </a:r>
          </a:p>
        </p:txBody>
      </p:sp>
      <p:sp>
        <p:nvSpPr>
          <p:cNvPr id="3" name="Содержимое 2"/>
          <p:cNvSpPr>
            <a:spLocks noGrp="1"/>
          </p:cNvSpPr>
          <p:nvPr>
            <p:ph sz="quarter" idx="1"/>
          </p:nvPr>
        </p:nvSpPr>
        <p:spPr>
          <a:xfrm>
            <a:off x="457200" y="1672208"/>
            <a:ext cx="8219256" cy="4709120"/>
          </a:xfrm>
        </p:spPr>
        <p:txBody>
          <a:bodyPr>
            <a:normAutofit fontScale="92500"/>
          </a:bodyPr>
          <a:lstStyle/>
          <a:p>
            <a:r>
              <a:rPr lang="uk-UA" dirty="0"/>
              <a:t>Формат FLAC розроблявся як потоковий - інформація в FLAC файлі розбита на фрейми (кадри), кожен з яких може бути розкодований окремо від інших фреймів</a:t>
            </a:r>
            <a:r>
              <a:rPr lang="ru-RU" dirty="0" smtClean="0"/>
              <a:t>.</a:t>
            </a:r>
          </a:p>
          <a:p>
            <a:r>
              <a:rPr lang="uk-UA" dirty="0"/>
              <a:t>Як правило, FLAC здатний стиснути вихідний файл, наприклад, </a:t>
            </a:r>
            <a:r>
              <a:rPr lang="uk-UA" dirty="0" err="1"/>
              <a:t>Audio</a:t>
            </a:r>
            <a:r>
              <a:rPr lang="uk-UA" dirty="0"/>
              <a:t> CD-якості на 40-50%. У підсумку </a:t>
            </a:r>
            <a:r>
              <a:rPr lang="uk-UA" dirty="0" err="1"/>
              <a:t>бітрейт</a:t>
            </a:r>
            <a:r>
              <a:rPr lang="uk-UA" dirty="0"/>
              <a:t> отриманого запису виявляється рівним порядку 800 </a:t>
            </a:r>
            <a:r>
              <a:rPr lang="uk-UA" dirty="0" err="1" smtClean="0"/>
              <a:t>Кбіт</a:t>
            </a:r>
            <a:r>
              <a:rPr lang="uk-UA" dirty="0" smtClean="0"/>
              <a:t>/c</a:t>
            </a:r>
            <a:r>
              <a:rPr lang="ru-RU" dirty="0" smtClean="0"/>
              <a:t>.</a:t>
            </a:r>
          </a:p>
          <a:p>
            <a:r>
              <a:rPr lang="uk-UA" dirty="0"/>
              <a:t>У форматі FLAC передбачена можливість збереження CD-дисків таким чином, що при необхідності можна повністю відтворити вихідний диск - це дуже зручно для тих, хто хоче створити цифрові копії своїх CD з можливістю подальшого відновлення</a:t>
            </a:r>
            <a:r>
              <a:rPr lang="ru-RU" dirty="0" smtClean="0"/>
              <a:t>.</a:t>
            </a:r>
          </a:p>
        </p:txBody>
      </p:sp>
      <p:pic>
        <p:nvPicPr>
          <p:cNvPr id="4" name="Рисунок 1" descr="The Free Lossless Audio Codec (FLAC) logo."/>
          <p:cNvPicPr>
            <a:picLocks noChangeAspect="1" noChangeArrowheads="1"/>
          </p:cNvPicPr>
          <p:nvPr/>
        </p:nvPicPr>
        <p:blipFill>
          <a:blip r:embed="rId2" cstate="print"/>
          <a:srcRect/>
          <a:stretch>
            <a:fillRect/>
          </a:stretch>
        </p:blipFill>
        <p:spPr bwMode="auto">
          <a:xfrm>
            <a:off x="6429388" y="428604"/>
            <a:ext cx="2143125" cy="106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anchor="b">
            <a:normAutofit/>
          </a:bodyPr>
          <a:lstStyle/>
          <a:p>
            <a:r>
              <a:rPr lang="ru-RU" dirty="0" smtClean="0"/>
              <a:t>FLAC (3)</a:t>
            </a:r>
          </a:p>
        </p:txBody>
      </p:sp>
      <p:sp>
        <p:nvSpPr>
          <p:cNvPr id="3" name="Содержимое 2"/>
          <p:cNvSpPr>
            <a:spLocks noGrp="1"/>
          </p:cNvSpPr>
          <p:nvPr>
            <p:ph sz="quarter" idx="1"/>
          </p:nvPr>
        </p:nvSpPr>
        <p:spPr>
          <a:xfrm>
            <a:off x="457199" y="1600200"/>
            <a:ext cx="8115313" cy="4873752"/>
          </a:xfrm>
        </p:spPr>
        <p:txBody>
          <a:bodyPr>
            <a:noAutofit/>
          </a:bodyPr>
          <a:lstStyle/>
          <a:p>
            <a:r>
              <a:rPr lang="uk-UA" dirty="0"/>
              <a:t>Швидкість кодування і декодування FLAC-файлів неоднакова</a:t>
            </a:r>
            <a:r>
              <a:rPr lang="ru-RU" dirty="0" smtClean="0"/>
              <a:t>. </a:t>
            </a:r>
          </a:p>
          <a:p>
            <a:r>
              <a:rPr lang="uk-UA" dirty="0"/>
              <a:t>Швидкість кодування залежить від рівня стиснення і від швидкості системи - на високих рівнях стиснення вона може бути досить повільною</a:t>
            </a:r>
            <a:r>
              <a:rPr lang="ru-RU" dirty="0" smtClean="0"/>
              <a:t>. </a:t>
            </a:r>
          </a:p>
          <a:p>
            <a:r>
              <a:rPr lang="uk-UA" dirty="0"/>
              <a:t>Однак </a:t>
            </a:r>
            <a:r>
              <a:rPr lang="uk-UA" dirty="0" err="1"/>
              <a:t>розкодування</a:t>
            </a:r>
            <a:r>
              <a:rPr lang="uk-UA" dirty="0"/>
              <a:t> ведеться дуже швидко - з ним легко можуть впоратися сучасні MP3-плеєри</a:t>
            </a:r>
            <a:r>
              <a:rPr lang="ru-RU" dirty="0" smtClean="0"/>
              <a:t>.</a:t>
            </a:r>
          </a:p>
          <a:p>
            <a:r>
              <a:rPr lang="uk-UA" dirty="0"/>
              <a:t>За рахунок можливості безкоштовного вільного використання, з FLAC можна працювати на базі практично будь-якої сучасної ОС, все більше MP3-плеєрів підтримують цей формат</a:t>
            </a:r>
            <a:r>
              <a:rPr lang="ru-RU" dirty="0" smtClean="0"/>
              <a:t>.</a:t>
            </a:r>
          </a:p>
        </p:txBody>
      </p:sp>
      <p:pic>
        <p:nvPicPr>
          <p:cNvPr id="4" name="Рисунок 1" descr="The Free Lossless Audio Codec (FLAC) logo."/>
          <p:cNvPicPr>
            <a:picLocks noChangeAspect="1" noChangeArrowheads="1"/>
          </p:cNvPicPr>
          <p:nvPr/>
        </p:nvPicPr>
        <p:blipFill>
          <a:blip r:embed="rId2" cstate="print"/>
          <a:srcRect/>
          <a:stretch>
            <a:fillRect/>
          </a:stretch>
        </p:blipFill>
        <p:spPr bwMode="auto">
          <a:xfrm>
            <a:off x="6429388" y="428604"/>
            <a:ext cx="2143125" cy="106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anchor="b">
            <a:normAutofit/>
          </a:bodyPr>
          <a:lstStyle/>
          <a:p>
            <a:r>
              <a:rPr lang="ru-RU" dirty="0" smtClean="0"/>
              <a:t>ALAC (1)</a:t>
            </a:r>
          </a:p>
        </p:txBody>
      </p:sp>
      <p:sp>
        <p:nvSpPr>
          <p:cNvPr id="3" name="Содержимое 2"/>
          <p:cNvSpPr>
            <a:spLocks noGrp="1"/>
          </p:cNvSpPr>
          <p:nvPr>
            <p:ph sz="quarter" idx="1"/>
          </p:nvPr>
        </p:nvSpPr>
        <p:spPr>
          <a:xfrm>
            <a:off x="457200" y="1744216"/>
            <a:ext cx="7467600" cy="4277072"/>
          </a:xfrm>
        </p:spPr>
        <p:txBody>
          <a:bodyPr>
            <a:normAutofit/>
          </a:bodyPr>
          <a:lstStyle/>
          <a:p>
            <a:r>
              <a:rPr lang="uk-UA" dirty="0" err="1"/>
              <a:t>Кодек</a:t>
            </a:r>
            <a:r>
              <a:rPr lang="uk-UA" dirty="0"/>
              <a:t> стиснення </a:t>
            </a:r>
            <a:r>
              <a:rPr lang="uk-UA" dirty="0" err="1"/>
              <a:t>аудіоданих</a:t>
            </a:r>
            <a:r>
              <a:rPr lang="uk-UA" dirty="0"/>
              <a:t> без втрат ALAC (</a:t>
            </a:r>
            <a:r>
              <a:rPr lang="uk-UA" dirty="0" err="1"/>
              <a:t>Apple</a:t>
            </a:r>
            <a:r>
              <a:rPr lang="uk-UA" dirty="0"/>
              <a:t> </a:t>
            </a:r>
            <a:r>
              <a:rPr lang="uk-UA" dirty="0" err="1"/>
              <a:t>Lossless</a:t>
            </a:r>
            <a:r>
              <a:rPr lang="uk-UA" dirty="0"/>
              <a:t> </a:t>
            </a:r>
            <a:r>
              <a:rPr lang="uk-UA" dirty="0" err="1"/>
              <a:t>Audio</a:t>
            </a:r>
            <a:r>
              <a:rPr lang="uk-UA" dirty="0"/>
              <a:t> </a:t>
            </a:r>
            <a:r>
              <a:rPr lang="uk-UA" dirty="0" err="1"/>
              <a:t>Codec</a:t>
            </a:r>
            <a:r>
              <a:rPr lang="uk-UA" dirty="0"/>
              <a:t>), інша назва ALE (</a:t>
            </a:r>
            <a:r>
              <a:rPr lang="uk-UA" dirty="0" err="1"/>
              <a:t>Apple</a:t>
            </a:r>
            <a:r>
              <a:rPr lang="uk-UA" dirty="0"/>
              <a:t> </a:t>
            </a:r>
            <a:r>
              <a:rPr lang="uk-UA" dirty="0" err="1"/>
              <a:t>Lossless</a:t>
            </a:r>
            <a:r>
              <a:rPr lang="uk-UA" dirty="0"/>
              <a:t> </a:t>
            </a:r>
            <a:r>
              <a:rPr lang="uk-UA" dirty="0" err="1"/>
              <a:t>Encoder</a:t>
            </a:r>
            <a:r>
              <a:rPr lang="uk-UA" dirty="0"/>
              <a:t>) розроблений компанією </a:t>
            </a:r>
            <a:r>
              <a:rPr lang="uk-UA" dirty="0" err="1"/>
              <a:t>Apple</a:t>
            </a:r>
            <a:r>
              <a:rPr lang="ru-RU" dirty="0" smtClean="0"/>
              <a:t>. </a:t>
            </a:r>
          </a:p>
          <a:p>
            <a:r>
              <a:rPr lang="uk-UA" dirty="0"/>
              <a:t>Формат був представлений у 2004 році</a:t>
            </a:r>
            <a:r>
              <a:rPr lang="ru-RU" dirty="0" smtClean="0"/>
              <a:t>.</a:t>
            </a:r>
          </a:p>
          <a:p>
            <a:r>
              <a:rPr lang="uk-UA" dirty="0"/>
              <a:t>За ефективністю стиснення ALAC знаходиться на звичайному для </a:t>
            </a:r>
            <a:r>
              <a:rPr lang="uk-UA" dirty="0" err="1"/>
              <a:t>Lossless-кодеків</a:t>
            </a:r>
            <a:r>
              <a:rPr lang="uk-UA" dirty="0"/>
              <a:t> рівні 40-60%</a:t>
            </a:r>
            <a:r>
              <a:rPr lang="ru-RU" dirty="0" smtClean="0"/>
              <a:t>.</a:t>
            </a:r>
          </a:p>
          <a:p>
            <a:r>
              <a:rPr lang="uk-UA" dirty="0"/>
              <a:t>Файли цього формату упаковані в стандартний MP4-контейнер і мають розширення .m4a</a:t>
            </a:r>
            <a:r>
              <a:rPr lang="ru-RU" dirty="0" smtClean="0"/>
              <a:t>. </a:t>
            </a:r>
          </a:p>
          <a:p>
            <a:endParaRPr lang="ru-RU" dirty="0" smtClean="0"/>
          </a:p>
        </p:txBody>
      </p:sp>
      <p:pic>
        <p:nvPicPr>
          <p:cNvPr id="150530" name="Picture 2"/>
          <p:cNvPicPr>
            <a:picLocks noChangeAspect="1" noChangeArrowheads="1"/>
          </p:cNvPicPr>
          <p:nvPr/>
        </p:nvPicPr>
        <p:blipFill>
          <a:blip r:embed="rId2" cstate="print"/>
          <a:srcRect/>
          <a:stretch>
            <a:fillRect/>
          </a:stretch>
        </p:blipFill>
        <p:spPr bwMode="auto">
          <a:xfrm>
            <a:off x="4786314" y="785794"/>
            <a:ext cx="3707176" cy="6429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anchor="b">
            <a:normAutofit/>
          </a:bodyPr>
          <a:lstStyle/>
          <a:p>
            <a:r>
              <a:rPr lang="ru-RU" dirty="0" smtClean="0"/>
              <a:t>ALAC (2)</a:t>
            </a:r>
          </a:p>
        </p:txBody>
      </p:sp>
      <p:sp>
        <p:nvSpPr>
          <p:cNvPr id="3" name="Содержимое 2"/>
          <p:cNvSpPr>
            <a:spLocks noGrp="1"/>
          </p:cNvSpPr>
          <p:nvPr>
            <p:ph sz="quarter" idx="1"/>
          </p:nvPr>
        </p:nvSpPr>
        <p:spPr>
          <a:xfrm>
            <a:off x="457200" y="1816224"/>
            <a:ext cx="7467600" cy="3773016"/>
          </a:xfrm>
        </p:spPr>
        <p:txBody>
          <a:bodyPr>
            <a:normAutofit/>
          </a:bodyPr>
          <a:lstStyle/>
          <a:p>
            <a:r>
              <a:rPr lang="uk-UA" dirty="0"/>
              <a:t>Ці файли, в основному, призначені для MP3-плеєрів </a:t>
            </a:r>
            <a:r>
              <a:rPr lang="uk-UA" dirty="0" err="1"/>
              <a:t>iPod</a:t>
            </a:r>
            <a:r>
              <a:rPr lang="uk-UA" dirty="0"/>
              <a:t> від </a:t>
            </a:r>
            <a:r>
              <a:rPr lang="uk-UA" dirty="0" err="1"/>
              <a:t>Apple</a:t>
            </a:r>
            <a:r>
              <a:rPr lang="uk-UA" dirty="0"/>
              <a:t>, причому, їх вміють програвати не всі </a:t>
            </a:r>
            <a:r>
              <a:rPr lang="uk-UA" dirty="0" err="1"/>
              <a:t>плеєри</a:t>
            </a:r>
            <a:r>
              <a:rPr lang="ru-RU" dirty="0" smtClean="0"/>
              <a:t>.</a:t>
            </a:r>
          </a:p>
          <a:p>
            <a:r>
              <a:rPr lang="uk-UA" dirty="0"/>
              <a:t>Формат не підтримує DRM (</a:t>
            </a:r>
            <a:r>
              <a:rPr lang="uk-UA" dirty="0" err="1"/>
              <a:t>Digital</a:t>
            </a:r>
            <a:r>
              <a:rPr lang="uk-UA" dirty="0"/>
              <a:t> </a:t>
            </a:r>
            <a:r>
              <a:rPr lang="uk-UA" dirty="0" err="1"/>
              <a:t>Rights</a:t>
            </a:r>
            <a:r>
              <a:rPr lang="uk-UA" dirty="0"/>
              <a:t> </a:t>
            </a:r>
            <a:r>
              <a:rPr lang="uk-UA" dirty="0" err="1"/>
              <a:t>Management</a:t>
            </a:r>
            <a:r>
              <a:rPr lang="uk-UA" dirty="0"/>
              <a:t>), проте захист вмісту файлів від несанкціонованого використання </a:t>
            </a:r>
            <a:r>
              <a:rPr lang="uk-UA" dirty="0" smtClean="0"/>
              <a:t>реалізований </a:t>
            </a:r>
            <a:r>
              <a:rPr lang="uk-UA" dirty="0"/>
              <a:t>на рівні контейнера</a:t>
            </a:r>
            <a:r>
              <a:rPr lang="ru-RU" dirty="0" smtClean="0"/>
              <a:t>.</a:t>
            </a:r>
          </a:p>
          <a:p>
            <a:r>
              <a:rPr lang="uk-UA" dirty="0"/>
              <a:t>Декодер для </a:t>
            </a:r>
            <a:r>
              <a:rPr lang="uk-UA" dirty="0" err="1"/>
              <a:t>Apple</a:t>
            </a:r>
            <a:r>
              <a:rPr lang="uk-UA" dirty="0"/>
              <a:t> </a:t>
            </a:r>
            <a:r>
              <a:rPr lang="uk-UA" dirty="0" err="1"/>
              <a:t>Lossless</a:t>
            </a:r>
            <a:r>
              <a:rPr lang="uk-UA" dirty="0"/>
              <a:t> формату тепер є у відкритих </a:t>
            </a:r>
            <a:r>
              <a:rPr lang="uk-UA" dirty="0" smtClean="0"/>
              <a:t>джерелах.</a:t>
            </a:r>
            <a:endParaRPr lang="ru-RU" dirty="0" smtClean="0"/>
          </a:p>
        </p:txBody>
      </p:sp>
      <p:pic>
        <p:nvPicPr>
          <p:cNvPr id="4" name="Picture 2"/>
          <p:cNvPicPr>
            <a:picLocks noChangeAspect="1" noChangeArrowheads="1"/>
          </p:cNvPicPr>
          <p:nvPr/>
        </p:nvPicPr>
        <p:blipFill>
          <a:blip r:embed="rId2" cstate="print"/>
          <a:srcRect/>
          <a:stretch>
            <a:fillRect/>
          </a:stretch>
        </p:blipFill>
        <p:spPr bwMode="auto">
          <a:xfrm>
            <a:off x="4786314" y="785794"/>
            <a:ext cx="3707176" cy="6429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778098"/>
          </a:xfrm>
        </p:spPr>
        <p:txBody>
          <a:bodyPr/>
          <a:lstStyle/>
          <a:p>
            <a:r>
              <a:rPr lang="ru-RU" dirty="0" smtClean="0"/>
              <a:t>Оцифровка сигнал</a:t>
            </a:r>
            <a:r>
              <a:rPr lang="uk-UA" dirty="0"/>
              <a:t>і</a:t>
            </a:r>
            <a:r>
              <a:rPr lang="ru-RU" dirty="0" smtClean="0"/>
              <a:t>в</a:t>
            </a:r>
            <a:endParaRPr lang="ru-RU" dirty="0"/>
          </a:p>
        </p:txBody>
      </p:sp>
      <p:sp>
        <p:nvSpPr>
          <p:cNvPr id="3" name="Содержимое 2"/>
          <p:cNvSpPr>
            <a:spLocks noGrp="1"/>
          </p:cNvSpPr>
          <p:nvPr>
            <p:ph sz="quarter" idx="1"/>
          </p:nvPr>
        </p:nvSpPr>
        <p:spPr>
          <a:xfrm>
            <a:off x="500034" y="1500174"/>
            <a:ext cx="7467600" cy="3714776"/>
          </a:xfrm>
        </p:spPr>
        <p:txBody>
          <a:bodyPr>
            <a:normAutofit/>
          </a:bodyPr>
          <a:lstStyle/>
          <a:p>
            <a:r>
              <a:rPr lang="ru-RU" b="1" dirty="0" err="1" smtClean="0"/>
              <a:t>Дискретизація</a:t>
            </a:r>
            <a:r>
              <a:rPr lang="ru-RU" b="1" dirty="0" smtClean="0"/>
              <a:t> в </a:t>
            </a:r>
            <a:r>
              <a:rPr lang="ru-RU" b="1" dirty="0" err="1" smtClean="0"/>
              <a:t>часі</a:t>
            </a:r>
            <a:endParaRPr lang="ru-RU" b="1" dirty="0" smtClean="0"/>
          </a:p>
          <a:p>
            <a:r>
              <a:rPr lang="uk-UA" dirty="0"/>
              <a:t>Для того щоб комп'ютер міг обробляти звук, безперервний звуковий сигнал повинен бути перетворений в цифрову дискретну форму за допомогою часової дискретизації</a:t>
            </a:r>
            <a:r>
              <a:rPr lang="ru-RU" dirty="0" smtClean="0"/>
              <a:t>.</a:t>
            </a:r>
          </a:p>
          <a:p>
            <a:r>
              <a:rPr lang="uk-UA" dirty="0"/>
              <a:t>Безперервна звукова хвиля розбивається на окремі маленькі часові ділянки (</a:t>
            </a:r>
            <a:r>
              <a:rPr lang="uk-UA" dirty="0" err="1"/>
              <a:t>семпли</a:t>
            </a:r>
            <a:r>
              <a:rPr lang="uk-UA" dirty="0"/>
              <a:t>), для кожної такого ділянки встановлюється певна величина інтенсивності звуку</a:t>
            </a:r>
            <a:r>
              <a:rPr lang="ru-RU" dirty="0" smtClean="0"/>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anchor="b">
            <a:normAutofit/>
          </a:bodyPr>
          <a:lstStyle/>
          <a:p>
            <a:r>
              <a:rPr lang="ru-RU" dirty="0" err="1" smtClean="0"/>
              <a:t>WavPack</a:t>
            </a:r>
            <a:r>
              <a:rPr lang="ru-RU" dirty="0" smtClean="0"/>
              <a:t> (1)</a:t>
            </a:r>
          </a:p>
        </p:txBody>
      </p:sp>
      <p:sp>
        <p:nvSpPr>
          <p:cNvPr id="3" name="Содержимое 2"/>
          <p:cNvSpPr>
            <a:spLocks noGrp="1"/>
          </p:cNvSpPr>
          <p:nvPr>
            <p:ph sz="quarter" idx="1"/>
          </p:nvPr>
        </p:nvSpPr>
        <p:spPr>
          <a:xfrm>
            <a:off x="457200" y="1600200"/>
            <a:ext cx="7467600" cy="3773016"/>
          </a:xfrm>
        </p:spPr>
        <p:txBody>
          <a:bodyPr>
            <a:normAutofit/>
          </a:bodyPr>
          <a:lstStyle/>
          <a:p>
            <a:r>
              <a:rPr lang="uk-UA" dirty="0"/>
              <a:t>Безкоштовно розповсюджуваний </a:t>
            </a:r>
            <a:r>
              <a:rPr lang="uk-UA" dirty="0" err="1"/>
              <a:t>кодек</a:t>
            </a:r>
            <a:r>
              <a:rPr lang="uk-UA" dirty="0"/>
              <a:t> для стиснення </a:t>
            </a:r>
            <a:r>
              <a:rPr lang="uk-UA" dirty="0" err="1"/>
              <a:t>аудіоінформації</a:t>
            </a:r>
            <a:r>
              <a:rPr lang="uk-UA" dirty="0"/>
              <a:t> без втрат </a:t>
            </a:r>
            <a:r>
              <a:rPr lang="uk-UA" dirty="0" err="1"/>
              <a:t>WavPack</a:t>
            </a:r>
            <a:r>
              <a:rPr lang="uk-UA" dirty="0"/>
              <a:t> був </a:t>
            </a:r>
            <a:r>
              <a:rPr lang="uk-UA" dirty="0" smtClean="0"/>
              <a:t>розроблений </a:t>
            </a:r>
            <a:r>
              <a:rPr lang="uk-UA" dirty="0"/>
              <a:t>у</a:t>
            </a:r>
            <a:r>
              <a:rPr lang="uk-UA" dirty="0" smtClean="0"/>
              <a:t> </a:t>
            </a:r>
            <a:r>
              <a:rPr lang="uk-UA" dirty="0"/>
              <a:t>1998 році</a:t>
            </a:r>
            <a:r>
              <a:rPr lang="ru-RU" dirty="0" smtClean="0"/>
              <a:t>. </a:t>
            </a:r>
          </a:p>
          <a:p>
            <a:r>
              <a:rPr lang="uk-UA" dirty="0"/>
              <a:t>Файли, оброблені цим </a:t>
            </a:r>
            <a:r>
              <a:rPr lang="uk-UA" dirty="0" err="1"/>
              <a:t>кодеком</a:t>
            </a:r>
            <a:r>
              <a:rPr lang="uk-UA" dirty="0"/>
              <a:t>, мають розширення .</a:t>
            </a:r>
            <a:r>
              <a:rPr lang="uk-UA" dirty="0" err="1"/>
              <a:t>wv</a:t>
            </a:r>
            <a:r>
              <a:rPr lang="uk-UA" dirty="0"/>
              <a:t>, ефективність стиснення коливається від 30 до 70 </a:t>
            </a:r>
            <a:r>
              <a:rPr lang="ru-RU" dirty="0" smtClean="0"/>
              <a:t>%. </a:t>
            </a:r>
          </a:p>
          <a:p>
            <a:r>
              <a:rPr lang="uk-UA" dirty="0" err="1"/>
              <a:t>WavPack</a:t>
            </a:r>
            <a:r>
              <a:rPr lang="uk-UA" dirty="0"/>
              <a:t> підтримує безліч форматів аудіо, у тому числі - багатоканальний звук</a:t>
            </a:r>
            <a:r>
              <a:rPr lang="ru-RU" dirty="0" smtClean="0"/>
              <a:t>.</a:t>
            </a:r>
          </a:p>
          <a:p>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anchor="b">
            <a:normAutofit/>
          </a:bodyPr>
          <a:lstStyle/>
          <a:p>
            <a:r>
              <a:rPr lang="ru-RU" dirty="0" err="1" smtClean="0"/>
              <a:t>WavPack</a:t>
            </a:r>
            <a:r>
              <a:rPr lang="ru-RU" dirty="0" smtClean="0"/>
              <a:t> (2)</a:t>
            </a:r>
          </a:p>
        </p:txBody>
      </p:sp>
      <p:sp>
        <p:nvSpPr>
          <p:cNvPr id="3" name="Содержимое 2"/>
          <p:cNvSpPr>
            <a:spLocks noGrp="1"/>
          </p:cNvSpPr>
          <p:nvPr>
            <p:ph sz="quarter" idx="1"/>
          </p:nvPr>
        </p:nvSpPr>
        <p:spPr/>
        <p:txBody>
          <a:bodyPr>
            <a:normAutofit fontScale="85000" lnSpcReduction="10000"/>
          </a:bodyPr>
          <a:lstStyle/>
          <a:p>
            <a:r>
              <a:rPr lang="uk-UA" dirty="0" smtClean="0"/>
              <a:t>Особливість формату полягає в тому, що </a:t>
            </a:r>
            <a:r>
              <a:rPr lang="uk-UA" dirty="0" err="1" smtClean="0"/>
              <a:t>кодек</a:t>
            </a:r>
            <a:r>
              <a:rPr lang="uk-UA" dirty="0" smtClean="0"/>
              <a:t> має гібридний режим роботи</a:t>
            </a:r>
            <a:r>
              <a:rPr lang="ru-RU" dirty="0" smtClean="0"/>
              <a:t>. </a:t>
            </a:r>
          </a:p>
          <a:p>
            <a:r>
              <a:rPr lang="uk-UA" dirty="0"/>
              <a:t>У такому режимі замість одного файлу, що містить інформацію про музичну композицію в цифровому вигляді, створюються два файли - один - файл, що містить композицію, стиснуту з втратами якості (цей файл має розширення .</a:t>
            </a:r>
            <a:r>
              <a:rPr lang="uk-UA" dirty="0" err="1"/>
              <a:t>wv</a:t>
            </a:r>
            <a:r>
              <a:rPr lang="uk-UA" dirty="0"/>
              <a:t>), а другий - так званий корекційний файл (з розширенням .</a:t>
            </a:r>
            <a:r>
              <a:rPr lang="uk-UA" dirty="0" err="1"/>
              <a:t>wvc</a:t>
            </a:r>
            <a:r>
              <a:rPr lang="ru-RU" dirty="0" smtClean="0"/>
              <a:t>). </a:t>
            </a:r>
          </a:p>
          <a:p>
            <a:r>
              <a:rPr lang="uk-UA" dirty="0"/>
              <a:t>Використовуючи перший файл, музику можна послухати, проте, з втратами в якості, а використовуючи обидва файли - відновити музичний файл в початковому вигляді, тобто - без втрати якості</a:t>
            </a:r>
            <a:r>
              <a:rPr lang="ru-RU" dirty="0" smtClean="0"/>
              <a:t>. </a:t>
            </a:r>
          </a:p>
          <a:p>
            <a:r>
              <a:rPr lang="uk-UA" dirty="0"/>
              <a:t>Таким чином, можна використовувати один і той же </a:t>
            </a:r>
            <a:r>
              <a:rPr lang="uk-UA" dirty="0" err="1"/>
              <a:t>кодеки</a:t>
            </a:r>
            <a:r>
              <a:rPr lang="uk-UA" dirty="0"/>
              <a:t> для зберігання звуку в стислому з втратами вигляді, і для зберігання </a:t>
            </a:r>
            <a:r>
              <a:rPr lang="uk-UA" dirty="0" err="1"/>
              <a:t>аудіоматеріалу</a:t>
            </a:r>
            <a:r>
              <a:rPr lang="uk-UA" dirty="0"/>
              <a:t> вихідної якості</a:t>
            </a:r>
            <a:r>
              <a:rPr lang="ru-RU" dirty="0" smtClean="0"/>
              <a:t>.</a:t>
            </a:r>
          </a:p>
          <a:p>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anchor="b">
            <a:normAutofit/>
          </a:bodyPr>
          <a:lstStyle/>
          <a:p>
            <a:r>
              <a:rPr lang="ru-RU" dirty="0" err="1" smtClean="0"/>
              <a:t>WavPack</a:t>
            </a:r>
            <a:r>
              <a:rPr lang="ru-RU" dirty="0" smtClean="0"/>
              <a:t> (3)</a:t>
            </a:r>
          </a:p>
        </p:txBody>
      </p:sp>
      <p:sp>
        <p:nvSpPr>
          <p:cNvPr id="3" name="Содержимое 2"/>
          <p:cNvSpPr>
            <a:spLocks noGrp="1"/>
          </p:cNvSpPr>
          <p:nvPr>
            <p:ph sz="quarter" idx="1"/>
          </p:nvPr>
        </p:nvSpPr>
        <p:spPr>
          <a:xfrm>
            <a:off x="457200" y="1600200"/>
            <a:ext cx="7467600" cy="3412976"/>
          </a:xfrm>
        </p:spPr>
        <p:txBody>
          <a:bodyPr>
            <a:normAutofit/>
          </a:bodyPr>
          <a:lstStyle/>
          <a:p>
            <a:r>
              <a:rPr lang="uk-UA" dirty="0" err="1"/>
              <a:t>WavPack</a:t>
            </a:r>
            <a:r>
              <a:rPr lang="uk-UA" dirty="0"/>
              <a:t> відрізняє досить висока швидкість кодування файлів, існує безліч програмних програвачів цього формату, однак, що стосується портативних програвачів, там він поки представлений досить слабо</a:t>
            </a:r>
            <a:r>
              <a:rPr lang="ru-RU" dirty="0" smtClean="0"/>
              <a:t>. </a:t>
            </a:r>
          </a:p>
          <a:p>
            <a:r>
              <a:rPr lang="uk-UA" dirty="0"/>
              <a:t>Зокрема, з досить відомих і поширених </a:t>
            </a:r>
            <a:r>
              <a:rPr lang="uk-UA" dirty="0" err="1"/>
              <a:t>плеєрів</a:t>
            </a:r>
            <a:r>
              <a:rPr lang="uk-UA" dirty="0"/>
              <a:t>, що підтримують його, можна назвати </a:t>
            </a:r>
            <a:r>
              <a:rPr lang="uk-UA" dirty="0" err="1"/>
              <a:t>плеєри</a:t>
            </a:r>
            <a:r>
              <a:rPr lang="uk-UA" dirty="0"/>
              <a:t> </a:t>
            </a:r>
            <a:r>
              <a:rPr lang="uk-UA" dirty="0" err="1"/>
              <a:t>Apple</a:t>
            </a:r>
            <a:r>
              <a:rPr lang="uk-UA" dirty="0"/>
              <a:t>, </a:t>
            </a:r>
            <a:r>
              <a:rPr lang="uk-UA" dirty="0" err="1"/>
              <a:t>iRiver</a:t>
            </a:r>
            <a:r>
              <a:rPr lang="uk-UA" dirty="0"/>
              <a:t>, які можна прошити</a:t>
            </a:r>
            <a:r>
              <a:rPr lang="ru-RU" dirty="0" smtClean="0"/>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anchor="b">
            <a:normAutofit/>
          </a:bodyPr>
          <a:lstStyle/>
          <a:p>
            <a:r>
              <a:rPr lang="ru-RU" dirty="0" err="1" smtClean="0"/>
              <a:t>Monkey’s</a:t>
            </a:r>
            <a:r>
              <a:rPr lang="ru-RU" dirty="0" smtClean="0"/>
              <a:t> </a:t>
            </a:r>
            <a:r>
              <a:rPr lang="ru-RU" dirty="0" err="1" smtClean="0"/>
              <a:t>Audio</a:t>
            </a:r>
            <a:r>
              <a:rPr lang="ru-RU" dirty="0" smtClean="0"/>
              <a:t> (1)</a:t>
            </a:r>
          </a:p>
        </p:txBody>
      </p:sp>
      <p:sp>
        <p:nvSpPr>
          <p:cNvPr id="3" name="Содержимое 2"/>
          <p:cNvSpPr>
            <a:spLocks noGrp="1"/>
          </p:cNvSpPr>
          <p:nvPr>
            <p:ph sz="quarter" idx="1"/>
          </p:nvPr>
        </p:nvSpPr>
        <p:spPr>
          <a:xfrm>
            <a:off x="467544" y="2060848"/>
            <a:ext cx="7467600" cy="3773016"/>
          </a:xfrm>
        </p:spPr>
        <p:txBody>
          <a:bodyPr>
            <a:normAutofit/>
          </a:bodyPr>
          <a:lstStyle/>
          <a:p>
            <a:r>
              <a:rPr lang="uk-UA" dirty="0"/>
              <a:t>Формат </a:t>
            </a:r>
            <a:r>
              <a:rPr lang="uk-UA" dirty="0" err="1"/>
              <a:t>Monkey's</a:t>
            </a:r>
            <a:r>
              <a:rPr lang="uk-UA" dirty="0"/>
              <a:t> </a:t>
            </a:r>
            <a:r>
              <a:rPr lang="uk-UA" dirty="0" err="1"/>
              <a:t>Audio</a:t>
            </a:r>
            <a:r>
              <a:rPr lang="uk-UA" dirty="0"/>
              <a:t> ще називають форматом APE - по розширенню файлу, яке він використовує</a:t>
            </a:r>
            <a:r>
              <a:rPr lang="ru-RU" dirty="0" smtClean="0"/>
              <a:t>. </a:t>
            </a:r>
          </a:p>
          <a:p>
            <a:r>
              <a:rPr lang="uk-UA" dirty="0"/>
              <a:t>Цей формат стискає </a:t>
            </a:r>
            <a:r>
              <a:rPr lang="uk-UA" dirty="0" smtClean="0"/>
              <a:t>звукові дані </a:t>
            </a:r>
            <a:r>
              <a:rPr lang="uk-UA" dirty="0"/>
              <a:t>без втрати якості</a:t>
            </a:r>
            <a:r>
              <a:rPr lang="ru-RU" dirty="0" smtClean="0"/>
              <a:t>.</a:t>
            </a:r>
          </a:p>
          <a:p>
            <a:r>
              <a:rPr lang="uk-UA" dirty="0"/>
              <a:t>Офіційна версія </a:t>
            </a:r>
            <a:r>
              <a:rPr lang="uk-UA" dirty="0" err="1"/>
              <a:t>кодека</a:t>
            </a:r>
            <a:r>
              <a:rPr lang="uk-UA" dirty="0"/>
              <a:t> випущена для платформи Windows, однак існують </a:t>
            </a:r>
            <a:r>
              <a:rPr lang="uk-UA" dirty="0" smtClean="0"/>
              <a:t>його варіанти для інших платформ</a:t>
            </a:r>
            <a:r>
              <a:rPr lang="ru-RU" dirty="0" smtClean="0"/>
              <a:t>. </a:t>
            </a:r>
          </a:p>
        </p:txBody>
      </p:sp>
      <p:pic>
        <p:nvPicPr>
          <p:cNvPr id="148482" name="Рисунок 1" descr="94cc0dd26fb1d51c2a73971ccce2f758.png"/>
          <p:cNvPicPr>
            <a:picLocks noChangeAspect="1" noChangeArrowheads="1"/>
          </p:cNvPicPr>
          <p:nvPr/>
        </p:nvPicPr>
        <p:blipFill>
          <a:blip r:embed="rId2" cstate="print"/>
          <a:srcRect/>
          <a:stretch>
            <a:fillRect/>
          </a:stretch>
        </p:blipFill>
        <p:spPr bwMode="auto">
          <a:xfrm>
            <a:off x="7000892" y="428604"/>
            <a:ext cx="1428760" cy="14287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anchor="b">
            <a:normAutofit/>
          </a:bodyPr>
          <a:lstStyle/>
          <a:p>
            <a:r>
              <a:rPr lang="ru-RU" dirty="0" err="1" smtClean="0"/>
              <a:t>Monkey’s</a:t>
            </a:r>
            <a:r>
              <a:rPr lang="ru-RU" dirty="0" smtClean="0"/>
              <a:t> </a:t>
            </a:r>
            <a:r>
              <a:rPr lang="ru-RU" dirty="0" err="1" smtClean="0"/>
              <a:t>Audio</a:t>
            </a:r>
            <a:r>
              <a:rPr lang="ru-RU" dirty="0" smtClean="0"/>
              <a:t> (2)</a:t>
            </a:r>
          </a:p>
        </p:txBody>
      </p:sp>
      <p:sp>
        <p:nvSpPr>
          <p:cNvPr id="3" name="Содержимое 2"/>
          <p:cNvSpPr>
            <a:spLocks noGrp="1"/>
          </p:cNvSpPr>
          <p:nvPr>
            <p:ph sz="quarter" idx="1"/>
          </p:nvPr>
        </p:nvSpPr>
        <p:spPr>
          <a:xfrm>
            <a:off x="457200" y="1744216"/>
            <a:ext cx="7467600" cy="3989040"/>
          </a:xfrm>
        </p:spPr>
        <p:txBody>
          <a:bodyPr>
            <a:normAutofit lnSpcReduction="10000"/>
          </a:bodyPr>
          <a:lstStyle/>
          <a:p>
            <a:r>
              <a:rPr lang="uk-UA" dirty="0"/>
              <a:t>Серед його особливостей виробники відзначають ефективність, швидкість роботи, досить широку програмну підтримку (наприклад, його підтримує програмний програвач </a:t>
            </a:r>
            <a:r>
              <a:rPr lang="uk-UA" dirty="0" err="1"/>
              <a:t>WinAmp</a:t>
            </a:r>
            <a:r>
              <a:rPr lang="uk-UA" dirty="0"/>
              <a:t>), простоту використання, безкоштовність, підтримку тегів, доступність вихідних кодів</a:t>
            </a:r>
            <a:r>
              <a:rPr lang="ru-RU" dirty="0" smtClean="0"/>
              <a:t>.</a:t>
            </a:r>
          </a:p>
          <a:p>
            <a:r>
              <a:rPr lang="uk-UA" dirty="0"/>
              <a:t>Незважаючи на відкритий вихідний код, </a:t>
            </a:r>
            <a:r>
              <a:rPr lang="uk-UA" dirty="0" err="1"/>
              <a:t>Monkey's</a:t>
            </a:r>
            <a:r>
              <a:rPr lang="uk-UA" dirty="0"/>
              <a:t> </a:t>
            </a:r>
            <a:r>
              <a:rPr lang="uk-UA" dirty="0" err="1"/>
              <a:t>Audio</a:t>
            </a:r>
            <a:r>
              <a:rPr lang="uk-UA" dirty="0"/>
              <a:t> не є вільним, так як його ліцензія накладає значні обмеження на використання</a:t>
            </a:r>
            <a:r>
              <a:rPr lang="ru-RU" dirty="0" smtClean="0"/>
              <a:t>.</a:t>
            </a:r>
            <a:endParaRPr lang="ru-RU" dirty="0"/>
          </a:p>
        </p:txBody>
      </p:sp>
      <p:pic>
        <p:nvPicPr>
          <p:cNvPr id="4" name="Рисунок 1" descr="94cc0dd26fb1d51c2a73971ccce2f758.png"/>
          <p:cNvPicPr>
            <a:picLocks noChangeAspect="1" noChangeArrowheads="1"/>
          </p:cNvPicPr>
          <p:nvPr/>
        </p:nvPicPr>
        <p:blipFill>
          <a:blip r:embed="rId2" cstate="print"/>
          <a:srcRect/>
          <a:stretch>
            <a:fillRect/>
          </a:stretch>
        </p:blipFill>
        <p:spPr bwMode="auto">
          <a:xfrm>
            <a:off x="7000892" y="428604"/>
            <a:ext cx="1428760" cy="14287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Методи стиснення музики і формати </a:t>
            </a:r>
            <a:r>
              <a:rPr lang="uk-UA" dirty="0" err="1"/>
              <a:t>аудіоданих</a:t>
            </a:r>
            <a:r>
              <a:rPr lang="uk-UA" dirty="0"/>
              <a:t> з втратами</a:t>
            </a:r>
            <a:endParaRPr lang="ru-RU" dirty="0"/>
          </a:p>
        </p:txBody>
      </p:sp>
      <p:sp>
        <p:nvSpPr>
          <p:cNvPr id="3" name="Содержимое 2"/>
          <p:cNvSpPr>
            <a:spLocks noGrp="1"/>
          </p:cNvSpPr>
          <p:nvPr>
            <p:ph sz="quarter" idx="1"/>
          </p:nvPr>
        </p:nvSpPr>
        <p:spPr/>
        <p:txBody>
          <a:bodyPr>
            <a:normAutofit fontScale="92500" lnSpcReduction="20000"/>
          </a:bodyPr>
          <a:lstStyle/>
          <a:p>
            <a:r>
              <a:rPr lang="ru-RU" b="1" dirty="0" smtClean="0">
                <a:solidFill>
                  <a:srgbClr val="FF0000"/>
                </a:solidFill>
              </a:rPr>
              <a:t>MP3</a:t>
            </a:r>
          </a:p>
          <a:p>
            <a:r>
              <a:rPr lang="ru-RU" b="1" dirty="0" err="1" smtClean="0">
                <a:solidFill>
                  <a:srgbClr val="FF0000"/>
                </a:solidFill>
              </a:rPr>
              <a:t>Ogg</a:t>
            </a:r>
            <a:r>
              <a:rPr lang="ru-RU" b="1" dirty="0" smtClean="0">
                <a:solidFill>
                  <a:srgbClr val="FF0000"/>
                </a:solidFill>
              </a:rPr>
              <a:t> Vorbis</a:t>
            </a:r>
          </a:p>
          <a:p>
            <a:r>
              <a:rPr lang="ru-RU" b="1" dirty="0" smtClean="0">
                <a:solidFill>
                  <a:srgbClr val="FF0000"/>
                </a:solidFill>
              </a:rPr>
              <a:t>WMA — </a:t>
            </a:r>
            <a:r>
              <a:rPr lang="ru-RU" b="1" dirty="0" err="1" smtClean="0">
                <a:solidFill>
                  <a:srgbClr val="FF0000"/>
                </a:solidFill>
              </a:rPr>
              <a:t>Microsoft</a:t>
            </a:r>
            <a:r>
              <a:rPr lang="ru-RU" b="1" dirty="0" smtClean="0">
                <a:solidFill>
                  <a:srgbClr val="FF0000"/>
                </a:solidFill>
              </a:rPr>
              <a:t> </a:t>
            </a:r>
          </a:p>
          <a:p>
            <a:r>
              <a:rPr lang="ru-RU" b="1" dirty="0" smtClean="0">
                <a:solidFill>
                  <a:srgbClr val="FF0000"/>
                </a:solidFill>
              </a:rPr>
              <a:t>AAC, AAC+ — </a:t>
            </a:r>
            <a:r>
              <a:rPr lang="uk-UA" dirty="0"/>
              <a:t>існує в декількох варіантах, визначених специфікаціями </a:t>
            </a:r>
            <a:r>
              <a:rPr lang="ru-RU" dirty="0"/>
              <a:t>MPEG-2 и MPEG-4</a:t>
            </a:r>
          </a:p>
          <a:p>
            <a:r>
              <a:rPr lang="ru-RU" dirty="0" err="1" smtClean="0"/>
              <a:t>eAAC</a:t>
            </a:r>
            <a:r>
              <a:rPr lang="ru-RU" dirty="0" smtClean="0"/>
              <a:t>+ — </a:t>
            </a:r>
            <a:r>
              <a:rPr lang="uk-UA" dirty="0"/>
              <a:t>формат, пропонований </a:t>
            </a:r>
            <a:r>
              <a:rPr lang="uk-UA" dirty="0" err="1"/>
              <a:t>Sony</a:t>
            </a:r>
            <a:r>
              <a:rPr lang="uk-UA" dirty="0"/>
              <a:t>, як альтернатива AAC і </a:t>
            </a:r>
            <a:r>
              <a:rPr lang="uk-UA" dirty="0" smtClean="0"/>
              <a:t>AAC+</a:t>
            </a:r>
          </a:p>
          <a:p>
            <a:r>
              <a:rPr lang="ru-RU" dirty="0" err="1" smtClean="0"/>
              <a:t>Musepack</a:t>
            </a:r>
            <a:r>
              <a:rPr lang="ru-RU" dirty="0" smtClean="0"/>
              <a:t> </a:t>
            </a:r>
          </a:p>
          <a:p>
            <a:r>
              <a:rPr lang="ru-RU" dirty="0" smtClean="0"/>
              <a:t>ADPCM </a:t>
            </a:r>
          </a:p>
          <a:p>
            <a:r>
              <a:rPr lang="ru-RU" dirty="0" smtClean="0"/>
              <a:t>ATRAC </a:t>
            </a:r>
          </a:p>
          <a:p>
            <a:r>
              <a:rPr lang="ru-RU" dirty="0" smtClean="0"/>
              <a:t>Dolby AC-3 </a:t>
            </a:r>
          </a:p>
          <a:p>
            <a:r>
              <a:rPr lang="ru-RU" dirty="0" smtClean="0"/>
              <a:t>DTS </a:t>
            </a:r>
          </a:p>
          <a:p>
            <a:r>
              <a:rPr lang="ru-RU" dirty="0" smtClean="0"/>
              <a:t>MP2</a:t>
            </a:r>
          </a:p>
          <a:p>
            <a:r>
              <a:rPr lang="ru-RU" dirty="0" smtClean="0"/>
              <a:t>VQF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MP3 (1)</a:t>
            </a:r>
            <a:endParaRPr lang="ru-RU" dirty="0"/>
          </a:p>
        </p:txBody>
      </p:sp>
      <p:sp>
        <p:nvSpPr>
          <p:cNvPr id="3" name="Содержимое 2"/>
          <p:cNvSpPr>
            <a:spLocks noGrp="1"/>
          </p:cNvSpPr>
          <p:nvPr>
            <p:ph sz="quarter" idx="1"/>
          </p:nvPr>
        </p:nvSpPr>
        <p:spPr>
          <a:xfrm>
            <a:off x="323528" y="1484784"/>
            <a:ext cx="8352928" cy="5112568"/>
          </a:xfrm>
        </p:spPr>
        <p:txBody>
          <a:bodyPr>
            <a:normAutofit lnSpcReduction="10000"/>
          </a:bodyPr>
          <a:lstStyle/>
          <a:p>
            <a:r>
              <a:rPr lang="uk-UA" b="1" dirty="0"/>
              <a:t>MP3</a:t>
            </a:r>
            <a:r>
              <a:rPr lang="uk-UA" dirty="0"/>
              <a:t> (більш точно, MPEG-1/2 / 2.5 </a:t>
            </a:r>
            <a:r>
              <a:rPr lang="uk-UA" dirty="0" err="1"/>
              <a:t>Layer</a:t>
            </a:r>
            <a:r>
              <a:rPr lang="uk-UA" dirty="0"/>
              <a:t> 3 (але не MPEG-3) - третій формат кодування звукової доріжки MPEG) - ліцензований формат файлу для зберігання аудіо</a:t>
            </a:r>
            <a:r>
              <a:rPr lang="ru-RU" dirty="0" smtClean="0"/>
              <a:t>.</a:t>
            </a:r>
          </a:p>
          <a:p>
            <a:r>
              <a:rPr lang="uk-UA" dirty="0"/>
              <a:t>На даний момент MP3 є найвідомішим і популярним з поширених форматів цифрового кодування звукової інформації з втратами</a:t>
            </a:r>
            <a:r>
              <a:rPr lang="ru-RU" dirty="0" smtClean="0"/>
              <a:t>. </a:t>
            </a:r>
          </a:p>
          <a:p>
            <a:r>
              <a:rPr lang="uk-UA" dirty="0"/>
              <a:t>Він широко використовується в </a:t>
            </a:r>
            <a:r>
              <a:rPr lang="uk-UA" dirty="0" err="1"/>
              <a:t>файлообмінних</a:t>
            </a:r>
            <a:r>
              <a:rPr lang="uk-UA" dirty="0"/>
              <a:t> мережах для оціночної передачі музичних творів</a:t>
            </a:r>
            <a:r>
              <a:rPr lang="ru-RU" dirty="0" smtClean="0"/>
              <a:t>. </a:t>
            </a:r>
          </a:p>
          <a:p>
            <a:r>
              <a:rPr lang="uk-UA" dirty="0"/>
              <a:t>Формат може програватися практично в будь популярній операційній системі, на практично будь-якому портативному </a:t>
            </a:r>
            <a:r>
              <a:rPr lang="uk-UA" dirty="0" err="1"/>
              <a:t>аудіоплеєрі</a:t>
            </a:r>
            <a:r>
              <a:rPr lang="uk-UA" dirty="0"/>
              <a:t>, а також підтримується усіма сучасними моделями музичних центрів і DVD-</a:t>
            </a:r>
            <a:r>
              <a:rPr lang="uk-UA" dirty="0" err="1"/>
              <a:t>плеєрів</a:t>
            </a:r>
            <a:r>
              <a:rPr lang="ru-RU" dirty="0" smtClean="0"/>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MP3 (2)</a:t>
            </a:r>
            <a:endParaRPr lang="ru-RU" dirty="0"/>
          </a:p>
        </p:txBody>
      </p:sp>
      <p:sp>
        <p:nvSpPr>
          <p:cNvPr id="3" name="Содержимое 2"/>
          <p:cNvSpPr>
            <a:spLocks noGrp="1"/>
          </p:cNvSpPr>
          <p:nvPr>
            <p:ph sz="quarter" idx="1"/>
          </p:nvPr>
        </p:nvSpPr>
        <p:spPr>
          <a:xfrm>
            <a:off x="457200" y="1600200"/>
            <a:ext cx="7931224" cy="4873752"/>
          </a:xfrm>
        </p:spPr>
        <p:txBody>
          <a:bodyPr>
            <a:normAutofit lnSpcReduction="10000"/>
          </a:bodyPr>
          <a:lstStyle/>
          <a:p>
            <a:r>
              <a:rPr lang="uk-UA" dirty="0"/>
              <a:t>У форматі MP3 використовується алгоритм стиснення з втратами, розроблений для істотного зменшення розміру даних, необхідних для відтворення запису і забезпечення якості відтворення дуже близького до оригінального (на думку більшості слухачів), хоча меломани кажуть про відчутне розходження</a:t>
            </a:r>
            <a:r>
              <a:rPr lang="ru-RU" dirty="0" smtClean="0"/>
              <a:t>. </a:t>
            </a:r>
          </a:p>
          <a:p>
            <a:r>
              <a:rPr lang="uk-UA" dirty="0"/>
              <a:t>При створенні MP3 із середнім </a:t>
            </a:r>
            <a:r>
              <a:rPr lang="uk-UA" dirty="0" err="1"/>
              <a:t>бітрейтом</a:t>
            </a:r>
            <a:r>
              <a:rPr lang="uk-UA" dirty="0"/>
              <a:t> 128 </a:t>
            </a:r>
            <a:r>
              <a:rPr lang="uk-UA" dirty="0" err="1" smtClean="0"/>
              <a:t>кбіт</a:t>
            </a:r>
            <a:r>
              <a:rPr lang="uk-UA" dirty="0" smtClean="0"/>
              <a:t>/с </a:t>
            </a:r>
            <a:r>
              <a:rPr lang="uk-UA" dirty="0"/>
              <a:t>в результаті виходить файл, розмір якого приблизно рівний 1/10 від оригінального файлу з аудіо C</a:t>
            </a:r>
            <a:r>
              <a:rPr lang="ru-RU" dirty="0" smtClean="0"/>
              <a:t>D. </a:t>
            </a:r>
          </a:p>
          <a:p>
            <a:r>
              <a:rPr lang="uk-UA" dirty="0"/>
              <a:t>MP3 файли можуть створюватися з високим або низьким </a:t>
            </a:r>
            <a:r>
              <a:rPr lang="uk-UA" dirty="0" err="1"/>
              <a:t>бітрейтом</a:t>
            </a:r>
            <a:r>
              <a:rPr lang="uk-UA" dirty="0"/>
              <a:t>, який впливає на якість файлу-результату</a:t>
            </a:r>
            <a:r>
              <a:rPr lang="ru-RU" dirty="0" smtClean="0"/>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MP3 (3)</a:t>
            </a:r>
            <a:endParaRPr lang="ru-RU" dirty="0"/>
          </a:p>
        </p:txBody>
      </p:sp>
      <p:sp>
        <p:nvSpPr>
          <p:cNvPr id="3" name="Содержимое 2"/>
          <p:cNvSpPr>
            <a:spLocks noGrp="1"/>
          </p:cNvSpPr>
          <p:nvPr>
            <p:ph sz="quarter" idx="1"/>
          </p:nvPr>
        </p:nvSpPr>
        <p:spPr>
          <a:xfrm>
            <a:off x="457200" y="1600200"/>
            <a:ext cx="7615262" cy="4873752"/>
          </a:xfrm>
        </p:spPr>
        <p:txBody>
          <a:bodyPr>
            <a:normAutofit fontScale="92500"/>
          </a:bodyPr>
          <a:lstStyle/>
          <a:p>
            <a:r>
              <a:rPr lang="uk-UA" dirty="0"/>
              <a:t>Принцип стиснення полягає в зниженні точності деяких частин звукового потоку, що практично нерозрізнено для слуху більшості людей</a:t>
            </a:r>
            <a:r>
              <a:rPr lang="ru-RU" dirty="0" smtClean="0"/>
              <a:t>. </a:t>
            </a:r>
          </a:p>
          <a:p>
            <a:r>
              <a:rPr lang="uk-UA" dirty="0"/>
              <a:t>Даний метод називають кодуванням сприйняття</a:t>
            </a:r>
            <a:r>
              <a:rPr lang="ru-RU" dirty="0" smtClean="0"/>
              <a:t>.</a:t>
            </a:r>
          </a:p>
          <a:p>
            <a:r>
              <a:rPr lang="uk-UA" dirty="0"/>
              <a:t>При цьому на першому етапі будується діаграма звуку у вигляді послідовності коротких проміжків часу, потім на ній видаляється інформація не помітна людським вухом, а решта інформація зберігається в компактному вигляді</a:t>
            </a:r>
            <a:r>
              <a:rPr lang="ru-RU" dirty="0" smtClean="0"/>
              <a:t>. </a:t>
            </a:r>
          </a:p>
          <a:p>
            <a:r>
              <a:rPr lang="uk-UA" dirty="0"/>
              <a:t>Даний підхід схожий на метод стиснення, використовуваний при стисненні зображень у формат JPEG</a:t>
            </a:r>
            <a:r>
              <a:rPr lang="ru-RU" dirty="0" smtClean="0"/>
              <a: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MP3 (4)</a:t>
            </a:r>
            <a:endParaRPr lang="ru-RU" dirty="0"/>
          </a:p>
        </p:txBody>
      </p:sp>
      <p:sp>
        <p:nvSpPr>
          <p:cNvPr id="3" name="Содержимое 2"/>
          <p:cNvSpPr>
            <a:spLocks noGrp="1"/>
          </p:cNvSpPr>
          <p:nvPr>
            <p:ph sz="quarter" idx="1"/>
          </p:nvPr>
        </p:nvSpPr>
        <p:spPr/>
        <p:txBody>
          <a:bodyPr>
            <a:normAutofit/>
          </a:bodyPr>
          <a:lstStyle/>
          <a:p>
            <a:r>
              <a:rPr lang="uk-UA" dirty="0"/>
              <a:t>У цьому форматі звуки кодуються частотним </a:t>
            </a:r>
            <a:r>
              <a:rPr lang="uk-UA" dirty="0" smtClean="0"/>
              <a:t>чином, </a:t>
            </a:r>
            <a:r>
              <a:rPr lang="uk-UA" dirty="0"/>
              <a:t>є підтримка стерео, причому в двох форматах</a:t>
            </a:r>
            <a:r>
              <a:rPr lang="ru-RU" dirty="0" smtClean="0"/>
              <a:t>. </a:t>
            </a:r>
          </a:p>
          <a:p>
            <a:r>
              <a:rPr lang="uk-UA" dirty="0"/>
              <a:t>Ступінь стиснення можна варіювати, в тому числі в межах одного файлу</a:t>
            </a:r>
            <a:r>
              <a:rPr lang="ru-RU" dirty="0" smtClean="0"/>
              <a:t>. </a:t>
            </a:r>
          </a:p>
          <a:p>
            <a:r>
              <a:rPr lang="uk-UA" dirty="0"/>
              <a:t>Інтервал можливих значень </a:t>
            </a:r>
            <a:r>
              <a:rPr lang="uk-UA" dirty="0" err="1"/>
              <a:t>бітрейту</a:t>
            </a:r>
            <a:r>
              <a:rPr lang="uk-UA" dirty="0"/>
              <a:t> складає 8 - 320 </a:t>
            </a:r>
            <a:r>
              <a:rPr lang="uk-UA" dirty="0" err="1" smtClean="0"/>
              <a:t>кбіт</a:t>
            </a:r>
            <a:r>
              <a:rPr lang="uk-UA" dirty="0" smtClean="0"/>
              <a:t>/c</a:t>
            </a:r>
            <a:r>
              <a:rPr lang="ru-RU" dirty="0" smtClean="0"/>
              <a:t>. </a:t>
            </a:r>
          </a:p>
          <a:p>
            <a:r>
              <a:rPr lang="uk-UA" dirty="0"/>
              <a:t>Для порівняння, потік даних із звичайного компакт-диска формату </a:t>
            </a:r>
            <a:r>
              <a:rPr lang="uk-UA" dirty="0" err="1"/>
              <a:t>Audio</a:t>
            </a:r>
            <a:r>
              <a:rPr lang="uk-UA" dirty="0"/>
              <a:t>-CD дорівнює приблизно 1 378 </a:t>
            </a:r>
            <a:r>
              <a:rPr lang="uk-UA" dirty="0" err="1" smtClean="0"/>
              <a:t>кбіт</a:t>
            </a:r>
            <a:r>
              <a:rPr lang="uk-UA" dirty="0" smtClean="0"/>
              <a:t>/c </a:t>
            </a:r>
            <a:r>
              <a:rPr lang="uk-UA" dirty="0"/>
              <a:t>при частоті дискретизації 44100 </a:t>
            </a:r>
            <a:r>
              <a:rPr lang="uk-UA" dirty="0" err="1"/>
              <a:t>Гц</a:t>
            </a:r>
            <a:r>
              <a:rPr lang="ru-RU" dirty="0" smtClean="0"/>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850106"/>
          </a:xfrm>
        </p:spPr>
        <p:txBody>
          <a:bodyPr/>
          <a:lstStyle/>
          <a:p>
            <a:r>
              <a:rPr lang="ru-RU" dirty="0" smtClean="0"/>
              <a:t>Оцифровка </a:t>
            </a:r>
            <a:r>
              <a:rPr lang="ru-RU" dirty="0" err="1" smtClean="0"/>
              <a:t>сигналів</a:t>
            </a:r>
            <a:endParaRPr lang="ru-RU" dirty="0"/>
          </a:p>
        </p:txBody>
      </p:sp>
      <p:sp>
        <p:nvSpPr>
          <p:cNvPr id="3" name="Содержимое 2"/>
          <p:cNvSpPr>
            <a:spLocks noGrp="1"/>
          </p:cNvSpPr>
          <p:nvPr>
            <p:ph sz="quarter" idx="1"/>
          </p:nvPr>
        </p:nvSpPr>
        <p:spPr>
          <a:xfrm>
            <a:off x="500034" y="1500174"/>
            <a:ext cx="7467600" cy="3071834"/>
          </a:xfrm>
        </p:spPr>
        <p:txBody>
          <a:bodyPr>
            <a:normAutofit/>
          </a:bodyPr>
          <a:lstStyle/>
          <a:p>
            <a:r>
              <a:rPr lang="ru-RU" b="1" dirty="0" err="1" smtClean="0"/>
              <a:t>Квантування</a:t>
            </a:r>
            <a:r>
              <a:rPr lang="ru-RU" b="1" dirty="0" smtClean="0"/>
              <a:t> по </a:t>
            </a:r>
            <a:r>
              <a:rPr lang="ru-RU" b="1" dirty="0" err="1" smtClean="0"/>
              <a:t>амплітуді</a:t>
            </a:r>
            <a:endParaRPr lang="ru-RU" b="1" dirty="0" smtClean="0"/>
          </a:p>
          <a:p>
            <a:r>
              <a:rPr lang="uk-UA" dirty="0"/>
              <a:t>Неперервна залежність гучності звуку від часу </a:t>
            </a:r>
            <a:r>
              <a:rPr lang="uk-UA" dirty="0" smtClean="0"/>
              <a:t>A(t</a:t>
            </a:r>
            <a:r>
              <a:rPr lang="uk-UA" dirty="0"/>
              <a:t>) замінюється на дискретну послідовність рівнів гучності</a:t>
            </a:r>
            <a:r>
              <a:rPr lang="ru-RU" dirty="0" smtClean="0"/>
              <a:t>. </a:t>
            </a:r>
          </a:p>
          <a:p>
            <a:r>
              <a:rPr lang="uk-UA" dirty="0"/>
              <a:t>На графіку це виглядає як заміна гладкої кривої на послідовність «сходинок»</a:t>
            </a:r>
            <a:r>
              <a:rPr lang="ru-RU" dirty="0" smtClean="0"/>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MP3 (5)</a:t>
            </a:r>
            <a:endParaRPr lang="ru-RU" dirty="0"/>
          </a:p>
        </p:txBody>
      </p:sp>
      <p:sp>
        <p:nvSpPr>
          <p:cNvPr id="3" name="Содержимое 2"/>
          <p:cNvSpPr>
            <a:spLocks noGrp="1"/>
          </p:cNvSpPr>
          <p:nvPr>
            <p:ph sz="quarter" idx="1"/>
          </p:nvPr>
        </p:nvSpPr>
        <p:spPr>
          <a:xfrm>
            <a:off x="457200" y="1600200"/>
            <a:ext cx="7787208" cy="4873752"/>
          </a:xfrm>
        </p:spPr>
        <p:txBody>
          <a:bodyPr>
            <a:normAutofit/>
          </a:bodyPr>
          <a:lstStyle/>
          <a:p>
            <a:r>
              <a:rPr lang="uk-UA" dirty="0"/>
              <a:t>Існує три версії MP3 формату для різних потреб: MPEG-1, MPEG-2 та MPEG-2.5. Відрізняються вони можливими діапазонами </a:t>
            </a:r>
            <a:r>
              <a:rPr lang="uk-UA" dirty="0" err="1"/>
              <a:t>бітрейту</a:t>
            </a:r>
            <a:r>
              <a:rPr lang="uk-UA" dirty="0"/>
              <a:t> і частоти дискретизації </a:t>
            </a:r>
            <a:r>
              <a:rPr lang="ru-RU" dirty="0" smtClean="0"/>
              <a:t>:</a:t>
            </a:r>
          </a:p>
          <a:p>
            <a:pPr lvl="1"/>
            <a:r>
              <a:rPr lang="ru-RU" sz="2400" dirty="0" smtClean="0"/>
              <a:t>32—320 кбит/c при частотах </a:t>
            </a:r>
            <a:r>
              <a:rPr lang="ru-RU" sz="2400" dirty="0" err="1" smtClean="0"/>
              <a:t>дискретизації</a:t>
            </a:r>
            <a:r>
              <a:rPr lang="ru-RU" sz="2400" dirty="0" smtClean="0"/>
              <a:t> 32000 Гц, 44100 Гц і 48000 Гц для MPEG-1 </a:t>
            </a:r>
            <a:r>
              <a:rPr lang="ru-RU" sz="2400" dirty="0" err="1" smtClean="0"/>
              <a:t>Layer</a:t>
            </a:r>
            <a:r>
              <a:rPr lang="ru-RU" sz="2400" dirty="0" smtClean="0"/>
              <a:t> 3; </a:t>
            </a:r>
          </a:p>
          <a:p>
            <a:pPr lvl="1"/>
            <a:r>
              <a:rPr lang="ru-RU" sz="2400" dirty="0" smtClean="0"/>
              <a:t>16—160 кбит/c при частотах </a:t>
            </a:r>
            <a:r>
              <a:rPr lang="ru-RU" sz="2400" dirty="0" err="1" smtClean="0"/>
              <a:t>дискретизації</a:t>
            </a:r>
            <a:r>
              <a:rPr lang="ru-RU" sz="2400" dirty="0" smtClean="0"/>
              <a:t> 16000 Гц, 22050 Гц і 24000 Гц для MPEG-2 </a:t>
            </a:r>
            <a:r>
              <a:rPr lang="ru-RU" sz="2400" dirty="0" err="1" smtClean="0"/>
              <a:t>Layer</a:t>
            </a:r>
            <a:r>
              <a:rPr lang="ru-RU" sz="2400" dirty="0" smtClean="0"/>
              <a:t> 3; </a:t>
            </a:r>
          </a:p>
          <a:p>
            <a:pPr lvl="1"/>
            <a:r>
              <a:rPr lang="ru-RU" sz="2400" dirty="0" smtClean="0"/>
              <a:t>8—160 кбит/c при частотах </a:t>
            </a:r>
            <a:r>
              <a:rPr lang="ru-RU" sz="2400" dirty="0" err="1" smtClean="0"/>
              <a:t>дискретизації</a:t>
            </a:r>
            <a:r>
              <a:rPr lang="ru-RU" sz="2400" dirty="0" smtClean="0"/>
              <a:t> 8000 Гц і 11025 Гц для MPEG-2.5 </a:t>
            </a:r>
            <a:r>
              <a:rPr lang="ru-RU" sz="2400" dirty="0" err="1" smtClean="0"/>
              <a:t>Layer</a:t>
            </a:r>
            <a:r>
              <a:rPr lang="ru-RU" sz="2400" dirty="0" smtClean="0"/>
              <a:t> 3.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Технічні </a:t>
            </a:r>
            <a:r>
              <a:rPr lang="uk-UA" dirty="0" smtClean="0"/>
              <a:t>недоліки MP3</a:t>
            </a:r>
            <a:endParaRPr lang="ru-RU" dirty="0"/>
          </a:p>
        </p:txBody>
      </p:sp>
      <p:sp>
        <p:nvSpPr>
          <p:cNvPr id="3" name="Содержимое 2"/>
          <p:cNvSpPr>
            <a:spLocks noGrp="1"/>
          </p:cNvSpPr>
          <p:nvPr>
            <p:ph sz="quarter" idx="1"/>
          </p:nvPr>
        </p:nvSpPr>
        <p:spPr>
          <a:xfrm>
            <a:off x="457200" y="1600200"/>
            <a:ext cx="7467600" cy="4493096"/>
          </a:xfrm>
        </p:spPr>
        <p:txBody>
          <a:bodyPr>
            <a:normAutofit/>
          </a:bodyPr>
          <a:lstStyle/>
          <a:p>
            <a:r>
              <a:rPr lang="uk-UA" dirty="0" smtClean="0"/>
              <a:t>Кількість </a:t>
            </a:r>
            <a:r>
              <a:rPr lang="uk-UA" dirty="0"/>
              <a:t>каналів звуку обмежена двома</a:t>
            </a:r>
            <a:r>
              <a:rPr lang="ru-RU" dirty="0" smtClean="0"/>
              <a:t>.</a:t>
            </a:r>
          </a:p>
          <a:p>
            <a:r>
              <a:rPr lang="uk-UA" dirty="0"/>
              <a:t>Обмежений 320 </a:t>
            </a:r>
            <a:r>
              <a:rPr lang="uk-UA" dirty="0" err="1" smtClean="0"/>
              <a:t>Кбіт</a:t>
            </a:r>
            <a:r>
              <a:rPr lang="uk-UA" dirty="0" smtClean="0"/>
              <a:t>/с </a:t>
            </a:r>
            <a:r>
              <a:rPr lang="uk-UA" dirty="0" err="1"/>
              <a:t>бітрейт</a:t>
            </a:r>
            <a:r>
              <a:rPr lang="uk-UA" dirty="0"/>
              <a:t>, неможливість професійного застосування (кожне нове збереження розкодованого MP3-запису призводить до погіршення його якості)</a:t>
            </a:r>
            <a:r>
              <a:rPr lang="ru-RU" dirty="0" smtClean="0"/>
              <a:t>.</a:t>
            </a:r>
          </a:p>
          <a:p>
            <a:r>
              <a:rPr lang="uk-UA" dirty="0"/>
              <a:t>Відсутність в стандарті DRM-можливостей -можливість з управління авторськими правами та захисту інформації від несанкціонованого використання</a:t>
            </a:r>
            <a:r>
              <a:rPr lang="ru-RU" dirty="0" smtClean="0"/>
              <a:t>.</a:t>
            </a:r>
          </a:p>
          <a:p>
            <a:r>
              <a:rPr lang="uk-UA" dirty="0"/>
              <a:t>Помітне падіння якості на досить сильно стиснутих музичних файлах</a:t>
            </a:r>
            <a:r>
              <a:rPr lang="ru-RU" dirty="0" smtClean="0"/>
              <a: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Юридичні </a:t>
            </a:r>
            <a:r>
              <a:rPr lang="uk-UA" dirty="0" smtClean="0"/>
              <a:t>обмеження </a:t>
            </a:r>
            <a:r>
              <a:rPr lang="uk-UA" dirty="0"/>
              <a:t>MP3</a:t>
            </a:r>
            <a:endParaRPr lang="ru-RU" dirty="0"/>
          </a:p>
        </p:txBody>
      </p:sp>
      <p:sp>
        <p:nvSpPr>
          <p:cNvPr id="3" name="Содержимое 2"/>
          <p:cNvSpPr>
            <a:spLocks noGrp="1"/>
          </p:cNvSpPr>
          <p:nvPr>
            <p:ph sz="quarter" idx="1"/>
          </p:nvPr>
        </p:nvSpPr>
        <p:spPr>
          <a:xfrm>
            <a:off x="467544" y="2060848"/>
            <a:ext cx="7467600" cy="2692896"/>
          </a:xfrm>
        </p:spPr>
        <p:txBody>
          <a:bodyPr>
            <a:normAutofit lnSpcReduction="10000"/>
          </a:bodyPr>
          <a:lstStyle/>
          <a:p>
            <a:r>
              <a:rPr lang="uk-UA" dirty="0"/>
              <a:t>Патентом на MP3 володіє компанія </a:t>
            </a:r>
            <a:r>
              <a:rPr lang="uk-UA" dirty="0" err="1"/>
              <a:t>Alcatel-Lucent</a:t>
            </a:r>
            <a:r>
              <a:rPr lang="uk-UA" dirty="0"/>
              <a:t>, що дозволяє їй пред'являти претензії до </a:t>
            </a:r>
            <a:r>
              <a:rPr lang="uk-UA" dirty="0" smtClean="0"/>
              <a:t>всіх, хто </a:t>
            </a:r>
            <a:r>
              <a:rPr lang="uk-UA" dirty="0"/>
              <a:t>незаконно </a:t>
            </a:r>
            <a:r>
              <a:rPr lang="uk-UA" dirty="0" smtClean="0"/>
              <a:t>використовує </a:t>
            </a:r>
            <a:r>
              <a:rPr lang="uk-UA" dirty="0"/>
              <a:t>її власність</a:t>
            </a:r>
            <a:r>
              <a:rPr lang="ru-RU" dirty="0" smtClean="0"/>
              <a:t>. </a:t>
            </a:r>
          </a:p>
          <a:p>
            <a:r>
              <a:rPr lang="uk-UA" dirty="0" smtClean="0"/>
              <a:t>Термін </a:t>
            </a:r>
            <a:r>
              <a:rPr lang="uk-UA" dirty="0"/>
              <a:t>дії </a:t>
            </a:r>
            <a:r>
              <a:rPr lang="uk-UA" dirty="0" smtClean="0"/>
              <a:t>основного патенту закінчився </a:t>
            </a:r>
            <a:r>
              <a:rPr lang="uk-UA" dirty="0"/>
              <a:t>у</a:t>
            </a:r>
            <a:r>
              <a:rPr lang="uk-UA" dirty="0" smtClean="0"/>
              <a:t> </a:t>
            </a:r>
            <a:r>
              <a:rPr lang="uk-UA" dirty="0"/>
              <a:t>2010 році, </a:t>
            </a:r>
            <a:r>
              <a:rPr lang="uk-UA" dirty="0" smtClean="0"/>
              <a:t>хоча за деякими юридичними нормами це остаточно сталося у кінці 2015 р.</a:t>
            </a:r>
          </a:p>
        </p:txBody>
      </p:sp>
    </p:spTree>
    <p:extLst>
      <p:ext uri="{BB962C8B-B14F-4D97-AF65-F5344CB8AC3E}">
        <p14:creationId xmlns:p14="http://schemas.microsoft.com/office/powerpoint/2010/main" val="18885574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Ogg Vorbis (1)</a:t>
            </a:r>
            <a:endParaRPr lang="ru-RU" dirty="0"/>
          </a:p>
        </p:txBody>
      </p:sp>
      <p:sp>
        <p:nvSpPr>
          <p:cNvPr id="3" name="Содержимое 2"/>
          <p:cNvSpPr>
            <a:spLocks noGrp="1"/>
          </p:cNvSpPr>
          <p:nvPr>
            <p:ph sz="quarter" idx="1"/>
          </p:nvPr>
        </p:nvSpPr>
        <p:spPr>
          <a:xfrm>
            <a:off x="323528" y="1600200"/>
            <a:ext cx="8106124" cy="4873752"/>
          </a:xfrm>
        </p:spPr>
        <p:txBody>
          <a:bodyPr>
            <a:normAutofit/>
          </a:bodyPr>
          <a:lstStyle/>
          <a:p>
            <a:r>
              <a:rPr lang="uk-UA" dirty="0" err="1"/>
              <a:t>Ogg</a:t>
            </a:r>
            <a:r>
              <a:rPr lang="uk-UA" dirty="0"/>
              <a:t> </a:t>
            </a:r>
            <a:r>
              <a:rPr lang="uk-UA" dirty="0" err="1"/>
              <a:t>Vorbis</a:t>
            </a:r>
            <a:r>
              <a:rPr lang="uk-UA" dirty="0"/>
              <a:t> - це вільний, непатентований стандарт стиснення </a:t>
            </a:r>
            <a:r>
              <a:rPr lang="uk-UA" dirty="0" err="1"/>
              <a:t>аудіоданих</a:t>
            </a:r>
            <a:r>
              <a:rPr lang="uk-UA" dirty="0"/>
              <a:t> з втратами, який створений </a:t>
            </a:r>
            <a:r>
              <a:rPr lang="uk-UA" dirty="0" err="1"/>
              <a:t>Xiph.Org</a:t>
            </a:r>
            <a:r>
              <a:rPr lang="uk-UA" dirty="0"/>
              <a:t> </a:t>
            </a:r>
            <a:r>
              <a:rPr lang="uk-UA" dirty="0" err="1"/>
              <a:t>Foundation</a:t>
            </a:r>
            <a:r>
              <a:rPr lang="uk-UA" dirty="0"/>
              <a:t> (</a:t>
            </a:r>
            <a:r>
              <a:rPr lang="uk-UA" dirty="0" err="1"/>
              <a:t>Xiph</a:t>
            </a:r>
            <a:r>
              <a:rPr lang="uk-UA" dirty="0"/>
              <a:t> розшифровується як </a:t>
            </a:r>
            <a:r>
              <a:rPr lang="uk-UA" dirty="0" err="1"/>
              <a:t>Xiphophorus</a:t>
            </a:r>
            <a:r>
              <a:rPr lang="ru-RU" dirty="0" smtClean="0"/>
              <a:t>). </a:t>
            </a:r>
          </a:p>
          <a:p>
            <a:r>
              <a:rPr lang="uk-UA" dirty="0"/>
              <a:t>Формат замислювався як конкурент всіх існуючих платних </a:t>
            </a:r>
            <a:r>
              <a:rPr lang="uk-UA" dirty="0" err="1"/>
              <a:t>аудіоформатів</a:t>
            </a:r>
            <a:r>
              <a:rPr lang="uk-UA" dirty="0"/>
              <a:t>, схожих з ним</a:t>
            </a:r>
            <a:r>
              <a:rPr lang="ru-RU" dirty="0" smtClean="0"/>
              <a:t>. </a:t>
            </a:r>
          </a:p>
          <a:p>
            <a:r>
              <a:rPr lang="uk-UA" dirty="0"/>
              <a:t>Формат схожий на MP3, проте використовувані ним алгоритми і </a:t>
            </a:r>
            <a:r>
              <a:rPr lang="uk-UA" dirty="0" err="1"/>
              <a:t>психоакустичні</a:t>
            </a:r>
            <a:r>
              <a:rPr lang="uk-UA" dirty="0"/>
              <a:t> моделі відрізняються від MP3 і </a:t>
            </a:r>
            <a:r>
              <a:rPr lang="uk-UA" dirty="0" smtClean="0"/>
              <a:t>конкурентів. </a:t>
            </a:r>
          </a:p>
          <a:p>
            <a:r>
              <a:rPr lang="uk-UA" dirty="0" smtClean="0"/>
              <a:t>За </a:t>
            </a:r>
            <a:r>
              <a:rPr lang="uk-UA" dirty="0"/>
              <a:t>деякими даними </a:t>
            </a:r>
            <a:r>
              <a:rPr lang="uk-UA" dirty="0" smtClean="0"/>
              <a:t>вони </a:t>
            </a:r>
            <a:r>
              <a:rPr lang="uk-UA" dirty="0"/>
              <a:t>більш якісні, що, як результат, дає більш високу якість звучання на порівнянних </a:t>
            </a:r>
            <a:r>
              <a:rPr lang="uk-UA" dirty="0" err="1" smtClean="0"/>
              <a:t>бітрейтах</a:t>
            </a:r>
            <a:r>
              <a:rPr lang="ru-RU" dirty="0" smtClean="0"/>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Ogg Vorbis (2)</a:t>
            </a:r>
            <a:endParaRPr lang="ru-RU" dirty="0"/>
          </a:p>
        </p:txBody>
      </p:sp>
      <p:sp>
        <p:nvSpPr>
          <p:cNvPr id="3" name="Содержимое 2"/>
          <p:cNvSpPr>
            <a:spLocks noGrp="1"/>
          </p:cNvSpPr>
          <p:nvPr>
            <p:ph sz="quarter" idx="1"/>
          </p:nvPr>
        </p:nvSpPr>
        <p:spPr>
          <a:xfrm>
            <a:off x="457200" y="1600200"/>
            <a:ext cx="7467600" cy="4421088"/>
          </a:xfrm>
        </p:spPr>
        <p:txBody>
          <a:bodyPr>
            <a:normAutofit lnSpcReduction="10000"/>
          </a:bodyPr>
          <a:lstStyle/>
          <a:p>
            <a:r>
              <a:rPr lang="uk-UA" dirty="0" err="1"/>
              <a:t>Ogg</a:t>
            </a:r>
            <a:r>
              <a:rPr lang="uk-UA" dirty="0"/>
              <a:t> </a:t>
            </a:r>
            <a:r>
              <a:rPr lang="uk-UA" dirty="0" err="1"/>
              <a:t>Vorbis</a:t>
            </a:r>
            <a:r>
              <a:rPr lang="uk-UA" dirty="0"/>
              <a:t> - стандарт, яким абсолютно безкоштовно можуть користуватися всі бажаючі</a:t>
            </a:r>
            <a:r>
              <a:rPr lang="ru-RU" dirty="0" smtClean="0"/>
              <a:t>. </a:t>
            </a:r>
          </a:p>
          <a:p>
            <a:r>
              <a:rPr lang="uk-UA" dirty="0"/>
              <a:t>Формат користується підтримкою багатьох виробників MP3-плеєрів, деякі DVD-</a:t>
            </a:r>
            <a:r>
              <a:rPr lang="uk-UA" dirty="0" err="1"/>
              <a:t>плеєри</a:t>
            </a:r>
            <a:r>
              <a:rPr lang="uk-UA" dirty="0"/>
              <a:t> підтримують його, він набирає популярність в Інтернеті, його використовують для зберігання звуків в комп'ютерних іграх</a:t>
            </a:r>
            <a:r>
              <a:rPr lang="ru-RU" dirty="0" smtClean="0"/>
              <a:t>. </a:t>
            </a:r>
          </a:p>
          <a:p>
            <a:r>
              <a:rPr lang="uk-UA" dirty="0" err="1"/>
              <a:t>Ogg</a:t>
            </a:r>
            <a:r>
              <a:rPr lang="uk-UA" dirty="0"/>
              <a:t> </a:t>
            </a:r>
            <a:r>
              <a:rPr lang="uk-UA" dirty="0" err="1"/>
              <a:t>Vorbis</a:t>
            </a:r>
            <a:r>
              <a:rPr lang="uk-UA" dirty="0"/>
              <a:t> підтримується практично всіма існуючими операційними системами, що робить його схожим на MP3 і, теоретично, дає можливість </a:t>
            </a:r>
            <a:r>
              <a:rPr lang="uk-UA" dirty="0" smtClean="0"/>
              <a:t>широкого поширення</a:t>
            </a:r>
            <a:r>
              <a:rPr lang="ru-RU" dirty="0"/>
              <a:t>.</a:t>
            </a:r>
            <a:endParaRPr lang="ru-RU"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Ogg Vorbis (3)</a:t>
            </a:r>
            <a:endParaRPr lang="ru-RU" dirty="0"/>
          </a:p>
        </p:txBody>
      </p:sp>
      <p:sp>
        <p:nvSpPr>
          <p:cNvPr id="3" name="Содержимое 2"/>
          <p:cNvSpPr>
            <a:spLocks noGrp="1"/>
          </p:cNvSpPr>
          <p:nvPr>
            <p:ph sz="quarter" idx="1"/>
          </p:nvPr>
        </p:nvSpPr>
        <p:spPr/>
        <p:txBody>
          <a:bodyPr>
            <a:normAutofit fontScale="92500"/>
          </a:bodyPr>
          <a:lstStyle/>
          <a:p>
            <a:r>
              <a:rPr lang="uk-UA" dirty="0" err="1"/>
              <a:t>Ogg</a:t>
            </a:r>
            <a:r>
              <a:rPr lang="uk-UA" dirty="0"/>
              <a:t> </a:t>
            </a:r>
            <a:r>
              <a:rPr lang="uk-UA" dirty="0" err="1"/>
              <a:t>Vorbis</a:t>
            </a:r>
            <a:r>
              <a:rPr lang="uk-UA" dirty="0"/>
              <a:t> має характеристики, які наближають його до форматів WMA </a:t>
            </a:r>
            <a:r>
              <a:rPr lang="uk-UA" dirty="0" err="1"/>
              <a:t>Pro</a:t>
            </a:r>
            <a:r>
              <a:rPr lang="uk-UA" dirty="0"/>
              <a:t> або DTS</a:t>
            </a:r>
            <a:r>
              <a:rPr lang="ru-RU" dirty="0" smtClean="0"/>
              <a:t>. </a:t>
            </a:r>
          </a:p>
          <a:p>
            <a:r>
              <a:rPr lang="uk-UA" dirty="0"/>
              <a:t>Зокрема, він підтримує до 255 каналів. Тобто, наприклад, в цьому форматі цілком може бути закодовано DVD-аудіо формату 5.1</a:t>
            </a:r>
            <a:r>
              <a:rPr lang="ru-RU" dirty="0" smtClean="0"/>
              <a:t>. </a:t>
            </a:r>
          </a:p>
          <a:p>
            <a:r>
              <a:rPr lang="uk-UA" dirty="0"/>
              <a:t>Кожен канал може містити </a:t>
            </a:r>
            <a:r>
              <a:rPr lang="uk-UA" dirty="0" err="1"/>
              <a:t>аудіодані</a:t>
            </a:r>
            <a:r>
              <a:rPr lang="uk-UA" dirty="0"/>
              <a:t> з частотою дискретизації до 192 </a:t>
            </a:r>
            <a:r>
              <a:rPr lang="uk-UA" dirty="0" err="1"/>
              <a:t>кГц</a:t>
            </a:r>
            <a:r>
              <a:rPr lang="uk-UA" dirty="0"/>
              <a:t> і розрядністю до 32 біт</a:t>
            </a:r>
            <a:r>
              <a:rPr lang="ru-RU" dirty="0" smtClean="0"/>
              <a:t>. </a:t>
            </a:r>
          </a:p>
          <a:p>
            <a:r>
              <a:rPr lang="uk-UA" dirty="0" err="1"/>
              <a:t>Ogg</a:t>
            </a:r>
            <a:r>
              <a:rPr lang="uk-UA" dirty="0"/>
              <a:t> </a:t>
            </a:r>
            <a:r>
              <a:rPr lang="uk-UA" dirty="0" err="1"/>
              <a:t>Vorbis</a:t>
            </a:r>
            <a:r>
              <a:rPr lang="uk-UA" dirty="0"/>
              <a:t> використовує змінний </a:t>
            </a:r>
            <a:r>
              <a:rPr lang="uk-UA" dirty="0" err="1"/>
              <a:t>бітрейт</a:t>
            </a:r>
            <a:r>
              <a:rPr lang="uk-UA" dirty="0"/>
              <a:t>, а максимум може доходити до 700 </a:t>
            </a:r>
            <a:r>
              <a:rPr lang="uk-UA" dirty="0" err="1" smtClean="0"/>
              <a:t>Кбіт</a:t>
            </a:r>
            <a:r>
              <a:rPr lang="uk-UA" dirty="0" smtClean="0"/>
              <a:t>/c</a:t>
            </a:r>
            <a:r>
              <a:rPr lang="ru-RU" dirty="0" smtClean="0"/>
              <a:t>.</a:t>
            </a:r>
          </a:p>
          <a:p>
            <a:r>
              <a:rPr lang="uk-UA" dirty="0" err="1"/>
              <a:t>Ogg</a:t>
            </a:r>
            <a:r>
              <a:rPr lang="uk-UA" dirty="0"/>
              <a:t> </a:t>
            </a:r>
            <a:r>
              <a:rPr lang="uk-UA" dirty="0" err="1"/>
              <a:t>Vorbis</a:t>
            </a:r>
            <a:r>
              <a:rPr lang="uk-UA" dirty="0"/>
              <a:t> початково був розроблений з урахуванням можливості потокового відтворення, тому він відмінно підходить для розповсюдження музики через Інтернет</a:t>
            </a:r>
            <a:r>
              <a:rPr lang="ru-RU" dirty="0" smtClean="0"/>
              <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Ogg Vorbis</a:t>
            </a:r>
            <a:r>
              <a:rPr lang="en-US" dirty="0" smtClean="0"/>
              <a:t> (4)</a:t>
            </a:r>
            <a:endParaRPr lang="ru-RU" dirty="0"/>
          </a:p>
        </p:txBody>
      </p:sp>
      <p:sp>
        <p:nvSpPr>
          <p:cNvPr id="3" name="Содержимое 2"/>
          <p:cNvSpPr>
            <a:spLocks noGrp="1"/>
          </p:cNvSpPr>
          <p:nvPr>
            <p:ph sz="quarter" idx="1"/>
          </p:nvPr>
        </p:nvSpPr>
        <p:spPr>
          <a:xfrm>
            <a:off x="457200" y="1600200"/>
            <a:ext cx="7467600" cy="3052936"/>
          </a:xfrm>
        </p:spPr>
        <p:txBody>
          <a:bodyPr>
            <a:normAutofit/>
          </a:bodyPr>
          <a:lstStyle/>
          <a:p>
            <a:r>
              <a:rPr lang="uk-UA" dirty="0" err="1"/>
              <a:t>Ogg</a:t>
            </a:r>
            <a:r>
              <a:rPr lang="uk-UA" dirty="0"/>
              <a:t> </a:t>
            </a:r>
            <a:r>
              <a:rPr lang="uk-UA" dirty="0" err="1"/>
              <a:t>Vorbis</a:t>
            </a:r>
            <a:r>
              <a:rPr lang="uk-UA" dirty="0"/>
              <a:t> має добре опрацьовану систему тегів, яка дозволяє вставити в музичний файл практично будь-яку додаткову інформацію</a:t>
            </a:r>
            <a:r>
              <a:rPr lang="ru-RU" dirty="0" smtClean="0"/>
              <a:t>. </a:t>
            </a:r>
          </a:p>
          <a:p>
            <a:r>
              <a:rPr lang="uk-UA" dirty="0"/>
              <a:t>При </a:t>
            </a:r>
            <a:r>
              <a:rPr lang="uk-UA" dirty="0" smtClean="0"/>
              <a:t>близькій </a:t>
            </a:r>
            <a:r>
              <a:rPr lang="uk-UA" dirty="0"/>
              <a:t>з MP3 якості </a:t>
            </a:r>
            <a:r>
              <a:rPr lang="uk-UA" dirty="0" err="1"/>
              <a:t>Ogg</a:t>
            </a:r>
            <a:r>
              <a:rPr lang="uk-UA" dirty="0"/>
              <a:t>-файли займають менше місця</a:t>
            </a:r>
            <a:r>
              <a:rPr lang="ru-RU" dirty="0" smtClean="0"/>
              <a:t>.</a:t>
            </a:r>
            <a:endParaRPr lang="ru-RU" dirty="0"/>
          </a:p>
          <a:p>
            <a:r>
              <a:rPr lang="uk-UA" dirty="0"/>
              <a:t>Файли </a:t>
            </a:r>
            <a:r>
              <a:rPr lang="uk-UA" dirty="0" err="1"/>
              <a:t>Ogg</a:t>
            </a:r>
            <a:r>
              <a:rPr lang="uk-UA" dirty="0"/>
              <a:t> </a:t>
            </a:r>
            <a:r>
              <a:rPr lang="uk-UA" dirty="0" err="1"/>
              <a:t>Vorbis</a:t>
            </a:r>
            <a:r>
              <a:rPr lang="uk-UA" dirty="0"/>
              <a:t> мають розширення .</a:t>
            </a:r>
            <a:r>
              <a:rPr lang="uk-UA" dirty="0" err="1"/>
              <a:t>ogg</a:t>
            </a:r>
            <a:r>
              <a:rPr lang="ru-RU" dirty="0" smtClean="0"/>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Ogg Vorbis</a:t>
            </a:r>
            <a:r>
              <a:rPr lang="en-US" dirty="0" smtClean="0"/>
              <a:t> (5)</a:t>
            </a:r>
            <a:endParaRPr lang="ru-RU" dirty="0"/>
          </a:p>
        </p:txBody>
      </p:sp>
      <p:sp>
        <p:nvSpPr>
          <p:cNvPr id="3" name="Содержимое 2"/>
          <p:cNvSpPr>
            <a:spLocks noGrp="1"/>
          </p:cNvSpPr>
          <p:nvPr>
            <p:ph sz="quarter" idx="1"/>
          </p:nvPr>
        </p:nvSpPr>
        <p:spPr>
          <a:xfrm>
            <a:off x="457200" y="1600200"/>
            <a:ext cx="7467600" cy="3412976"/>
          </a:xfrm>
        </p:spPr>
        <p:txBody>
          <a:bodyPr>
            <a:normAutofit lnSpcReduction="10000"/>
          </a:bodyPr>
          <a:lstStyle/>
          <a:p>
            <a:r>
              <a:rPr lang="uk-UA" dirty="0" err="1"/>
              <a:t>Ogg</a:t>
            </a:r>
            <a:r>
              <a:rPr lang="uk-UA" dirty="0"/>
              <a:t>-файл - це контейнер, який може містити </a:t>
            </a:r>
            <a:r>
              <a:rPr lang="uk-UA" dirty="0" err="1"/>
              <a:t>аудіодані</a:t>
            </a:r>
            <a:r>
              <a:rPr lang="uk-UA" dirty="0"/>
              <a:t> різних типів</a:t>
            </a:r>
            <a:r>
              <a:rPr lang="ru-RU" dirty="0" smtClean="0"/>
              <a:t>. </a:t>
            </a:r>
            <a:endParaRPr lang="en-US" dirty="0" smtClean="0"/>
          </a:p>
          <a:p>
            <a:r>
              <a:rPr lang="uk-UA" dirty="0"/>
              <a:t>Найбільше для зберігання музичних композицій у </a:t>
            </a:r>
            <a:r>
              <a:rPr lang="uk-UA" dirty="0" err="1"/>
              <a:t>Ogg</a:t>
            </a:r>
            <a:r>
              <a:rPr lang="uk-UA" dirty="0"/>
              <a:t>-файлах використовується </a:t>
            </a:r>
            <a:r>
              <a:rPr lang="uk-UA" dirty="0" err="1"/>
              <a:t>кодек</a:t>
            </a:r>
            <a:r>
              <a:rPr lang="uk-UA" dirty="0"/>
              <a:t> </a:t>
            </a:r>
            <a:r>
              <a:rPr lang="uk-UA" dirty="0" err="1"/>
              <a:t>Vorbis</a:t>
            </a:r>
            <a:r>
              <a:rPr lang="ru-RU" dirty="0" smtClean="0"/>
              <a:t>. </a:t>
            </a:r>
            <a:endParaRPr lang="en-US" dirty="0" smtClean="0"/>
          </a:p>
          <a:p>
            <a:r>
              <a:rPr lang="uk-UA" dirty="0"/>
              <a:t>Для кодування мови на низьких </a:t>
            </a:r>
            <a:r>
              <a:rPr lang="uk-UA" dirty="0" err="1"/>
              <a:t>бітрейтах</a:t>
            </a:r>
            <a:r>
              <a:rPr lang="uk-UA" dirty="0"/>
              <a:t> </a:t>
            </a:r>
            <a:r>
              <a:rPr lang="uk-UA" dirty="0" err="1"/>
              <a:t>Ogg</a:t>
            </a:r>
            <a:r>
              <a:rPr lang="uk-UA" dirty="0"/>
              <a:t> може використовувати </a:t>
            </a:r>
            <a:r>
              <a:rPr lang="uk-UA" dirty="0" err="1"/>
              <a:t>кодек</a:t>
            </a:r>
            <a:r>
              <a:rPr lang="uk-UA" dirty="0"/>
              <a:t> </a:t>
            </a:r>
            <a:r>
              <a:rPr lang="uk-UA" dirty="0" err="1"/>
              <a:t>Speex</a:t>
            </a:r>
            <a:r>
              <a:rPr lang="ru-RU" dirty="0" smtClean="0"/>
              <a:t>.</a:t>
            </a:r>
            <a:endParaRPr lang="en-US" dirty="0" smtClean="0"/>
          </a:p>
          <a:p>
            <a:r>
              <a:rPr lang="uk-UA" dirty="0"/>
              <a:t>При кодування без втрат в </a:t>
            </a:r>
            <a:r>
              <a:rPr lang="uk-UA" dirty="0" err="1"/>
              <a:t>Ogg</a:t>
            </a:r>
            <a:r>
              <a:rPr lang="uk-UA" dirty="0"/>
              <a:t>-файлах можуть зберігатися FLAC-дані</a:t>
            </a:r>
            <a:r>
              <a:rPr lang="ru-RU" dirty="0" smtClean="0"/>
              <a: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Переваги </a:t>
            </a:r>
            <a:r>
              <a:rPr lang="uk-UA" dirty="0" err="1"/>
              <a:t>Vorbis</a:t>
            </a:r>
            <a:endParaRPr lang="ru-RU" dirty="0"/>
          </a:p>
        </p:txBody>
      </p:sp>
      <p:sp>
        <p:nvSpPr>
          <p:cNvPr id="3" name="Содержимое 2"/>
          <p:cNvSpPr>
            <a:spLocks noGrp="1"/>
          </p:cNvSpPr>
          <p:nvPr>
            <p:ph sz="quarter" idx="1"/>
          </p:nvPr>
        </p:nvSpPr>
        <p:spPr>
          <a:xfrm>
            <a:off x="457200" y="1484784"/>
            <a:ext cx="8003232" cy="5184576"/>
          </a:xfrm>
        </p:spPr>
        <p:txBody>
          <a:bodyPr>
            <a:normAutofit lnSpcReduction="10000"/>
          </a:bodyPr>
          <a:lstStyle/>
          <a:p>
            <a:pPr lvl="0"/>
            <a:r>
              <a:rPr lang="uk-UA" dirty="0"/>
              <a:t>Відсутність патентних обмежень</a:t>
            </a:r>
            <a:r>
              <a:rPr lang="ru-RU" dirty="0" smtClean="0"/>
              <a:t>.</a:t>
            </a:r>
          </a:p>
          <a:p>
            <a:pPr lvl="0"/>
            <a:r>
              <a:rPr lang="ru-RU" dirty="0" smtClean="0"/>
              <a:t>До 255 </a:t>
            </a:r>
            <a:r>
              <a:rPr lang="ru-RU" dirty="0" err="1" smtClean="0"/>
              <a:t>каналів</a:t>
            </a:r>
            <a:r>
              <a:rPr lang="ru-RU" dirty="0" smtClean="0"/>
              <a:t>.</a:t>
            </a:r>
          </a:p>
          <a:p>
            <a:pPr lvl="0"/>
            <a:r>
              <a:rPr lang="ru-RU" dirty="0" smtClean="0"/>
              <a:t>«</a:t>
            </a:r>
            <a:r>
              <a:rPr lang="ru-RU" dirty="0" err="1" smtClean="0"/>
              <a:t>Sample</a:t>
            </a:r>
            <a:r>
              <a:rPr lang="ru-RU" dirty="0" smtClean="0"/>
              <a:t> </a:t>
            </a:r>
            <a:r>
              <a:rPr lang="ru-RU" dirty="0" err="1" smtClean="0"/>
              <a:t>accurate</a:t>
            </a:r>
            <a:r>
              <a:rPr lang="ru-RU" dirty="0" smtClean="0"/>
              <a:t>» — </a:t>
            </a:r>
            <a:r>
              <a:rPr lang="uk-UA" dirty="0"/>
              <a:t>звукові дані не матимуть зсувів, додаткових або втрачених </a:t>
            </a:r>
            <a:r>
              <a:rPr lang="uk-UA" dirty="0" err="1"/>
              <a:t>семплів</a:t>
            </a:r>
            <a:r>
              <a:rPr lang="uk-UA" dirty="0"/>
              <a:t> відносно один одного</a:t>
            </a:r>
            <a:r>
              <a:rPr lang="ru-RU" dirty="0" smtClean="0"/>
              <a:t>. </a:t>
            </a:r>
          </a:p>
          <a:p>
            <a:pPr lvl="0"/>
            <a:r>
              <a:rPr lang="ru-RU" dirty="0" smtClean="0"/>
              <a:t>«</a:t>
            </a:r>
            <a:r>
              <a:rPr lang="ru-RU" dirty="0" err="1" smtClean="0"/>
              <a:t>Streamable</a:t>
            </a:r>
            <a:r>
              <a:rPr lang="ru-RU" dirty="0" smtClean="0"/>
              <a:t>» — </a:t>
            </a:r>
            <a:r>
              <a:rPr lang="uk-UA" dirty="0" smtClean="0"/>
              <a:t>підтримка </a:t>
            </a:r>
            <a:r>
              <a:rPr lang="uk-UA" dirty="0"/>
              <a:t>потокового відтворення</a:t>
            </a:r>
            <a:r>
              <a:rPr lang="ru-RU" dirty="0" smtClean="0"/>
              <a:t>. </a:t>
            </a:r>
          </a:p>
          <a:p>
            <a:pPr lvl="0"/>
            <a:r>
              <a:rPr lang="uk-UA" dirty="0"/>
              <a:t>Ефективні алгоритми змінного </a:t>
            </a:r>
            <a:r>
              <a:rPr lang="uk-UA" dirty="0" err="1"/>
              <a:t>бітрейту</a:t>
            </a:r>
            <a:r>
              <a:rPr lang="ru-RU" dirty="0" smtClean="0"/>
              <a:t>.</a:t>
            </a:r>
          </a:p>
          <a:p>
            <a:pPr lvl="0"/>
            <a:r>
              <a:rPr lang="uk-UA" dirty="0"/>
              <a:t>Частота дискретизації до </a:t>
            </a:r>
            <a:r>
              <a:rPr lang="ru-RU" dirty="0" smtClean="0"/>
              <a:t>192 кГц.</a:t>
            </a:r>
          </a:p>
          <a:p>
            <a:pPr lvl="0"/>
            <a:r>
              <a:rPr lang="ru-RU" dirty="0" err="1" smtClean="0"/>
              <a:t>Розрядність</a:t>
            </a:r>
            <a:r>
              <a:rPr lang="ru-RU" dirty="0" smtClean="0"/>
              <a:t> до 32 бит.</a:t>
            </a:r>
          </a:p>
          <a:p>
            <a:pPr lvl="0"/>
            <a:r>
              <a:rPr lang="ru-RU" dirty="0" err="1" smtClean="0"/>
              <a:t>Гнучкий</a:t>
            </a:r>
            <a:r>
              <a:rPr lang="ru-RU" dirty="0" smtClean="0"/>
              <a:t> режим </a:t>
            </a:r>
            <a:r>
              <a:rPr lang="ru-RU" dirty="0" err="1" smtClean="0"/>
              <a:t>Joint</a:t>
            </a:r>
            <a:r>
              <a:rPr lang="ru-RU" dirty="0" smtClean="0"/>
              <a:t> </a:t>
            </a:r>
            <a:r>
              <a:rPr lang="ru-RU" dirty="0" err="1" smtClean="0"/>
              <a:t>stereo</a:t>
            </a:r>
            <a:r>
              <a:rPr lang="ru-RU" dirty="0" smtClean="0"/>
              <a:t>.</a:t>
            </a:r>
          </a:p>
          <a:p>
            <a:pPr lvl="0"/>
            <a:r>
              <a:rPr lang="uk-UA" dirty="0"/>
              <a:t>Гнучка </a:t>
            </a:r>
            <a:r>
              <a:rPr lang="uk-UA" dirty="0" err="1"/>
              <a:t>психоакустична</a:t>
            </a:r>
            <a:r>
              <a:rPr lang="uk-UA" dirty="0"/>
              <a:t> модель</a:t>
            </a:r>
            <a:r>
              <a:rPr lang="ru-RU" dirty="0" smtClean="0"/>
              <a:t>.</a:t>
            </a:r>
          </a:p>
          <a:p>
            <a:pPr lvl="0"/>
            <a:r>
              <a:rPr lang="uk-UA" dirty="0"/>
              <a:t>Теги зберігаються в </a:t>
            </a:r>
            <a:r>
              <a:rPr lang="uk-UA" dirty="0" err="1"/>
              <a:t>Юнікод</a:t>
            </a:r>
            <a:r>
              <a:rPr lang="uk-UA" dirty="0"/>
              <a:t>, а не національному кодуванні</a:t>
            </a:r>
            <a:r>
              <a:rPr lang="ru-RU" dirty="0" smtClean="0"/>
              <a:t>.. </a:t>
            </a:r>
          </a:p>
          <a:p>
            <a:endParaRPr lang="ru-RU"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323528" y="1268760"/>
            <a:ext cx="8147248" cy="4925144"/>
          </a:xfrm>
        </p:spPr>
        <p:txBody>
          <a:bodyPr>
            <a:normAutofit fontScale="92500"/>
          </a:bodyPr>
          <a:lstStyle/>
          <a:p>
            <a:r>
              <a:rPr lang="uk-UA" dirty="0" err="1"/>
              <a:t>Joint</a:t>
            </a:r>
            <a:r>
              <a:rPr lang="uk-UA" dirty="0"/>
              <a:t> </a:t>
            </a:r>
            <a:r>
              <a:rPr lang="uk-UA" dirty="0" err="1"/>
              <a:t>Stereo</a:t>
            </a:r>
            <a:r>
              <a:rPr lang="uk-UA" dirty="0"/>
              <a:t> - це так зване «змішане стерео</a:t>
            </a:r>
            <a:r>
              <a:rPr lang="ru-RU" dirty="0" smtClean="0"/>
              <a:t>»..</a:t>
            </a:r>
          </a:p>
          <a:p>
            <a:r>
              <a:rPr lang="uk-UA" dirty="0"/>
              <a:t>В одному з режимів </a:t>
            </a:r>
            <a:r>
              <a:rPr lang="uk-UA" dirty="0" err="1"/>
              <a:t>Joint</a:t>
            </a:r>
            <a:r>
              <a:rPr lang="uk-UA" dirty="0"/>
              <a:t> </a:t>
            </a:r>
            <a:r>
              <a:rPr lang="uk-UA" dirty="0" err="1"/>
              <a:t>Stereo</a:t>
            </a:r>
            <a:r>
              <a:rPr lang="uk-UA" dirty="0"/>
              <a:t> лівий і правий канали перетворяться в їх суму (L + R) і різницю (L-R)</a:t>
            </a:r>
            <a:r>
              <a:rPr lang="ru-RU" dirty="0" smtClean="0"/>
              <a:t>. </a:t>
            </a:r>
          </a:p>
          <a:p>
            <a:r>
              <a:rPr lang="uk-UA" dirty="0"/>
              <a:t>Для більшості звукових файлів насиченість каналу з різницею (L-R) виходить значно меншою каналу з сумою (L + </a:t>
            </a:r>
            <a:r>
              <a:rPr lang="uk-UA" dirty="0" smtClean="0"/>
              <a:t>R)</a:t>
            </a:r>
            <a:r>
              <a:rPr lang="ru-RU" dirty="0" smtClean="0"/>
              <a:t>. </a:t>
            </a:r>
          </a:p>
          <a:p>
            <a:r>
              <a:rPr lang="uk-UA" dirty="0"/>
              <a:t>Також тут свою роль відіграє сприйняття звуку людиною, для якої відмінності в напрямку звуку набагато менш примітні</a:t>
            </a:r>
            <a:r>
              <a:rPr lang="ru-RU" dirty="0" smtClean="0"/>
              <a:t>. </a:t>
            </a:r>
          </a:p>
          <a:p>
            <a:r>
              <a:rPr lang="uk-UA" dirty="0"/>
              <a:t>Тому </a:t>
            </a:r>
            <a:r>
              <a:rPr lang="uk-UA" dirty="0" err="1"/>
              <a:t>Joint</a:t>
            </a:r>
            <a:r>
              <a:rPr lang="uk-UA" dirty="0"/>
              <a:t> </a:t>
            </a:r>
            <a:r>
              <a:rPr lang="uk-UA" dirty="0" err="1"/>
              <a:t>Stereo</a:t>
            </a:r>
            <a:r>
              <a:rPr lang="uk-UA" dirty="0"/>
              <a:t> дозволяє або заощадити на </a:t>
            </a:r>
            <a:r>
              <a:rPr lang="uk-UA" dirty="0" err="1"/>
              <a:t>бітрейті</a:t>
            </a:r>
            <a:r>
              <a:rPr lang="uk-UA" dirty="0"/>
              <a:t> каналу різниці (L-R), або поліпшити якість на тому ж </a:t>
            </a:r>
            <a:r>
              <a:rPr lang="uk-UA" dirty="0" err="1"/>
              <a:t>бітрейті</a:t>
            </a:r>
            <a:r>
              <a:rPr lang="uk-UA" dirty="0"/>
              <a:t>, оскільки на канал суми (L + R) відводиться більша частина </a:t>
            </a:r>
            <a:r>
              <a:rPr lang="uk-UA" dirty="0" err="1"/>
              <a:t>бітрейту</a:t>
            </a:r>
            <a:r>
              <a:rPr lang="ru-RU" dirty="0" smtClean="0"/>
              <a:t>.</a:t>
            </a:r>
            <a:endParaRPr lang="uk-UA" dirty="0"/>
          </a:p>
        </p:txBody>
      </p:sp>
      <p:sp>
        <p:nvSpPr>
          <p:cNvPr id="2" name="Заголовок 1"/>
          <p:cNvSpPr>
            <a:spLocks noGrp="1"/>
          </p:cNvSpPr>
          <p:nvPr>
            <p:ph type="title"/>
          </p:nvPr>
        </p:nvSpPr>
        <p:spPr>
          <a:xfrm>
            <a:off x="457200" y="274638"/>
            <a:ext cx="7467600" cy="706090"/>
          </a:xfrm>
        </p:spPr>
        <p:txBody>
          <a:bodyPr/>
          <a:lstStyle/>
          <a:p>
            <a:r>
              <a:rPr lang="ru-RU" dirty="0" err="1"/>
              <a:t>Joint</a:t>
            </a:r>
            <a:r>
              <a:rPr lang="ru-RU" dirty="0"/>
              <a:t> </a:t>
            </a:r>
            <a:r>
              <a:rPr lang="ru-RU" dirty="0" err="1"/>
              <a:t>Stereo</a:t>
            </a:r>
            <a:endParaRPr lang="uk-UA" dirty="0"/>
          </a:p>
        </p:txBody>
      </p:sp>
    </p:spTree>
    <p:extLst>
      <p:ext uri="{BB962C8B-B14F-4D97-AF65-F5344CB8AC3E}">
        <p14:creationId xmlns:p14="http://schemas.microsoft.com/office/powerpoint/2010/main" val="10176486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850106"/>
          </a:xfrm>
        </p:spPr>
        <p:txBody>
          <a:bodyPr/>
          <a:lstStyle/>
          <a:p>
            <a:r>
              <a:rPr lang="ru-RU" dirty="0" smtClean="0"/>
              <a:t>Оцифровка </a:t>
            </a:r>
            <a:r>
              <a:rPr lang="ru-RU" dirty="0" err="1" smtClean="0"/>
              <a:t>сигналів</a:t>
            </a:r>
            <a:endParaRPr lang="ru-RU" dirty="0"/>
          </a:p>
        </p:txBody>
      </p:sp>
      <p:pic>
        <p:nvPicPr>
          <p:cNvPr id="90116" name="Picture 4" descr="mhtml:file://C:\Documents%20and%20Settings\bobarchuk\Рабочий%20стол\Файлы\Архивация%20и%20сжатие%20данных\Сжатие%20данных\Сжатие%20звука\Кодирование%20и%20обработка%20звуковой%20информации.mht!http://www.5byte.ru/9/images/predinfo16.gif"/>
          <p:cNvPicPr>
            <a:picLocks noChangeAspect="1" noChangeArrowheads="1"/>
          </p:cNvPicPr>
          <p:nvPr/>
        </p:nvPicPr>
        <p:blipFill>
          <a:blip r:embed="rId2" cstate="print"/>
          <a:srcRect/>
          <a:stretch>
            <a:fillRect/>
          </a:stretch>
        </p:blipFill>
        <p:spPr bwMode="auto">
          <a:xfrm>
            <a:off x="571473" y="1571612"/>
            <a:ext cx="6072230" cy="3429024"/>
          </a:xfrm>
          <a:prstGeom prst="rect">
            <a:avLst/>
          </a:prstGeom>
          <a:noFill/>
        </p:spPr>
      </p:pic>
      <p:sp>
        <p:nvSpPr>
          <p:cNvPr id="6" name="TextBox 5"/>
          <p:cNvSpPr txBox="1"/>
          <p:nvPr/>
        </p:nvSpPr>
        <p:spPr>
          <a:xfrm>
            <a:off x="6429388" y="2571744"/>
            <a:ext cx="2000264" cy="923330"/>
          </a:xfrm>
          <a:prstGeom prst="rect">
            <a:avLst/>
          </a:prstGeom>
          <a:noFill/>
        </p:spPr>
        <p:txBody>
          <a:bodyPr wrap="square" rtlCol="0">
            <a:spAutoFit/>
          </a:bodyPr>
          <a:lstStyle/>
          <a:p>
            <a:r>
              <a:rPr lang="uk-UA" dirty="0" err="1"/>
              <a:t>Семпли</a:t>
            </a:r>
            <a:r>
              <a:rPr lang="uk-UA" dirty="0"/>
              <a:t>, </a:t>
            </a:r>
            <a:r>
              <a:rPr lang="uk-UA" dirty="0" err="1"/>
              <a:t>квантовані</a:t>
            </a:r>
            <a:r>
              <a:rPr lang="uk-UA" dirty="0"/>
              <a:t> за рівнем</a:t>
            </a:r>
            <a:endParaRPr lang="ru-RU" dirty="0"/>
          </a:p>
        </p:txBody>
      </p:sp>
      <p:sp>
        <p:nvSpPr>
          <p:cNvPr id="7" name="TextBox 6"/>
          <p:cNvSpPr txBox="1"/>
          <p:nvPr/>
        </p:nvSpPr>
        <p:spPr>
          <a:xfrm>
            <a:off x="2267744" y="5643578"/>
            <a:ext cx="2935798" cy="369332"/>
          </a:xfrm>
          <a:prstGeom prst="rect">
            <a:avLst/>
          </a:prstGeom>
          <a:noFill/>
        </p:spPr>
        <p:txBody>
          <a:bodyPr wrap="square" rtlCol="0">
            <a:spAutoFit/>
          </a:bodyPr>
          <a:lstStyle/>
          <a:p>
            <a:pPr algn="ctr"/>
            <a:r>
              <a:rPr lang="uk-UA" dirty="0" err="1"/>
              <a:t>Семпли</a:t>
            </a:r>
            <a:r>
              <a:rPr lang="uk-UA" dirty="0"/>
              <a:t> дискретні в часі</a:t>
            </a:r>
            <a:endParaRPr lang="ru-RU" dirty="0"/>
          </a:p>
        </p:txBody>
      </p:sp>
      <p:cxnSp>
        <p:nvCxnSpPr>
          <p:cNvPr id="11" name="Прямая со стрелкой 10"/>
          <p:cNvCxnSpPr/>
          <p:nvPr/>
        </p:nvCxnSpPr>
        <p:spPr>
          <a:xfrm rot="16200000" flipV="1">
            <a:off x="2357422" y="5072074"/>
            <a:ext cx="642942" cy="3571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Прямая со стрелкой 11"/>
          <p:cNvCxnSpPr/>
          <p:nvPr/>
        </p:nvCxnSpPr>
        <p:spPr>
          <a:xfrm rot="16200000" flipV="1">
            <a:off x="2643174" y="5072074"/>
            <a:ext cx="642942" cy="3571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rot="16200000" flipV="1">
            <a:off x="2928926" y="5143512"/>
            <a:ext cx="642942" cy="2143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4" name="Прямая со стрелкой 13"/>
          <p:cNvCxnSpPr/>
          <p:nvPr/>
        </p:nvCxnSpPr>
        <p:spPr>
          <a:xfrm rot="16200000" flipV="1">
            <a:off x="3214678" y="5214950"/>
            <a:ext cx="642942" cy="714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rot="5400000" flipH="1" flipV="1">
            <a:off x="3536149" y="5250669"/>
            <a:ext cx="642942"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Прямая со стрелкой 15"/>
          <p:cNvCxnSpPr/>
          <p:nvPr/>
        </p:nvCxnSpPr>
        <p:spPr>
          <a:xfrm rot="5400000" flipH="1" flipV="1">
            <a:off x="3857620" y="5214950"/>
            <a:ext cx="642942" cy="714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Прямая со стрелкой 16"/>
          <p:cNvCxnSpPr/>
          <p:nvPr/>
        </p:nvCxnSpPr>
        <p:spPr>
          <a:xfrm rot="5400000" flipH="1" flipV="1">
            <a:off x="4179091" y="5179231"/>
            <a:ext cx="642942" cy="1428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Прямая со стрелкой 17"/>
          <p:cNvCxnSpPr/>
          <p:nvPr/>
        </p:nvCxnSpPr>
        <p:spPr>
          <a:xfrm rot="5400000" flipH="1" flipV="1">
            <a:off x="4500562" y="5143512"/>
            <a:ext cx="642942" cy="2143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9" name="Прямая со стрелкой 38"/>
          <p:cNvCxnSpPr/>
          <p:nvPr/>
        </p:nvCxnSpPr>
        <p:spPr>
          <a:xfrm rot="10800000">
            <a:off x="5643570" y="2786058"/>
            <a:ext cx="642942" cy="1428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2" name="Прямая со стрелкой 41"/>
          <p:cNvCxnSpPr/>
          <p:nvPr/>
        </p:nvCxnSpPr>
        <p:spPr>
          <a:xfrm rot="10800000">
            <a:off x="5643570" y="3214686"/>
            <a:ext cx="571504"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3" name="Прямая со стрелкой 42"/>
          <p:cNvCxnSpPr/>
          <p:nvPr/>
        </p:nvCxnSpPr>
        <p:spPr>
          <a:xfrm rot="10800000" flipV="1">
            <a:off x="5643570" y="3429000"/>
            <a:ext cx="642942" cy="2143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4" name="Прямая со стрелкой 43"/>
          <p:cNvCxnSpPr/>
          <p:nvPr/>
        </p:nvCxnSpPr>
        <p:spPr>
          <a:xfrm rot="10800000">
            <a:off x="5643570" y="2357430"/>
            <a:ext cx="714380" cy="28575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WMA</a:t>
            </a:r>
            <a:r>
              <a:rPr lang="ru-RU" dirty="0" smtClean="0"/>
              <a:t> (1)</a:t>
            </a:r>
            <a:endParaRPr lang="ru-RU" dirty="0"/>
          </a:p>
        </p:txBody>
      </p:sp>
      <p:sp>
        <p:nvSpPr>
          <p:cNvPr id="3" name="Содержимое 2"/>
          <p:cNvSpPr>
            <a:spLocks noGrp="1"/>
          </p:cNvSpPr>
          <p:nvPr>
            <p:ph sz="quarter" idx="1"/>
          </p:nvPr>
        </p:nvSpPr>
        <p:spPr/>
        <p:txBody>
          <a:bodyPr>
            <a:normAutofit fontScale="92500"/>
          </a:bodyPr>
          <a:lstStyle/>
          <a:p>
            <a:r>
              <a:rPr lang="ru-RU" dirty="0" smtClean="0"/>
              <a:t>WMA, или </a:t>
            </a:r>
            <a:r>
              <a:rPr lang="ru-RU" dirty="0" err="1" smtClean="0"/>
              <a:t>Window</a:t>
            </a:r>
            <a:r>
              <a:rPr lang="ru-RU" dirty="0" smtClean="0"/>
              <a:t> </a:t>
            </a:r>
            <a:r>
              <a:rPr lang="ru-RU" dirty="0" err="1" smtClean="0"/>
              <a:t>Media</a:t>
            </a:r>
            <a:r>
              <a:rPr lang="ru-RU" dirty="0" smtClean="0"/>
              <a:t> </a:t>
            </a:r>
            <a:r>
              <a:rPr lang="ru-RU" dirty="0" err="1" smtClean="0"/>
              <a:t>Audio</a:t>
            </a:r>
            <a:r>
              <a:rPr lang="ru-RU" dirty="0" smtClean="0"/>
              <a:t> – </a:t>
            </a:r>
            <a:r>
              <a:rPr lang="uk-UA" dirty="0"/>
              <a:t>це закритий стандарт, розроблений компанією Microsoft для зберігання </a:t>
            </a:r>
            <a:r>
              <a:rPr lang="uk-UA" dirty="0" err="1"/>
              <a:t>аудіоданих</a:t>
            </a:r>
            <a:r>
              <a:rPr lang="ru-RU" dirty="0" smtClean="0"/>
              <a:t>. </a:t>
            </a:r>
            <a:endParaRPr lang="en-US" dirty="0" smtClean="0"/>
          </a:p>
          <a:p>
            <a:r>
              <a:rPr lang="uk-UA" dirty="0" smtClean="0"/>
              <a:t>Існує </a:t>
            </a:r>
            <a:r>
              <a:rPr lang="uk-UA" dirty="0"/>
              <a:t>чотири різні стандарту Windows </a:t>
            </a:r>
            <a:r>
              <a:rPr lang="uk-UA" dirty="0" err="1"/>
              <a:t>Media</a:t>
            </a:r>
            <a:r>
              <a:rPr lang="uk-UA" dirty="0"/>
              <a:t> </a:t>
            </a:r>
            <a:r>
              <a:rPr lang="uk-UA" dirty="0" err="1"/>
              <a:t>Audio</a:t>
            </a:r>
            <a:r>
              <a:rPr lang="uk-UA" dirty="0"/>
              <a:t> </a:t>
            </a:r>
            <a:r>
              <a:rPr lang="ru-RU" dirty="0" smtClean="0"/>
              <a:t>: </a:t>
            </a:r>
          </a:p>
          <a:p>
            <a:pPr lvl="1"/>
            <a:r>
              <a:rPr lang="ru-RU" dirty="0" smtClean="0"/>
              <a:t>WMA </a:t>
            </a:r>
            <a:r>
              <a:rPr lang="ru-RU" dirty="0" err="1" smtClean="0"/>
              <a:t>Standard</a:t>
            </a:r>
            <a:r>
              <a:rPr lang="en-US" dirty="0" smtClean="0"/>
              <a:t>,</a:t>
            </a:r>
            <a:r>
              <a:rPr lang="ru-RU" dirty="0" smtClean="0"/>
              <a:t> </a:t>
            </a:r>
          </a:p>
          <a:p>
            <a:pPr lvl="1"/>
            <a:r>
              <a:rPr lang="ru-RU" dirty="0" smtClean="0"/>
              <a:t>WMA </a:t>
            </a:r>
            <a:r>
              <a:rPr lang="ru-RU" dirty="0" err="1" smtClean="0"/>
              <a:t>Professional</a:t>
            </a:r>
            <a:r>
              <a:rPr lang="ru-RU" dirty="0" smtClean="0"/>
              <a:t>, </a:t>
            </a:r>
          </a:p>
          <a:p>
            <a:pPr lvl="1"/>
            <a:r>
              <a:rPr lang="ru-RU" dirty="0" smtClean="0"/>
              <a:t>WMA Lossless,</a:t>
            </a:r>
          </a:p>
          <a:p>
            <a:pPr lvl="1"/>
            <a:r>
              <a:rPr lang="ru-RU" dirty="0" smtClean="0"/>
              <a:t>WMA </a:t>
            </a:r>
            <a:r>
              <a:rPr lang="ru-RU" dirty="0" err="1" smtClean="0"/>
              <a:t>Voice</a:t>
            </a:r>
            <a:r>
              <a:rPr lang="ru-RU" dirty="0" smtClean="0"/>
              <a:t>.</a:t>
            </a:r>
          </a:p>
          <a:p>
            <a:r>
              <a:rPr lang="uk-UA" dirty="0"/>
              <a:t>Microsoft впровадила в WMA підтримку DRM - цифрової системи управління авторськими правами, що дозволяє продавати захищені композиції, використовуючи спеціальні сервіси</a:t>
            </a:r>
            <a:r>
              <a:rPr lang="ru-RU" dirty="0" smtClean="0"/>
              <a:t>. </a:t>
            </a:r>
          </a:p>
          <a:p>
            <a:pPr lvl="1"/>
            <a:endParaRPr lang="ru-RU"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WMA</a:t>
            </a:r>
            <a:r>
              <a:rPr lang="ru-RU" dirty="0" smtClean="0"/>
              <a:t> (2)</a:t>
            </a:r>
            <a:endParaRPr lang="ru-RU" dirty="0"/>
          </a:p>
        </p:txBody>
      </p:sp>
      <p:sp>
        <p:nvSpPr>
          <p:cNvPr id="3" name="Содержимое 2"/>
          <p:cNvSpPr>
            <a:spLocks noGrp="1"/>
          </p:cNvSpPr>
          <p:nvPr>
            <p:ph sz="quarter" idx="1"/>
          </p:nvPr>
        </p:nvSpPr>
        <p:spPr/>
        <p:txBody>
          <a:bodyPr>
            <a:normAutofit/>
          </a:bodyPr>
          <a:lstStyle/>
          <a:p>
            <a:r>
              <a:rPr lang="uk-UA" dirty="0"/>
              <a:t>WMA початково був розроблений як конкурент MP3</a:t>
            </a:r>
            <a:r>
              <a:rPr lang="ru-RU" dirty="0" smtClean="0"/>
              <a:t>.</a:t>
            </a:r>
            <a:endParaRPr lang="en-US" dirty="0" smtClean="0"/>
          </a:p>
          <a:p>
            <a:r>
              <a:rPr lang="uk-UA" dirty="0"/>
              <a:t>У результаті чималих зусиль з боку Microsoft WMA сьогодні можна назвати одним з найбільш поширених форматів після MP3</a:t>
            </a:r>
            <a:r>
              <a:rPr lang="ru-RU" dirty="0" smtClean="0"/>
              <a:t>. </a:t>
            </a:r>
            <a:endParaRPr lang="en-US" dirty="0" smtClean="0"/>
          </a:p>
          <a:p>
            <a:r>
              <a:rPr lang="uk-UA" dirty="0"/>
              <a:t>Однак, у WMA, внаслідок його закритості, погано з підтримкою не-Windows систем</a:t>
            </a:r>
            <a:r>
              <a:rPr lang="ru-RU" dirty="0" smtClean="0"/>
              <a:t>.</a:t>
            </a:r>
          </a:p>
          <a:p>
            <a:r>
              <a:rPr lang="uk-UA" dirty="0"/>
              <a:t>Фактично, лише користувачі Windows можуть </a:t>
            </a:r>
            <a:r>
              <a:rPr lang="uk-UA" dirty="0" err="1"/>
              <a:t>комфортно</a:t>
            </a:r>
            <a:r>
              <a:rPr lang="uk-UA" dirty="0"/>
              <a:t> користуватися WMA</a:t>
            </a:r>
            <a:r>
              <a:rPr lang="ru-RU" dirty="0" smtClean="0"/>
              <a:t>.</a:t>
            </a:r>
          </a:p>
          <a:p>
            <a:r>
              <a:rPr lang="uk-UA" dirty="0"/>
              <a:t>Файли формату WMA мають розширення * .</a:t>
            </a:r>
            <a:r>
              <a:rPr lang="uk-UA" dirty="0" err="1"/>
              <a:t>wma</a:t>
            </a:r>
            <a:r>
              <a:rPr lang="ru-RU" dirty="0" smtClean="0"/>
              <a: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AAC (1)</a:t>
            </a:r>
            <a:endParaRPr lang="ru-RU" dirty="0"/>
          </a:p>
        </p:txBody>
      </p:sp>
      <p:sp>
        <p:nvSpPr>
          <p:cNvPr id="3" name="Содержимое 2"/>
          <p:cNvSpPr>
            <a:spLocks noGrp="1"/>
          </p:cNvSpPr>
          <p:nvPr>
            <p:ph sz="quarter" idx="1"/>
          </p:nvPr>
        </p:nvSpPr>
        <p:spPr/>
        <p:txBody>
          <a:bodyPr>
            <a:normAutofit/>
          </a:bodyPr>
          <a:lstStyle/>
          <a:p>
            <a:r>
              <a:rPr lang="ru-RU" dirty="0" smtClean="0"/>
              <a:t>Формат AAC – </a:t>
            </a:r>
            <a:r>
              <a:rPr lang="ru-RU" dirty="0" err="1" smtClean="0"/>
              <a:t>Advanced</a:t>
            </a:r>
            <a:r>
              <a:rPr lang="ru-RU" dirty="0" smtClean="0"/>
              <a:t> </a:t>
            </a:r>
            <a:r>
              <a:rPr lang="ru-RU" dirty="0" err="1" smtClean="0"/>
              <a:t>Audio</a:t>
            </a:r>
            <a:r>
              <a:rPr lang="ru-RU" dirty="0" smtClean="0"/>
              <a:t> </a:t>
            </a:r>
            <a:r>
              <a:rPr lang="ru-RU" dirty="0" err="1" smtClean="0"/>
              <a:t>Coding</a:t>
            </a:r>
            <a:r>
              <a:rPr lang="ru-RU" dirty="0" smtClean="0"/>
              <a:t> – </a:t>
            </a:r>
            <a:r>
              <a:rPr lang="uk-UA" dirty="0"/>
              <a:t>початково був розроблений як наступник MP3</a:t>
            </a:r>
            <a:r>
              <a:rPr lang="ru-RU" dirty="0" smtClean="0"/>
              <a:t>. </a:t>
            </a:r>
            <a:endParaRPr lang="en-US" dirty="0" smtClean="0"/>
          </a:p>
          <a:p>
            <a:r>
              <a:rPr lang="uk-UA" dirty="0"/>
              <a:t>Це - сучасний стандарт стиснення </a:t>
            </a:r>
            <a:r>
              <a:rPr lang="uk-UA" dirty="0" err="1"/>
              <a:t>аудіосигналу</a:t>
            </a:r>
            <a:r>
              <a:rPr lang="uk-UA" dirty="0"/>
              <a:t> з втратами</a:t>
            </a:r>
            <a:r>
              <a:rPr lang="ru-RU" dirty="0" smtClean="0"/>
              <a:t>. </a:t>
            </a:r>
            <a:endParaRPr lang="en-US" dirty="0" smtClean="0"/>
          </a:p>
          <a:p>
            <a:r>
              <a:rPr lang="uk-UA" dirty="0"/>
              <a:t>У його розробці взяли участь такі фірми та організації, як </a:t>
            </a:r>
            <a:r>
              <a:rPr lang="uk-UA" dirty="0" err="1"/>
              <a:t>Dolby</a:t>
            </a:r>
            <a:r>
              <a:rPr lang="uk-UA" dirty="0"/>
              <a:t>, </a:t>
            </a:r>
            <a:r>
              <a:rPr lang="uk-UA" dirty="0" err="1"/>
              <a:t>Fraunhofer</a:t>
            </a:r>
            <a:r>
              <a:rPr lang="uk-UA" dirty="0"/>
              <a:t>, </a:t>
            </a:r>
            <a:r>
              <a:rPr lang="uk-UA" dirty="0" smtClean="0"/>
              <a:t>AT&amp;T</a:t>
            </a:r>
            <a:r>
              <a:rPr lang="uk-UA" dirty="0"/>
              <a:t>, </a:t>
            </a:r>
            <a:r>
              <a:rPr lang="uk-UA" dirty="0" err="1"/>
              <a:t>Sony</a:t>
            </a:r>
            <a:r>
              <a:rPr lang="uk-UA" dirty="0"/>
              <a:t> і </a:t>
            </a:r>
            <a:r>
              <a:rPr lang="uk-UA" dirty="0" err="1"/>
              <a:t>Nokia</a:t>
            </a:r>
            <a:r>
              <a:rPr lang="ru-RU" dirty="0" smtClean="0"/>
              <a:t>. </a:t>
            </a:r>
            <a:endParaRPr lang="en-US" dirty="0" smtClean="0"/>
          </a:p>
          <a:p>
            <a:r>
              <a:rPr lang="uk-UA" dirty="0"/>
              <a:t>Перший варіант стандарту з'явився в 1997 році - він називався MPEG-2 </a:t>
            </a:r>
            <a:r>
              <a:rPr lang="uk-UA" dirty="0" err="1"/>
              <a:t>Part</a:t>
            </a:r>
            <a:r>
              <a:rPr lang="uk-UA" dirty="0"/>
              <a:t> 7</a:t>
            </a:r>
            <a:r>
              <a:rPr lang="ru-RU" dirty="0" smtClean="0"/>
              <a:t>. </a:t>
            </a:r>
            <a:endParaRPr lang="en-US" dirty="0" smtClean="0"/>
          </a:p>
          <a:p>
            <a:r>
              <a:rPr lang="uk-UA" dirty="0"/>
              <a:t>Пізніше стандарт постійно допрацьовували і покращували</a:t>
            </a:r>
            <a:r>
              <a:rPr lang="ru-RU" dirty="0" smtClean="0"/>
              <a:t>. </a:t>
            </a:r>
            <a:endParaRPr lang="en-US" dirty="0" smtClean="0"/>
          </a:p>
          <a:p>
            <a:r>
              <a:rPr lang="uk-UA" dirty="0"/>
              <a:t>Сьогодні існує декілька версій стандарту</a:t>
            </a:r>
            <a:r>
              <a:rPr lang="ru-RU" dirty="0" smtClean="0"/>
              <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AAC</a:t>
            </a:r>
            <a:r>
              <a:rPr lang="ru-RU" dirty="0" smtClean="0"/>
              <a:t> (2)</a:t>
            </a:r>
            <a:endParaRPr lang="ru-RU" dirty="0"/>
          </a:p>
        </p:txBody>
      </p:sp>
      <p:sp>
        <p:nvSpPr>
          <p:cNvPr id="3" name="Содержимое 2"/>
          <p:cNvSpPr>
            <a:spLocks noGrp="1"/>
          </p:cNvSpPr>
          <p:nvPr>
            <p:ph sz="quarter" idx="1"/>
          </p:nvPr>
        </p:nvSpPr>
        <p:spPr/>
        <p:txBody>
          <a:bodyPr>
            <a:normAutofit/>
          </a:bodyPr>
          <a:lstStyle/>
          <a:p>
            <a:r>
              <a:rPr lang="uk-UA" dirty="0"/>
              <a:t>AAC значно краще справляється з кодуванням </a:t>
            </a:r>
            <a:r>
              <a:rPr lang="uk-UA" dirty="0" err="1"/>
              <a:t>аудіосигналу</a:t>
            </a:r>
            <a:r>
              <a:rPr lang="uk-UA" dirty="0"/>
              <a:t>, ніж MP3 - ця різниця особливо сильно помітна на низьких </a:t>
            </a:r>
            <a:r>
              <a:rPr lang="uk-UA" dirty="0" err="1"/>
              <a:t>бітрейтах</a:t>
            </a:r>
            <a:r>
              <a:rPr lang="ru-RU" dirty="0" smtClean="0"/>
              <a:t>. </a:t>
            </a:r>
            <a:endParaRPr lang="en-US" dirty="0" smtClean="0"/>
          </a:p>
          <a:p>
            <a:r>
              <a:rPr lang="uk-UA" dirty="0"/>
              <a:t>AAC підтримує </a:t>
            </a:r>
            <a:r>
              <a:rPr lang="uk-UA" dirty="0" err="1"/>
              <a:t>багатоканальність</a:t>
            </a:r>
            <a:r>
              <a:rPr lang="uk-UA" dirty="0"/>
              <a:t> (до 48 каналів), підтримує більш високі частоти дискретизації, </a:t>
            </a:r>
            <a:r>
              <a:rPr lang="uk-UA" dirty="0" err="1" smtClean="0"/>
              <a:t>бітрейти</a:t>
            </a:r>
            <a:r>
              <a:rPr lang="ru-RU" dirty="0" smtClean="0"/>
              <a:t>. </a:t>
            </a:r>
            <a:endParaRPr lang="en-US" dirty="0" smtClean="0"/>
          </a:p>
          <a:p>
            <a:r>
              <a:rPr lang="uk-UA" dirty="0"/>
              <a:t>Вирішальною особливістю AAC, яка вплинула на його поширення, стала підтримка DRM (</a:t>
            </a:r>
            <a:r>
              <a:rPr lang="uk-UA" dirty="0" err="1"/>
              <a:t>Digital</a:t>
            </a:r>
            <a:r>
              <a:rPr lang="uk-UA" dirty="0"/>
              <a:t> </a:t>
            </a:r>
            <a:r>
              <a:rPr lang="uk-UA" dirty="0" err="1"/>
              <a:t>Rights</a:t>
            </a:r>
            <a:r>
              <a:rPr lang="uk-UA" dirty="0"/>
              <a:t> </a:t>
            </a:r>
            <a:r>
              <a:rPr lang="uk-UA" dirty="0" err="1"/>
              <a:t>Management</a:t>
            </a:r>
            <a:r>
              <a:rPr lang="uk-UA" dirty="0"/>
              <a:t>)</a:t>
            </a:r>
            <a:r>
              <a:rPr lang="ru-RU" dirty="0" smtClean="0"/>
              <a:t>. </a:t>
            </a:r>
            <a:endParaRPr lang="en-US" dirty="0" smtClean="0"/>
          </a:p>
          <a:p>
            <a:r>
              <a:rPr lang="uk-UA" dirty="0"/>
              <a:t>В основному, поширенням AAC зобов'язаний компанії </a:t>
            </a:r>
            <a:r>
              <a:rPr lang="uk-UA" dirty="0" err="1"/>
              <a:t>Apple</a:t>
            </a:r>
            <a:r>
              <a:rPr lang="uk-UA" dirty="0"/>
              <a:t>, яка зробила його основним форматом для своїх </a:t>
            </a:r>
            <a:r>
              <a:rPr lang="uk-UA" dirty="0" err="1"/>
              <a:t>плеєрів</a:t>
            </a:r>
            <a:r>
              <a:rPr lang="uk-UA" dirty="0"/>
              <a:t> </a:t>
            </a:r>
            <a:r>
              <a:rPr lang="uk-UA" dirty="0" err="1"/>
              <a:t>iPod</a:t>
            </a:r>
            <a:r>
              <a:rPr lang="en-US" dirty="0" smtClean="0"/>
              <a:t>.</a:t>
            </a:r>
            <a:endParaRPr lang="ru-RU"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AAC</a:t>
            </a:r>
            <a:r>
              <a:rPr lang="ru-RU" dirty="0" smtClean="0"/>
              <a:t> (3)</a:t>
            </a:r>
            <a:endParaRPr lang="ru-RU" dirty="0"/>
          </a:p>
        </p:txBody>
      </p:sp>
      <p:sp>
        <p:nvSpPr>
          <p:cNvPr id="3" name="Содержимое 2"/>
          <p:cNvSpPr>
            <a:spLocks noGrp="1"/>
          </p:cNvSpPr>
          <p:nvPr>
            <p:ph sz="quarter" idx="1"/>
          </p:nvPr>
        </p:nvSpPr>
        <p:spPr/>
        <p:txBody>
          <a:bodyPr>
            <a:normAutofit/>
          </a:bodyPr>
          <a:lstStyle/>
          <a:p>
            <a:r>
              <a:rPr lang="uk-UA" dirty="0"/>
              <a:t>AAC - це цілком конкурентоспроможний сучасний аудіо формат, який, все ж, не користується такою ж величезною популярністю, як менш досконалий MP3</a:t>
            </a:r>
            <a:r>
              <a:rPr lang="ru-RU" dirty="0" smtClean="0"/>
              <a:t>. </a:t>
            </a:r>
          </a:p>
          <a:p>
            <a:r>
              <a:rPr lang="uk-UA" dirty="0"/>
              <a:t>Якщо розглянути "велику четвірку" </a:t>
            </a:r>
            <a:r>
              <a:rPr lang="uk-UA" dirty="0" err="1"/>
              <a:t>аудіоформатів</a:t>
            </a:r>
            <a:r>
              <a:rPr lang="uk-UA" dirty="0"/>
              <a:t>, що кодують дані з втратою якості - MP3, WMA, </a:t>
            </a:r>
            <a:r>
              <a:rPr lang="uk-UA" dirty="0" err="1"/>
              <a:t>Ogg</a:t>
            </a:r>
            <a:r>
              <a:rPr lang="uk-UA" dirty="0"/>
              <a:t> </a:t>
            </a:r>
            <a:r>
              <a:rPr lang="uk-UA" dirty="0" err="1"/>
              <a:t>Vorbis</a:t>
            </a:r>
            <a:r>
              <a:rPr lang="uk-UA" dirty="0"/>
              <a:t> і AAC, то, MP3, безперечно, буде на першому місці за поширеністю, друге місце можна віддати WMA і </a:t>
            </a:r>
            <a:r>
              <a:rPr lang="uk-UA" dirty="0" err="1"/>
              <a:t>Ogg</a:t>
            </a:r>
            <a:r>
              <a:rPr lang="uk-UA" dirty="0"/>
              <a:t> </a:t>
            </a:r>
            <a:r>
              <a:rPr lang="uk-UA" dirty="0" err="1"/>
              <a:t>Vorbis</a:t>
            </a:r>
            <a:r>
              <a:rPr lang="uk-UA" dirty="0"/>
              <a:t>, ну а третє - AAC</a:t>
            </a:r>
            <a:r>
              <a:rPr lang="ru-RU" dirty="0" smtClean="0"/>
              <a:t>.</a:t>
            </a:r>
          </a:p>
          <a:p>
            <a:endParaRPr lang="ru-RU"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63884" cy="1138138"/>
          </a:xfrm>
        </p:spPr>
        <p:txBody>
          <a:bodyPr>
            <a:normAutofit/>
          </a:bodyPr>
          <a:lstStyle/>
          <a:p>
            <a:r>
              <a:rPr lang="uk-UA" dirty="0"/>
              <a:t>Методи стиснення мови та формати </a:t>
            </a:r>
            <a:r>
              <a:rPr lang="uk-UA" dirty="0" err="1"/>
              <a:t>аудіоданих</a:t>
            </a:r>
            <a:endParaRPr lang="ru-RU" dirty="0"/>
          </a:p>
        </p:txBody>
      </p:sp>
      <p:sp>
        <p:nvSpPr>
          <p:cNvPr id="3" name="Содержимое 2"/>
          <p:cNvSpPr>
            <a:spLocks noGrp="1"/>
          </p:cNvSpPr>
          <p:nvPr>
            <p:ph sz="quarter" idx="1"/>
          </p:nvPr>
        </p:nvSpPr>
        <p:spPr>
          <a:xfrm>
            <a:off x="457200" y="1600200"/>
            <a:ext cx="7467600" cy="2620888"/>
          </a:xfrm>
        </p:spPr>
        <p:txBody>
          <a:bodyPr/>
          <a:lstStyle/>
          <a:p>
            <a:r>
              <a:rPr lang="ru-RU" b="1" dirty="0" err="1" smtClean="0">
                <a:solidFill>
                  <a:srgbClr val="FF0000"/>
                </a:solidFill>
              </a:rPr>
              <a:t>Speex</a:t>
            </a:r>
            <a:r>
              <a:rPr lang="ru-RU" b="1" dirty="0" smtClean="0">
                <a:solidFill>
                  <a:srgbClr val="FF0000"/>
                </a:solidFill>
              </a:rPr>
              <a:t> </a:t>
            </a:r>
          </a:p>
          <a:p>
            <a:r>
              <a:rPr lang="ru-RU" b="1" dirty="0" smtClean="0">
                <a:solidFill>
                  <a:srgbClr val="FF0000"/>
                </a:solidFill>
              </a:rPr>
              <a:t>CELP </a:t>
            </a:r>
          </a:p>
          <a:p>
            <a:r>
              <a:rPr lang="ru-RU" dirty="0" smtClean="0"/>
              <a:t>G.711 </a:t>
            </a:r>
          </a:p>
          <a:p>
            <a:r>
              <a:rPr lang="ru-RU" dirty="0" smtClean="0"/>
              <a:t>G.726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611560" y="332656"/>
            <a:ext cx="7772400" cy="819944"/>
          </a:xfrm>
        </p:spPr>
        <p:txBody>
          <a:bodyPr/>
          <a:lstStyle/>
          <a:p>
            <a:r>
              <a:rPr lang="uk-UA" dirty="0"/>
              <a:t>Специфіка стиснення мови</a:t>
            </a:r>
            <a:endParaRPr lang="ru-RU" dirty="0"/>
          </a:p>
        </p:txBody>
      </p:sp>
      <p:sp>
        <p:nvSpPr>
          <p:cNvPr id="405507" name="Rectangle 3"/>
          <p:cNvSpPr>
            <a:spLocks noGrp="1" noChangeArrowheads="1"/>
          </p:cNvSpPr>
          <p:nvPr>
            <p:ph type="body" idx="1"/>
          </p:nvPr>
        </p:nvSpPr>
        <p:spPr>
          <a:xfrm>
            <a:off x="285720" y="1600200"/>
            <a:ext cx="8358246" cy="4267200"/>
          </a:xfrm>
        </p:spPr>
        <p:txBody>
          <a:bodyPr>
            <a:normAutofit lnSpcReduction="10000"/>
          </a:bodyPr>
          <a:lstStyle/>
          <a:p>
            <a:pPr>
              <a:lnSpc>
                <a:spcPct val="90000"/>
              </a:lnSpc>
            </a:pPr>
            <a:r>
              <a:rPr lang="ru-RU" sz="2800" b="1" dirty="0" err="1" smtClean="0"/>
              <a:t>Музика</a:t>
            </a:r>
            <a:r>
              <a:rPr lang="en-US" sz="2800" b="1" dirty="0"/>
              <a:t>:</a:t>
            </a:r>
          </a:p>
          <a:p>
            <a:pPr lvl="1">
              <a:lnSpc>
                <a:spcPct val="90000"/>
              </a:lnSpc>
            </a:pPr>
            <a:r>
              <a:rPr lang="uk-UA" sz="2400" dirty="0"/>
              <a:t>Стандартний формат для представлення музики </a:t>
            </a:r>
            <a:r>
              <a:rPr lang="uk-UA" sz="2400" dirty="0" err="1"/>
              <a:t>Stereo</a:t>
            </a:r>
            <a:r>
              <a:rPr lang="uk-UA" sz="2400" dirty="0"/>
              <a:t> 16 </a:t>
            </a:r>
            <a:r>
              <a:rPr lang="uk-UA" sz="2400" dirty="0" err="1"/>
              <a:t>bit</a:t>
            </a:r>
            <a:r>
              <a:rPr lang="uk-UA" sz="2400" dirty="0"/>
              <a:t> 44.1 </a:t>
            </a:r>
            <a:r>
              <a:rPr lang="uk-UA" sz="2400" dirty="0" err="1"/>
              <a:t>кГц</a:t>
            </a:r>
            <a:r>
              <a:rPr lang="uk-UA" sz="2400" dirty="0"/>
              <a:t> дозволяє передавати весь діапазон чутних людиною частот ~ 20 Гц-20 </a:t>
            </a:r>
            <a:r>
              <a:rPr lang="uk-UA" sz="2400" dirty="0" err="1"/>
              <a:t>кГц</a:t>
            </a:r>
            <a:r>
              <a:rPr lang="ru-RU" sz="2400" dirty="0" smtClean="0"/>
              <a:t>.</a:t>
            </a:r>
            <a:endParaRPr lang="en-US" sz="2400" dirty="0"/>
          </a:p>
          <a:p>
            <a:pPr lvl="1">
              <a:lnSpc>
                <a:spcPct val="90000"/>
              </a:lnSpc>
            </a:pPr>
            <a:r>
              <a:rPr lang="uk-UA" sz="2400" dirty="0"/>
              <a:t>Нестиснений потік: 1408 </a:t>
            </a:r>
            <a:r>
              <a:rPr lang="uk-UA" sz="2400" dirty="0" err="1" smtClean="0"/>
              <a:t>кбіт</a:t>
            </a:r>
            <a:r>
              <a:rPr lang="uk-UA" sz="2400" dirty="0" smtClean="0"/>
              <a:t>/с</a:t>
            </a:r>
            <a:r>
              <a:rPr lang="uk-UA" sz="2400" dirty="0"/>
              <a:t>.</a:t>
            </a:r>
            <a:endParaRPr lang="en-US" sz="2400" dirty="0"/>
          </a:p>
          <a:p>
            <a:pPr lvl="1">
              <a:lnSpc>
                <a:spcPct val="90000"/>
              </a:lnSpc>
            </a:pPr>
            <a:r>
              <a:rPr lang="uk-UA" sz="2400" dirty="0"/>
              <a:t>Прозоре кодування (MP3): 128 </a:t>
            </a:r>
            <a:r>
              <a:rPr lang="uk-UA" sz="2400" dirty="0" err="1" smtClean="0"/>
              <a:t>кбіт</a:t>
            </a:r>
            <a:r>
              <a:rPr lang="uk-UA" sz="2400" dirty="0" smtClean="0"/>
              <a:t>/с </a:t>
            </a:r>
            <a:r>
              <a:rPr lang="uk-UA" sz="2400" dirty="0"/>
              <a:t>(~ 10 раз</a:t>
            </a:r>
            <a:r>
              <a:rPr lang="en-US" sz="2400" dirty="0" smtClean="0"/>
              <a:t>)</a:t>
            </a:r>
            <a:r>
              <a:rPr lang="uk-UA" sz="2400" dirty="0" smtClean="0"/>
              <a:t>.</a:t>
            </a:r>
            <a:endParaRPr lang="en-US" sz="2400" dirty="0"/>
          </a:p>
          <a:p>
            <a:pPr>
              <a:lnSpc>
                <a:spcPct val="90000"/>
              </a:lnSpc>
            </a:pPr>
            <a:r>
              <a:rPr lang="ru-RU" sz="2800" b="1" dirty="0" err="1" smtClean="0"/>
              <a:t>Мова</a:t>
            </a:r>
            <a:r>
              <a:rPr lang="en-US" sz="2800" b="1" dirty="0" smtClean="0"/>
              <a:t>:</a:t>
            </a:r>
            <a:endParaRPr lang="ru-RU" sz="2800" b="1" dirty="0"/>
          </a:p>
          <a:p>
            <a:pPr lvl="1">
              <a:lnSpc>
                <a:spcPct val="90000"/>
              </a:lnSpc>
            </a:pPr>
            <a:r>
              <a:rPr lang="uk-UA" sz="2400" dirty="0"/>
              <a:t>Вузький частотний діапазон, реально від 500 </a:t>
            </a:r>
            <a:r>
              <a:rPr lang="uk-UA" sz="2400" dirty="0" err="1"/>
              <a:t>Гц</a:t>
            </a:r>
            <a:r>
              <a:rPr lang="uk-UA" sz="2400" dirty="0"/>
              <a:t> до 3 </a:t>
            </a:r>
            <a:r>
              <a:rPr lang="uk-UA" sz="2400" dirty="0" err="1"/>
              <a:t>кГц</a:t>
            </a:r>
            <a:r>
              <a:rPr lang="uk-UA" sz="2400" dirty="0"/>
              <a:t>, для передачі інформативної частини голосу достатньо: </a:t>
            </a:r>
            <a:r>
              <a:rPr lang="uk-UA" sz="2400" dirty="0" err="1"/>
              <a:t>Mono</a:t>
            </a:r>
            <a:r>
              <a:rPr lang="uk-UA" sz="2400" dirty="0"/>
              <a:t> 8 </a:t>
            </a:r>
            <a:r>
              <a:rPr lang="uk-UA" sz="2400" dirty="0" err="1"/>
              <a:t>bit</a:t>
            </a:r>
            <a:r>
              <a:rPr lang="uk-UA" sz="2400" dirty="0"/>
              <a:t> 8 </a:t>
            </a:r>
            <a:r>
              <a:rPr lang="uk-UA" sz="2400" dirty="0" err="1"/>
              <a:t>кГц</a:t>
            </a:r>
            <a:r>
              <a:rPr lang="ru-RU" sz="2400" b="1" dirty="0" smtClean="0"/>
              <a:t>.</a:t>
            </a:r>
            <a:endParaRPr lang="en-US" sz="2400" dirty="0"/>
          </a:p>
          <a:p>
            <a:pPr lvl="1">
              <a:lnSpc>
                <a:spcPct val="90000"/>
              </a:lnSpc>
            </a:pPr>
            <a:r>
              <a:rPr lang="uk-UA" sz="2400" dirty="0"/>
              <a:t>Нестиснений потік: 64 </a:t>
            </a:r>
            <a:r>
              <a:rPr lang="uk-UA" sz="2400" dirty="0" err="1" smtClean="0"/>
              <a:t>кбіт</a:t>
            </a:r>
            <a:r>
              <a:rPr lang="uk-UA" sz="2400" dirty="0" smtClean="0"/>
              <a:t>/с</a:t>
            </a:r>
            <a:r>
              <a:rPr lang="ru-RU" sz="2400" dirty="0" smtClean="0"/>
              <a:t>.</a:t>
            </a:r>
            <a:endParaRPr lang="ru-RU" sz="2400" dirty="0"/>
          </a:p>
          <a:p>
            <a:pPr lvl="1">
              <a:lnSpc>
                <a:spcPct val="90000"/>
              </a:lnSpc>
            </a:pPr>
            <a:r>
              <a:rPr lang="uk-UA" sz="2400" dirty="0"/>
              <a:t>Прозоре кодування (GSM 6.1): 8 </a:t>
            </a:r>
            <a:r>
              <a:rPr lang="uk-UA" sz="2400" dirty="0" err="1"/>
              <a:t>кбіт</a:t>
            </a:r>
            <a:r>
              <a:rPr lang="uk-UA" sz="2400" dirty="0"/>
              <a:t> / с (8 разів)</a:t>
            </a:r>
            <a:r>
              <a:rPr lang="uk-UA" sz="2400" dirty="0" smtClean="0"/>
              <a:t>.</a:t>
            </a:r>
            <a:endParaRPr lang="ru-RU" sz="2400"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1026"/>
          <p:cNvSpPr>
            <a:spLocks noGrp="1" noChangeArrowheads="1"/>
          </p:cNvSpPr>
          <p:nvPr>
            <p:ph type="title"/>
          </p:nvPr>
        </p:nvSpPr>
        <p:spPr>
          <a:xfrm>
            <a:off x="457200" y="274638"/>
            <a:ext cx="7467600" cy="778098"/>
          </a:xfrm>
        </p:spPr>
        <p:txBody>
          <a:bodyPr/>
          <a:lstStyle/>
          <a:p>
            <a:r>
              <a:rPr lang="uk-UA" dirty="0"/>
              <a:t>Критерії якості кодування мови</a:t>
            </a:r>
            <a:endParaRPr lang="ru-RU" dirty="0"/>
          </a:p>
        </p:txBody>
      </p:sp>
      <p:sp>
        <p:nvSpPr>
          <p:cNvPr id="540675" name="Rectangle 1027"/>
          <p:cNvSpPr>
            <a:spLocks noChangeArrowheads="1"/>
          </p:cNvSpPr>
          <p:nvPr/>
        </p:nvSpPr>
        <p:spPr bwMode="auto">
          <a:xfrm>
            <a:off x="395536" y="1268760"/>
            <a:ext cx="8077200" cy="4900634"/>
          </a:xfrm>
          <a:prstGeom prst="rect">
            <a:avLst/>
          </a:prstGeom>
          <a:noFill/>
          <a:ln w="9525">
            <a:noFill/>
            <a:miter lim="800000"/>
            <a:headEnd/>
            <a:tailEnd/>
          </a:ln>
          <a:effectLst/>
        </p:spPr>
        <p:txBody>
          <a:bodyPr lIns="92075" tIns="46038" rIns="92075" bIns="46038"/>
          <a:lstStyle/>
          <a:p>
            <a:pPr marL="342900" indent="-342900" eaLnBrk="0" hangingPunct="0">
              <a:spcBef>
                <a:spcPct val="20000"/>
              </a:spcBef>
              <a:buClr>
                <a:schemeClr val="bg2"/>
              </a:buClr>
              <a:buSzPct val="75000"/>
              <a:buFont typeface="Monotype Sorts" pitchFamily="2" charset="2"/>
              <a:buChar char="u"/>
            </a:pPr>
            <a:r>
              <a:rPr lang="uk-UA" sz="2400" dirty="0"/>
              <a:t>Швидкість передачі даних </a:t>
            </a:r>
            <a:r>
              <a:rPr lang="ru-RU" sz="2400" dirty="0" smtClean="0">
                <a:solidFill>
                  <a:schemeClr val="tx1"/>
                </a:solidFill>
              </a:rPr>
              <a:t>:</a:t>
            </a:r>
            <a:endParaRPr lang="ru-RU" sz="2400" dirty="0">
              <a:solidFill>
                <a:schemeClr val="tx1"/>
              </a:solidFill>
            </a:endParaRPr>
          </a:p>
          <a:p>
            <a:pPr marL="800100" lvl="2" indent="-342900" eaLnBrk="0" hangingPunct="0">
              <a:spcBef>
                <a:spcPct val="20000"/>
              </a:spcBef>
              <a:buClr>
                <a:schemeClr val="bg2"/>
              </a:buClr>
              <a:buSzPct val="75000"/>
              <a:buFont typeface="Monotype Sorts" pitchFamily="2" charset="2"/>
              <a:buChar char="u"/>
            </a:pPr>
            <a:r>
              <a:rPr lang="uk-UA" sz="2400" dirty="0" err="1"/>
              <a:t>Фонематическая</a:t>
            </a:r>
            <a:r>
              <a:rPr lang="uk-UA" sz="2400" dirty="0"/>
              <a:t> швидкість: приблизно 50 </a:t>
            </a:r>
            <a:r>
              <a:rPr lang="uk-UA" sz="2400" dirty="0" smtClean="0"/>
              <a:t>біт/с</a:t>
            </a:r>
            <a:r>
              <a:rPr lang="ru-RU" sz="2400" dirty="0" smtClean="0"/>
              <a:t>.</a:t>
            </a:r>
            <a:endParaRPr lang="ru-RU" sz="2400" dirty="0"/>
          </a:p>
          <a:p>
            <a:pPr marL="800100" lvl="2" indent="-342900" eaLnBrk="0" hangingPunct="0">
              <a:spcBef>
                <a:spcPct val="20000"/>
              </a:spcBef>
              <a:buClr>
                <a:schemeClr val="bg2"/>
              </a:buClr>
              <a:buSzPct val="75000"/>
              <a:buFont typeface="Monotype Sorts" pitchFamily="2" charset="2"/>
              <a:buChar char="u"/>
            </a:pPr>
            <a:r>
              <a:rPr lang="uk-UA" sz="2400" dirty="0"/>
              <a:t>Пізнавальна швидкість: приблизно 400 </a:t>
            </a:r>
            <a:r>
              <a:rPr lang="uk-UA" sz="2400" dirty="0" smtClean="0"/>
              <a:t>біт/с.</a:t>
            </a:r>
            <a:endParaRPr lang="ru-RU" sz="2400" dirty="0"/>
          </a:p>
          <a:p>
            <a:pPr marL="800100" lvl="2" indent="-342900" eaLnBrk="0" hangingPunct="0">
              <a:spcBef>
                <a:spcPct val="20000"/>
              </a:spcBef>
              <a:buClr>
                <a:schemeClr val="bg2"/>
              </a:buClr>
              <a:buSzPct val="75000"/>
              <a:buFont typeface="Monotype Sorts" pitchFamily="2" charset="2"/>
              <a:buChar char="u"/>
            </a:pPr>
            <a:r>
              <a:rPr lang="uk-UA" sz="2400" dirty="0"/>
              <a:t>Як до цих швидкостей наблизитися</a:t>
            </a:r>
            <a:r>
              <a:rPr lang="ru-RU" sz="2400" dirty="0" smtClean="0"/>
              <a:t>?</a:t>
            </a:r>
            <a:endParaRPr lang="en-US" sz="2400" dirty="0"/>
          </a:p>
          <a:p>
            <a:pPr marL="342900" indent="-342900" eaLnBrk="0" hangingPunct="0">
              <a:spcBef>
                <a:spcPct val="20000"/>
              </a:spcBef>
              <a:buClr>
                <a:schemeClr val="bg2"/>
              </a:buClr>
              <a:buSzPct val="75000"/>
              <a:buFont typeface="Monotype Sorts" pitchFamily="2" charset="2"/>
              <a:buChar char="u"/>
            </a:pPr>
            <a:r>
              <a:rPr lang="uk-UA" sz="2400" dirty="0" smtClean="0"/>
              <a:t>Зрозумілість</a:t>
            </a:r>
            <a:r>
              <a:rPr lang="ru-RU" sz="2400" dirty="0" smtClean="0">
                <a:solidFill>
                  <a:schemeClr val="tx1"/>
                </a:solidFill>
              </a:rPr>
              <a:t>.</a:t>
            </a:r>
            <a:endParaRPr lang="ru-RU" sz="2400" dirty="0">
              <a:solidFill>
                <a:schemeClr val="tx1"/>
              </a:solidFill>
            </a:endParaRPr>
          </a:p>
          <a:p>
            <a:pPr marL="342900" indent="-342900" eaLnBrk="0" hangingPunct="0">
              <a:spcBef>
                <a:spcPct val="20000"/>
              </a:spcBef>
              <a:buClr>
                <a:schemeClr val="bg2"/>
              </a:buClr>
              <a:buSzPct val="75000"/>
              <a:buFont typeface="Monotype Sorts" pitchFamily="2" charset="2"/>
              <a:buChar char="u"/>
            </a:pPr>
            <a:r>
              <a:rPr lang="uk-UA" sz="2400" dirty="0"/>
              <a:t>Природність, якісність</a:t>
            </a:r>
            <a:r>
              <a:rPr lang="ru-RU" sz="2400" dirty="0" smtClean="0">
                <a:solidFill>
                  <a:schemeClr val="tx1"/>
                </a:solidFill>
              </a:rPr>
              <a:t>.</a:t>
            </a:r>
            <a:endParaRPr lang="ru-RU" sz="2400" dirty="0">
              <a:solidFill>
                <a:schemeClr val="tx1"/>
              </a:solidFill>
            </a:endParaRPr>
          </a:p>
          <a:p>
            <a:pPr marL="342900" indent="-342900" eaLnBrk="0" hangingPunct="0">
              <a:spcBef>
                <a:spcPct val="20000"/>
              </a:spcBef>
              <a:buClr>
                <a:schemeClr val="bg2"/>
              </a:buClr>
              <a:buSzPct val="75000"/>
              <a:buFont typeface="Monotype Sorts" pitchFamily="2" charset="2"/>
              <a:buChar char="u"/>
            </a:pPr>
            <a:r>
              <a:rPr lang="uk-UA" sz="2400" dirty="0" smtClean="0"/>
              <a:t>Обчислювальна </a:t>
            </a:r>
            <a:r>
              <a:rPr lang="uk-UA" sz="2400" dirty="0"/>
              <a:t>складність</a:t>
            </a:r>
            <a:r>
              <a:rPr lang="ru-RU" sz="2400" dirty="0" smtClean="0">
                <a:solidFill>
                  <a:schemeClr val="tx1"/>
                </a:solidFill>
              </a:rPr>
              <a:t>.</a:t>
            </a:r>
            <a:endParaRPr lang="ru-RU" sz="2400" dirty="0">
              <a:solidFill>
                <a:schemeClr val="tx1"/>
              </a:solidFill>
            </a:endParaRPr>
          </a:p>
          <a:p>
            <a:pPr marL="342900" indent="-342900" eaLnBrk="0" hangingPunct="0">
              <a:spcBef>
                <a:spcPct val="20000"/>
              </a:spcBef>
              <a:buClr>
                <a:schemeClr val="bg2"/>
              </a:buClr>
              <a:buSzPct val="75000"/>
              <a:buFont typeface="Monotype Sorts" pitchFamily="2" charset="2"/>
              <a:buChar char="u"/>
            </a:pPr>
            <a:r>
              <a:rPr lang="uk-UA" sz="2400" dirty="0"/>
              <a:t>С</a:t>
            </a:r>
            <a:r>
              <a:rPr lang="uk-UA" sz="2400" dirty="0" smtClean="0"/>
              <a:t>кладність </a:t>
            </a:r>
            <a:r>
              <a:rPr lang="uk-UA" sz="2400" dirty="0"/>
              <a:t>реалізації</a:t>
            </a:r>
            <a:r>
              <a:rPr lang="ru-RU" sz="2400" dirty="0" smtClean="0">
                <a:solidFill>
                  <a:schemeClr val="tx1"/>
                </a:solidFill>
              </a:rPr>
              <a:t>.</a:t>
            </a:r>
            <a:endParaRPr lang="ru-RU" sz="2400" dirty="0">
              <a:solidFill>
                <a:schemeClr val="tx1"/>
              </a:solidFill>
            </a:endParaRPr>
          </a:p>
          <a:p>
            <a:pPr marL="342900" indent="-342900" eaLnBrk="0" hangingPunct="0">
              <a:spcBef>
                <a:spcPct val="20000"/>
              </a:spcBef>
              <a:buClr>
                <a:schemeClr val="bg2"/>
              </a:buClr>
              <a:buSzPct val="75000"/>
              <a:buFont typeface="Monotype Sorts" pitchFamily="2" charset="2"/>
              <a:buChar char="u"/>
            </a:pPr>
            <a:r>
              <a:rPr lang="uk-UA" sz="2400" dirty="0"/>
              <a:t>Максимальний час між отриманням заміру і виходом закодованого значення</a:t>
            </a:r>
            <a:r>
              <a:rPr lang="ru-RU" sz="2400" dirty="0" smtClean="0">
                <a:solidFill>
                  <a:schemeClr val="tx1"/>
                </a:solidFill>
              </a:rPr>
              <a:t>.</a:t>
            </a:r>
            <a:endParaRPr lang="ru-RU" sz="2400" dirty="0">
              <a:solidFill>
                <a:schemeClr val="tx1"/>
              </a:solidFill>
            </a:endParaRPr>
          </a:p>
          <a:p>
            <a:pPr marL="342900" indent="-342900" eaLnBrk="0" hangingPunct="0">
              <a:spcBef>
                <a:spcPct val="20000"/>
              </a:spcBef>
              <a:buClr>
                <a:schemeClr val="bg2"/>
              </a:buClr>
              <a:buSzPct val="75000"/>
              <a:buFont typeface="Monotype Sorts" pitchFamily="2" charset="2"/>
              <a:buChar char="u"/>
            </a:pPr>
            <a:r>
              <a:rPr lang="uk-UA" sz="2400" dirty="0"/>
              <a:t>Стійкість до помилок</a:t>
            </a:r>
            <a:r>
              <a:rPr lang="ru-RU" sz="2400" dirty="0" smtClean="0">
                <a:solidFill>
                  <a:schemeClr val="tx1"/>
                </a:solidFill>
              </a:rPr>
              <a:t>.</a:t>
            </a:r>
            <a:endParaRPr lang="en-US" sz="2400" dirty="0">
              <a:solidFill>
                <a:schemeClr val="tx1"/>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457200" y="274638"/>
            <a:ext cx="7467600" cy="706090"/>
          </a:xfrm>
        </p:spPr>
        <p:txBody>
          <a:bodyPr/>
          <a:lstStyle/>
          <a:p>
            <a:r>
              <a:rPr lang="uk-UA" dirty="0"/>
              <a:t>Фізична модель мови</a:t>
            </a:r>
            <a:endParaRPr lang="ru-RU" dirty="0"/>
          </a:p>
        </p:txBody>
      </p:sp>
      <p:sp>
        <p:nvSpPr>
          <p:cNvPr id="406531" name="Rectangle 3"/>
          <p:cNvSpPr>
            <a:spLocks noGrp="1" noChangeArrowheads="1"/>
          </p:cNvSpPr>
          <p:nvPr>
            <p:ph type="body" sz="half" idx="1"/>
          </p:nvPr>
        </p:nvSpPr>
        <p:spPr>
          <a:xfrm>
            <a:off x="457200" y="1377280"/>
            <a:ext cx="3657600" cy="4572000"/>
          </a:xfrm>
        </p:spPr>
        <p:txBody>
          <a:bodyPr>
            <a:normAutofit lnSpcReduction="10000"/>
          </a:bodyPr>
          <a:lstStyle/>
          <a:p>
            <a:pPr>
              <a:lnSpc>
                <a:spcPct val="90000"/>
              </a:lnSpc>
            </a:pPr>
            <a:r>
              <a:rPr lang="uk-UA" dirty="0"/>
              <a:t>Голосні звуки змушують вібрувати звуковий тракт</a:t>
            </a:r>
            <a:r>
              <a:rPr lang="ru-RU" sz="2400" dirty="0" smtClean="0"/>
              <a:t>.</a:t>
            </a:r>
          </a:p>
          <a:p>
            <a:pPr>
              <a:lnSpc>
                <a:spcPct val="90000"/>
              </a:lnSpc>
            </a:pPr>
            <a:r>
              <a:rPr lang="uk-UA" dirty="0"/>
              <a:t>Швидкість вібрації визначає основний тон голосу</a:t>
            </a:r>
            <a:r>
              <a:rPr lang="ru-RU" sz="2400" dirty="0" smtClean="0"/>
              <a:t>. </a:t>
            </a:r>
          </a:p>
          <a:p>
            <a:pPr>
              <a:lnSpc>
                <a:spcPct val="90000"/>
              </a:lnSpc>
            </a:pPr>
            <a:r>
              <a:rPr lang="uk-UA" dirty="0"/>
              <a:t>Жінки і діти мають високий основний тон, чоловіки низький</a:t>
            </a:r>
            <a:r>
              <a:rPr lang="ru-RU" sz="2400" dirty="0" smtClean="0"/>
              <a:t>.</a:t>
            </a:r>
            <a:endParaRPr lang="ru-RU" sz="2400" dirty="0"/>
          </a:p>
          <a:p>
            <a:pPr>
              <a:lnSpc>
                <a:spcPct val="90000"/>
              </a:lnSpc>
            </a:pPr>
            <a:r>
              <a:rPr lang="uk-UA" dirty="0"/>
              <a:t>Приголосні залишають голосові зв'язки стаціонарно відкритими</a:t>
            </a:r>
            <a:r>
              <a:rPr lang="ru-RU" sz="2400" dirty="0" smtClean="0"/>
              <a:t>.</a:t>
            </a:r>
            <a:endParaRPr lang="ru-RU" sz="2400" dirty="0"/>
          </a:p>
        </p:txBody>
      </p:sp>
      <p:sp>
        <p:nvSpPr>
          <p:cNvPr id="406532" name="Rectangle 4"/>
          <p:cNvSpPr>
            <a:spLocks noGrp="1" noChangeArrowheads="1"/>
          </p:cNvSpPr>
          <p:nvPr>
            <p:ph type="body" sz="half" idx="2"/>
          </p:nvPr>
        </p:nvSpPr>
        <p:spPr>
          <a:xfrm>
            <a:off x="4139952" y="1348692"/>
            <a:ext cx="4464496" cy="1857388"/>
          </a:xfrm>
        </p:spPr>
        <p:txBody>
          <a:bodyPr>
            <a:normAutofit lnSpcReduction="10000"/>
          </a:bodyPr>
          <a:lstStyle/>
          <a:p>
            <a:r>
              <a:rPr lang="uk-UA" dirty="0"/>
              <a:t>При зміні звуку змінюється форма </a:t>
            </a:r>
            <a:r>
              <a:rPr lang="uk-UA" dirty="0" err="1"/>
              <a:t>мовного</a:t>
            </a:r>
            <a:r>
              <a:rPr lang="uk-UA" dirty="0"/>
              <a:t> тракту</a:t>
            </a:r>
            <a:r>
              <a:rPr lang="ru-RU" dirty="0" smtClean="0"/>
              <a:t>.</a:t>
            </a:r>
          </a:p>
          <a:p>
            <a:r>
              <a:rPr lang="uk-UA" dirty="0"/>
              <a:t>Зміна відбувається зазвичай раз на 10-100 мс</a:t>
            </a:r>
            <a:r>
              <a:rPr lang="ru-RU" dirty="0" smtClean="0"/>
              <a:t>. </a:t>
            </a:r>
            <a:endParaRPr lang="en-US" dirty="0"/>
          </a:p>
        </p:txBody>
      </p:sp>
      <p:pic>
        <p:nvPicPr>
          <p:cNvPr id="406533" name="Picture 5"/>
          <p:cNvPicPr>
            <a:picLocks noChangeAspect="1" noChangeArrowheads="1"/>
          </p:cNvPicPr>
          <p:nvPr/>
        </p:nvPicPr>
        <p:blipFill>
          <a:blip r:embed="rId2" cstate="print"/>
          <a:srcRect/>
          <a:stretch>
            <a:fillRect/>
          </a:stretch>
        </p:blipFill>
        <p:spPr bwMode="auto">
          <a:xfrm>
            <a:off x="4283968" y="3257195"/>
            <a:ext cx="4188836" cy="3312368"/>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7467600" cy="778098"/>
          </a:xfrm>
        </p:spPr>
        <p:txBody>
          <a:bodyPr/>
          <a:lstStyle/>
          <a:p>
            <a:r>
              <a:rPr lang="ru-RU" dirty="0" err="1" smtClean="0"/>
              <a:t>Speex</a:t>
            </a:r>
            <a:endParaRPr lang="ru-RU" dirty="0"/>
          </a:p>
        </p:txBody>
      </p:sp>
      <p:sp>
        <p:nvSpPr>
          <p:cNvPr id="6" name="Содержимое 5"/>
          <p:cNvSpPr>
            <a:spLocks noGrp="1"/>
          </p:cNvSpPr>
          <p:nvPr>
            <p:ph sz="quarter" idx="1"/>
          </p:nvPr>
        </p:nvSpPr>
        <p:spPr>
          <a:xfrm>
            <a:off x="467544" y="1196752"/>
            <a:ext cx="7467600" cy="5328592"/>
          </a:xfrm>
        </p:spPr>
        <p:txBody>
          <a:bodyPr>
            <a:normAutofit/>
          </a:bodyPr>
          <a:lstStyle/>
          <a:p>
            <a:r>
              <a:rPr lang="ru-RU" b="1" dirty="0" err="1" smtClean="0"/>
              <a:t>Speex</a:t>
            </a:r>
            <a:r>
              <a:rPr lang="ru-RU" dirty="0" smtClean="0"/>
              <a:t> </a:t>
            </a:r>
            <a:r>
              <a:rPr lang="uk-UA" dirty="0"/>
              <a:t>це вільний </a:t>
            </a:r>
            <a:r>
              <a:rPr lang="uk-UA" dirty="0" err="1"/>
              <a:t>кодек</a:t>
            </a:r>
            <a:r>
              <a:rPr lang="uk-UA" dirty="0"/>
              <a:t> для стиснення </a:t>
            </a:r>
            <a:r>
              <a:rPr lang="uk-UA" dirty="0" err="1"/>
              <a:t>мовного</a:t>
            </a:r>
            <a:r>
              <a:rPr lang="uk-UA" dirty="0"/>
              <a:t> сигналу, який може використовуватися в </a:t>
            </a:r>
            <a:r>
              <a:rPr lang="uk-UA" dirty="0" err="1"/>
              <a:t>VoIP</a:t>
            </a:r>
            <a:r>
              <a:rPr lang="uk-UA" dirty="0"/>
              <a:t> додатках і </a:t>
            </a:r>
            <a:r>
              <a:rPr lang="uk-UA" dirty="0" err="1"/>
              <a:t>підкастах</a:t>
            </a:r>
            <a:r>
              <a:rPr lang="ru-RU" dirty="0" smtClean="0"/>
              <a:t>. </a:t>
            </a:r>
          </a:p>
          <a:p>
            <a:r>
              <a:rPr lang="uk-UA" dirty="0"/>
              <a:t>Він не має жодних патентних обмежень і ліцензований під останньою версією ліцензії BSD</a:t>
            </a:r>
            <a:r>
              <a:rPr lang="ru-RU" dirty="0" smtClean="0"/>
              <a:t>.</a:t>
            </a:r>
          </a:p>
          <a:p>
            <a:r>
              <a:rPr lang="uk-UA" dirty="0" err="1"/>
              <a:t>Speex</a:t>
            </a:r>
            <a:r>
              <a:rPr lang="uk-UA" dirty="0"/>
              <a:t> може бути використаний спільно з медіа контейнером </a:t>
            </a:r>
            <a:r>
              <a:rPr lang="uk-UA" dirty="0" err="1"/>
              <a:t>Ogg</a:t>
            </a:r>
            <a:r>
              <a:rPr lang="uk-UA" dirty="0"/>
              <a:t> або передаватися безпосередньо через UDP / RTP</a:t>
            </a:r>
            <a:r>
              <a:rPr lang="ru-RU" dirty="0" smtClean="0"/>
              <a:t>.</a:t>
            </a:r>
          </a:p>
          <a:p>
            <a:r>
              <a:rPr lang="uk-UA" dirty="0"/>
              <a:t>Розробники позиціонують їх проект як доповнення до </a:t>
            </a:r>
            <a:r>
              <a:rPr lang="uk-UA" dirty="0" err="1"/>
              <a:t>Vorbis</a:t>
            </a:r>
            <a:r>
              <a:rPr lang="uk-UA" dirty="0"/>
              <a:t>, формату стиснення звуку загального призначення</a:t>
            </a:r>
            <a:r>
              <a:rPr lang="ru-RU" dirty="0" smtClean="0"/>
              <a:t>.</a:t>
            </a:r>
          </a:p>
          <a:p>
            <a:r>
              <a:rPr lang="uk-UA" dirty="0" err="1"/>
              <a:t>Speex</a:t>
            </a:r>
            <a:r>
              <a:rPr lang="uk-UA" dirty="0"/>
              <a:t> є форматом стиснення з </a:t>
            </a:r>
            <a:r>
              <a:rPr lang="uk-UA" dirty="0" smtClean="0"/>
              <a:t>втратами</a:t>
            </a:r>
            <a:r>
              <a:rPr lang="ru-RU" dirty="0" smtClean="0"/>
              <a:t>.</a:t>
            </a:r>
          </a:p>
          <a:p>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850106"/>
          </a:xfrm>
        </p:spPr>
        <p:txBody>
          <a:bodyPr/>
          <a:lstStyle/>
          <a:p>
            <a:r>
              <a:rPr lang="ru-RU" dirty="0" err="1" smtClean="0"/>
              <a:t>Параметри</a:t>
            </a:r>
            <a:r>
              <a:rPr lang="ru-RU" dirty="0" smtClean="0"/>
              <a:t> цифрового сигналу</a:t>
            </a:r>
            <a:endParaRPr lang="ru-RU" dirty="0"/>
          </a:p>
        </p:txBody>
      </p:sp>
      <p:sp>
        <p:nvSpPr>
          <p:cNvPr id="3" name="Содержимое 2"/>
          <p:cNvSpPr>
            <a:spLocks noGrp="1"/>
          </p:cNvSpPr>
          <p:nvPr>
            <p:ph sz="quarter" idx="1"/>
          </p:nvPr>
        </p:nvSpPr>
        <p:spPr>
          <a:xfrm>
            <a:off x="457200" y="1600200"/>
            <a:ext cx="7467600" cy="2188840"/>
          </a:xfrm>
        </p:spPr>
        <p:txBody>
          <a:bodyPr>
            <a:normAutofit/>
          </a:bodyPr>
          <a:lstStyle/>
          <a:p>
            <a:r>
              <a:rPr lang="uk-UA" b="1" dirty="0"/>
              <a:t>Частота дискретизації звуку </a:t>
            </a:r>
            <a:r>
              <a:rPr lang="uk-UA" dirty="0"/>
              <a:t>- це кількість вимірювань гучності звуку за одну секунду</a:t>
            </a:r>
            <a:r>
              <a:rPr lang="ru-RU" i="1" dirty="0" smtClean="0"/>
              <a:t>.</a:t>
            </a:r>
            <a:endParaRPr lang="ru-RU" dirty="0" smtClean="0"/>
          </a:p>
          <a:p>
            <a:r>
              <a:rPr lang="uk-UA" dirty="0"/>
              <a:t>Частота дискретизації звуку може лежати в діапазоні від 8000 до 48000 вимірювань гучності звуку за одну секунду (</a:t>
            </a:r>
            <a:r>
              <a:rPr lang="uk-UA" dirty="0" err="1"/>
              <a:t>Гц</a:t>
            </a:r>
            <a:r>
              <a:rPr lang="uk-UA" dirty="0"/>
              <a:t>)</a:t>
            </a:r>
            <a:r>
              <a:rPr lang="ru-RU" dirty="0" smtClean="0"/>
              <a: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778098"/>
          </a:xfrm>
        </p:spPr>
        <p:txBody>
          <a:bodyPr/>
          <a:lstStyle/>
          <a:p>
            <a:r>
              <a:rPr lang="en-US" dirty="0" smtClean="0"/>
              <a:t>CELP</a:t>
            </a:r>
            <a:endParaRPr lang="ru-RU" dirty="0"/>
          </a:p>
        </p:txBody>
      </p:sp>
      <p:sp>
        <p:nvSpPr>
          <p:cNvPr id="3" name="Содержимое 2"/>
          <p:cNvSpPr>
            <a:spLocks noGrp="1"/>
          </p:cNvSpPr>
          <p:nvPr>
            <p:ph sz="quarter" idx="1"/>
          </p:nvPr>
        </p:nvSpPr>
        <p:spPr>
          <a:xfrm>
            <a:off x="457200" y="1600200"/>
            <a:ext cx="7467600" cy="4205064"/>
          </a:xfrm>
        </p:spPr>
        <p:txBody>
          <a:bodyPr>
            <a:normAutofit/>
          </a:bodyPr>
          <a:lstStyle/>
          <a:p>
            <a:r>
              <a:rPr lang="uk-UA" dirty="0"/>
              <a:t>Лінійне передбачення з </a:t>
            </a:r>
            <a:r>
              <a:rPr lang="uk-UA" dirty="0" err="1"/>
              <a:t>мультікодовим</a:t>
            </a:r>
            <a:r>
              <a:rPr lang="uk-UA" dirty="0"/>
              <a:t> управлінням (</a:t>
            </a:r>
            <a:r>
              <a:rPr lang="uk-UA" dirty="0" err="1"/>
              <a:t>Code</a:t>
            </a:r>
            <a:r>
              <a:rPr lang="uk-UA" dirty="0"/>
              <a:t> </a:t>
            </a:r>
            <a:r>
              <a:rPr lang="uk-UA" dirty="0" err="1"/>
              <a:t>Excited</a:t>
            </a:r>
            <a:r>
              <a:rPr lang="uk-UA" dirty="0"/>
              <a:t> </a:t>
            </a:r>
            <a:r>
              <a:rPr lang="uk-UA" dirty="0" err="1"/>
              <a:t>Linear</a:t>
            </a:r>
            <a:r>
              <a:rPr lang="uk-UA" dirty="0"/>
              <a:t> </a:t>
            </a:r>
            <a:r>
              <a:rPr lang="uk-UA" dirty="0" err="1"/>
              <a:t>Prediction</a:t>
            </a:r>
            <a:r>
              <a:rPr lang="uk-UA" dirty="0"/>
              <a:t>, CELP) являє собою алгоритм кодування мови, </a:t>
            </a:r>
            <a:r>
              <a:rPr lang="uk-UA" dirty="0" smtClean="0"/>
              <a:t>запропонований </a:t>
            </a:r>
            <a:r>
              <a:rPr lang="uk-UA" dirty="0"/>
              <a:t>у</a:t>
            </a:r>
            <a:r>
              <a:rPr lang="uk-UA" dirty="0" smtClean="0"/>
              <a:t> </a:t>
            </a:r>
            <a:r>
              <a:rPr lang="uk-UA" dirty="0"/>
              <a:t>1985 році</a:t>
            </a:r>
            <a:r>
              <a:rPr lang="ru-RU" dirty="0" smtClean="0"/>
              <a:t>. </a:t>
            </a:r>
            <a:endParaRPr lang="en-US" dirty="0" smtClean="0"/>
          </a:p>
          <a:p>
            <a:r>
              <a:rPr lang="uk-UA" dirty="0"/>
              <a:t>На сьогодні це найбільш широко використовуваний алгоритм кодування мови в тому числі і в мобільних телефонах</a:t>
            </a:r>
            <a:r>
              <a:rPr lang="ru-RU" dirty="0" smtClean="0"/>
              <a:t>. </a:t>
            </a:r>
          </a:p>
          <a:p>
            <a:r>
              <a:rPr lang="uk-UA" dirty="0"/>
              <a:t>CELP в даний час використовується як загальний термін для класу алгоритмів, а не для певного </a:t>
            </a:r>
            <a:r>
              <a:rPr lang="uk-UA" dirty="0" err="1"/>
              <a:t>кодека</a:t>
            </a:r>
            <a:r>
              <a:rPr lang="ru-RU" dirty="0" smtClean="0"/>
              <a:t>.</a:t>
            </a:r>
          </a:p>
          <a:p>
            <a:endParaRPr lang="ru-RU"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850106"/>
          </a:xfrm>
        </p:spPr>
        <p:txBody>
          <a:bodyPr/>
          <a:lstStyle/>
          <a:p>
            <a:r>
              <a:rPr lang="ru-RU" dirty="0" err="1" smtClean="0"/>
              <a:t>Рекомендації</a:t>
            </a:r>
            <a:r>
              <a:rPr lang="ru-RU" dirty="0" smtClean="0"/>
              <a:t> (1)</a:t>
            </a:r>
            <a:endParaRPr lang="ru-RU" dirty="0"/>
          </a:p>
        </p:txBody>
      </p:sp>
      <p:sp>
        <p:nvSpPr>
          <p:cNvPr id="3" name="Содержимое 2"/>
          <p:cNvSpPr>
            <a:spLocks noGrp="1"/>
          </p:cNvSpPr>
          <p:nvPr>
            <p:ph sz="quarter" idx="1"/>
          </p:nvPr>
        </p:nvSpPr>
        <p:spPr>
          <a:xfrm>
            <a:off x="467544" y="1340768"/>
            <a:ext cx="7931224" cy="4873752"/>
          </a:xfrm>
        </p:spPr>
        <p:txBody>
          <a:bodyPr>
            <a:normAutofit/>
          </a:bodyPr>
          <a:lstStyle/>
          <a:p>
            <a:r>
              <a:rPr lang="uk-UA" dirty="0"/>
              <a:t>Оптимальним варіантом для створення домашньої колекції музики є MP3</a:t>
            </a:r>
            <a:r>
              <a:rPr lang="ru-RU" dirty="0" smtClean="0"/>
              <a:t>.</a:t>
            </a:r>
          </a:p>
          <a:p>
            <a:r>
              <a:rPr lang="uk-UA" dirty="0"/>
              <a:t>Даний формат найбільш розповсюджений, а наявність великої кількості безкоштовних кодувальників і програвачів під більшість сучасних операційних систем сприяє тому, що він залишиться лідером за популярністю в найближчі роки</a:t>
            </a:r>
            <a:r>
              <a:rPr lang="ru-RU" dirty="0" smtClean="0"/>
              <a:t>. </a:t>
            </a:r>
          </a:p>
          <a:p>
            <a:r>
              <a:rPr lang="uk-UA" dirty="0"/>
              <a:t>Переважна більшість апаратних MP3 програвачів підтримують тільки цей формат</a:t>
            </a:r>
            <a:r>
              <a:rPr lang="ru-RU" dirty="0" smtClean="0"/>
              <a:t>. </a:t>
            </a:r>
          </a:p>
          <a:p>
            <a:r>
              <a:rPr lang="uk-UA" dirty="0"/>
              <a:t>До недоліків MP3 можна віднести низький коефіцієнт </a:t>
            </a:r>
            <a:r>
              <a:rPr lang="uk-UA" dirty="0" smtClean="0"/>
              <a:t>якість/розмір</a:t>
            </a:r>
            <a:r>
              <a:rPr lang="ru-RU" dirty="0" smtClean="0"/>
              <a:t>.</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7467600" cy="706090"/>
          </a:xfrm>
        </p:spPr>
        <p:txBody>
          <a:bodyPr/>
          <a:lstStyle/>
          <a:p>
            <a:r>
              <a:rPr lang="ru-RU" dirty="0" err="1" smtClean="0"/>
              <a:t>Рекомендації</a:t>
            </a:r>
            <a:r>
              <a:rPr lang="en-US" dirty="0" smtClean="0"/>
              <a:t> (2)</a:t>
            </a:r>
            <a:endParaRPr lang="ru-RU" dirty="0"/>
          </a:p>
        </p:txBody>
      </p:sp>
      <p:sp>
        <p:nvSpPr>
          <p:cNvPr id="3" name="Содержимое 2"/>
          <p:cNvSpPr>
            <a:spLocks noGrp="1"/>
          </p:cNvSpPr>
          <p:nvPr>
            <p:ph sz="quarter" idx="1"/>
          </p:nvPr>
        </p:nvSpPr>
        <p:spPr>
          <a:xfrm>
            <a:off x="457200" y="1600200"/>
            <a:ext cx="7467600" cy="3629000"/>
          </a:xfrm>
        </p:spPr>
        <p:txBody>
          <a:bodyPr>
            <a:normAutofit/>
          </a:bodyPr>
          <a:lstStyle/>
          <a:p>
            <a:r>
              <a:rPr lang="uk-UA" dirty="0"/>
              <a:t>AAC ще не отримав достатнього поширення, хоча має чималі перспективи, особливо враховуючи підтримку формату з боку найбільших компаній</a:t>
            </a:r>
            <a:r>
              <a:rPr lang="ru-RU" dirty="0" smtClean="0"/>
              <a:t>.</a:t>
            </a:r>
          </a:p>
          <a:p>
            <a:r>
              <a:rPr lang="uk-UA" dirty="0"/>
              <a:t>OGG </a:t>
            </a:r>
            <a:r>
              <a:rPr lang="uk-UA" dirty="0" err="1"/>
              <a:t>Vorbis</a:t>
            </a:r>
            <a:r>
              <a:rPr lang="uk-UA" dirty="0"/>
              <a:t> </a:t>
            </a:r>
            <a:r>
              <a:rPr lang="uk-UA" dirty="0" smtClean="0"/>
              <a:t>вже </a:t>
            </a:r>
            <a:r>
              <a:rPr lang="uk-UA" dirty="0"/>
              <a:t>почав набирати популярність, </a:t>
            </a:r>
            <a:r>
              <a:rPr lang="uk-UA" dirty="0" smtClean="0"/>
              <a:t>і на </a:t>
            </a:r>
            <a:r>
              <a:rPr lang="uk-UA" dirty="0"/>
              <a:t>даний момент він має значне число шанувальників. Даний формат можна порекомендувати всім, для кого розмір підсумкового файлу має вирішальне значення</a:t>
            </a:r>
            <a:r>
              <a:rPr lang="ru-RU" dirty="0" smtClean="0"/>
              <a: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71472" y="2643182"/>
            <a:ext cx="7467600" cy="1143000"/>
          </a:xfrm>
        </p:spPr>
        <p:txBody>
          <a:bodyPr/>
          <a:lstStyle/>
          <a:p>
            <a:pPr algn="ctr"/>
            <a:r>
              <a:rPr lang="ru-RU" dirty="0" err="1" smtClean="0"/>
              <a:t>Які</a:t>
            </a:r>
            <a:r>
              <a:rPr lang="ru-RU" dirty="0" smtClean="0"/>
              <a:t> є </a:t>
            </a:r>
            <a:r>
              <a:rPr lang="ru-RU" dirty="0" err="1" smtClean="0"/>
              <a:t>питання</a:t>
            </a:r>
            <a:r>
              <a:rPr lang="ru-RU" dirty="0" smtClean="0"/>
              <a:t>?</a:t>
            </a:r>
            <a:endParaRPr lang="ru-RU"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14348" y="2643182"/>
            <a:ext cx="7467600" cy="1143000"/>
          </a:xfrm>
        </p:spPr>
        <p:txBody>
          <a:bodyPr/>
          <a:lstStyle/>
          <a:p>
            <a:pPr algn="ctr"/>
            <a:r>
              <a:rPr lang="ru-RU" dirty="0" err="1" smtClean="0"/>
              <a:t>Дякую</a:t>
            </a:r>
            <a:r>
              <a:rPr lang="ru-RU" dirty="0" smtClean="0"/>
              <a:t> за </a:t>
            </a:r>
            <a:r>
              <a:rPr lang="ru-RU" dirty="0" err="1" smtClean="0"/>
              <a:t>увагу</a:t>
            </a:r>
            <a:r>
              <a:rPr lang="ru-RU" dirty="0" smtClean="0"/>
              <a:t>!</a:t>
            </a: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778098"/>
          </a:xfrm>
        </p:spPr>
        <p:txBody>
          <a:bodyPr/>
          <a:lstStyle/>
          <a:p>
            <a:r>
              <a:rPr lang="ru-RU" dirty="0" err="1"/>
              <a:t>Параметри</a:t>
            </a:r>
            <a:r>
              <a:rPr lang="ru-RU" dirty="0"/>
              <a:t> цифрового сигналу</a:t>
            </a:r>
          </a:p>
        </p:txBody>
      </p:sp>
      <p:sp>
        <p:nvSpPr>
          <p:cNvPr id="3" name="Содержимое 2"/>
          <p:cNvSpPr>
            <a:spLocks noGrp="1"/>
          </p:cNvSpPr>
          <p:nvPr>
            <p:ph sz="quarter" idx="1"/>
          </p:nvPr>
        </p:nvSpPr>
        <p:spPr>
          <a:xfrm>
            <a:off x="457200" y="1340768"/>
            <a:ext cx="8075240" cy="4873752"/>
          </a:xfrm>
        </p:spPr>
        <p:txBody>
          <a:bodyPr>
            <a:normAutofit fontScale="92500"/>
          </a:bodyPr>
          <a:lstStyle/>
          <a:p>
            <a:r>
              <a:rPr lang="uk-UA" dirty="0"/>
              <a:t>Розрядність кодування звуку - це кількість інформації, яку необхідно для кодування дискретних рівнів гучності цифрового звуку</a:t>
            </a:r>
            <a:r>
              <a:rPr lang="ru-RU" i="1" dirty="0" smtClean="0"/>
              <a:t>.</a:t>
            </a:r>
            <a:endParaRPr lang="ru-RU" dirty="0" smtClean="0"/>
          </a:p>
          <a:p>
            <a:r>
              <a:rPr lang="uk-UA" dirty="0"/>
              <a:t>Якщо відома розрядність </a:t>
            </a:r>
            <a:r>
              <a:rPr lang="uk-UA" dirty="0" smtClean="0"/>
              <a:t>кодування </a:t>
            </a:r>
            <a:r>
              <a:rPr lang="en-US" i="1" dirty="0" smtClean="0"/>
              <a:t>l</a:t>
            </a:r>
            <a:r>
              <a:rPr lang="uk-UA" dirty="0" smtClean="0"/>
              <a:t>, </a:t>
            </a:r>
            <a:r>
              <a:rPr lang="uk-UA" dirty="0"/>
              <a:t>то кількість рівнів гучності цифрового звуку можна розрахувати за формулою</a:t>
            </a:r>
            <a:r>
              <a:rPr lang="ru-RU" dirty="0" smtClean="0"/>
              <a:t> </a:t>
            </a:r>
            <a:r>
              <a:rPr lang="ru-RU" i="1" dirty="0" smtClean="0"/>
              <a:t>N = 2</a:t>
            </a:r>
            <a:r>
              <a:rPr lang="ru-RU" baseline="30000" dirty="0" smtClean="0"/>
              <a:t>I</a:t>
            </a:r>
            <a:r>
              <a:rPr lang="ru-RU" dirty="0" smtClean="0"/>
              <a:t>. </a:t>
            </a:r>
          </a:p>
          <a:p>
            <a:r>
              <a:rPr lang="uk-UA" dirty="0"/>
              <a:t>Нехай розрядність кодування звуку становить 16 бітів, тоді кількість рівнів гучності звуку дорівнює </a:t>
            </a:r>
            <a:r>
              <a:rPr lang="ru-RU" dirty="0" smtClean="0"/>
              <a:t>:</a:t>
            </a:r>
          </a:p>
          <a:p>
            <a:pPr marL="0" indent="0" algn="ctr">
              <a:buNone/>
            </a:pPr>
            <a:r>
              <a:rPr lang="ru-RU" dirty="0" smtClean="0"/>
              <a:t>N = 2</a:t>
            </a:r>
            <a:r>
              <a:rPr lang="ru-RU" baseline="30000" dirty="0" smtClean="0"/>
              <a:t>I</a:t>
            </a:r>
            <a:r>
              <a:rPr lang="ru-RU" dirty="0" smtClean="0"/>
              <a:t> = 2</a:t>
            </a:r>
            <a:r>
              <a:rPr lang="ru-RU" baseline="30000" dirty="0" smtClean="0"/>
              <a:t>16</a:t>
            </a:r>
            <a:r>
              <a:rPr lang="ru-RU" dirty="0" smtClean="0"/>
              <a:t> = 65 536. </a:t>
            </a:r>
          </a:p>
          <a:p>
            <a:r>
              <a:rPr lang="uk-UA" dirty="0"/>
              <a:t>У процесі кодування кожному рівню гучності звуку присвоюється свій 16-бітовий двійковий код, найменшому рівню звуку буде відповідати код 0000000000000000, а найбільшому - 1111111111111111</a:t>
            </a:r>
            <a:r>
              <a:rPr lang="ru-RU" dirty="0" smtClean="0"/>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922114"/>
          </a:xfrm>
        </p:spPr>
        <p:txBody>
          <a:bodyPr/>
          <a:lstStyle/>
          <a:p>
            <a:r>
              <a:rPr lang="ru-RU" dirty="0" err="1"/>
              <a:t>Параметри</a:t>
            </a:r>
            <a:r>
              <a:rPr lang="ru-RU" dirty="0"/>
              <a:t> цифрового сигналу</a:t>
            </a:r>
          </a:p>
        </p:txBody>
      </p:sp>
      <p:sp>
        <p:nvSpPr>
          <p:cNvPr id="3" name="Содержимое 2"/>
          <p:cNvSpPr>
            <a:spLocks noGrp="1"/>
          </p:cNvSpPr>
          <p:nvPr>
            <p:ph sz="quarter" idx="1"/>
          </p:nvPr>
        </p:nvSpPr>
        <p:spPr>
          <a:xfrm>
            <a:off x="457200" y="1600200"/>
            <a:ext cx="8115328" cy="4493096"/>
          </a:xfrm>
        </p:spPr>
        <p:txBody>
          <a:bodyPr>
            <a:normAutofit fontScale="92500"/>
          </a:bodyPr>
          <a:lstStyle/>
          <a:p>
            <a:r>
              <a:rPr lang="uk-UA" dirty="0"/>
              <a:t>Якість </a:t>
            </a:r>
            <a:r>
              <a:rPr lang="uk-UA" dirty="0" err="1"/>
              <a:t>оцифрованого</a:t>
            </a:r>
            <a:r>
              <a:rPr lang="uk-UA" dirty="0"/>
              <a:t> звуку. Чим більше частота і глибина дискретизації звуку, тим якіснішим буде звучання </a:t>
            </a:r>
            <a:r>
              <a:rPr lang="uk-UA" dirty="0" err="1"/>
              <a:t>оцифрованого</a:t>
            </a:r>
            <a:r>
              <a:rPr lang="uk-UA" dirty="0"/>
              <a:t> звуку</a:t>
            </a:r>
            <a:r>
              <a:rPr lang="ru-RU" dirty="0" smtClean="0"/>
              <a:t>. </a:t>
            </a:r>
          </a:p>
          <a:p>
            <a:r>
              <a:rPr lang="uk-UA" dirty="0"/>
              <a:t>Низька якість </a:t>
            </a:r>
            <a:r>
              <a:rPr lang="uk-UA" dirty="0" err="1"/>
              <a:t>оцифрованого</a:t>
            </a:r>
            <a:r>
              <a:rPr lang="uk-UA" dirty="0"/>
              <a:t> звуку, яка відповідає якості телефонного зв'язку, отримується при частоті дискретизації 8000 </a:t>
            </a:r>
            <a:r>
              <a:rPr lang="uk-UA" dirty="0" err="1"/>
              <a:t>Гц</a:t>
            </a:r>
            <a:r>
              <a:rPr lang="uk-UA" dirty="0"/>
              <a:t>, глибині дискретизації 8 бітів і запису однієї звукової доріжки (режим "</a:t>
            </a:r>
            <a:r>
              <a:rPr lang="uk-UA" dirty="0" err="1"/>
              <a:t>моно</a:t>
            </a:r>
            <a:r>
              <a:rPr lang="uk-UA" dirty="0"/>
              <a:t>")</a:t>
            </a:r>
            <a:r>
              <a:rPr lang="ru-RU" dirty="0" smtClean="0"/>
              <a:t>. </a:t>
            </a:r>
          </a:p>
          <a:p>
            <a:r>
              <a:rPr lang="uk-UA" dirty="0"/>
              <a:t>Висока якість </a:t>
            </a:r>
            <a:r>
              <a:rPr lang="uk-UA" dirty="0" err="1"/>
              <a:t>оцифрованого</a:t>
            </a:r>
            <a:r>
              <a:rPr lang="uk-UA" dirty="0"/>
              <a:t> звуку, яка відповідає якості аудіо-CD, досягається при частоті дискретизації 48000 </a:t>
            </a:r>
            <a:r>
              <a:rPr lang="uk-UA" dirty="0" err="1"/>
              <a:t>Гц</a:t>
            </a:r>
            <a:r>
              <a:rPr lang="uk-UA" dirty="0"/>
              <a:t>, глибині дискретизації 16 бітів і запису двох звукових доріжок (режим "стерео")</a:t>
            </a:r>
            <a:r>
              <a:rPr lang="ru-RU" dirty="0" smtClean="0"/>
              <a:t>.</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4105</TotalTime>
  <Words>4187</Words>
  <Application>Microsoft Office PowerPoint</Application>
  <PresentationFormat>Экран (4:3)</PresentationFormat>
  <Paragraphs>481</Paragraphs>
  <Slides>74</Slides>
  <Notes>8</Notes>
  <HiddenSlides>0</HiddenSlides>
  <MMClips>1</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2</vt:i4>
      </vt:variant>
      <vt:variant>
        <vt:lpstr>Заголовки слайдов</vt:lpstr>
      </vt:variant>
      <vt:variant>
        <vt:i4>74</vt:i4>
      </vt:variant>
    </vt:vector>
  </HeadingPairs>
  <TitlesOfParts>
    <vt:vector size="83" baseType="lpstr">
      <vt:lpstr>Calibri</vt:lpstr>
      <vt:lpstr>Century Schoolbook</vt:lpstr>
      <vt:lpstr>Monotype Sorts</vt:lpstr>
      <vt:lpstr>Tahoma</vt:lpstr>
      <vt:lpstr>Wingdings</vt:lpstr>
      <vt:lpstr>Wingdings 2</vt:lpstr>
      <vt:lpstr>Эркер</vt:lpstr>
      <vt:lpstr>Формула</vt:lpstr>
      <vt:lpstr>Image</vt:lpstr>
      <vt:lpstr>Архівація та стиснення мультимедійної інформації</vt:lpstr>
      <vt:lpstr>Зміст лекції</vt:lpstr>
      <vt:lpstr>Звук</vt:lpstr>
      <vt:lpstr>Оцифровка сигналів</vt:lpstr>
      <vt:lpstr>Оцифровка сигналів</vt:lpstr>
      <vt:lpstr>Оцифровка сигналів</vt:lpstr>
      <vt:lpstr>Параметри цифрового сигналу</vt:lpstr>
      <vt:lpstr>Параметри цифрового сигналу</vt:lpstr>
      <vt:lpstr>Параметри цифрового сигналу</vt:lpstr>
      <vt:lpstr>Теорема Котельникова</vt:lpstr>
      <vt:lpstr>Теорема Котельникова</vt:lpstr>
      <vt:lpstr>Перетворення Фур'є</vt:lpstr>
      <vt:lpstr>Спектральний аналіз</vt:lpstr>
      <vt:lpstr>Приклад представлення звуку - гітарна струна</vt:lpstr>
      <vt:lpstr>будова вуха</vt:lpstr>
      <vt:lpstr>Будова вуха (зовнішнє вухо)</vt:lpstr>
      <vt:lpstr>Будова вуха (середнє вухо)</vt:lpstr>
      <vt:lpstr>Будова вуха (внутрішнє вухо)</vt:lpstr>
      <vt:lpstr>Деякі факти про сприйняття звуку</vt:lpstr>
      <vt:lpstr>Деякі факти про сприйняття звуку</vt:lpstr>
      <vt:lpstr>Деякі факти про сприйняття звуку</vt:lpstr>
      <vt:lpstr>Деякі факти про сприйняття звуку</vt:lpstr>
      <vt:lpstr>Мова</vt:lpstr>
      <vt:lpstr>Психоакустика</vt:lpstr>
      <vt:lpstr>Абсолютний поріг чутності</vt:lpstr>
      <vt:lpstr>Перевіряємо</vt:lpstr>
      <vt:lpstr>Критичні смуги</vt:lpstr>
      <vt:lpstr>Значення критичних смуг</vt:lpstr>
      <vt:lpstr>Поріг чутності (психоакустика)</vt:lpstr>
      <vt:lpstr>Частотне маскування</vt:lpstr>
      <vt:lpstr>Експериментуємо</vt:lpstr>
      <vt:lpstr>Маскування за часом</vt:lpstr>
      <vt:lpstr>Надмірність аудіо</vt:lpstr>
      <vt:lpstr>Методи стиснення звуку і формати аудіоданих без втрат</vt:lpstr>
      <vt:lpstr>FLAC (1)</vt:lpstr>
      <vt:lpstr>FLAC (2)</vt:lpstr>
      <vt:lpstr>FLAC (3)</vt:lpstr>
      <vt:lpstr>ALAC (1)</vt:lpstr>
      <vt:lpstr>ALAC (2)</vt:lpstr>
      <vt:lpstr>WavPack (1)</vt:lpstr>
      <vt:lpstr>WavPack (2)</vt:lpstr>
      <vt:lpstr>WavPack (3)</vt:lpstr>
      <vt:lpstr>Monkey’s Audio (1)</vt:lpstr>
      <vt:lpstr>Monkey’s Audio (2)</vt:lpstr>
      <vt:lpstr>Методи стиснення музики і формати аудіоданих з втратами</vt:lpstr>
      <vt:lpstr>MP3 (1)</vt:lpstr>
      <vt:lpstr>MP3 (2)</vt:lpstr>
      <vt:lpstr>MP3 (3)</vt:lpstr>
      <vt:lpstr>MP3 (4)</vt:lpstr>
      <vt:lpstr>MP3 (5)</vt:lpstr>
      <vt:lpstr>Технічні недоліки MP3</vt:lpstr>
      <vt:lpstr>Юридичні обмеження MP3</vt:lpstr>
      <vt:lpstr>Ogg Vorbis (1)</vt:lpstr>
      <vt:lpstr>Ogg Vorbis (2)</vt:lpstr>
      <vt:lpstr>Ogg Vorbis (3)</vt:lpstr>
      <vt:lpstr>Ogg Vorbis (4)</vt:lpstr>
      <vt:lpstr>Ogg Vorbis (5)</vt:lpstr>
      <vt:lpstr>Переваги Vorbis</vt:lpstr>
      <vt:lpstr>Joint Stereo</vt:lpstr>
      <vt:lpstr>WMA (1)</vt:lpstr>
      <vt:lpstr>WMA (2)</vt:lpstr>
      <vt:lpstr>AAC (1)</vt:lpstr>
      <vt:lpstr>AAC (2)</vt:lpstr>
      <vt:lpstr>AAC (3)</vt:lpstr>
      <vt:lpstr>Методи стиснення мови та формати аудіоданих</vt:lpstr>
      <vt:lpstr>Специфіка стиснення мови</vt:lpstr>
      <vt:lpstr>Критерії якості кодування мови</vt:lpstr>
      <vt:lpstr>Фізична модель мови</vt:lpstr>
      <vt:lpstr>Speex</vt:lpstr>
      <vt:lpstr>CELP</vt:lpstr>
      <vt:lpstr>Рекомендації (1)</vt:lpstr>
      <vt:lpstr>Рекомендації (2)</vt:lpstr>
      <vt:lpstr>Які є питання?</vt:lpstr>
      <vt:lpstr>Дякую за увагу!</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Архивация и сжатие аудио и видео изображений</dc:title>
  <dc:creator>Александр Бобарчук</dc:creator>
  <cp:lastModifiedBy>Александр Бобарчук</cp:lastModifiedBy>
  <cp:revision>368</cp:revision>
  <dcterms:modified xsi:type="dcterms:W3CDTF">2017-10-04T03:36:36Z</dcterms:modified>
</cp:coreProperties>
</file>