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8"/>
  </p:notesMasterIdLst>
  <p:sldIdLst>
    <p:sldId id="256" r:id="rId2"/>
    <p:sldId id="259" r:id="rId3"/>
    <p:sldId id="540" r:id="rId4"/>
    <p:sldId id="456" r:id="rId5"/>
    <p:sldId id="542" r:id="rId6"/>
    <p:sldId id="543" r:id="rId7"/>
    <p:sldId id="504" r:id="rId8"/>
    <p:sldId id="546" r:id="rId9"/>
    <p:sldId id="547" r:id="rId10"/>
    <p:sldId id="548" r:id="rId11"/>
    <p:sldId id="505" r:id="rId12"/>
    <p:sldId id="506" r:id="rId13"/>
    <p:sldId id="508" r:id="rId14"/>
    <p:sldId id="509" r:id="rId15"/>
    <p:sldId id="559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60" r:id="rId26"/>
    <p:sldId id="558" r:id="rId27"/>
    <p:sldId id="561" r:id="rId28"/>
    <p:sldId id="562" r:id="rId29"/>
    <p:sldId id="510" r:id="rId30"/>
    <p:sldId id="564" r:id="rId31"/>
    <p:sldId id="565" r:id="rId32"/>
    <p:sldId id="511" r:id="rId33"/>
    <p:sldId id="512" r:id="rId34"/>
    <p:sldId id="513" r:id="rId35"/>
    <p:sldId id="514" r:id="rId36"/>
    <p:sldId id="515" r:id="rId37"/>
    <p:sldId id="539" r:id="rId38"/>
    <p:sldId id="566" r:id="rId39"/>
    <p:sldId id="516" r:id="rId40"/>
    <p:sldId id="518" r:id="rId41"/>
    <p:sldId id="519" r:id="rId42"/>
    <p:sldId id="520" r:id="rId43"/>
    <p:sldId id="521" r:id="rId44"/>
    <p:sldId id="522" r:id="rId45"/>
    <p:sldId id="569" r:id="rId46"/>
    <p:sldId id="567" r:id="rId47"/>
    <p:sldId id="568" r:id="rId48"/>
    <p:sldId id="523" r:id="rId49"/>
    <p:sldId id="524" r:id="rId50"/>
    <p:sldId id="525" r:id="rId51"/>
    <p:sldId id="526" r:id="rId52"/>
    <p:sldId id="527" r:id="rId53"/>
    <p:sldId id="528" r:id="rId54"/>
    <p:sldId id="581" r:id="rId55"/>
    <p:sldId id="580" r:id="rId56"/>
    <p:sldId id="530" r:id="rId57"/>
    <p:sldId id="531" r:id="rId58"/>
    <p:sldId id="532" r:id="rId59"/>
    <p:sldId id="533" r:id="rId60"/>
    <p:sldId id="534" r:id="rId61"/>
    <p:sldId id="570" r:id="rId62"/>
    <p:sldId id="571" r:id="rId63"/>
    <p:sldId id="585" r:id="rId64"/>
    <p:sldId id="586" r:id="rId65"/>
    <p:sldId id="572" r:id="rId66"/>
    <p:sldId id="573" r:id="rId67"/>
    <p:sldId id="574" r:id="rId68"/>
    <p:sldId id="587" r:id="rId69"/>
    <p:sldId id="575" r:id="rId70"/>
    <p:sldId id="577" r:id="rId71"/>
    <p:sldId id="588" r:id="rId72"/>
    <p:sldId id="578" r:id="rId73"/>
    <p:sldId id="536" r:id="rId74"/>
    <p:sldId id="537" r:id="rId75"/>
    <p:sldId id="583" r:id="rId76"/>
    <p:sldId id="584" r:id="rId7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434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342DD-EF6E-4E99-A5C3-712CDA8D0DD9}" type="datetimeFigureOut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41EB62-3DF9-4A62-B418-749BEE4E8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16F4CE-07D5-49A1-B6A6-B372A5D90CEF}" type="slidenum">
              <a:rPr lang="ru-RU" altLang="uk-UA"/>
              <a:pPr algn="r" eaLnBrk="1" hangingPunct="1">
                <a:spcBef>
                  <a:spcPct val="0"/>
                </a:spcBef>
              </a:pPr>
              <a:t>4</a:t>
            </a:fld>
            <a:endParaRPr lang="ru-RU" altLang="uk-UA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7D12-F978-421A-A172-08C4F63FA833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0B01-4251-4D92-BA3F-EE08FB025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49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FF32-C451-4786-AEF5-5E7E509F4557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4F47-CB11-48F3-AB6B-BAC85ECFA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8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B8E3-9E8E-47EF-8592-8A185E91B61B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2A0E-EE13-44B5-BA05-D6D3A9120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EC1EC-4FEF-41B7-A28C-1946AAEC4E13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5AE6-FD85-4B55-89B0-4255493C9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5927-6FC2-49B8-9BB1-AA7B3DBAB177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FCD9-F0E8-46C6-9840-A33DE5494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924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F7F3-3547-4CBD-8D1D-CAF5889C58C3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22AB-73CF-4D3A-9CDC-A63678647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43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AA27-FB9E-41EE-A4E6-73D61067D93F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178C-0EF7-40D2-9F32-41B5C734F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3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A4DD0F-215D-46BF-A88B-AD44315C2C80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8D3A-88CA-49D5-B6D7-9978B474F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6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345C-F4EE-4716-8367-2A68ED8DE911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84A1-F979-41F1-AB05-64720FCE8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51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04D502-DC17-4F74-927D-ABB0642AFBB2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D82A-C24C-488C-B1BD-441D9224F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CB3793-8149-45DF-AD67-69726702C68D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770E-91A7-4151-88C0-126CF600B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97AC88-9486-43D6-ADFE-91418E90B5D5}" type="datetime1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C968ED55-4FB2-4015-A0C8-DD4E36847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13" r:id="rId4"/>
    <p:sldLayoutId id="2147483914" r:id="rId5"/>
    <p:sldLayoutId id="2147483921" r:id="rId6"/>
    <p:sldLayoutId id="2147483915" r:id="rId7"/>
    <p:sldLayoutId id="2147483922" r:id="rId8"/>
    <p:sldLayoutId id="2147483923" r:id="rId9"/>
    <p:sldLayoutId id="2147483916" r:id="rId10"/>
    <p:sldLayoutId id="21474839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Архівація</a:t>
            </a:r>
            <a:r>
              <a:rPr lang="ru-RU" dirty="0" smtClean="0"/>
              <a:t> та </a:t>
            </a:r>
            <a:r>
              <a:rPr lang="ru-RU" dirty="0" err="1" smtClean="0"/>
              <a:t>стиснення</a:t>
            </a:r>
            <a:r>
              <a:rPr lang="ru-RU" dirty="0" smtClean="0"/>
              <a:t> </a:t>
            </a:r>
            <a:r>
              <a:rPr lang="ru-RU" dirty="0" err="1" smtClean="0"/>
              <a:t>мультимедійної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ru-RU" altLang="uk-UA" smtClean="0"/>
              <a:t>Лекция </a:t>
            </a:r>
            <a:r>
              <a:rPr lang="en-US" altLang="uk-UA" smtClean="0"/>
              <a:t>6</a:t>
            </a:r>
            <a:endParaRPr lang="uk-UA" altLang="uk-UA" smtClean="0"/>
          </a:p>
          <a:p>
            <a:pPr eaLnBrk="1" hangingPunct="1"/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 Типові стандарти для роботи відео</a:t>
            </a:r>
            <a:endParaRPr lang="ru-RU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dirty="0" err="1" smtClean="0"/>
              <a:t>Міжкадрова</a:t>
            </a:r>
            <a:r>
              <a:rPr lang="uk-UA" dirty="0" smtClean="0"/>
              <a:t> різниця</a:t>
            </a: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81EA5-1317-4FBE-8988-83C2BFE48D9C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10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96975"/>
            <a:ext cx="8801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179388" y="4953000"/>
            <a:ext cx="7848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uk-UA" altLang="ru-RU" sz="2000"/>
              <a:t>Саме такі кадри (з урахуванням поправки на компенсацію руху) і стискає кодек</a:t>
            </a:r>
            <a:r>
              <a:rPr lang="ru-RU" altLang="ru-RU" sz="2000"/>
              <a:t>. </a:t>
            </a:r>
          </a:p>
          <a:p>
            <a:r>
              <a:rPr lang="uk-UA" altLang="ru-RU" sz="2000"/>
              <a:t>Їх більше 99% в потоці. Амплітуди - малі, зображення практично однорідне.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Основні</a:t>
            </a:r>
            <a:r>
              <a:rPr lang="ru-RU" dirty="0" smtClean="0"/>
              <a:t> </a:t>
            </a:r>
            <a:r>
              <a:rPr lang="ru-RU" dirty="0"/>
              <a:t>понят</a:t>
            </a:r>
            <a:r>
              <a:rPr lang="uk-UA" dirty="0"/>
              <a:t>т</a:t>
            </a:r>
            <a:r>
              <a:rPr lang="ru-RU" dirty="0"/>
              <a:t>я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81125"/>
            <a:ext cx="8147050" cy="507206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2000" dirty="0" err="1" smtClean="0"/>
              <a:t>Відеопотік</a:t>
            </a:r>
            <a:r>
              <a:rPr lang="uk-UA" altLang="uk-UA" sz="2000" dirty="0" smtClean="0"/>
              <a:t> характеризується </a:t>
            </a:r>
            <a:r>
              <a:rPr lang="uk-UA" altLang="uk-UA" sz="2000" b="1" i="1" dirty="0" smtClean="0"/>
              <a:t>роздільною здатністю, частотою кадрів </a:t>
            </a:r>
            <a:r>
              <a:rPr lang="uk-UA" altLang="uk-UA" sz="2000" dirty="0" smtClean="0"/>
              <a:t>і </a:t>
            </a:r>
            <a:r>
              <a:rPr lang="uk-UA" altLang="uk-UA" sz="2000" b="1" i="1" dirty="0" smtClean="0"/>
              <a:t>системою подання кольорів.</a:t>
            </a:r>
          </a:p>
          <a:p>
            <a:pPr eaLnBrk="1" hangingPunct="1">
              <a:defRPr/>
            </a:pPr>
            <a:r>
              <a:rPr lang="uk-UA" sz="2000" dirty="0"/>
              <a:t>З телевізійних стандартів прийшли роздільні здатності 720х576 і 640х480, і частоти 25 (стандарти PAL або SECAM) і 30 (стандарт NTSC) кадрів в секунду</a:t>
            </a:r>
            <a:r>
              <a:rPr lang="ru-RU" sz="2000" dirty="0" smtClean="0"/>
              <a:t>. </a:t>
            </a:r>
          </a:p>
          <a:p>
            <a:pPr eaLnBrk="1" hangingPunct="1">
              <a:defRPr/>
            </a:pPr>
            <a:r>
              <a:rPr lang="uk-UA" sz="2000" dirty="0"/>
              <a:t>Для низьких роздільних </a:t>
            </a:r>
            <a:r>
              <a:rPr lang="uk-UA" sz="2000" dirty="0" err="1"/>
              <a:t>здатностей</a:t>
            </a:r>
            <a:r>
              <a:rPr lang="uk-UA" sz="2000" dirty="0"/>
              <a:t> існують спеціальні назви CIF - </a:t>
            </a:r>
            <a:r>
              <a:rPr lang="uk-UA" sz="2000" dirty="0" err="1"/>
              <a:t>Common</a:t>
            </a:r>
            <a:r>
              <a:rPr lang="uk-UA" sz="2000" dirty="0"/>
              <a:t> </a:t>
            </a:r>
            <a:r>
              <a:rPr lang="uk-UA" sz="2000" dirty="0" err="1"/>
              <a:t>Interchange</a:t>
            </a:r>
            <a:r>
              <a:rPr lang="uk-UA" sz="2000" dirty="0"/>
              <a:t> </a:t>
            </a:r>
            <a:r>
              <a:rPr lang="uk-UA" sz="2000" dirty="0" err="1"/>
              <a:t>Format</a:t>
            </a:r>
            <a:r>
              <a:rPr lang="uk-UA" sz="2000" dirty="0"/>
              <a:t>, що дорівнює 352х288 і QCIF - </a:t>
            </a:r>
            <a:r>
              <a:rPr lang="uk-UA" sz="2000" dirty="0" err="1"/>
              <a:t>Quartered</a:t>
            </a:r>
            <a:r>
              <a:rPr lang="uk-UA" sz="2000" dirty="0"/>
              <a:t> </a:t>
            </a:r>
            <a:r>
              <a:rPr lang="uk-UA" sz="2000" dirty="0" err="1"/>
              <a:t>Common</a:t>
            </a:r>
            <a:r>
              <a:rPr lang="uk-UA" sz="2000" dirty="0"/>
              <a:t> </a:t>
            </a:r>
            <a:r>
              <a:rPr lang="uk-UA" sz="2000" dirty="0" err="1"/>
              <a:t>Interchange</a:t>
            </a:r>
            <a:r>
              <a:rPr lang="uk-UA" sz="2000" dirty="0"/>
              <a:t> </a:t>
            </a:r>
            <a:r>
              <a:rPr lang="uk-UA" sz="2000" dirty="0" err="1"/>
              <a:t>Format</a:t>
            </a:r>
            <a:r>
              <a:rPr lang="uk-UA" sz="2000" dirty="0"/>
              <a:t>, що дорівнює 176х144</a:t>
            </a:r>
            <a:r>
              <a:rPr lang="ru-RU" sz="2000" dirty="0" smtClean="0"/>
              <a:t>. </a:t>
            </a:r>
          </a:p>
          <a:p>
            <a:pPr eaLnBrk="1" hangingPunct="1">
              <a:defRPr/>
            </a:pPr>
            <a:r>
              <a:rPr lang="uk-UA" sz="2000" dirty="0"/>
              <a:t>Оскільки CIF і QCIF орієнтовані на вкрай невеликі потоки, то з ними працюють на частотах від 5 до 30 кадрів в секунду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uk-UA" altLang="uk-UA" sz="2000" b="1" i="1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244136-EA56-47B1-97AE-E4089E57000D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Роздільна здатність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uk-UA" altLang="uk-UA" smtClean="0"/>
              <a:t>Горизонтальна та вертикальна роздільні здатності вимірюються в пікселях. </a:t>
            </a:r>
          </a:p>
          <a:p>
            <a:pPr eaLnBrk="1" hangingPunct="1"/>
            <a:r>
              <a:rPr lang="uk-UA" altLang="uk-UA" smtClean="0"/>
              <a:t>PAL і SECAM, при частоті кадрів 50 Гц (одне поле, 2</a:t>
            </a:r>
            <a:r>
              <a:rPr lang="uk-UA" altLang="uk-UA" smtClean="0">
                <a:sym typeface="Symbol" panose="05050102010706020507" pitchFamily="18" charset="2"/>
              </a:rPr>
              <a:t></a:t>
            </a:r>
            <a:r>
              <a:rPr lang="uk-UA" altLang="uk-UA" smtClean="0"/>
              <a:t>25) - 720</a:t>
            </a:r>
            <a:r>
              <a:rPr lang="uk-UA" altLang="uk-UA" smtClean="0">
                <a:sym typeface="Symbol" panose="05050102010706020507" pitchFamily="18" charset="2"/>
              </a:rPr>
              <a:t></a:t>
            </a:r>
            <a:r>
              <a:rPr lang="uk-UA" altLang="uk-UA" smtClean="0"/>
              <a:t>576 пікселів </a:t>
            </a:r>
          </a:p>
          <a:p>
            <a:pPr eaLnBrk="1" hangingPunct="1"/>
            <a:r>
              <a:rPr lang="uk-UA" altLang="uk-UA" smtClean="0"/>
              <a:t>NTSC, при частоті 60 Гц (одне поле, 2</a:t>
            </a:r>
            <a:r>
              <a:rPr lang="uk-UA" altLang="uk-UA" smtClean="0">
                <a:sym typeface="Symbol" panose="05050102010706020507" pitchFamily="18" charset="2"/>
              </a:rPr>
              <a:t></a:t>
            </a:r>
            <a:r>
              <a:rPr lang="uk-UA" altLang="uk-UA" smtClean="0"/>
              <a:t>29,97) -720</a:t>
            </a:r>
            <a:r>
              <a:rPr lang="uk-UA" altLang="uk-UA" smtClean="0">
                <a:sym typeface="Symbol" panose="05050102010706020507" pitchFamily="18" charset="2"/>
              </a:rPr>
              <a:t></a:t>
            </a:r>
            <a:r>
              <a:rPr lang="uk-UA" altLang="uk-UA" smtClean="0"/>
              <a:t>480 пікселів. </a:t>
            </a:r>
          </a:p>
          <a:p>
            <a:pPr eaLnBrk="1" hangingPunct="1"/>
            <a:r>
              <a:rPr lang="uk-UA" altLang="uk-UA" smtClean="0"/>
              <a:t>Цифрове телебачення HDTV високої якості при частоті відновлення 60 Гц із прогресивною розгорткою - 1920</a:t>
            </a:r>
            <a:r>
              <a:rPr lang="uk-UA" altLang="uk-UA" smtClean="0">
                <a:sym typeface="Symbol" panose="05050102010706020507" pitchFamily="18" charset="2"/>
              </a:rPr>
              <a:t></a:t>
            </a:r>
            <a:r>
              <a:rPr lang="uk-UA" altLang="uk-UA" smtClean="0"/>
              <a:t>1080 (1920 пікселів на лінію та 1080 ліній).</a:t>
            </a:r>
            <a:endParaRPr lang="ru-RU" alt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4522E9-F952-4BB9-81BE-E9FC7AA78BD4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Швидкість </a:t>
            </a:r>
            <a:r>
              <a:rPr lang="uk-UA" dirty="0" err="1" smtClean="0"/>
              <a:t>відеопотоку</a:t>
            </a:r>
            <a:r>
              <a:rPr lang="uk-UA" dirty="0" smtClean="0"/>
              <a:t> (</a:t>
            </a:r>
            <a:r>
              <a:rPr lang="uk-UA" dirty="0" err="1" smtClean="0"/>
              <a:t>бітрейт</a:t>
            </a:r>
            <a:r>
              <a:rPr lang="uk-UA" dirty="0" smtClean="0"/>
              <a:t>) 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74663" y="1352550"/>
            <a:ext cx="7467600" cy="2436813"/>
          </a:xfrm>
        </p:spPr>
        <p:txBody>
          <a:bodyPr/>
          <a:lstStyle/>
          <a:p>
            <a:pPr eaLnBrk="1" hangingPunct="1"/>
            <a:r>
              <a:rPr lang="uk-UA" altLang="uk-UA" smtClean="0"/>
              <a:t>VideoCD - 1 Мбіт/с </a:t>
            </a:r>
          </a:p>
          <a:p>
            <a:pPr eaLnBrk="1" hangingPunct="1"/>
            <a:r>
              <a:rPr lang="uk-UA" altLang="uk-UA" smtClean="0"/>
              <a:t>DVD - 5 Мбіт/с</a:t>
            </a:r>
          </a:p>
          <a:p>
            <a:pPr eaLnBrk="1" hangingPunct="1"/>
            <a:r>
              <a:rPr lang="uk-UA" altLang="uk-UA" smtClean="0"/>
              <a:t>HDTV - 10 Мбіт/с</a:t>
            </a:r>
          </a:p>
          <a:p>
            <a:pPr eaLnBrk="1" hangingPunct="1"/>
            <a:r>
              <a:rPr lang="uk-UA" altLang="uk-UA" smtClean="0"/>
              <a:t>Постійний бітрейт (constant bitrate, CBR) </a:t>
            </a:r>
          </a:p>
          <a:p>
            <a:pPr eaLnBrk="1" hangingPunct="1"/>
            <a:r>
              <a:rPr lang="uk-UA" altLang="uk-UA" smtClean="0"/>
              <a:t>Змінний бітрейт (variable bitrate, VBR).</a:t>
            </a:r>
            <a:endParaRPr lang="ru-RU" altLang="uk-UA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3E11EF-657C-497F-BF36-3BBC670A3970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Вимоги </a:t>
            </a:r>
            <a:r>
              <a:rPr lang="uk-UA" dirty="0"/>
              <a:t>додатків до </a:t>
            </a:r>
            <a:r>
              <a:rPr lang="uk-UA" dirty="0" smtClean="0"/>
              <a:t>алгоритму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147050" cy="5543550"/>
          </a:xfrm>
        </p:spPr>
        <p:txBody>
          <a:bodyPr/>
          <a:lstStyle/>
          <a:p>
            <a:pPr eaLnBrk="1" hangingPunct="1"/>
            <a:r>
              <a:rPr lang="uk-UA" altLang="ru-RU" smtClean="0"/>
              <a:t>Для алгоритмів стиснення відео характерні більшість тих же вимог додатків, які пред'являються до алгоритмів стиснення графіки, проте є і певна специфіка:</a:t>
            </a:r>
            <a:endParaRPr lang="uk-UA" altLang="uk-UA" smtClean="0"/>
          </a:p>
          <a:p>
            <a:pPr lvl="1" eaLnBrk="1" hangingPunct="1"/>
            <a:r>
              <a:rPr lang="uk-UA" altLang="uk-UA" sz="2400" smtClean="0"/>
              <a:t>Довільний доступ </a:t>
            </a:r>
          </a:p>
          <a:p>
            <a:pPr lvl="1" eaLnBrk="1" hangingPunct="1"/>
            <a:r>
              <a:rPr lang="uk-UA" altLang="uk-UA" sz="2400" smtClean="0"/>
              <a:t>Швидкий пошук уперед/назад </a:t>
            </a:r>
          </a:p>
          <a:p>
            <a:pPr lvl="1" eaLnBrk="1" hangingPunct="1"/>
            <a:r>
              <a:rPr lang="uk-UA" altLang="uk-UA" sz="2400" smtClean="0"/>
              <a:t>Показ кадрів фільму у зворотному напрямку</a:t>
            </a:r>
          </a:p>
          <a:p>
            <a:pPr lvl="1" eaLnBrk="1" hangingPunct="1"/>
            <a:r>
              <a:rPr lang="uk-UA" altLang="uk-UA" sz="2400" smtClean="0"/>
              <a:t>Аудіовізуальна синхронізація </a:t>
            </a:r>
          </a:p>
          <a:p>
            <a:pPr lvl="1" eaLnBrk="1" hangingPunct="1"/>
            <a:r>
              <a:rPr lang="uk-UA" altLang="uk-UA" sz="2400" smtClean="0"/>
              <a:t>Стійкість до помилок</a:t>
            </a:r>
          </a:p>
          <a:p>
            <a:pPr lvl="1" eaLnBrk="1" hangingPunct="1"/>
            <a:r>
              <a:rPr lang="uk-UA" altLang="uk-UA" sz="2400" smtClean="0"/>
              <a:t>Час кодування/декодування</a:t>
            </a:r>
          </a:p>
          <a:p>
            <a:pPr lvl="1" eaLnBrk="1" hangingPunct="1"/>
            <a:r>
              <a:rPr lang="uk-UA" altLang="uk-UA" sz="2400" smtClean="0"/>
              <a:t>Редагованість</a:t>
            </a:r>
          </a:p>
          <a:p>
            <a:pPr lvl="1" eaLnBrk="1" hangingPunct="1"/>
            <a:r>
              <a:rPr lang="uk-UA" altLang="uk-UA" sz="2400" smtClean="0"/>
              <a:t>Масштабованість </a:t>
            </a:r>
          </a:p>
          <a:p>
            <a:pPr lvl="1" eaLnBrk="1" hangingPunct="1"/>
            <a:r>
              <a:rPr lang="uk-UA" altLang="uk-UA" sz="2400" smtClean="0"/>
              <a:t>Невелика вартість апаратної реалізації</a:t>
            </a:r>
            <a:endParaRPr lang="ru-RU" altLang="uk-UA" sz="240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66E447-B913-4B9D-A970-724B3C94CBD1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5654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/>
              <a:t>Прохання уважно сприймати матеріал – в кінці буде завдання!</a:t>
            </a:r>
            <a:endParaRPr lang="ru-RU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3A1829-7239-4EBF-A48C-D094A0957826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15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Довільний доступ</a:t>
            </a: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468313" y="1671638"/>
            <a:ext cx="7467600" cy="3341687"/>
          </a:xfrm>
        </p:spPr>
        <p:txBody>
          <a:bodyPr/>
          <a:lstStyle/>
          <a:p>
            <a:r>
              <a:rPr lang="uk-UA" altLang="ru-RU" smtClean="0"/>
              <a:t>Передбачає можливість знайти і показати будь-який кадр за обмежений час. </a:t>
            </a:r>
          </a:p>
          <a:p>
            <a:r>
              <a:rPr lang="uk-UA" altLang="ru-RU" smtClean="0"/>
              <a:t>Забезпечується наявністю в потоці даних так званих точок входу - кадрів, стиснутих незалежно (тобто як звичайне статичне зображення). </a:t>
            </a:r>
          </a:p>
          <a:p>
            <a:r>
              <a:rPr lang="uk-UA" altLang="ru-RU" smtClean="0"/>
              <a:t>Прийнятним часом пошуку довільного кадру вважається 0,5 секунди.</a:t>
            </a: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BBA602-A2FB-4DB5-AA86-D919E9890AD7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16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Швидкий пошук уперед/назад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963"/>
          </a:xfrm>
        </p:spPr>
        <p:txBody>
          <a:bodyPr/>
          <a:lstStyle/>
          <a:p>
            <a:r>
              <a:rPr lang="uk-UA" altLang="ru-RU" smtClean="0"/>
              <a:t>Передбачає швидкий показ кадрів, які не слідують один за одним у вихідному потоці. </a:t>
            </a:r>
          </a:p>
          <a:p>
            <a:r>
              <a:rPr lang="uk-UA" altLang="ru-RU" smtClean="0"/>
              <a:t>Вимагає наявності додаткової інформації в потоці. </a:t>
            </a:r>
          </a:p>
          <a:p>
            <a:r>
              <a:rPr lang="uk-UA" altLang="ru-RU" smtClean="0"/>
              <a:t>Ця можливість активно використовується різними програвачами.</a:t>
            </a: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F38A4D-50C5-4262-9047-A6079BD892B8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17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uk-UA" altLang="uk-UA" sz="3200" kern="1200" cap="small" dirty="0">
                <a:latin typeface="+mj-lt"/>
                <a:ea typeface="+mj-ea"/>
                <a:cs typeface="+mj-cs"/>
              </a:rPr>
              <a:t>Показ кадрів фільму у зворотному напрямку</a:t>
            </a:r>
            <a:endParaRPr lang="ru-RU" sz="3200" kern="12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457200" y="1816100"/>
            <a:ext cx="7467600" cy="1828800"/>
          </a:xfrm>
        </p:spPr>
        <p:txBody>
          <a:bodyPr/>
          <a:lstStyle/>
          <a:p>
            <a:r>
              <a:rPr lang="uk-UA" altLang="ru-RU" smtClean="0"/>
              <a:t>Достатньо рідко потрібний у додатках. </a:t>
            </a:r>
          </a:p>
          <a:p>
            <a:r>
              <a:rPr lang="uk-UA" altLang="ru-RU" smtClean="0"/>
              <a:t>При жорстких обмеженнях на час показу чергового кадру виконання цієї вимоги може суттєво зменшити ступінь стиснення.</a:t>
            </a: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68F85-BD54-473C-9386-F25775F85FC7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18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Аудіовізуальна синхронізація</a:t>
            </a: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sz="quarter" idx="1"/>
          </p:nvPr>
        </p:nvSpPr>
        <p:spPr>
          <a:xfrm>
            <a:off x="461963" y="1320800"/>
            <a:ext cx="8142287" cy="4484688"/>
          </a:xfrm>
        </p:spPr>
        <p:txBody>
          <a:bodyPr/>
          <a:lstStyle/>
          <a:p>
            <a:r>
              <a:rPr lang="uk-UA" altLang="ru-RU" smtClean="0"/>
              <a:t>Найсерйозніша вимога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Дані, необхідні для того, щоб домогтися синхронності аудіо та відео записів, істотно збільшують розмір фільму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Для відеосистеми це означає, що, якщо ми не встигаємо дістати і показати у потрібний момент часу якийсь кадр, то ми повинні вміти коректно показати, наприклад, кадр, наступний за ним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Якщо ми показуємо фільм без звуку, то можна дозволити собі трохи повільніший або швидший показ</a:t>
            </a:r>
            <a:r>
              <a:rPr lang="ru-RU" altLang="ru-RU" smtClean="0"/>
              <a:t>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C22644-B1F5-4C74-9910-24374DF435B6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19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AFA4FB-A48B-469A-92DF-AF1CFF1F88C8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uk-UA" cap="none" smtClean="0"/>
              <a:t>Зміст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33625"/>
          </a:xfrm>
        </p:spPr>
        <p:txBody>
          <a:bodyPr/>
          <a:lstStyle/>
          <a:p>
            <a:pPr eaLnBrk="1" hangingPunct="1"/>
            <a:r>
              <a:rPr lang="uk-UA" altLang="uk-UA" smtClean="0"/>
              <a:t>Вступ</a:t>
            </a:r>
            <a:endParaRPr lang="ru-RU" altLang="uk-UA" sz="1400" smtClean="0"/>
          </a:p>
          <a:p>
            <a:pPr eaLnBrk="1" hangingPunct="1"/>
            <a:r>
              <a:rPr lang="ru-RU" altLang="uk-UA" smtClean="0"/>
              <a:t>Основн</a:t>
            </a:r>
            <a:r>
              <a:rPr lang="uk-UA" altLang="uk-UA" smtClean="0"/>
              <a:t>і</a:t>
            </a:r>
            <a:r>
              <a:rPr lang="ru-RU" altLang="uk-UA" smtClean="0"/>
              <a:t> понят</a:t>
            </a:r>
            <a:r>
              <a:rPr lang="uk-UA" altLang="uk-UA" smtClean="0"/>
              <a:t>т</a:t>
            </a:r>
            <a:r>
              <a:rPr lang="ru-RU" altLang="uk-UA" smtClean="0"/>
              <a:t>я</a:t>
            </a:r>
            <a:endParaRPr lang="ru-RU" altLang="uk-UA" sz="1400" smtClean="0"/>
          </a:p>
          <a:p>
            <a:pPr eaLnBrk="1" hangingPunct="1"/>
            <a:r>
              <a:rPr lang="uk-UA" altLang="uk-UA" smtClean="0"/>
              <a:t>Вимоги додатків до алгоритму</a:t>
            </a:r>
            <a:endParaRPr lang="ru-RU" altLang="uk-UA" sz="1400" smtClean="0"/>
          </a:p>
          <a:p>
            <a:pPr eaLnBrk="1" hangingPunct="1"/>
            <a:r>
              <a:rPr lang="uk-UA" altLang="uk-UA" smtClean="0"/>
              <a:t>Вимоги до стиснення відео</a:t>
            </a:r>
            <a:endParaRPr lang="ru-RU" altLang="uk-UA" sz="1400" smtClean="0"/>
          </a:p>
          <a:p>
            <a:pPr eaLnBrk="1" hangingPunct="1"/>
            <a:r>
              <a:rPr lang="ru-RU" altLang="uk-UA" smtClean="0"/>
              <a:t>О</a:t>
            </a:r>
            <a:r>
              <a:rPr lang="uk-UA" altLang="uk-UA" smtClean="0"/>
              <a:t>гляд</a:t>
            </a:r>
            <a:r>
              <a:rPr lang="ru-RU" altLang="uk-UA" smtClean="0"/>
              <a:t> стандарт</a:t>
            </a:r>
            <a:r>
              <a:rPr lang="uk-UA" altLang="uk-UA" smtClean="0"/>
              <a:t>і</a:t>
            </a:r>
            <a:r>
              <a:rPr lang="ru-RU" altLang="uk-UA" smtClean="0"/>
              <a:t>в</a:t>
            </a:r>
            <a:r>
              <a:rPr lang="uk-UA" altLang="uk-UA" smtClean="0"/>
              <a:t> стиснення</a:t>
            </a:r>
            <a:endParaRPr lang="ru-RU" altLang="uk-UA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Аудіовізуальна синхронізація</a:t>
            </a:r>
            <a:endParaRPr lang="ru-RU" dirty="0"/>
          </a:p>
        </p:txBody>
      </p:sp>
      <p:sp>
        <p:nvSpPr>
          <p:cNvPr id="29699" name="Объект 2"/>
          <p:cNvSpPr>
            <a:spLocks noGrp="1"/>
          </p:cNvSpPr>
          <p:nvPr>
            <p:ph sz="quarter" idx="1"/>
          </p:nvPr>
        </p:nvSpPr>
        <p:spPr>
          <a:xfrm>
            <a:off x="461963" y="1393825"/>
            <a:ext cx="8142287" cy="4411663"/>
          </a:xfrm>
        </p:spPr>
        <p:txBody>
          <a:bodyPr/>
          <a:lstStyle/>
          <a:p>
            <a:r>
              <a:rPr lang="uk-UA" altLang="ru-RU" smtClean="0"/>
              <a:t>За часів порівняно недосконалого німого кіно кадри йшли настільки нерівномірно, наскільки нерівномірно крутив ручку камери оператор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Показ без звуку фільму, </a:t>
            </a:r>
            <a:r>
              <a:rPr lang="uk-UA" altLang="ru-RU" i="1" smtClean="0"/>
              <a:t>знятого</a:t>
            </a:r>
            <a:r>
              <a:rPr lang="uk-UA" altLang="ru-RU" smtClean="0"/>
              <a:t> настільки недосконалими методами, сприймається нормально навіть за умови, що частота </a:t>
            </a:r>
            <a:r>
              <a:rPr lang="uk-UA" altLang="ru-RU" i="1" smtClean="0"/>
              <a:t>показуваних </a:t>
            </a:r>
            <a:r>
              <a:rPr lang="uk-UA" altLang="ru-RU" smtClean="0"/>
              <a:t>кадрів постійна (і герої фільму то пересуваються карикатурно швидко, то повільно</a:t>
            </a:r>
            <a:r>
              <a:rPr lang="ru-RU" altLang="ru-RU" smtClean="0"/>
              <a:t>). </a:t>
            </a:r>
          </a:p>
          <a:p>
            <a:r>
              <a:rPr lang="uk-UA" altLang="ru-RU" smtClean="0"/>
              <a:t>Однак дивитися фільм (наприклад, бойовик), у якому відеосистема не встигає за звуком - стає мукою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0B581-DB1D-4D27-A249-0DF32270F45C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20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Стійкість до помилок</a:t>
            </a:r>
            <a:endParaRPr lang="ru-RU" dirty="0"/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457200" y="1363663"/>
            <a:ext cx="7467600" cy="4873625"/>
          </a:xfrm>
        </p:spPr>
        <p:txBody>
          <a:bodyPr/>
          <a:lstStyle/>
          <a:p>
            <a:r>
              <a:rPr lang="uk-UA" altLang="ru-RU" smtClean="0"/>
              <a:t>Вимога, обумовлено тим, що більшість каналів зв'язку ненадійні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Зіпсоване перешкодою зображення повинно швидко відновлюватися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Вимога досить легко задовольняється необхідною кількістю незалежних кадрів в потоці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При цьому також зменшується ступінь стиснення, так як на екрані 2-3 секунди (50-75 кадрів) може бути одне і й те саме зображення, але ми будемо змушені навантажувати потік незалежними кадрами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CFCF8C-3ED5-40CC-8AA6-93DC0CFD6E49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21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lvl="1">
              <a:defRPr/>
            </a:pPr>
            <a:r>
              <a:rPr lang="uk-UA" altLang="uk-UA" sz="3200" kern="1200" cap="small" dirty="0">
                <a:latin typeface="+mj-lt"/>
                <a:ea typeface="+mj-ea"/>
                <a:cs typeface="+mj-cs"/>
              </a:rPr>
              <a:t>Час кодування/декодування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sz="quarter" idx="1"/>
          </p:nvPr>
        </p:nvSpPr>
        <p:spPr>
          <a:xfrm>
            <a:off x="457200" y="1816100"/>
            <a:ext cx="8002588" cy="3268663"/>
          </a:xfrm>
        </p:spPr>
        <p:txBody>
          <a:bodyPr/>
          <a:lstStyle/>
          <a:p>
            <a:r>
              <a:rPr lang="uk-UA" altLang="ru-RU" smtClean="0"/>
              <a:t>У багатьох системах (наприклад, відеотелефон) загальна затримка на кодування-передачу-декодування повинна складати не більше 150 мс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Крім того, у додатках, де необхідне редагування, нормальна інтерактивна робота неможлива, якщо час реакції системи складає більше 1 секунди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B87674-EF55-4EB9-9231-8936ADE8D4BE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22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lvl="1">
              <a:defRPr/>
            </a:pPr>
            <a:r>
              <a:rPr lang="uk-UA" altLang="uk-UA" sz="3200" kern="1200" cap="small" dirty="0" err="1">
                <a:latin typeface="+mj-lt"/>
                <a:ea typeface="+mj-ea"/>
                <a:cs typeface="+mj-cs"/>
              </a:rPr>
              <a:t>Редагованість</a:t>
            </a:r>
            <a:endParaRPr lang="ru-RU" sz="3200" kern="12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3975"/>
          </a:xfrm>
        </p:spPr>
        <p:txBody>
          <a:bodyPr/>
          <a:lstStyle/>
          <a:p>
            <a:r>
              <a:rPr lang="uk-UA" altLang="ru-RU" smtClean="0"/>
              <a:t>Під редагованістю розуміється можливість змінювати всі кадри так само легко, як якщо б вони були записані незалежно.</a:t>
            </a: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A59597-CAAE-47F5-90F9-3ABB7CA12456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23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Масштабованість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sz="quarter" idx="1"/>
          </p:nvPr>
        </p:nvSpPr>
        <p:spPr>
          <a:xfrm>
            <a:off x="457200" y="1408113"/>
            <a:ext cx="8147050" cy="4468812"/>
          </a:xfrm>
        </p:spPr>
        <p:txBody>
          <a:bodyPr/>
          <a:lstStyle/>
          <a:p>
            <a:r>
              <a:rPr lang="uk-UA" altLang="ru-RU" smtClean="0"/>
              <a:t>Простота реалізації концепції «відео у вікні»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Ми повинні вміти швидко змінювати висоту і ширину зображення у пікселях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Масштабування здатне породити неприємні ефекти у алгоритмах заснованих на ДКП (дискретному косинусному перетворенні</a:t>
            </a:r>
            <a:r>
              <a:rPr lang="en-US" altLang="ru-RU" smtClean="0"/>
              <a:t>). </a:t>
            </a:r>
            <a:endParaRPr lang="uk-UA" altLang="ru-RU" smtClean="0"/>
          </a:p>
          <a:p>
            <a:r>
              <a:rPr lang="uk-UA" altLang="ru-RU" smtClean="0"/>
              <a:t>Коректно реалізувати цю можливість для MPEG на даний момент можна, мабуть, лише при досить складних апаратних реалізаціях, тільки тоді алгоритми масштабування не будуть суттєво збільшувати час декодування</a:t>
            </a:r>
            <a:r>
              <a:rPr lang="en-US" altLang="ru-RU" smtClean="0"/>
              <a:t>. </a:t>
            </a:r>
            <a:endParaRPr lang="uk-UA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C4FF5C-B43D-492C-9377-8D67A3B2CB5C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24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Масштабованість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sz="quarter" idx="1"/>
          </p:nvPr>
        </p:nvSpPr>
        <p:spPr>
          <a:xfrm>
            <a:off x="457200" y="1552575"/>
            <a:ext cx="8147050" cy="3605213"/>
          </a:xfrm>
        </p:spPr>
        <p:txBody>
          <a:bodyPr/>
          <a:lstStyle/>
          <a:p>
            <a:r>
              <a:rPr lang="uk-UA" altLang="ru-RU" smtClean="0"/>
              <a:t>Однак, масштабування досить легко здійснюється у фрактальних алгоритмах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У них, навіть при збільшенні зображення у кілька разів, воно не розпадається на квадрати, тобто відсутній ефект «зернистості</a:t>
            </a:r>
            <a:r>
              <a:rPr lang="en-US" altLang="ru-RU" smtClean="0"/>
              <a:t>». </a:t>
            </a:r>
            <a:endParaRPr lang="uk-UA" altLang="ru-RU" smtClean="0"/>
          </a:p>
          <a:p>
            <a:r>
              <a:rPr lang="uk-UA" altLang="ru-RU" smtClean="0"/>
              <a:t>Якщо необхідно зменшувати зображення (що, хоч і рідко, але буває потрібно), то з таким завданням добре справляються алгоритми, засновані на wavelet перетворенні (наприклад, JPEG-2000</a:t>
            </a:r>
            <a:r>
              <a:rPr lang="en-US" altLang="ru-RU" smtClean="0"/>
              <a:t>).</a:t>
            </a: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FAA9B-71B1-42BC-9BAB-B7C052B5EBE9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25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200" dirty="0" smtClean="0"/>
              <a:t>Невелика вартість апаратної реалізації</a:t>
            </a:r>
            <a:endParaRPr lang="ru-RU" dirty="0"/>
          </a:p>
        </p:txBody>
      </p:sp>
      <p:sp>
        <p:nvSpPr>
          <p:cNvPr id="3584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9750"/>
          </a:xfrm>
        </p:spPr>
        <p:txBody>
          <a:bodyPr/>
          <a:lstStyle/>
          <a:p>
            <a:r>
              <a:rPr lang="uk-UA" altLang="ru-RU" smtClean="0"/>
              <a:t>При розробці хоча б приблизно повинна оцінюватися та враховуватися кінцева вартість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Якщо ця вартість велика, то навіть при використанні алгоритму у міжнародних стандартах, виробники будуть пропонувати свої, більш конкурентоспроможні, алгоритми і рішення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На практиці ця вимога означає, що алгоритм повинен реалізовуватися невеликим набором мікросхем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595C17-71E3-4318-987A-2DF0440F6C0D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26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Завдання (?)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550" y="1600200"/>
            <a:ext cx="6953250" cy="37004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 smtClean="0"/>
              <a:t>Покажіть, що вимоги: </a:t>
            </a:r>
          </a:p>
          <a:p>
            <a:pPr lvl="1">
              <a:defRPr/>
            </a:pPr>
            <a:r>
              <a:rPr lang="uk-UA" sz="2400" dirty="0" smtClean="0"/>
              <a:t>довільного доступу, </a:t>
            </a:r>
          </a:p>
          <a:p>
            <a:pPr lvl="1">
              <a:defRPr/>
            </a:pPr>
            <a:r>
              <a:rPr lang="uk-UA" sz="2400" dirty="0" smtClean="0"/>
              <a:t>швидкого пошуку, </a:t>
            </a:r>
          </a:p>
          <a:p>
            <a:pPr lvl="1">
              <a:defRPr/>
            </a:pPr>
            <a:r>
              <a:rPr lang="uk-UA" sz="2400" dirty="0" smtClean="0"/>
              <a:t>показу у зворотному напрямку, </a:t>
            </a:r>
          </a:p>
          <a:p>
            <a:pPr lvl="1">
              <a:defRPr/>
            </a:pPr>
            <a:r>
              <a:rPr lang="uk-UA" sz="2400" dirty="0" smtClean="0"/>
              <a:t>аудіо-візуальної синхронізації і </a:t>
            </a:r>
          </a:p>
          <a:p>
            <a:pPr lvl="1">
              <a:defRPr/>
            </a:pPr>
            <a:r>
              <a:rPr lang="uk-UA" sz="2400" dirty="0" smtClean="0"/>
              <a:t>стійкості до помилок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 smtClean="0"/>
              <a:t>суперечать умові високого ступеня стиснення потоку</a:t>
            </a:r>
            <a:r>
              <a:rPr lang="ru-RU" dirty="0" smtClean="0"/>
              <a:t>. 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FA58B-ADA8-46B7-B49D-BBD0A36DB741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27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Підказка до розв’язання завдання</a:t>
            </a:r>
            <a:endParaRPr lang="ru-RU" dirty="0"/>
          </a:p>
        </p:txBody>
      </p:sp>
      <p:sp>
        <p:nvSpPr>
          <p:cNvPr id="37891" name="Объект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8135937" cy="5549900"/>
          </a:xfrm>
        </p:spPr>
        <p:txBody>
          <a:bodyPr/>
          <a:lstStyle/>
          <a:p>
            <a:r>
              <a:rPr lang="uk-UA" altLang="ru-RU" smtClean="0"/>
              <a:t>Описані вимоги до алгоритму суперечливі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Очевидно, що висока ступінь стиснення передбачає архівацію кожного наступного кадру з використанням попереднього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У той же час вимоги на аудіовізуальну синхронізацію і довільний доступ до будь-якого кадру за обмежений час не дають можливості витягнути всі кадри у ланцюжок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Проте, можна спробувати прийти до деякого компромісу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Збалансована реалізація, що враховує систему суперечливих вимог, може досягатися на практиці за рахунок налаштувань компресора при стисненні конкретного фільму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E0E0E6-029D-45D9-BCE7-B11BEC14586C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28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Визначення вимог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47725"/>
            <a:ext cx="8147050" cy="5534025"/>
          </a:xfrm>
        </p:spPr>
        <p:txBody>
          <a:bodyPr/>
          <a:lstStyle/>
          <a:p>
            <a:pPr eaLnBrk="1" hangingPunct="1"/>
            <a:r>
              <a:rPr lang="uk-UA" altLang="ru-RU" smtClean="0"/>
              <a:t>Під процедурою визначення вимог, що пред'являються до алгоритму, розуміється з'ясування класів програмного і апаратного забезпечення, на які він орієнтований і, відповідно, вироблення вимог до нього</a:t>
            </a:r>
            <a:r>
              <a:rPr lang="ru-RU" altLang="ru-RU" smtClean="0"/>
              <a:t>.</a:t>
            </a:r>
          </a:p>
          <a:p>
            <a:pPr eaLnBrk="1" hangingPunct="1"/>
            <a:r>
              <a:rPr lang="uk-UA" altLang="ru-RU" smtClean="0"/>
              <a:t>Носії інформації, на які орієнтований алгоритм</a:t>
            </a:r>
            <a:r>
              <a:rPr lang="en-US" altLang="ru-RU" smtClean="0"/>
              <a:t>:</a:t>
            </a:r>
            <a:endParaRPr lang="ru-RU" altLang="ru-RU" smtClean="0"/>
          </a:p>
          <a:p>
            <a:pPr lvl="1" eaLnBrk="1" hangingPunct="1"/>
            <a:r>
              <a:rPr lang="uk-UA" altLang="uk-UA" sz="2400" smtClean="0"/>
              <a:t>CD-ROM (архаїзм)</a:t>
            </a:r>
          </a:p>
          <a:p>
            <a:pPr lvl="1" eaLnBrk="1" hangingPunct="1"/>
            <a:r>
              <a:rPr lang="uk-UA" altLang="uk-UA" sz="2400" smtClean="0"/>
              <a:t>DVD-ROM (майже архаїзм)</a:t>
            </a:r>
            <a:endParaRPr lang="ru-RU" altLang="uk-UA" sz="2400" smtClean="0"/>
          </a:p>
          <a:p>
            <a:pPr lvl="1" eaLnBrk="1" hangingPunct="1"/>
            <a:r>
              <a:rPr lang="uk-UA" altLang="uk-UA" sz="2400" smtClean="0"/>
              <a:t>Перезаписувані оптичні диски (вузьке використання)</a:t>
            </a:r>
            <a:endParaRPr lang="ru-RU" altLang="uk-UA" sz="2400" smtClean="0"/>
          </a:p>
          <a:p>
            <a:pPr lvl="1" eaLnBrk="1" hangingPunct="1"/>
            <a:r>
              <a:rPr lang="en-US" altLang="uk-UA" sz="2400" smtClean="0"/>
              <a:t>Blu-ray Disc, BD</a:t>
            </a:r>
            <a:endParaRPr lang="ru-RU" altLang="uk-UA" sz="2400" smtClean="0"/>
          </a:p>
          <a:p>
            <a:pPr lvl="1" eaLnBrk="1" hangingPunct="1"/>
            <a:r>
              <a:rPr lang="uk-UA" altLang="uk-UA" sz="2400" smtClean="0"/>
              <a:t>Жорсткі диски</a:t>
            </a:r>
            <a:endParaRPr lang="ru-RU" altLang="uk-UA" sz="2400" smtClean="0"/>
          </a:p>
          <a:p>
            <a:pPr lvl="1" eaLnBrk="1" hangingPunct="1"/>
            <a:r>
              <a:rPr lang="uk-UA" altLang="uk-UA" sz="2400" smtClean="0"/>
              <a:t>Комп'ютерні мережі та хмарні </a:t>
            </a:r>
            <a:r>
              <a:rPr lang="ru-RU" altLang="uk-UA" sz="2400" smtClean="0"/>
              <a:t>сховища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E25952-0762-4D59-A35D-35151DC07E28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7467600" cy="4468812"/>
          </a:xfrm>
        </p:spPr>
        <p:txBody>
          <a:bodyPr/>
          <a:lstStyle/>
          <a:p>
            <a:r>
              <a:rPr lang="uk-UA" altLang="ru-RU" b="1" smtClean="0"/>
              <a:t>Стиснення відео </a:t>
            </a:r>
            <a:r>
              <a:rPr lang="uk-UA" altLang="ru-RU" smtClean="0"/>
              <a:t>(Video compression) - технологія цифрової компресії відеосигналу, що дозволяє скоротити кількість даних, які використовуються для подання відеопотоку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Стиснення відео дозволяє ефективно зменшувати потік, необхідний для передачі відео по </a:t>
            </a:r>
            <a:r>
              <a:rPr lang="uk-UA" altLang="ru-RU" b="1" smtClean="0"/>
              <a:t>каналам радіомовлення</a:t>
            </a:r>
            <a:r>
              <a:rPr lang="uk-UA" altLang="ru-RU" smtClean="0"/>
              <a:t>, зменшувати місце, необхідне для </a:t>
            </a:r>
            <a:r>
              <a:rPr lang="uk-UA" altLang="ru-RU" b="1" smtClean="0"/>
              <a:t>зберігання даних на носії</a:t>
            </a:r>
            <a:r>
              <a:rPr lang="ru-RU" altLang="ru-RU" smtClean="0"/>
              <a:t>.</a:t>
            </a:r>
          </a:p>
          <a:p>
            <a:r>
              <a:rPr lang="ru-RU" altLang="ru-RU" smtClean="0"/>
              <a:t>Зазвичай зараз використовуються методи стиснення відео </a:t>
            </a:r>
            <a:r>
              <a:rPr lang="ru-RU" altLang="ru-RU" b="1" smtClean="0"/>
              <a:t>із втратами</a:t>
            </a:r>
            <a:r>
              <a:rPr lang="ru-RU" altLang="ru-RU" smtClean="0"/>
              <a:t>.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B1F42C-EAF3-4C5A-8296-967E3164E987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Визначення вимог</a:t>
            </a:r>
            <a:endParaRPr lang="ru-RU" dirty="0"/>
          </a:p>
        </p:txBody>
      </p:sp>
      <p:sp>
        <p:nvSpPr>
          <p:cNvPr id="39939" name="Объект 2"/>
          <p:cNvSpPr>
            <a:spLocks noGrp="1"/>
          </p:cNvSpPr>
          <p:nvPr>
            <p:ph sz="quarter" idx="1"/>
          </p:nvPr>
        </p:nvSpPr>
        <p:spPr>
          <a:xfrm>
            <a:off x="457200" y="1304925"/>
            <a:ext cx="8075613" cy="4860925"/>
          </a:xfrm>
        </p:spPr>
        <p:txBody>
          <a:bodyPr/>
          <a:lstStyle/>
          <a:p>
            <a:r>
              <a:rPr lang="uk-UA" altLang="ru-RU" smtClean="0"/>
              <a:t>Програмне забезпечення, що використовує відео-компресію, можна поділити на дві групи - </a:t>
            </a:r>
            <a:r>
              <a:rPr lang="uk-UA" altLang="ru-RU" i="1" smtClean="0"/>
              <a:t>симетричне</a:t>
            </a:r>
            <a:r>
              <a:rPr lang="uk-UA" altLang="ru-RU" smtClean="0"/>
              <a:t> і </a:t>
            </a:r>
            <a:r>
              <a:rPr lang="uk-UA" altLang="ru-RU" i="1" smtClean="0"/>
              <a:t>асиметричне</a:t>
            </a:r>
            <a:r>
              <a:rPr lang="ru-RU" altLang="ru-RU" i="1" smtClean="0"/>
              <a:t>.</a:t>
            </a:r>
            <a:endParaRPr lang="ru-RU" altLang="ru-RU" smtClean="0"/>
          </a:p>
          <a:p>
            <a:r>
              <a:rPr lang="uk-UA" altLang="ru-RU" i="1" smtClean="0"/>
              <a:t>Асиметричні додатки </a:t>
            </a:r>
            <a:r>
              <a:rPr lang="uk-UA" altLang="ru-RU" smtClean="0"/>
              <a:t>висувають серйозні вимоги до декодера (як правило, за часом і пам'яттю), але для них байдужі витрати ресурсів при кодуванні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Прикладом є різні мультимедійні енциклопедії, путівники, довідники, ігри і просто фільми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При такій постановці завдання з'являється можливість застосувати складні алгоритми компресії, що дозволяють отримати більшу ступінь стиснення даних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72F8C7-F997-4139-9ED3-647AD7A992FE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30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Визначення вимог</a:t>
            </a:r>
            <a:endParaRPr lang="ru-RU" dirty="0"/>
          </a:p>
        </p:txBody>
      </p:sp>
      <p:sp>
        <p:nvSpPr>
          <p:cNvPr id="40963" name="Объект 2"/>
          <p:cNvSpPr>
            <a:spLocks noGrp="1"/>
          </p:cNvSpPr>
          <p:nvPr>
            <p:ph sz="quarter" idx="1"/>
          </p:nvPr>
        </p:nvSpPr>
        <p:spPr>
          <a:xfrm>
            <a:off x="457200" y="1393825"/>
            <a:ext cx="7467600" cy="3187700"/>
          </a:xfrm>
        </p:spPr>
        <p:txBody>
          <a:bodyPr/>
          <a:lstStyle/>
          <a:p>
            <a:r>
              <a:rPr lang="uk-UA" altLang="ru-RU" i="1" smtClean="0"/>
              <a:t>Симетричні додатки </a:t>
            </a:r>
            <a:r>
              <a:rPr lang="uk-UA" altLang="ru-RU" smtClean="0"/>
              <a:t>висувають однаково жорсткі вимоги на час, пам'ять та інші ресурси, як при кодуванні, так і під час декодування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Прикладами такого роду додатків можуть служити відеопошта, відеотелефон, відеоконференції, редагування і підготовка відеоматеріалів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5CDA65-7D85-41A1-9565-CC76D469389F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31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dirty="0" err="1"/>
              <a:t>Числов</a:t>
            </a:r>
            <a:r>
              <a:rPr lang="uk-UA" altLang="uk-UA" dirty="0"/>
              <a:t>і вимоги</a:t>
            </a:r>
            <a:endParaRPr lang="ru-RU" altLang="uk-UA" dirty="0"/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39838"/>
            <a:ext cx="7467600" cy="5141912"/>
          </a:xfrm>
        </p:spPr>
        <p:txBody>
          <a:bodyPr/>
          <a:lstStyle/>
          <a:p>
            <a:r>
              <a:rPr lang="uk-UA" altLang="uk-UA" smtClean="0"/>
              <a:t>На підставі аналізу результатів досліджень і прикладних проектів по стисненню зображень можна сформулювати основні вимоги (критерії оцінки ефективності) до алгоритмів стиснення зображень із втратами:</a:t>
            </a:r>
          </a:p>
          <a:p>
            <a:pPr lvl="1"/>
            <a:r>
              <a:rPr lang="uk-UA" altLang="uk-UA" sz="2400" smtClean="0"/>
              <a:t>малий час стиснення і розпакування (від 40 мс);</a:t>
            </a:r>
          </a:p>
          <a:p>
            <a:pPr lvl="1"/>
            <a:r>
              <a:rPr lang="uk-UA" altLang="uk-UA" sz="2400" smtClean="0"/>
              <a:t>високий коефіцієнт стиснення (до 150);</a:t>
            </a:r>
          </a:p>
          <a:p>
            <a:pPr lvl="1"/>
            <a:r>
              <a:rPr lang="uk-UA" altLang="uk-UA" sz="2400" smtClean="0"/>
              <a:t>висока якість відновленого (розпакованого) зображення (пікове відношення сигнал/перешкода від 24-26 дБ і більше, залежно від розв'язуваного прикладного завдання).</a:t>
            </a:r>
            <a:endParaRPr lang="ru-RU" altLang="uk-UA" sz="240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CBDB31-F304-4C9F-9D6A-64D30ECCD8B8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dirty="0" smtClean="0"/>
              <a:t>Огляд </a:t>
            </a:r>
            <a:r>
              <a:rPr lang="uk-UA" altLang="uk-UA" dirty="0"/>
              <a:t>стандартів</a:t>
            </a:r>
            <a:endParaRPr lang="ru-RU" altLang="uk-UA" dirty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85775" y="1585913"/>
            <a:ext cx="7467600" cy="439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mtClean="0"/>
              <a:t>В 1988 р. у рамках Міжнародної організації з стандартизації (ISO) почала роботу група MPEG (</a:t>
            </a:r>
            <a:r>
              <a:rPr lang="en-US" altLang="uk-UA" smtClean="0"/>
              <a:t>Moving Pictures Experts Group</a:t>
            </a:r>
            <a:r>
              <a:rPr lang="uk-UA" altLang="uk-UA" smtClean="0"/>
              <a:t>) - група експертів в області цифрового відео (ISO-IEC/JTC1/SC2/WG11/MPEG). Група працювала в напрямках, які можна умовно назвати:</a:t>
            </a:r>
          </a:p>
          <a:p>
            <a:pPr lvl="1">
              <a:lnSpc>
                <a:spcPct val="90000"/>
              </a:lnSpc>
            </a:pPr>
            <a:r>
              <a:rPr lang="uk-UA" altLang="uk-UA" sz="2400" b="1" smtClean="0"/>
              <a:t>MPEG Video </a:t>
            </a:r>
            <a:r>
              <a:rPr lang="uk-UA" altLang="uk-UA" sz="2400" smtClean="0"/>
              <a:t>- стиснення відеосигналу в потік зі швидкістю до 1.5 Мбіт/с, </a:t>
            </a:r>
          </a:p>
          <a:p>
            <a:pPr lvl="1">
              <a:lnSpc>
                <a:spcPct val="90000"/>
              </a:lnSpc>
            </a:pPr>
            <a:r>
              <a:rPr lang="uk-UA" altLang="uk-UA" sz="2400" b="1" smtClean="0"/>
              <a:t>MPEG-Audio </a:t>
            </a:r>
            <a:r>
              <a:rPr lang="uk-UA" altLang="uk-UA" sz="2400" smtClean="0"/>
              <a:t>- стиснення звуку до 64, 128 або 192 Кбіт/с на канал і </a:t>
            </a:r>
          </a:p>
          <a:p>
            <a:pPr lvl="1">
              <a:lnSpc>
                <a:spcPct val="90000"/>
              </a:lnSpc>
            </a:pPr>
            <a:r>
              <a:rPr lang="uk-UA" altLang="uk-UA" sz="2400" b="1" smtClean="0"/>
              <a:t>MPEG-System</a:t>
            </a:r>
            <a:r>
              <a:rPr lang="uk-UA" altLang="uk-UA" sz="2400" smtClean="0"/>
              <a:t> - синхронізація відео- і аудіо потоків. </a:t>
            </a:r>
            <a:endParaRPr lang="ru-RU" altLang="uk-UA" sz="2400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F4BCECBC-5815-4E96-9400-76647A132B58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4025" y="333375"/>
            <a:ext cx="8281988" cy="6191250"/>
          </a:xfrm>
        </p:spPr>
        <p:txBody>
          <a:bodyPr/>
          <a:lstStyle/>
          <a:p>
            <a:r>
              <a:rPr lang="uk-UA" altLang="uk-UA" smtClean="0"/>
              <a:t>У вересні </a:t>
            </a:r>
            <a:r>
              <a:rPr lang="uk-UA" altLang="uk-UA" b="1" smtClean="0"/>
              <a:t>1990 р</a:t>
            </a:r>
            <a:r>
              <a:rPr lang="uk-UA" altLang="uk-UA" smtClean="0"/>
              <a:t>. був представлений попередній стандарт кодування </a:t>
            </a:r>
            <a:r>
              <a:rPr lang="uk-UA" altLang="uk-UA" b="1" smtClean="0"/>
              <a:t>MPEG-1</a:t>
            </a:r>
            <a:r>
              <a:rPr lang="uk-UA" altLang="uk-UA" smtClean="0"/>
              <a:t>. </a:t>
            </a:r>
          </a:p>
          <a:p>
            <a:r>
              <a:rPr lang="uk-UA" altLang="uk-UA" smtClean="0"/>
              <a:t>У січні </a:t>
            </a:r>
            <a:r>
              <a:rPr lang="uk-UA" altLang="uk-UA" b="1" smtClean="0"/>
              <a:t>1992 р.</a:t>
            </a:r>
            <a:r>
              <a:rPr lang="uk-UA" altLang="uk-UA" smtClean="0"/>
              <a:t> робота над </a:t>
            </a:r>
            <a:r>
              <a:rPr lang="uk-UA" altLang="uk-UA" b="1" smtClean="0"/>
              <a:t>MPEG-1</a:t>
            </a:r>
            <a:r>
              <a:rPr lang="uk-UA" altLang="uk-UA" smtClean="0"/>
              <a:t> була завершена й почата робота над </a:t>
            </a:r>
            <a:r>
              <a:rPr lang="uk-UA" altLang="uk-UA" b="1" smtClean="0"/>
              <a:t>MPEG-2</a:t>
            </a:r>
            <a:r>
              <a:rPr lang="uk-UA" altLang="uk-UA" smtClean="0"/>
              <a:t>, у завдання якого входив опис потоку даних зі швидкістю від 3 до 10 Мбіт/с [3]. </a:t>
            </a:r>
          </a:p>
          <a:p>
            <a:r>
              <a:rPr lang="uk-UA" altLang="uk-UA" smtClean="0"/>
              <a:t>Практично в той же час була почата робота над MPEG-3, що був призначений для опису потоків 20-40 Мбіт/с. </a:t>
            </a:r>
          </a:p>
          <a:p>
            <a:r>
              <a:rPr lang="uk-UA" altLang="uk-UA" smtClean="0"/>
              <a:t>Однак незабаром з'ясувалося, що алгоритмічні рішення для </a:t>
            </a:r>
            <a:r>
              <a:rPr lang="uk-UA" altLang="uk-UA" b="1" smtClean="0"/>
              <a:t>MPEG-2</a:t>
            </a:r>
            <a:r>
              <a:rPr lang="uk-UA" altLang="uk-UA" smtClean="0"/>
              <a:t> і </a:t>
            </a:r>
            <a:r>
              <a:rPr lang="uk-UA" altLang="uk-UA" b="1" smtClean="0"/>
              <a:t>MPEG-3</a:t>
            </a:r>
            <a:r>
              <a:rPr lang="uk-UA" altLang="uk-UA" smtClean="0"/>
              <a:t> принципово близькі й можна безболісно розширити рамки </a:t>
            </a:r>
            <a:r>
              <a:rPr lang="uk-UA" altLang="uk-UA" b="1" smtClean="0"/>
              <a:t>MPEG-2 </a:t>
            </a:r>
            <a:r>
              <a:rPr lang="uk-UA" altLang="uk-UA" smtClean="0"/>
              <a:t>до потоків в 40 Мбіт/с. </a:t>
            </a:r>
          </a:p>
          <a:p>
            <a:r>
              <a:rPr lang="uk-UA" altLang="uk-UA" smtClean="0"/>
              <a:t>У результаті робота над </a:t>
            </a:r>
            <a:r>
              <a:rPr lang="uk-UA" altLang="uk-UA" b="1" smtClean="0"/>
              <a:t>MPEG-3</a:t>
            </a:r>
            <a:r>
              <a:rPr lang="uk-UA" altLang="uk-UA" smtClean="0"/>
              <a:t> була припинена. </a:t>
            </a:r>
          </a:p>
          <a:p>
            <a:r>
              <a:rPr lang="uk-UA" altLang="uk-UA" b="1" smtClean="0"/>
              <a:t>1995 р - </a:t>
            </a:r>
            <a:r>
              <a:rPr lang="uk-UA" altLang="uk-UA" smtClean="0"/>
              <a:t>остаточно дороблений </a:t>
            </a:r>
            <a:r>
              <a:rPr lang="uk-UA" altLang="uk-UA" b="1" smtClean="0"/>
              <a:t>MPEG-2</a:t>
            </a:r>
            <a:r>
              <a:rPr lang="uk-UA" altLang="uk-UA" smtClean="0"/>
              <a:t>. </a:t>
            </a:r>
            <a:endParaRPr lang="ru-RU" altLang="uk-UA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5842BEFF-2933-4441-A634-F3EB16B730E4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661988" y="854075"/>
            <a:ext cx="7467600" cy="5743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b="1" smtClean="0"/>
              <a:t>MPEG-4</a:t>
            </a:r>
            <a:r>
              <a:rPr lang="uk-UA" altLang="uk-UA" smtClean="0"/>
              <a:t> був задуманий як стандарт для роботи з наднизькими потоками. Однак у процесі досить довгої підготовки стандарт перетерпів революційні зміни, і зараз стиснення із низьким потоком входить у нього як складова частина, причому досить невелика за розміом. 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Формат </a:t>
            </a:r>
            <a:r>
              <a:rPr lang="uk-UA" altLang="uk-UA" b="1" smtClean="0"/>
              <a:t>MPEG-4</a:t>
            </a:r>
            <a:r>
              <a:rPr lang="uk-UA" altLang="uk-UA" smtClean="0"/>
              <a:t> сьогодні містить у собі такі речі, як синтез мови, рендеринг зображень і опису параметрів візуалізації обличя на стороні програми перегляду. 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1996 р. - була почата розробка </a:t>
            </a:r>
            <a:r>
              <a:rPr lang="uk-UA" altLang="uk-UA" b="1" smtClean="0"/>
              <a:t>MPEG-7</a:t>
            </a:r>
            <a:r>
              <a:rPr lang="uk-UA" altLang="uk-UA" smtClean="0"/>
              <a:t>. </a:t>
            </a:r>
          </a:p>
          <a:p>
            <a:pPr>
              <a:lnSpc>
                <a:spcPct val="90000"/>
              </a:lnSpc>
            </a:pPr>
            <a:r>
              <a:rPr lang="uk-UA" altLang="uk-UA" b="1" smtClean="0"/>
              <a:t>Motion-JPEG</a:t>
            </a:r>
            <a:r>
              <a:rPr lang="uk-UA" altLang="uk-UA" smtClean="0"/>
              <a:t> , </a:t>
            </a:r>
            <a:r>
              <a:rPr lang="uk-UA" altLang="uk-UA" b="1" smtClean="0"/>
              <a:t>Motion-JPEG 2000 </a:t>
            </a:r>
            <a:r>
              <a:rPr lang="uk-UA" altLang="uk-UA" smtClean="0"/>
              <a:t>- призначені для зручності обробки стиснутого відео.</a:t>
            </a:r>
            <a:r>
              <a:rPr lang="ru-RU" altLang="uk-UA" smtClean="0"/>
              <a:t> </a:t>
            </a:r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A0AED93-1309-49CB-AA5B-946A94437CB4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274638"/>
            <a:ext cx="77501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altLang="uk-UA" dirty="0"/>
              <a:t>Базові технології стиснення відеоданих</a:t>
            </a:r>
            <a:endParaRPr lang="ru-RU" altLang="uk-UA" dirty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0567195-E6D7-4BED-A3F0-80A9422DA37F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844675"/>
            <a:ext cx="78946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/>
            </a:pPr>
            <a:r>
              <a:rPr lang="uk-UA" sz="2400" dirty="0">
                <a:latin typeface="+mn-lt"/>
              </a:rPr>
              <a:t>Технологія стиснення відео в MPEG має два етапи: </a:t>
            </a:r>
          </a:p>
          <a:p>
            <a:pPr marL="730250" lvl="1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/>
            </a:pPr>
            <a:r>
              <a:rPr lang="uk-UA" sz="2400" dirty="0">
                <a:latin typeface="+mn-lt"/>
              </a:rPr>
              <a:t>зменшення надмірності відеоінформації в часовому вимірі, що засноване на тому, що сусідні кадри, як правило, відрізняються несильно;</a:t>
            </a:r>
          </a:p>
          <a:p>
            <a:pPr marL="730250" lvl="1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/>
            </a:pPr>
            <a:r>
              <a:rPr lang="uk-UA" sz="2400" dirty="0">
                <a:latin typeface="+mn-lt"/>
              </a:rPr>
              <a:t>стиснення окремих зображень. 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/>
            </a:pPr>
            <a:r>
              <a:rPr lang="uk-UA" sz="2400" dirty="0">
                <a:latin typeface="+mn-lt"/>
              </a:rPr>
              <a:t>Для того щоб задовольнити </a:t>
            </a:r>
            <a:r>
              <a:rPr lang="uk-UA" sz="2400" dirty="0" err="1">
                <a:latin typeface="+mn-lt"/>
              </a:rPr>
              <a:t>вимозі</a:t>
            </a:r>
            <a:r>
              <a:rPr lang="uk-UA" sz="2400" dirty="0">
                <a:latin typeface="+mn-lt"/>
              </a:rPr>
              <a:t> гнучкість алгоритму, вводяться 4 типи кадрів – </a:t>
            </a:r>
            <a:r>
              <a:rPr lang="en-US" sz="2400" dirty="0">
                <a:latin typeface="+mn-lt"/>
              </a:rPr>
              <a:t>I, P, B </a:t>
            </a:r>
            <a:r>
              <a:rPr lang="uk-UA" sz="2400" dirty="0">
                <a:latin typeface="+mn-lt"/>
              </a:rPr>
              <a:t>та </a:t>
            </a:r>
            <a:r>
              <a:rPr lang="en-US" sz="2400" dirty="0">
                <a:latin typeface="+mn-lt"/>
              </a:rPr>
              <a:t>DC</a:t>
            </a:r>
            <a:r>
              <a:rPr lang="uk-UA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altLang="uk-UA" dirty="0" smtClean="0"/>
              <a:t>Базові технології стиснення відеоданих</a:t>
            </a:r>
            <a:endParaRPr lang="ru-RU" altLang="uk-UA" b="1" cap="none" dirty="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08125"/>
            <a:ext cx="7977188" cy="3721100"/>
          </a:xfrm>
        </p:spPr>
        <p:txBody>
          <a:bodyPr/>
          <a:lstStyle/>
          <a:p>
            <a:r>
              <a:rPr lang="uk-UA" altLang="uk-UA" b="1" smtClean="0"/>
              <a:t>І-кадри</a:t>
            </a:r>
            <a:r>
              <a:rPr lang="uk-UA" altLang="uk-UA" smtClean="0"/>
              <a:t> - кадри, стиснуті незалежно від інших кадрів (I-Intra pictures);</a:t>
            </a:r>
          </a:p>
          <a:p>
            <a:r>
              <a:rPr lang="uk-UA" altLang="uk-UA" b="1" smtClean="0"/>
              <a:t>Р-кадри</a:t>
            </a:r>
            <a:r>
              <a:rPr lang="uk-UA" altLang="uk-UA" smtClean="0"/>
              <a:t> - стиснуті з використанням посилання на одне зображення (Р-Predicted);</a:t>
            </a:r>
          </a:p>
          <a:p>
            <a:r>
              <a:rPr lang="uk-UA" altLang="uk-UA" b="1" smtClean="0"/>
              <a:t>В-кадри</a:t>
            </a:r>
            <a:r>
              <a:rPr lang="uk-UA" altLang="uk-UA" smtClean="0"/>
              <a:t>- стиснуті з використанням посилання на два зображення (В-Bidirection);</a:t>
            </a:r>
          </a:p>
          <a:p>
            <a:r>
              <a:rPr lang="uk-UA" altLang="uk-UA" b="1" smtClean="0"/>
              <a:t>DC-кадри</a:t>
            </a:r>
            <a:r>
              <a:rPr lang="uk-UA" altLang="uk-UA" smtClean="0"/>
              <a:t> - незалежно стиснуті з великою втратою якості (використаються тільки при швидкому пошуку).</a:t>
            </a:r>
            <a:endParaRPr lang="ru-RU" altLang="uk-UA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BEA1330-C079-417A-8837-D0504ADE0012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85788" y="5434013"/>
          <a:ext cx="8153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r:id="rId3" imgW="7810500" imgH="1066800" progId="Word.Picture.8">
                  <p:embed/>
                </p:oleObj>
              </mc:Choice>
              <mc:Fallback>
                <p:oleObj r:id="rId3" imgW="7810500" imgH="10668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434013"/>
                        <a:ext cx="81534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dirty="0" smtClean="0"/>
              <a:t>Базові технології стиснення відеоданих</a:t>
            </a:r>
            <a:endParaRPr lang="ru-RU" dirty="0"/>
          </a:p>
        </p:txBody>
      </p:sp>
      <p:sp>
        <p:nvSpPr>
          <p:cNvPr id="4813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uk-UA" altLang="ru-RU" b="1" smtClean="0"/>
              <a:t>I-кадри </a:t>
            </a:r>
            <a:r>
              <a:rPr lang="uk-UA" altLang="ru-RU" smtClean="0"/>
              <a:t>забезпечують можливість довільного доступу до будь-якого кадру, будучи своєрідними вхідними точками у потік даних для декодера</a:t>
            </a:r>
            <a:r>
              <a:rPr lang="ru-RU" altLang="ru-RU" smtClean="0"/>
              <a:t>. </a:t>
            </a:r>
          </a:p>
          <a:p>
            <a:r>
              <a:rPr lang="uk-UA" altLang="ru-RU" b="1" smtClean="0"/>
              <a:t>P-кадри </a:t>
            </a:r>
            <a:r>
              <a:rPr lang="uk-UA" altLang="ru-RU" smtClean="0"/>
              <a:t>використовують при архівації посилання на один I- або P-кадр, підвищуючи тим самим ступінь стиснення фільму у цілому</a:t>
            </a:r>
            <a:r>
              <a:rPr lang="ru-RU" altLang="ru-RU" smtClean="0"/>
              <a:t>. </a:t>
            </a:r>
          </a:p>
          <a:p>
            <a:r>
              <a:rPr lang="uk-UA" altLang="ru-RU" b="1" smtClean="0"/>
              <a:t>B-кадри</a:t>
            </a:r>
            <a:r>
              <a:rPr lang="uk-UA" altLang="ru-RU" smtClean="0"/>
              <a:t>, використовуючи посилання на два кадри, які перебувають попереду і позаду, забезпечують максимальний рівень стиснення. Самі у якості посилання використовуватися не можуть</a:t>
            </a:r>
            <a:r>
              <a:rPr lang="ru-RU" altLang="ru-RU" smtClean="0"/>
              <a:t>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F8977E-65E4-4721-9A1E-C9F470B3437F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38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uk-UA" dirty="0"/>
              <a:t>Порядок </a:t>
            </a:r>
            <a:r>
              <a:rPr lang="ru-RU" altLang="uk-UA" dirty="0" err="1" smtClean="0"/>
              <a:t>розпакування</a:t>
            </a:r>
            <a:endParaRPr lang="ru-RU" altLang="uk-UA" dirty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61988" y="1381125"/>
            <a:ext cx="7467600" cy="4873625"/>
          </a:xfrm>
        </p:spPr>
        <p:txBody>
          <a:bodyPr/>
          <a:lstStyle/>
          <a:p>
            <a:r>
              <a:rPr lang="uk-UA" altLang="uk-UA" smtClean="0"/>
              <a:t>IBBPBBPBBPBBIBBPBB</a:t>
            </a:r>
          </a:p>
          <a:p>
            <a:r>
              <a:rPr lang="uk-UA" altLang="uk-UA" smtClean="0"/>
              <a:t>0**312645..., </a:t>
            </a:r>
          </a:p>
          <a:p>
            <a:r>
              <a:rPr lang="uk-UA" altLang="uk-UA" smtClean="0"/>
              <a:t>де цифри - номери кадрів, а зірочкам відповідають або В-кадри з номерами -1 і -2, якщо ми перебуваємо в середині потоку, або порожні кадри (нічого), якщо ми на початку фільму.</a:t>
            </a:r>
          </a:p>
          <a:p>
            <a:r>
              <a:rPr lang="uk-UA" altLang="uk-UA" smtClean="0"/>
              <a:t>Макроблок - це група із чотирьох сусідніх блоків у площині яркістної компоненти Y (матриця пікселів 16x16 елементів) і два відповідних їм по розташуванню блоку із площин кольоровості U і V. </a:t>
            </a:r>
            <a:endParaRPr lang="ru-RU" altLang="uk-UA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754076A-DEAC-4617-A447-A23B27BFC05E}" type="slidenum">
              <a:rPr lang="ru-RU" altLang="ru-RU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65325"/>
            <a:ext cx="7686675" cy="4565650"/>
          </a:xfrm>
        </p:spPr>
        <p:txBody>
          <a:bodyPr/>
          <a:lstStyle/>
          <a:p>
            <a:pPr eaLnBrk="1" hangingPunct="1"/>
            <a:r>
              <a:rPr lang="uk-UA" altLang="uk-UA" smtClean="0"/>
              <a:t>кілька тисяч фотографій </a:t>
            </a:r>
            <a:endParaRPr lang="en-US" altLang="uk-UA" smtClean="0"/>
          </a:p>
          <a:p>
            <a:pPr eaLnBrk="1" hangingPunct="1"/>
            <a:r>
              <a:rPr lang="uk-UA" altLang="uk-UA" smtClean="0"/>
              <a:t>10 годин музики  </a:t>
            </a:r>
            <a:endParaRPr lang="en-US" altLang="uk-UA" smtClean="0"/>
          </a:p>
          <a:p>
            <a:pPr eaLnBrk="1" hangingPunct="1"/>
            <a:r>
              <a:rPr lang="uk-UA" altLang="uk-UA" smtClean="0"/>
              <a:t>півгодини відео</a:t>
            </a:r>
            <a:endParaRPr lang="en-US" altLang="uk-UA" smtClean="0"/>
          </a:p>
          <a:p>
            <a:pPr eaLnBrk="1" hangingPunct="1"/>
            <a:endParaRPr lang="en-US" altLang="uk-UA" smtClean="0"/>
          </a:p>
          <a:p>
            <a:pPr eaLnBrk="1" hangingPunct="1"/>
            <a:r>
              <a:rPr lang="uk-UA" altLang="ru-RU" smtClean="0"/>
              <a:t>Приклад: Відео 720х576 пікселів 25 кадрів в секунду в системі RGB і прогресивній розгортці потребуватиме потоку даних приблизно в 240 Мбіт/сек (тобто 1,8 Гб в хвилину). На DVD-ROM диск розміром 4,7 Гб увійде всього 2.5 хвилини.</a:t>
            </a:r>
          </a:p>
          <a:p>
            <a:pPr eaLnBrk="1" hangingPunct="1"/>
            <a:r>
              <a:rPr lang="uk-UA" altLang="ru-RU" smtClean="0"/>
              <a:t>Потрібно стиснення в 35 разів для запису 90 хвилинного фільму.</a:t>
            </a:r>
            <a:endParaRPr lang="ru-RU" altLang="uk-UA" smtClean="0"/>
          </a:p>
        </p:txBody>
      </p:sp>
      <p:sp>
        <p:nvSpPr>
          <p:cNvPr id="12291" name="Номер слайда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211117-C27E-41B2-BC86-CDB77183F49C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dirty="0"/>
              <a:t>Вступ</a:t>
            </a:r>
            <a:endParaRPr lang="uk-UA" alt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35513" y="2205038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21225" y="267335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92638" y="2844800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Прямоугольник 13"/>
          <p:cNvSpPr>
            <a:spLocks noChangeArrowheads="1"/>
          </p:cNvSpPr>
          <p:nvPr/>
        </p:nvSpPr>
        <p:spPr bwMode="auto">
          <a:xfrm>
            <a:off x="5494338" y="2462213"/>
            <a:ext cx="116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uk-UA" dirty="0">
                <a:latin typeface="+mn-lt"/>
              </a:rPr>
              <a:t>1-CD</a:t>
            </a:r>
            <a:endParaRPr lang="ru-RU" altLang="uk-UA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484313"/>
            <a:ext cx="57229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uk-UA" sz="2400" dirty="0">
                <a:latin typeface="+mn-lt"/>
              </a:rPr>
              <a:t>Порівняння мультимедійних </a:t>
            </a:r>
            <a:r>
              <a:rPr lang="uk-UA" altLang="uk-UA" sz="2400" dirty="0">
                <a:latin typeface="+mn-lt"/>
              </a:rPr>
              <a:t>файлів: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altLang="uk-UA" dirty="0"/>
              <a:t>Загальна схема алгоритму</a:t>
            </a:r>
            <a:endParaRPr lang="ru-RU" altLang="uk-UA" dirty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147050" cy="5205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1. Підготовка макроблоків. Для кожного макроблоку визначається, яким чином він буде стиснутий.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     В І-кадрах всі макроблоки стискаються незалежно.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     У Р-кадрах блок або стискається незалежно, або являє собою різницю з одному з макроблоків у попередньому опорному кадрі, на який посилається Р-кадр.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2. Переведення макроблоку в колірний простір YUV. Одержання потрібної кількості матриць 8</a:t>
            </a:r>
            <a:r>
              <a:rPr lang="uk-UA" altLang="uk-UA" sz="2000" smtClean="0">
                <a:sym typeface="Symbol" panose="05050102010706020507" pitchFamily="18" charset="2"/>
              </a:rPr>
              <a:t></a:t>
            </a:r>
            <a:r>
              <a:rPr lang="uk-UA" altLang="uk-UA" sz="2000" smtClean="0"/>
              <a:t>8.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3. Для Р- і В-блоків обчислюється різниця з відповідним макроблоком в опорному кадрі.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4. ДКП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5. Квантування.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6. Зигзаг-сканування.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7. Групове кодування.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8. Кодування Хаффмана.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000" smtClean="0"/>
              <a:t>При декодуванні весь конвеєр повторюється для зворотних перетворень, починаючи з кінця.</a:t>
            </a:r>
            <a:endParaRPr lang="ru-RU" altLang="uk-UA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altLang="uk-UA" dirty="0"/>
              <a:t>Використання векторів зсувів блоків</a:t>
            </a:r>
            <a:endParaRPr lang="ru-RU" altLang="uk-UA" dirty="0"/>
          </a:p>
        </p:txBody>
      </p:sp>
      <p:pic>
        <p:nvPicPr>
          <p:cNvPr id="51203" name="Picture 5" descr="ri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362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altLang="uk-UA" dirty="0"/>
              <a:t>Можливості з </a:t>
            </a:r>
            <a:r>
              <a:rPr lang="uk-UA" altLang="uk-UA" dirty="0" err="1" smtClean="0"/>
              <a:t>розпаралелювання</a:t>
            </a:r>
            <a:endParaRPr lang="ru-RU" altLang="uk-UA" dirty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перетворення легко конвейєризуються.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uk-UA" smtClean="0"/>
              <a:t>   У результаті ми одержуємо паралельно-конвеєрну схему обробки потоку відеоданих.</a:t>
            </a:r>
          </a:p>
          <a:p>
            <a:endParaRPr lang="uk-UA" altLang="uk-UA" smtClean="0"/>
          </a:p>
          <a:p>
            <a:r>
              <a:rPr lang="uk-UA" altLang="uk-UA" smtClean="0"/>
              <a:t>розпаралелювання обробки різних кадрів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uk-UA" smtClean="0"/>
              <a:t>   архівуємо кадри відштовхуючись від попереднього, щоб не накопичувати помилки, одержувані ще при квантуванні. </a:t>
            </a:r>
            <a:endParaRPr lang="ru-RU" altLang="uk-UA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14705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altLang="uk-UA" dirty="0"/>
              <a:t>Шляхи підвищення ступеня стиснення</a:t>
            </a:r>
            <a:r>
              <a:rPr lang="ru-RU" altLang="uk-UA" dirty="0"/>
              <a:t>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7859713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mtClean="0"/>
              <a:t>Зміна алгоритму стиснення I-кадрів - використовуються алгоритми, засновані на вейвлетах.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Зміна алгоритму стиснення без втрат -використання арифметичного стиснення.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Зміна алгоритму роботи з векторами зсуву блоків.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Застосування обробки коефіцієнтів. 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Застосування обробки кадрів - виключення «блоковості». 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Покращення алгоритмів масштабування зображень</a:t>
            </a:r>
            <a:r>
              <a:rPr lang="ru-RU" altLang="uk-UA" smtClean="0"/>
              <a:t>.</a:t>
            </a:r>
          </a:p>
          <a:p>
            <a:pPr>
              <a:lnSpc>
                <a:spcPct val="90000"/>
              </a:lnSpc>
            </a:pPr>
            <a:r>
              <a:rPr lang="uk-UA" altLang="uk-UA" smtClean="0"/>
              <a:t>Застосування попередньої обробки відео.</a:t>
            </a:r>
            <a:r>
              <a:rPr lang="ru-RU" altLang="uk-UA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2852738"/>
            <a:ext cx="7467600" cy="777875"/>
          </a:xfrm>
          <a:extLst/>
        </p:spPr>
        <p:txBody>
          <a:bodyPr/>
          <a:lstStyle/>
          <a:p>
            <a:pPr algn="ctr">
              <a:defRPr/>
            </a:pPr>
            <a:r>
              <a:rPr lang="uk-UA" altLang="uk-UA" sz="3200" dirty="0"/>
              <a:t>Стандарти стиснення відеоданих </a:t>
            </a:r>
            <a:endParaRPr lang="ru-RU" alt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extLst/>
        </p:spPr>
        <p:txBody>
          <a:bodyPr/>
          <a:lstStyle/>
          <a:p>
            <a:pPr>
              <a:defRPr/>
            </a:pPr>
            <a:r>
              <a:rPr lang="uk-UA" altLang="uk-UA" sz="3200" dirty="0" err="1"/>
              <a:t>Motion</a:t>
            </a:r>
            <a:r>
              <a:rPr lang="uk-UA" altLang="uk-UA" sz="3200" dirty="0"/>
              <a:t>-JPEG</a:t>
            </a:r>
            <a:endParaRPr lang="ru-RU" altLang="uk-UA" sz="3200" dirty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46088" y="1196975"/>
            <a:ext cx="7870825" cy="4873625"/>
          </a:xfrm>
        </p:spPr>
        <p:txBody>
          <a:bodyPr/>
          <a:lstStyle/>
          <a:p>
            <a:r>
              <a:rPr lang="uk-UA" altLang="ru-RU" smtClean="0"/>
              <a:t>Motion-JPEG (або M-JPEG) є найбільш простим алгоритмом стиснення відео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У ньому кожен кадр стискається незалежно алгоритмом JPEG</a:t>
            </a:r>
            <a:r>
              <a:rPr lang="ru-RU" altLang="ru-RU" smtClean="0"/>
              <a:t>. </a:t>
            </a:r>
          </a:p>
          <a:p>
            <a:r>
              <a:rPr lang="ru-RU" altLang="ru-RU" smtClean="0"/>
              <a:t>Цей прийом дає високу швидкість доступу до довільних кадрів, як в прямому, так і в зворотному порядку проходження. </a:t>
            </a:r>
          </a:p>
          <a:p>
            <a:r>
              <a:rPr lang="uk-UA" altLang="ru-RU" smtClean="0"/>
              <a:t>Відповідно легко реалізуються плавні «перемотування» в обох напрямках, аудіо-візуальна синхронізація і, що найголовніше - редагування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extLst/>
        </p:spPr>
        <p:txBody>
          <a:bodyPr/>
          <a:lstStyle/>
          <a:p>
            <a:pPr>
              <a:defRPr/>
            </a:pPr>
            <a:r>
              <a:rPr lang="uk-UA" altLang="uk-UA" sz="3200" dirty="0" err="1"/>
              <a:t>Motion</a:t>
            </a:r>
            <a:r>
              <a:rPr lang="uk-UA" altLang="uk-UA" sz="3200" dirty="0"/>
              <a:t>-JPEG</a:t>
            </a:r>
            <a:endParaRPr lang="ru-RU" altLang="uk-UA" sz="3200" dirty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7870825" cy="3240087"/>
          </a:xfrm>
        </p:spPr>
        <p:txBody>
          <a:bodyPr/>
          <a:lstStyle/>
          <a:p>
            <a:r>
              <a:rPr lang="uk-UA" altLang="ru-RU" smtClean="0"/>
              <a:t>Типові операції </a:t>
            </a:r>
            <a:r>
              <a:rPr lang="en-US" altLang="ru-RU" smtClean="0"/>
              <a:t>JPEG </a:t>
            </a:r>
            <a:r>
              <a:rPr lang="uk-UA" altLang="ru-RU" smtClean="0"/>
              <a:t>зараз підтримуються на апаратному рівні більшістю відеокарт і даний формат дозволяє легко оперувати великими обсягами даних під час монтажу фільмів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Незалежне стиснення окремих кадрів дозволяє накладати різні ефекти, не побоюючись, що взаємний вплив сусідніх кадрів внесе додаткові спотворення у фільм</a:t>
            </a:r>
            <a:r>
              <a:rPr lang="ru-RU" altLang="ru-RU" smtClean="0"/>
              <a:t>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extLst/>
        </p:spPr>
        <p:txBody>
          <a:bodyPr/>
          <a:lstStyle/>
          <a:p>
            <a:pPr>
              <a:defRPr/>
            </a:pPr>
            <a:r>
              <a:rPr lang="uk-UA" altLang="uk-UA" sz="3200" dirty="0" err="1"/>
              <a:t>Motion</a:t>
            </a:r>
            <a:r>
              <a:rPr lang="uk-UA" altLang="uk-UA" sz="3200" dirty="0"/>
              <a:t>-JPEG</a:t>
            </a:r>
            <a:endParaRPr lang="ru-RU" altLang="uk-UA" sz="3200" dirty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altLang="uk-UA" b="1" dirty="0" smtClean="0"/>
              <a:t>Характеристики </a:t>
            </a:r>
            <a:r>
              <a:rPr lang="uk-UA" altLang="uk-UA" b="1" dirty="0" err="1" smtClean="0"/>
              <a:t>Motion</a:t>
            </a:r>
            <a:r>
              <a:rPr lang="uk-UA" altLang="uk-UA" b="1" dirty="0" smtClean="0"/>
              <a:t>-JPEG:</a:t>
            </a:r>
          </a:p>
          <a:p>
            <a:pPr>
              <a:defRPr/>
            </a:pPr>
            <a:r>
              <a:rPr lang="uk-UA" altLang="uk-UA" b="1" dirty="0" smtClean="0"/>
              <a:t>Потік, роздільна здатність, стиснення: </a:t>
            </a:r>
            <a:r>
              <a:rPr lang="uk-UA" altLang="uk-UA" dirty="0" smtClean="0"/>
              <a:t>потік і роздільна здатність вільні, стиснення в 5-10 разів.</a:t>
            </a:r>
            <a:endParaRPr lang="uk-UA" altLang="uk-UA" b="1" dirty="0" smtClean="0"/>
          </a:p>
          <a:p>
            <a:pPr>
              <a:defRPr/>
            </a:pPr>
            <a:r>
              <a:rPr lang="uk-UA" altLang="uk-UA" b="1" dirty="0" smtClean="0"/>
              <a:t>Плюси: </a:t>
            </a:r>
            <a:r>
              <a:rPr lang="uk-UA" altLang="uk-UA" dirty="0" smtClean="0"/>
              <a:t>забезпечує швидкий вільний доступ. Легко редагувати потік. Низька вартість апаратної реалізації.</a:t>
            </a:r>
            <a:endParaRPr lang="uk-UA" altLang="uk-UA" b="1" dirty="0" smtClean="0"/>
          </a:p>
          <a:p>
            <a:pPr>
              <a:defRPr/>
            </a:pPr>
            <a:r>
              <a:rPr lang="uk-UA" altLang="uk-UA" b="1" dirty="0" smtClean="0"/>
              <a:t>Мінуси: </a:t>
            </a:r>
            <a:r>
              <a:rPr lang="uk-UA" altLang="uk-UA" dirty="0" smtClean="0"/>
              <a:t>порівняно низький ступінь стиснення.</a:t>
            </a:r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633412"/>
          </a:xfrm>
          <a:extLst/>
        </p:spPr>
        <p:txBody>
          <a:bodyPr/>
          <a:lstStyle/>
          <a:p>
            <a:pPr>
              <a:defRPr/>
            </a:pPr>
            <a:r>
              <a:rPr lang="uk-UA" altLang="uk-UA" sz="3200" dirty="0"/>
              <a:t>MPEG-1</a:t>
            </a:r>
            <a:endParaRPr lang="ru-RU" altLang="uk-UA" sz="3200" dirty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7467600" cy="5111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Алгоритм </a:t>
            </a:r>
            <a:r>
              <a:rPr lang="en-US" dirty="0"/>
              <a:t>MPEG-1 </a:t>
            </a:r>
            <a:r>
              <a:rPr lang="uk-UA" dirty="0"/>
              <a:t>у цілому відповідає описаній вище загальній схемі побудови алгоритмів </a:t>
            </a:r>
            <a:r>
              <a:rPr lang="uk-UA" dirty="0" smtClean="0"/>
              <a:t>стиснення.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 err="1" smtClean="0"/>
              <a:t>Характеристики</a:t>
            </a:r>
            <a:r>
              <a:rPr lang="en-US" b="1" dirty="0" smtClean="0"/>
              <a:t> MPEG-1</a:t>
            </a:r>
            <a:r>
              <a:rPr lang="uk-UA" b="1" dirty="0" smtClean="0"/>
              <a:t>:</a:t>
            </a:r>
            <a:endParaRPr lang="uk-UA" altLang="uk-UA" b="1" dirty="0" smtClean="0"/>
          </a:p>
          <a:p>
            <a:pPr>
              <a:defRPr/>
            </a:pPr>
            <a:r>
              <a:rPr lang="uk-UA" altLang="uk-UA" b="1" dirty="0" smtClean="0"/>
              <a:t>Потік, роздільна здатність: </a:t>
            </a:r>
            <a:r>
              <a:rPr lang="uk-UA" altLang="uk-UA" dirty="0" smtClean="0"/>
              <a:t>1.5 Мбіт/с, 352x240x30, 352x288x25.</a:t>
            </a:r>
            <a:endParaRPr lang="uk-UA" altLang="uk-UA" b="1" dirty="0" smtClean="0"/>
          </a:p>
          <a:p>
            <a:pPr>
              <a:defRPr/>
            </a:pPr>
            <a:r>
              <a:rPr lang="uk-UA" altLang="uk-UA" b="1" dirty="0" smtClean="0"/>
              <a:t>Плюси: </a:t>
            </a:r>
            <a:r>
              <a:rPr lang="uk-UA" altLang="uk-UA" dirty="0" smtClean="0"/>
              <a:t>порівняно простий в апаратній реалізації, містить перетворення, підтримувані на апаратному рівні більшою кількістю </a:t>
            </a:r>
            <a:r>
              <a:rPr lang="uk-UA" altLang="uk-UA" dirty="0" err="1" smtClean="0"/>
              <a:t>відеокарт</a:t>
            </a:r>
            <a:r>
              <a:rPr lang="uk-UA" altLang="uk-UA" dirty="0" smtClean="0"/>
              <a:t>.</a:t>
            </a:r>
            <a:endParaRPr lang="uk-UA" altLang="uk-UA" b="1" dirty="0" smtClean="0"/>
          </a:p>
          <a:p>
            <a:pPr>
              <a:defRPr/>
            </a:pPr>
            <a:r>
              <a:rPr lang="uk-UA" altLang="uk-UA" b="1" dirty="0" smtClean="0"/>
              <a:t>Мінуси: </a:t>
            </a:r>
            <a:r>
              <a:rPr lang="uk-UA" altLang="uk-UA" dirty="0" smtClean="0"/>
              <a:t>невисокий ступінь стиснення. Мала гнучкість формату.</a:t>
            </a:r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/>
              <a:t>Н.261</a:t>
            </a:r>
            <a:endParaRPr lang="ru-RU" altLang="uk-UA" sz="3200" dirty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4276725"/>
          </a:xfrm>
        </p:spPr>
        <p:txBody>
          <a:bodyPr/>
          <a:lstStyle/>
          <a:p>
            <a:r>
              <a:rPr lang="uk-UA" altLang="uk-UA" smtClean="0"/>
              <a:t>Стандарт Н.261 специфікує кодування й декодування відеопотоку для передачі по каналу р*64 Кбіт/с, де р=1.. .30. </a:t>
            </a:r>
            <a:r>
              <a:rPr lang="uk-UA" altLang="ru-RU" smtClean="0"/>
              <a:t>В якості каналу може виступати, наприклад, кілька телефонних ліній.</a:t>
            </a:r>
            <a:endParaRPr lang="uk-UA" altLang="uk-UA" smtClean="0"/>
          </a:p>
          <a:p>
            <a:r>
              <a:rPr lang="uk-UA" altLang="uk-UA" smtClean="0"/>
              <a:t>Вхідний формат зображення – роздільна здатність CIF або QCIF у форматі YUV (CCIR 601), частота кадрів від 30 fps і нижче. Використовується зменшення розрізнення у в 2 рази для компонентів кольоровості. 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uk-UA" dirty="0"/>
              <a:t>Вступ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81325"/>
          </a:xfrm>
        </p:spPr>
        <p:txBody>
          <a:bodyPr/>
          <a:lstStyle/>
          <a:p>
            <a:r>
              <a:rPr lang="uk-UA" altLang="ru-RU" smtClean="0"/>
              <a:t>Відео інформація являє собою тривимірний масив кольорових пікселів. </a:t>
            </a:r>
          </a:p>
          <a:p>
            <a:r>
              <a:rPr lang="uk-UA" altLang="ru-RU" smtClean="0"/>
              <a:t>При цьому два виміри - це горизонтальне та вертикальне розділення кадрів, а третій - часовий. </a:t>
            </a:r>
          </a:p>
          <a:p>
            <a:r>
              <a:rPr lang="uk-UA" altLang="ru-RU" smtClean="0"/>
              <a:t>Кожен кадр таким чином є масивом пікселів із зображенням на даний момент часу.</a:t>
            </a: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0064D-0F74-465B-8273-807A5A5EBB7F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5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два типи кадрів: </a:t>
            </a:r>
          </a:p>
          <a:p>
            <a:r>
              <a:rPr lang="uk-UA" altLang="uk-UA" smtClean="0"/>
              <a:t>INTRA - стислі незалежно (відповідають I-кадрам) і </a:t>
            </a:r>
          </a:p>
          <a:p>
            <a:r>
              <a:rPr lang="uk-UA" altLang="uk-UA" smtClean="0"/>
              <a:t>INTER - стислі з посиланням на попередній кадр (відповідають Р-кадрам). </a:t>
            </a:r>
          </a:p>
          <a:p>
            <a:r>
              <a:rPr lang="uk-UA" altLang="uk-UA" smtClean="0"/>
              <a:t>Стиск в INTRA-кадрах здійснюється за схемою стиску окремого зображення. </a:t>
            </a:r>
          </a:p>
          <a:p>
            <a:r>
              <a:rPr lang="uk-UA" altLang="uk-UA" smtClean="0"/>
              <a:t>В INTER-кадрах виробляється аналогічний стиск різниці кожного переданого макроблоку з "найбільш схожим" макроблоком з попереднього кадру (компенсація руху). </a:t>
            </a:r>
            <a:endParaRPr lang="ru-RU" altLang="uk-UA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Стандарт вимагає, щоб INTRA-кадри зустрічалися в потоці не рідше чим через кожні 132 INTER-кадру (щоб не накопичувалася погрішність кодування й була можливість відновитися у випадку помилки в потоці).</a:t>
            </a:r>
          </a:p>
          <a:p>
            <a:r>
              <a:rPr lang="uk-UA" altLang="uk-UA" smtClean="0"/>
              <a:t>Ступінь стиску залежить в основному від методу знаходження "схожих" макроблоків у попередньому кадрі, алгоритму рішення, чи передавати конкретний макроблок, вибору способу кодування кожного макроблоку (INTER/INTRA) і вибору коефіцієнтів квантування результатів ДКП. </a:t>
            </a:r>
            <a:endParaRPr lang="ru-RU" altLang="uk-UA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200" dirty="0" err="1"/>
              <a:t>Характеристики</a:t>
            </a:r>
            <a:r>
              <a:rPr lang="en-US" sz="3200" dirty="0"/>
              <a:t> </a:t>
            </a:r>
            <a:r>
              <a:rPr lang="uk-UA" altLang="uk-UA" sz="3200" dirty="0"/>
              <a:t>Н.261</a:t>
            </a:r>
            <a:endParaRPr lang="ru-RU" altLang="uk-UA" sz="3200" dirty="0"/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002588" cy="2765425"/>
          </a:xfrm>
        </p:spPr>
        <p:txBody>
          <a:bodyPr/>
          <a:lstStyle/>
          <a:p>
            <a:endParaRPr lang="uk-UA" altLang="uk-UA" b="1" smtClean="0"/>
          </a:p>
          <a:p>
            <a:r>
              <a:rPr lang="uk-UA" altLang="uk-UA" b="1" smtClean="0"/>
              <a:t>Потік, роздільна здатність: </a:t>
            </a:r>
            <a:r>
              <a:rPr lang="uk-UA" altLang="uk-UA" smtClean="0"/>
              <a:t>р*64 Кбіт/с, р=1.. .30, CIF або QCIF.</a:t>
            </a:r>
            <a:endParaRPr lang="uk-UA" altLang="uk-UA" b="1" smtClean="0"/>
          </a:p>
          <a:p>
            <a:r>
              <a:rPr lang="uk-UA" altLang="uk-UA" b="1" smtClean="0"/>
              <a:t>Плюси: </a:t>
            </a:r>
            <a:r>
              <a:rPr lang="uk-UA" altLang="uk-UA" smtClean="0"/>
              <a:t>простий в апаратній реалізації.</a:t>
            </a:r>
            <a:endParaRPr lang="uk-UA" altLang="uk-UA" b="1" smtClean="0"/>
          </a:p>
          <a:p>
            <a:r>
              <a:rPr lang="uk-UA" altLang="uk-UA" b="1" smtClean="0"/>
              <a:t>Мінуси: </a:t>
            </a:r>
            <a:r>
              <a:rPr lang="uk-UA" altLang="uk-UA" smtClean="0"/>
              <a:t>невисокий ступінь стиснення. Обмеження на формат.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altLang="uk-UA" cap="none" smtClean="0"/>
              <a:t>Н.263</a:t>
            </a:r>
            <a:endParaRPr lang="ru-RU" altLang="uk-UA" cap="none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8075613" cy="2376487"/>
          </a:xfrm>
        </p:spPr>
        <p:txBody>
          <a:bodyPr/>
          <a:lstStyle/>
          <a:p>
            <a:r>
              <a:rPr lang="uk-UA" altLang="uk-UA" smtClean="0"/>
              <a:t>Даний стандарт є розширенням, доповненням і значним ускладненням Н.261. </a:t>
            </a:r>
          </a:p>
          <a:p>
            <a:r>
              <a:rPr lang="uk-UA" altLang="uk-UA" smtClean="0"/>
              <a:t>Він містить "базовий" стандарт кодування, що практично не відрізняється за алгоритмами стиснення від Н.261, плюс багато опціональних розширень.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altLang="uk-UA" cap="none" smtClean="0"/>
              <a:t>Н.263</a:t>
            </a:r>
            <a:endParaRPr lang="ru-RU" altLang="uk-UA" cap="none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075613" cy="5834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mtClean="0"/>
              <a:t>Найбільш важливі відмінності:</a:t>
            </a:r>
            <a:endParaRPr lang="uk-UA" altLang="uk-UA" b="1" smtClean="0"/>
          </a:p>
          <a:p>
            <a:pPr lvl="1"/>
            <a:r>
              <a:rPr lang="uk-UA" altLang="uk-UA" sz="2400" b="1" smtClean="0"/>
              <a:t>Використання арифметичного кодування - </a:t>
            </a:r>
            <a:r>
              <a:rPr lang="uk-UA" altLang="uk-UA" sz="2400" smtClean="0"/>
              <a:t>дає можливість на 5-10 % підвищити ступінь стиснення.</a:t>
            </a:r>
            <a:endParaRPr lang="uk-UA" altLang="uk-UA" sz="2400" b="1" smtClean="0"/>
          </a:p>
          <a:p>
            <a:pPr lvl="1"/>
            <a:r>
              <a:rPr lang="uk-UA" altLang="uk-UA" sz="2400" b="1" smtClean="0"/>
              <a:t>Можливість завдання векторів зсуву, що вказують за межі зображення. </a:t>
            </a:r>
            <a:r>
              <a:rPr lang="uk-UA" altLang="uk-UA" sz="2400" smtClean="0"/>
              <a:t>При цьому граничні пікселі використовуються для прогнозування пікселів поза зображенням. Даний прийом ускладнює алгоритм декодування, але дозволяє значно поліпшити зображення при різкій зміні плану сцени.</a:t>
            </a:r>
          </a:p>
          <a:p>
            <a:pPr lvl="1"/>
            <a:r>
              <a:rPr lang="uk-UA" altLang="uk-UA" sz="2400" b="1" smtClean="0"/>
              <a:t>Можливість завдання вектора зсуву для кожного блоку 8x8 </a:t>
            </a:r>
            <a:r>
              <a:rPr lang="uk-UA" altLang="uk-UA" sz="2400" smtClean="0"/>
              <a:t>у макроблоці, що в ряді випадків істотно збільшує стиснення і знижує блоковість зображення.</a:t>
            </a:r>
            <a:r>
              <a:rPr lang="ru-RU" altLang="uk-UA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200" dirty="0"/>
              <a:t>Н.263</a:t>
            </a:r>
            <a:endParaRPr lang="ru-RU" altLang="uk-UA" sz="3200" dirty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91513" cy="5689600"/>
          </a:xfrm>
        </p:spPr>
        <p:txBody>
          <a:bodyPr/>
          <a:lstStyle/>
          <a:p>
            <a:pPr>
              <a:defRPr/>
            </a:pPr>
            <a:r>
              <a:rPr lang="uk-UA" altLang="uk-UA" sz="2700" dirty="0" smtClean="0"/>
              <a:t>Найбільш важливі відмінності (продовження):</a:t>
            </a:r>
            <a:endParaRPr lang="uk-UA" altLang="uk-UA" sz="2700" b="1" dirty="0" smtClean="0"/>
          </a:p>
          <a:p>
            <a:pPr lvl="1">
              <a:defRPr/>
            </a:pPr>
            <a:r>
              <a:rPr lang="uk-UA" altLang="uk-UA" sz="2400" b="1" dirty="0" smtClean="0"/>
              <a:t>Поява В-кадрів, </a:t>
            </a:r>
            <a:r>
              <a:rPr lang="uk-UA" altLang="uk-UA" sz="2400" dirty="0" smtClean="0"/>
              <a:t>які дозволяють збільшити ступінь стиснення, за рахунок ускладнення й збільшення часу роботи декодера.</a:t>
            </a:r>
          </a:p>
          <a:p>
            <a:pPr lvl="1">
              <a:defRPr/>
            </a:pPr>
            <a:r>
              <a:rPr lang="uk-UA" altLang="uk-UA" sz="2400" b="1" dirty="0" smtClean="0"/>
              <a:t>Підтримка великої кількості форматів вхідних відеоданих: </a:t>
            </a:r>
            <a:r>
              <a:rPr lang="uk-UA" altLang="uk-UA" sz="2400" dirty="0" err="1" smtClean="0"/>
              <a:t>sub</a:t>
            </a:r>
            <a:r>
              <a:rPr lang="uk-UA" altLang="uk-UA" sz="2400" dirty="0" smtClean="0"/>
              <a:t>-QCIF</a:t>
            </a:r>
            <a:r>
              <a:rPr lang="uk-UA" altLang="uk-UA" sz="2400" b="1" dirty="0" smtClean="0"/>
              <a:t>, </a:t>
            </a:r>
            <a:r>
              <a:rPr lang="uk-UA" altLang="uk-UA" sz="2400" dirty="0" smtClean="0"/>
              <a:t>QCIF, CIF, 4CIF, 16CIF. Основна відмінність від більш універсальних форматів полягає в адаптації для декількох фіксованих роздільних </a:t>
            </a:r>
            <a:r>
              <a:rPr lang="uk-UA" altLang="uk-UA" sz="2400" dirty="0" err="1" smtClean="0"/>
              <a:t>здатностей</a:t>
            </a:r>
            <a:r>
              <a:rPr lang="uk-UA" altLang="uk-UA" sz="2400" dirty="0" smtClean="0"/>
              <a:t>, що дозволяє робити менш універсальні, але більш швидкі процедури обробки кадрів. Побудований у такий спосіб декодер працює трохи швидше.</a:t>
            </a:r>
            <a:endParaRPr lang="uk-UA" altLang="uk-UA" sz="2400" b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Характеристики Н.263</a:t>
            </a:r>
            <a:endParaRPr lang="ru-RU" altLang="uk-UA" sz="3200" dirty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3989388"/>
          </a:xfrm>
        </p:spPr>
        <p:txBody>
          <a:bodyPr/>
          <a:lstStyle/>
          <a:p>
            <a:r>
              <a:rPr lang="uk-UA" altLang="uk-UA" smtClean="0"/>
              <a:t>Потік: 0,04 -20 Мбіт/с, </a:t>
            </a:r>
          </a:p>
          <a:p>
            <a:r>
              <a:rPr lang="uk-UA" altLang="uk-UA" smtClean="0"/>
              <a:t>Формати: sub-QCIF, QCIF, CIF, 4CIF,16CIF</a:t>
            </a:r>
            <a:endParaRPr lang="uk-UA" altLang="uk-UA" b="1" smtClean="0"/>
          </a:p>
          <a:p>
            <a:r>
              <a:rPr lang="uk-UA" altLang="uk-UA" b="1" smtClean="0"/>
              <a:t>Плюси: </a:t>
            </a:r>
            <a:r>
              <a:rPr lang="uk-UA" altLang="uk-UA" smtClean="0"/>
              <a:t>алгоритм Н. 263, так само як Н. 261, допускає швидку апаратну реалізацію, однак при цьому дозволяє домогтися більшого ступеня стиснення при тій же якості. Підтримує стиснення звуку.</a:t>
            </a:r>
            <a:endParaRPr lang="uk-UA" altLang="uk-UA" b="1" smtClean="0"/>
          </a:p>
          <a:p>
            <a:r>
              <a:rPr lang="uk-UA" altLang="uk-UA" b="1" smtClean="0"/>
              <a:t>Мінуси</a:t>
            </a:r>
            <a:r>
              <a:rPr lang="uk-UA" altLang="uk-UA" smtClean="0"/>
              <a:t>: по кількості закладених ідей перебуває між MPEG-2і MPEG-4.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MPEG-2</a:t>
            </a:r>
            <a:endParaRPr lang="ru-RU" altLang="uk-UA" sz="3200" dirty="0"/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Проводить стиснення оцифрованого відео для потоків даних від 3 до 10 Мбіт/с. </a:t>
            </a:r>
          </a:p>
          <a:p>
            <a:r>
              <a:rPr lang="uk-UA" altLang="uk-UA" smtClean="0"/>
              <a:t>Запозичений від формату CCIR-601. CCIR-601, являє собою стандарт цифрового відео з розміром переданого зображення 720x486 при 60 напівкадрах у секунду. Рядки зображення передаються із чергуванням, і два напівкадри становлять кадр. 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altLang="uk-UA" cap="none" smtClean="0"/>
              <a:t>можливості щодо збільшення потоку даних</a:t>
            </a:r>
            <a:endParaRPr lang="ru-RU" altLang="uk-UA" cap="none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Тривіальне рішення - працювати з кадрами 720x486 при 30 кадрах у секунду, як зі звичайним відео. </a:t>
            </a:r>
          </a:p>
          <a:p>
            <a:r>
              <a:rPr lang="uk-UA" altLang="uk-UA" smtClean="0"/>
              <a:t>Цей шлях приводить до неприємних ефектів при швидкому русі об'єктів на екрані. Між двома вихідними напівкадрами 720x243 зсуви стають помітними, а тому що наш кадр формується з вихідних напівкадрів через рядок, то при стиску відбувається розмивання об'єкта, що рухається. </a:t>
            </a:r>
          </a:p>
          <a:p>
            <a:r>
              <a:rPr lang="uk-UA" altLang="uk-UA" smtClean="0"/>
              <a:t>Застосування "деінтерлейсінга" (deinterlacing - видалення чергування рядків). </a:t>
            </a:r>
            <a:endParaRPr lang="ru-RU" altLang="uk-UA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smtClean="0"/>
              <a:t>одержуємо візуально більше якісне зображення, але трохи більше тривалу передобробку перед стиском. </a:t>
            </a:r>
          </a:p>
          <a:p>
            <a:r>
              <a:rPr lang="uk-UA" altLang="uk-UA" smtClean="0"/>
              <a:t>Іншим рішенням є архівація парних і непарних кадрів у потоці CCIR-601 незалежно. При цьому ми, звичайно, позбудемося від артефактів, що виникають при швидкому русі об'єктів, але істотно зменшимо ступінь стиску, тому що не будемо використати найважливішої речі - надмірності між сусідніми кадрами, що дуже велика.</a:t>
            </a:r>
            <a:endParaRPr lang="ru-RU" altLang="uk-UA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uk-UA" dirty="0"/>
              <a:t>Вступ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611188" y="1358900"/>
            <a:ext cx="7921625" cy="4806950"/>
          </a:xfrm>
        </p:spPr>
        <p:txBody>
          <a:bodyPr/>
          <a:lstStyle/>
          <a:p>
            <a:r>
              <a:rPr lang="uk-UA" altLang="ru-RU" smtClean="0"/>
              <a:t>Стиснення було б неможливим, якби кожен кадр був унікальний і розташування пікселів було повністю випадковим, але це не так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Тому можна стискати, по-перше, саму картинку - наприклад, фотографія блакитного неба без сонця фактично зводиться до опису граничних точок і градієнта заливки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По-друге, можна стискати схожі сусідні кадри</a:t>
            </a:r>
            <a:r>
              <a:rPr lang="ru-RU" altLang="ru-RU" smtClean="0"/>
              <a:t>. </a:t>
            </a:r>
          </a:p>
          <a:p>
            <a:r>
              <a:rPr lang="uk-UA" altLang="ru-RU" smtClean="0"/>
              <a:t>У кінцевому рахунку, алгоритми стиснення картинок і відео схожі, якщо розглядати відео як тривимірне зображення з часом як третьої координатою</a:t>
            </a:r>
            <a:r>
              <a:rPr lang="ru-RU" altLang="ru-RU" smtClean="0"/>
              <a:t>.</a:t>
            </a:r>
            <a:endParaRPr lang="uk-UA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AC1ACE-5DF6-413A-BD8E-B947739EF190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Характеристики MPEG-2</a:t>
            </a:r>
            <a:endParaRPr lang="ru-RU" altLang="uk-UA" sz="3200" dirty="0"/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3484563"/>
          </a:xfrm>
        </p:spPr>
        <p:txBody>
          <a:bodyPr/>
          <a:lstStyle/>
          <a:p>
            <a:r>
              <a:rPr lang="uk-UA" altLang="uk-UA" b="1" smtClean="0"/>
              <a:t>Потік: </a:t>
            </a:r>
            <a:r>
              <a:rPr lang="uk-UA" altLang="uk-UA" smtClean="0"/>
              <a:t>3-15 Мбіт/с, </a:t>
            </a:r>
          </a:p>
          <a:p>
            <a:r>
              <a:rPr lang="uk-UA" altLang="uk-UA" b="1" smtClean="0"/>
              <a:t>Роздільна здатність:</a:t>
            </a:r>
            <a:r>
              <a:rPr lang="uk-UA" altLang="uk-UA" smtClean="0"/>
              <a:t> універсальна.</a:t>
            </a:r>
            <a:endParaRPr lang="uk-UA" altLang="uk-UA" b="1" smtClean="0"/>
          </a:p>
          <a:p>
            <a:r>
              <a:rPr lang="uk-UA" altLang="uk-UA" b="1" smtClean="0"/>
              <a:t>Плюси: </a:t>
            </a:r>
            <a:r>
              <a:rPr lang="uk-UA" altLang="uk-UA" smtClean="0"/>
              <a:t>підтримка досить серйозних звукових стандартів DolbyDigital S.I, DTS, висока універсальність, порівняльна простота апаратної реалізації.</a:t>
            </a:r>
            <a:endParaRPr lang="uk-UA" altLang="uk-UA" b="1" smtClean="0"/>
          </a:p>
          <a:p>
            <a:r>
              <a:rPr lang="uk-UA" altLang="uk-UA" b="1" smtClean="0"/>
              <a:t>Мінуси: </a:t>
            </a:r>
            <a:r>
              <a:rPr lang="uk-UA" altLang="uk-UA" smtClean="0"/>
              <a:t>недостатня на сьогодні ступінь стиснення, недостатня гнучкість.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>
              <a:defRPr/>
            </a:pPr>
            <a:r>
              <a:rPr lang="uk-UA" altLang="uk-UA" cap="none" dirty="0" smtClean="0"/>
              <a:t>MPEG-4</a:t>
            </a:r>
            <a:endParaRPr lang="ru-RU" dirty="0"/>
          </a:p>
        </p:txBody>
      </p:sp>
      <p:sp>
        <p:nvSpPr>
          <p:cNvPr id="71683" name="Объект 2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147050" cy="5688013"/>
          </a:xfrm>
        </p:spPr>
        <p:txBody>
          <a:bodyPr/>
          <a:lstStyle/>
          <a:p>
            <a:r>
              <a:rPr lang="uk-UA" altLang="ru-RU" smtClean="0"/>
              <a:t>MPEG-4 кардинально відрізняється від прийнятих раніше стандартів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ru-RU" smtClean="0"/>
              <a:t>Розглянемо найбільш цікаві та корисні нововведення :</a:t>
            </a:r>
          </a:p>
          <a:p>
            <a:pPr lvl="1"/>
            <a:r>
              <a:rPr lang="uk-UA" altLang="uk-UA" sz="2400" smtClean="0"/>
              <a:t>Розрахунок тривимірних сцен і робота із синтетичними об'єктами. </a:t>
            </a:r>
          </a:p>
          <a:p>
            <a:pPr lvl="1"/>
            <a:r>
              <a:rPr lang="uk-UA" altLang="uk-UA" sz="2400" smtClean="0"/>
              <a:t>Об'єктно-орієнтована робота з потоком даних</a:t>
            </a:r>
            <a:r>
              <a:rPr lang="ru-RU" altLang="uk-UA" sz="2400" smtClean="0"/>
              <a:t>.</a:t>
            </a:r>
          </a:p>
          <a:p>
            <a:pPr lvl="1"/>
            <a:r>
              <a:rPr lang="uk-UA" altLang="uk-UA" sz="2400" smtClean="0"/>
              <a:t>Застосування мови BIFS</a:t>
            </a:r>
            <a:r>
              <a:rPr lang="ru-RU" altLang="uk-UA" sz="2400" smtClean="0"/>
              <a:t> в </a:t>
            </a:r>
            <a:r>
              <a:rPr lang="uk-UA" altLang="uk-UA" sz="2400" smtClean="0"/>
              <a:t>потоку "C++ подібного" двійкового коду.</a:t>
            </a:r>
          </a:p>
          <a:p>
            <a:pPr lvl="1"/>
            <a:r>
              <a:rPr lang="uk-UA" altLang="uk-UA" sz="2400" smtClean="0"/>
              <a:t>Активна глядацька позиція</a:t>
            </a:r>
            <a:r>
              <a:rPr lang="ru-RU" altLang="uk-UA" sz="2400" smtClean="0"/>
              <a:t>.</a:t>
            </a:r>
            <a:r>
              <a:rPr lang="uk-UA" altLang="uk-UA" sz="2400" smtClean="0"/>
              <a:t> </a:t>
            </a:r>
          </a:p>
          <a:p>
            <a:pPr lvl="1"/>
            <a:r>
              <a:rPr lang="uk-UA" altLang="uk-UA" sz="2400" smtClean="0"/>
              <a:t>Синтезатор осіб і фігур.</a:t>
            </a:r>
          </a:p>
          <a:p>
            <a:pPr lvl="1"/>
            <a:r>
              <a:rPr lang="uk-UA" altLang="uk-UA" sz="2400" smtClean="0"/>
              <a:t>Поліпшені алгоритми стиснення відео.</a:t>
            </a:r>
          </a:p>
          <a:p>
            <a:pPr lvl="1"/>
            <a:r>
              <a:rPr lang="uk-UA" altLang="uk-UA" sz="2400" smtClean="0"/>
              <a:t>Підтримка профілів на рівні стандарту. </a:t>
            </a:r>
            <a:endParaRPr lang="ru-RU" altLang="uk-UA" sz="240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4ED1E-2938-4419-9244-27EF74937792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61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dirty="0" smtClean="0"/>
              <a:t>Розрахунок тривимірних сцен і робота із синтетичними об'єктами</a:t>
            </a:r>
            <a:endParaRPr lang="ru-RU" dirty="0"/>
          </a:p>
        </p:txBody>
      </p:sp>
      <p:sp>
        <p:nvSpPr>
          <p:cNvPr id="72707" name="Объект 2"/>
          <p:cNvSpPr>
            <a:spLocks noGrp="1"/>
          </p:cNvSpPr>
          <p:nvPr>
            <p:ph sz="quarter" idx="1"/>
          </p:nvPr>
        </p:nvSpPr>
        <p:spPr>
          <a:xfrm>
            <a:off x="250825" y="1528763"/>
            <a:ext cx="8569325" cy="5140325"/>
          </a:xfrm>
        </p:spPr>
        <p:txBody>
          <a:bodyPr/>
          <a:lstStyle/>
          <a:p>
            <a:r>
              <a:rPr lang="uk-UA" altLang="uk-UA" sz="2200" smtClean="0"/>
              <a:t>До складу декодера MPEG-4 як складова частина входить блок візуалізації тривимірних об'єктів (Animation Framework eXtension - AFX - то, що називають даними для тривимірного двигуна)</a:t>
            </a:r>
            <a:r>
              <a:rPr lang="en-US" altLang="ru-RU" sz="2200" smtClean="0"/>
              <a:t>. </a:t>
            </a:r>
            <a:endParaRPr lang="uk-UA" altLang="ru-RU" sz="2200" smtClean="0"/>
          </a:p>
          <a:p>
            <a:r>
              <a:rPr lang="uk-UA" altLang="uk-UA" sz="2200" smtClean="0"/>
              <a:t>Відомо, скільки проблем доставляють титри і взагалі будь-які накладені поверх фільму об'єкти (логотипи, заставки і т.п.). Якщо добре виглядає основний план - будуть зіпсовані накладені об'єкти, якщо добре виглядають вони - буде низькою загальна ступінь стиснення</a:t>
            </a:r>
            <a:r>
              <a:rPr lang="en-US" altLang="ru-RU" sz="2200" smtClean="0"/>
              <a:t>. </a:t>
            </a:r>
            <a:endParaRPr lang="uk-UA" altLang="ru-RU" sz="2200" smtClean="0"/>
          </a:p>
          <a:p>
            <a:r>
              <a:rPr lang="uk-UA" altLang="uk-UA" sz="2200" smtClean="0"/>
              <a:t>В MPEG-4 пропонується вирішити проблему кардинально. Накладені об'єкти розраховуються окремо і накладаються потім. Крім того, можна використовувати відеопотік навіть як текстуру, що накладається на поверхні розрахованих об'єктів</a:t>
            </a:r>
            <a:r>
              <a:rPr lang="en-US" altLang="ru-RU" sz="2200" smtClean="0"/>
              <a:t>. </a:t>
            </a:r>
            <a:endParaRPr lang="uk-UA" altLang="ru-RU" sz="220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C57CE-2B74-4CF1-B71B-38DDECCB8541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62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dirty="0" smtClean="0"/>
              <a:t>Розрахунок тривимірних сцен і робота із синтетичними об'єктами</a:t>
            </a:r>
            <a:endParaRPr lang="ru-RU" dirty="0"/>
          </a:p>
        </p:txBody>
      </p:sp>
      <p:sp>
        <p:nvSpPr>
          <p:cNvPr id="7373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54550"/>
          </a:xfrm>
        </p:spPr>
        <p:txBody>
          <a:bodyPr/>
          <a:lstStyle/>
          <a:p>
            <a:r>
              <a:rPr lang="uk-UA" altLang="uk-UA" smtClean="0"/>
              <a:t>Така гнучка робота з тривимірними об'єктами дозволяє істотно підняти ступінь стиснення при помітно кращій якості зображення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Більш того - ніхто не заважає робити відеоролики взагалі без живого відео, а складати тільки з розрахованих (синтетичних) об'єктів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Розмір їх опису буде в рази менше, ніж розмір аналогічних фільмів, стиснутих просто як потік кадрів</a:t>
            </a:r>
            <a:r>
              <a:rPr lang="en-US" altLang="ru-RU" smtClean="0"/>
              <a:t>. </a:t>
            </a:r>
            <a:endParaRPr lang="uk-UA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5D2DE-1B09-41F8-9BAD-5C2A55C18669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63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dirty="0" smtClean="0"/>
              <a:t>Розрахунок тривимірних сцен і робота із синтетичними об'єктами</a:t>
            </a:r>
            <a:endParaRPr lang="ru-RU" dirty="0"/>
          </a:p>
        </p:txBody>
      </p:sp>
      <p:sp>
        <p:nvSpPr>
          <p:cNvPr id="7475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52988"/>
          </a:xfrm>
        </p:spPr>
        <p:txBody>
          <a:bodyPr/>
          <a:lstStyle/>
          <a:p>
            <a:r>
              <a:rPr lang="uk-UA" altLang="uk-UA" smtClean="0"/>
              <a:t>Окремо в стандарті передбачена робота зі «спрайтами» - статичними зображеннями, що накладаються на кадр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При цьому розмір спрайту може бути як зовсім маленьким (логотип каналу в куточку екрана), так і перевищувати розмір кадру і «прокручуватися» (тобто в якості «спрайту» може бути заданий фон, а невеликі відео-об'єкти, наприклад, голову диктора, будуть на нього накладати)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Це дає значну гнучкість при створенні </a:t>
            </a:r>
            <a:r>
              <a:rPr lang="en-US" altLang="uk-UA" smtClean="0"/>
              <a:t>MPEG-4 </a:t>
            </a:r>
            <a:r>
              <a:rPr lang="uk-UA" altLang="uk-UA" smtClean="0"/>
              <a:t>фільмів і дозволяє помітно зменшити обсяг кодованої інформації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C77E0-6655-44FE-993F-F97A76AD8806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64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dirty="0" smtClean="0"/>
              <a:t>Об'єктно-орієнтована робота з потоком даних</a:t>
            </a:r>
            <a:endParaRPr lang="ru-RU" dirty="0"/>
          </a:p>
        </p:txBody>
      </p:sp>
      <p:sp>
        <p:nvSpPr>
          <p:cNvPr id="7577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72388" cy="4873625"/>
          </a:xfrm>
        </p:spPr>
        <p:txBody>
          <a:bodyPr/>
          <a:lstStyle/>
          <a:p>
            <a:r>
              <a:rPr lang="uk-UA" altLang="uk-UA" smtClean="0"/>
              <a:t>Тепер робота з потоком даних стає об'єктно-орієнтованою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При цьому дані можуть бути живим відео, звуковими даними, синтетичними об'єктами і т.д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З них створюються сцени, цими сценами можна управляти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Для простих користувачів при цьому мало що зміниться, однак для програмістів об'єктне середовище означає кардинальне спрощення роботи з виникаючими складними структурами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B8029-DBF2-4D40-9B85-7FFBB40324B9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65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dirty="0"/>
              <a:t>Застосування мови BIFS</a:t>
            </a:r>
            <a:r>
              <a:rPr lang="ru-RU" altLang="uk-UA" sz="3200" dirty="0"/>
              <a:t> в </a:t>
            </a:r>
            <a:r>
              <a:rPr lang="uk-UA" altLang="uk-UA" sz="3200" dirty="0"/>
              <a:t>потоку "C++ подібного" двійкового коду</a:t>
            </a:r>
            <a:endParaRPr lang="ru-RU" dirty="0"/>
          </a:p>
        </p:txBody>
      </p:sp>
      <p:sp>
        <p:nvSpPr>
          <p:cNvPr id="76803" name="Объект 2"/>
          <p:cNvSpPr>
            <a:spLocks noGrp="1"/>
          </p:cNvSpPr>
          <p:nvPr>
            <p:ph sz="quarter" idx="1"/>
          </p:nvPr>
        </p:nvSpPr>
        <p:spPr>
          <a:xfrm>
            <a:off x="611188" y="1744663"/>
            <a:ext cx="7467600" cy="4421187"/>
          </a:xfrm>
        </p:spPr>
        <p:txBody>
          <a:bodyPr/>
          <a:lstStyle/>
          <a:p>
            <a:r>
              <a:rPr lang="uk-UA" altLang="uk-UA" smtClean="0"/>
              <a:t>За допомогою спеціалізованої</a:t>
            </a:r>
            <a:r>
              <a:rPr lang="ru-RU" altLang="uk-UA" smtClean="0"/>
              <a:t> </a:t>
            </a:r>
            <a:r>
              <a:rPr lang="uk-UA" altLang="uk-UA" smtClean="0"/>
              <a:t>мови</a:t>
            </a:r>
            <a:r>
              <a:rPr lang="ru-RU" altLang="uk-UA" smtClean="0"/>
              <a:t> для </a:t>
            </a:r>
            <a:r>
              <a:rPr lang="uk-UA" altLang="uk-UA" smtClean="0"/>
              <a:t>двійкового</a:t>
            </a:r>
            <a:r>
              <a:rPr lang="ru-RU" altLang="uk-UA" smtClean="0"/>
              <a:t> </a:t>
            </a:r>
            <a:r>
              <a:rPr lang="uk-UA" altLang="uk-UA" smtClean="0"/>
              <a:t>кодування</a:t>
            </a:r>
            <a:r>
              <a:rPr lang="ru-RU" altLang="uk-UA" smtClean="0"/>
              <a:t> сцен </a:t>
            </a:r>
            <a:r>
              <a:rPr lang="en-US" altLang="uk-UA" smtClean="0"/>
              <a:t>(Binary format for scenes, BIFS)</a:t>
            </a:r>
            <a:r>
              <a:rPr lang="uk-UA" altLang="uk-UA" smtClean="0"/>
              <a:t> в потік додаються описи об'єктів, класів об'єктів і сцен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Також на ній можна змінювати координати, розміри, властивості, поведінку і реакцію об'єктів на дії користувача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Свого часу Flash був названий революцією 2D графіки в Інтернеті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Аналогічний прорив в області відео робить MPEG-4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DE39B-DC69-4547-8B22-D4EA9FAF751E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66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Активна глядацька позиція</a:t>
            </a:r>
            <a:endParaRPr lang="ru-RU" dirty="0"/>
          </a:p>
        </p:txBody>
      </p:sp>
      <p:sp>
        <p:nvSpPr>
          <p:cNvPr id="77827" name="Объект 2"/>
          <p:cNvSpPr>
            <a:spLocks noGrp="1"/>
          </p:cNvSpPr>
          <p:nvPr>
            <p:ph sz="quarter" idx="1"/>
          </p:nvPr>
        </p:nvSpPr>
        <p:spPr>
          <a:xfrm>
            <a:off x="457200" y="1120775"/>
            <a:ext cx="7467600" cy="4873625"/>
          </a:xfrm>
        </p:spPr>
        <p:txBody>
          <a:bodyPr/>
          <a:lstStyle/>
          <a:p>
            <a:r>
              <a:rPr lang="uk-UA" altLang="uk-UA" smtClean="0"/>
              <a:t>Як було відмічено вище, BIFS дозволяє задавати реакцію об'єктів сцени на дії користувача</a:t>
            </a:r>
            <a:r>
              <a:rPr lang="ru-RU" altLang="ru-RU" smtClean="0"/>
              <a:t>. </a:t>
            </a:r>
          </a:p>
          <a:p>
            <a:r>
              <a:rPr lang="uk-UA" altLang="uk-UA" smtClean="0"/>
              <a:t>Потенційно можливе видалення, додавання або переміщення об'єктів, введення команд з клавіатури. Подієва модель запозичена з мови моделювання віртуальної реальності VRML. Для тих, хто грав в написані на VRML ігри, очевидно, що в MPEG-4 буде абсолютно реально створювати «квест»-подібні (і не тільки) ігри</a:t>
            </a:r>
            <a:r>
              <a:rPr lang="ru-RU" altLang="ru-RU" smtClean="0"/>
              <a:t>. 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094725-08D0-4E7B-9F5C-A88EA77D8B87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67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Активна глядацька позиція</a:t>
            </a:r>
            <a:endParaRPr lang="ru-RU" dirty="0"/>
          </a:p>
        </p:txBody>
      </p:sp>
      <p:sp>
        <p:nvSpPr>
          <p:cNvPr id="78851" name="Объект 2"/>
          <p:cNvSpPr>
            <a:spLocks noGrp="1"/>
          </p:cNvSpPr>
          <p:nvPr>
            <p:ph sz="quarter" idx="1"/>
          </p:nvPr>
        </p:nvSpPr>
        <p:spPr>
          <a:xfrm>
            <a:off x="323850" y="1120775"/>
            <a:ext cx="8281988" cy="5476875"/>
          </a:xfrm>
        </p:spPr>
        <p:txBody>
          <a:bodyPr/>
          <a:lstStyle/>
          <a:p>
            <a:r>
              <a:rPr lang="uk-UA" altLang="uk-UA" smtClean="0"/>
              <a:t>Широкий простір відкривається для створення навчальних і розважальних програм</a:t>
            </a:r>
            <a:r>
              <a:rPr lang="ru-RU" altLang="ru-RU" smtClean="0"/>
              <a:t>. </a:t>
            </a:r>
          </a:p>
          <a:p>
            <a:r>
              <a:rPr lang="uk-UA" altLang="uk-UA" smtClean="0"/>
              <a:t>Завантажуєте з Інтернету один файл, який відразу в собі містить все, що необхідно для невеликого курсу лекцій, причому ви можете прослухати його, бачачи розмовляючу голову викладача, або відключивши його, можете збільшити фрагменти («спрайт») з матеріалами. А в кінці - пройти короткий тест на розуміння предмета</a:t>
            </a:r>
            <a:r>
              <a:rPr lang="ru-RU" altLang="ru-RU" smtClean="0"/>
              <a:t>. </a:t>
            </a:r>
          </a:p>
          <a:p>
            <a:r>
              <a:rPr lang="uk-UA" altLang="uk-UA" smtClean="0"/>
              <a:t>У стандарті передбачена обробка команд на стороні сервера, тобто програма-переглядач може відіслати дані на сервер і отримати звідти оцінку. Відмінність від попередніх стандартів революційне</a:t>
            </a:r>
            <a:r>
              <a:rPr lang="ru-RU" altLang="ru-RU" smtClean="0"/>
              <a:t>.</a:t>
            </a:r>
          </a:p>
          <a:p>
            <a:endParaRPr lang="ru-RU" altLang="ru-RU" sz="200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26A422-2038-4B63-BBD5-9F7C65FBD3DE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68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Синтезатор осіб і фігур</a:t>
            </a:r>
            <a:endParaRPr lang="ru-RU" dirty="0"/>
          </a:p>
        </p:txBody>
      </p:sp>
      <p:sp>
        <p:nvSpPr>
          <p:cNvPr id="79875" name="Объект 2"/>
          <p:cNvSpPr>
            <a:spLocks noGrp="1"/>
          </p:cNvSpPr>
          <p:nvPr>
            <p:ph sz="quarter" idx="1"/>
          </p:nvPr>
        </p:nvSpPr>
        <p:spPr>
          <a:xfrm>
            <a:off x="457200" y="1381125"/>
            <a:ext cx="8147050" cy="4873625"/>
          </a:xfrm>
        </p:spPr>
        <p:txBody>
          <a:bodyPr/>
          <a:lstStyle/>
          <a:p>
            <a:r>
              <a:rPr lang="uk-UA" altLang="uk-UA" smtClean="0"/>
              <a:t>У стандарт закладений інтерфейс до модуля синтезу осіб і фігур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Наприклад, у файлі зберігаються ключові дані про профіль особи і текстури особи, а при записі фільму зберігаються тільки коефіцієнти зміни форми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ru-RU" altLang="uk-UA" smtClean="0"/>
              <a:t>Для передач типу новин, цей прийом дозволяє в десятки разів скоротити розмір файлу при чудовій якості</a:t>
            </a:r>
            <a:r>
              <a:rPr lang="en-US" altLang="ru-RU" smtClean="0"/>
              <a:t>.</a:t>
            </a:r>
            <a:endParaRPr lang="uk-UA" altLang="ru-RU" smtClean="0"/>
          </a:p>
          <a:p>
            <a:r>
              <a:rPr lang="uk-UA" altLang="uk-UA" smtClean="0"/>
              <a:t>Окрім синтезу осіб в стандарт MPEG-4 також закладені алгоритми синтезу звуків, і навіть мови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349C8-21D4-437C-BF44-FCEB02328268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69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Надлишковість</a:t>
            </a:r>
            <a:r>
              <a:rPr lang="en-US" dirty="0" smtClean="0"/>
              <a:t> </a:t>
            </a:r>
            <a:r>
              <a:rPr lang="uk-UA" dirty="0" smtClean="0"/>
              <a:t>для відео (що можна стискати)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74663" y="1557338"/>
            <a:ext cx="8129587" cy="4837112"/>
          </a:xfrm>
        </p:spPr>
        <p:txBody>
          <a:bodyPr/>
          <a:lstStyle/>
          <a:p>
            <a:r>
              <a:rPr lang="uk-UA" altLang="ru-RU" smtClean="0"/>
              <a:t>При стисненні відео використовується кілька типів надмірності</a:t>
            </a:r>
            <a:r>
              <a:rPr lang="ru-RU" altLang="ru-RU" smtClean="0"/>
              <a:t>:</a:t>
            </a:r>
          </a:p>
          <a:p>
            <a:pPr lvl="1"/>
            <a:r>
              <a:rPr lang="uk-UA" altLang="ru-RU" sz="2400" i="1" smtClean="0"/>
              <a:t>Когерентність областей зображення </a:t>
            </a:r>
            <a:r>
              <a:rPr lang="uk-UA" altLang="ru-RU" sz="2400" smtClean="0"/>
              <a:t>- мала зміна кольору зображення в сусідніх пікселях (властивість, яку використовують всі алгоритми стиснення зображень з втратами</a:t>
            </a:r>
            <a:r>
              <a:rPr lang="ru-RU" altLang="ru-RU" sz="2400" smtClean="0"/>
              <a:t>).</a:t>
            </a:r>
          </a:p>
          <a:p>
            <a:pPr lvl="1"/>
            <a:r>
              <a:rPr lang="uk-UA" altLang="ru-RU" sz="2400" i="1" smtClean="0"/>
              <a:t>Надмірність в колірних площинах </a:t>
            </a:r>
            <a:r>
              <a:rPr lang="uk-UA" altLang="ru-RU" sz="2400" smtClean="0"/>
              <a:t>- використовується велика важливість яскравості зображення для сприйняття</a:t>
            </a:r>
            <a:r>
              <a:rPr lang="ru-RU" altLang="ru-RU" sz="2400" smtClean="0"/>
              <a:t>.</a:t>
            </a:r>
          </a:p>
          <a:p>
            <a:pPr lvl="1"/>
            <a:r>
              <a:rPr lang="uk-UA" altLang="ru-RU" sz="2400" i="1" smtClean="0"/>
              <a:t>Подібність між кадрами </a:t>
            </a:r>
            <a:r>
              <a:rPr lang="uk-UA" altLang="ru-RU" sz="2400" smtClean="0"/>
              <a:t>- використання того факту, що на швидкості 25 кадрів в секунду, як правило, сусідні кадри змінюються незначно</a:t>
            </a:r>
            <a:r>
              <a:rPr lang="ru-RU" altLang="ru-RU" sz="2400" smtClean="0"/>
              <a:t>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678D5D-0265-453A-8918-21600F25EE26}" type="slidenum">
              <a:rPr lang="ru-RU" altLang="ru-RU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07412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Поліпшені алгоритми стиснення відео</a:t>
            </a:r>
            <a:endParaRPr lang="ru-RU" dirty="0"/>
          </a:p>
        </p:txBody>
      </p:sp>
      <p:sp>
        <p:nvSpPr>
          <p:cNvPr id="80899" name="Объект 2"/>
          <p:cNvSpPr>
            <a:spLocks noGrp="1"/>
          </p:cNvSpPr>
          <p:nvPr>
            <p:ph sz="quarter" idx="1"/>
          </p:nvPr>
        </p:nvSpPr>
        <p:spPr>
          <a:xfrm>
            <a:off x="411163" y="1341438"/>
            <a:ext cx="7942262" cy="3975100"/>
          </a:xfrm>
        </p:spPr>
        <p:txBody>
          <a:bodyPr/>
          <a:lstStyle/>
          <a:p>
            <a:r>
              <a:rPr lang="uk-UA" altLang="uk-UA" smtClean="0"/>
              <a:t>У стандарті передбачені блоки, що відповідають за потоки 4,8-65 Кбіт/с з прогресивною розгорткою і великі потоки з підтримкою черезрядковості</a:t>
            </a:r>
            <a:r>
              <a:rPr lang="ru-RU" altLang="ru-RU" smtClean="0"/>
              <a:t>. </a:t>
            </a:r>
          </a:p>
          <a:p>
            <a:r>
              <a:rPr lang="uk-UA" altLang="uk-UA" smtClean="0"/>
              <a:t>Для передачі по ненадійним каналам можливе використання перешкодостійких методів кодування (за рахунок незначного збільшення обсягу переданих даних різко знижується ймовірність спотворення зображення</a:t>
            </a:r>
            <a:r>
              <a:rPr lang="ru-RU" altLang="ru-RU" smtClean="0"/>
              <a:t>). </a:t>
            </a:r>
          </a:p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455F3-319D-4B3D-9AB5-0362C0D1B128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70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07412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Поліпшені алгоритми стиснення відео</a:t>
            </a:r>
            <a:endParaRPr lang="ru-RU" dirty="0"/>
          </a:p>
        </p:txBody>
      </p:sp>
      <p:sp>
        <p:nvSpPr>
          <p:cNvPr id="81923" name="Объект 2"/>
          <p:cNvSpPr>
            <a:spLocks noGrp="1"/>
          </p:cNvSpPr>
          <p:nvPr>
            <p:ph sz="quarter" idx="1"/>
          </p:nvPr>
        </p:nvSpPr>
        <p:spPr>
          <a:xfrm>
            <a:off x="411163" y="1341438"/>
            <a:ext cx="7942262" cy="3382962"/>
          </a:xfrm>
        </p:spPr>
        <p:txBody>
          <a:bodyPr/>
          <a:lstStyle/>
          <a:p>
            <a:r>
              <a:rPr lang="ru-RU" altLang="uk-UA" smtClean="0"/>
              <a:t>При передачі відео з одночасним переглядом закладена можливість огрубити зображення, якщо декодер через обмеження каналу зв'язку не встигає отримати всю інформацію</a:t>
            </a:r>
            <a:r>
              <a:rPr lang="ru-RU" altLang="ru-RU" smtClean="0"/>
              <a:t>. </a:t>
            </a:r>
          </a:p>
          <a:p>
            <a:r>
              <a:rPr lang="uk-UA" altLang="uk-UA" smtClean="0"/>
              <a:t>Всього в стандарт закладено 3 рівня деталізації</a:t>
            </a:r>
            <a:r>
              <a:rPr lang="ru-RU" altLang="ru-RU" smtClean="0"/>
              <a:t>. </a:t>
            </a:r>
          </a:p>
          <a:p>
            <a:r>
              <a:rPr lang="ru-RU" altLang="uk-UA" smtClean="0"/>
              <a:t>Ця можливість дозволить легко адаптувати алгоритм для трансляцій відео по мережі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A5D917-E832-4D0A-92C2-F6D2F946842D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71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633412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Підтримка профілів на рівні стандарту</a:t>
            </a:r>
            <a:endParaRPr lang="ru-RU" dirty="0"/>
          </a:p>
        </p:txBody>
      </p:sp>
      <p:sp>
        <p:nvSpPr>
          <p:cNvPr id="82947" name="Объект 2"/>
          <p:cNvSpPr>
            <a:spLocks noGrp="1"/>
          </p:cNvSpPr>
          <p:nvPr>
            <p:ph sz="quarter" idx="1"/>
          </p:nvPr>
        </p:nvSpPr>
        <p:spPr>
          <a:xfrm>
            <a:off x="457200" y="1120775"/>
            <a:ext cx="8147050" cy="5403850"/>
          </a:xfrm>
        </p:spPr>
        <p:txBody>
          <a:bodyPr/>
          <a:lstStyle/>
          <a:p>
            <a:r>
              <a:rPr lang="ru-RU" altLang="uk-UA" smtClean="0"/>
              <a:t>Реалізація всіх можливостей стандарту перетворює декодер в дуже складну і велику конструкцію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ru-RU" altLang="uk-UA" smtClean="0"/>
              <a:t>При цьому далеко не для всіх додатків необхідні якісь складні специфічні функції (наприклад, синтез мови</a:t>
            </a:r>
            <a:r>
              <a:rPr lang="en-US" altLang="ru-RU" smtClean="0"/>
              <a:t>). </a:t>
            </a:r>
            <a:endParaRPr lang="uk-UA" altLang="ru-RU" smtClean="0"/>
          </a:p>
          <a:p>
            <a:r>
              <a:rPr lang="uk-UA" altLang="uk-UA" smtClean="0"/>
              <a:t>Творці стандарту вчинили просто: вони обумовили набори профілів, кожен з яких включає в себе набір обов'язкових функцій</a:t>
            </a:r>
            <a:r>
              <a:rPr lang="en-US" altLang="ru-RU" smtClean="0"/>
              <a:t>. </a:t>
            </a:r>
            <a:endParaRPr lang="uk-UA" altLang="ru-RU" smtClean="0"/>
          </a:p>
          <a:p>
            <a:r>
              <a:rPr lang="uk-UA" altLang="uk-UA" smtClean="0"/>
              <a:t>Якщо у фільмі записано, що йому для програвання необхідний такий-то профіль і декодер цей профіль підтримує, то стандарт гарантує, що фільм буде програний правильно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ADDC4A-9B45-4FD9-9F47-E9806B0BB060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72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uk-UA" altLang="uk-UA" sz="3200" dirty="0"/>
              <a:t>Характеристики MPEG-4</a:t>
            </a:r>
            <a:endParaRPr lang="ru-RU" altLang="uk-UA" sz="3200" dirty="0"/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altLang="uk-UA" b="1" smtClean="0"/>
              <a:t>Потік: </a:t>
            </a:r>
            <a:r>
              <a:rPr lang="uk-UA" altLang="uk-UA" smtClean="0"/>
              <a:t>0,0048-20 Мбіт/с, </a:t>
            </a:r>
          </a:p>
          <a:p>
            <a:r>
              <a:rPr lang="uk-UA" altLang="uk-UA" b="1" smtClean="0"/>
              <a:t>Роздільна здатність: </a:t>
            </a:r>
            <a:r>
              <a:rPr lang="uk-UA" altLang="uk-UA" smtClean="0"/>
              <a:t>підтримуються всі основні стандарти відеопотоків.</a:t>
            </a:r>
            <a:endParaRPr lang="uk-UA" altLang="uk-UA" b="1" smtClean="0"/>
          </a:p>
          <a:p>
            <a:r>
              <a:rPr lang="uk-UA" altLang="uk-UA" b="1" smtClean="0"/>
              <a:t>Плюси: </a:t>
            </a:r>
            <a:r>
              <a:rPr lang="uk-UA" altLang="uk-UA" smtClean="0"/>
              <a:t>підтримка досить прогресивних звукових стандартів, високий ступінь універсальності, підтримка нових технологій (різні види синтезу звуку й зображення).</a:t>
            </a:r>
            <a:endParaRPr lang="uk-UA" altLang="uk-UA" b="1" smtClean="0"/>
          </a:p>
          <a:p>
            <a:r>
              <a:rPr lang="uk-UA" altLang="uk-UA" b="1" smtClean="0"/>
              <a:t>Мінуси: </a:t>
            </a:r>
            <a:r>
              <a:rPr lang="uk-UA" altLang="uk-UA" smtClean="0"/>
              <a:t>висока складність реалізації.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454" name="Group 238"/>
          <p:cNvGraphicFramePr>
            <a:graphicFrameLocks noGrp="1"/>
          </p:cNvGraphicFramePr>
          <p:nvPr>
            <p:ph idx="4294967295"/>
          </p:nvPr>
        </p:nvGraphicFramePr>
        <p:xfrm>
          <a:off x="250825" y="692150"/>
          <a:ext cx="8642351" cy="6005513"/>
        </p:xfrm>
        <a:graphic>
          <a:graphicData uri="http://schemas.openxmlformats.org/drawingml/2006/table">
            <a:tbl>
              <a:tblPr/>
              <a:tblGrid>
                <a:gridCol w="93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61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Роки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Розд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здатність і потік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Аудіо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Застосування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5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</a:t>
                      </a:r>
                      <a:endParaRPr kumimoji="0" lang="ru-RU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288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 1.5 Мбіт/с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LayerII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VideoCD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першого покоління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35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Н.261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1993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288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30, 176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</a:t>
                      </a: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 </a:t>
                      </a:r>
                      <a:endParaRPr kumimoji="0" lang="ru-RU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0,04-2 Мбіт/с</a:t>
                      </a:r>
                      <a:endParaRPr kumimoji="0" lang="ru-RU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(р*64 </a:t>
                      </a:r>
                      <a:r>
                        <a:rPr kumimoji="0" lang="uk-UA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Кбіт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/с, </a:t>
                      </a:r>
                      <a:endParaRPr kumimoji="0" lang="ru-RU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 р від 1 до 30)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3667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731838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004888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279525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736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193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651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10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dirty="0" smtClean="0"/>
                        <a:t>Апаратно реалізовані </a:t>
                      </a:r>
                      <a:r>
                        <a:rPr lang="uk-UA" sz="1600" dirty="0" err="1" smtClean="0"/>
                        <a:t>кодеки</a:t>
                      </a:r>
                      <a:r>
                        <a:rPr lang="uk-UA" sz="1600" dirty="0" smtClean="0"/>
                        <a:t>, </a:t>
                      </a:r>
                      <a:r>
                        <a:rPr lang="uk-UA" sz="1600" dirty="0" err="1" smtClean="0"/>
                        <a:t>відеоконференції</a:t>
                      </a:r>
                      <a:endParaRPr kumimoji="0" lang="uk-UA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8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Універсальний, 3-15 Мбіт/с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Layer II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Dolby Digital 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5.1, 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DTS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DVD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980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Н.263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QCIF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QCIF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CIF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4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CIF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16</a:t>
                      </a:r>
                      <a:r>
                        <a:rPr kumimoji="0" lang="en-US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CIF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налаштовані окремо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Підтримується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dirty="0" smtClean="0"/>
                        <a:t>Апаратно реалізовані </a:t>
                      </a:r>
                      <a:r>
                        <a:rPr lang="uk-UA" sz="1600" dirty="0" err="1" smtClean="0"/>
                        <a:t>кодеки</a:t>
                      </a:r>
                      <a:r>
                        <a:rPr lang="uk-UA" sz="1600" dirty="0" smtClean="0"/>
                        <a:t>, відеотелефони, </a:t>
                      </a:r>
                      <a:r>
                        <a:rPr lang="uk-UA" sz="1600" dirty="0" err="1" smtClean="0"/>
                        <a:t>відеоконференції</a:t>
                      </a:r>
                      <a:endParaRPr kumimoji="0" lang="uk-UA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792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 не </a:t>
                      </a:r>
                      <a:r>
                        <a:rPr kumimoji="0" lang="uk-UA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прйинятий</a:t>
                      </a:r>
                      <a:endParaRPr kumimoji="0" lang="uk-UA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1993-1995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Телебачення високої чіткості, 20-40 Мбіт/с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3667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731838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004888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279525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736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193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651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10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HDTV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792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Універсальний, 0,0048-20 Мбіт/с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Layer II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MPEG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Layer III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Dolby Digital </a:t>
                      </a:r>
                      <a:r>
                        <a:rPr kumimoji="0" lang="uk-UA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5.1,</a:t>
                      </a:r>
                      <a:r>
                        <a:rPr kumimoji="0" lang="en-US" altLang="uk-UA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DTS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639763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indent="-182563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187450" indent="-182563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1462088" indent="-182563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19192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3764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28336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29088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VideoCD</a:t>
                      </a:r>
                      <a:r>
                        <a:rPr kumimoji="0" lang="uk-UA" altLang="uk-U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другого покоління</a:t>
                      </a:r>
                    </a:p>
                  </a:txBody>
                  <a:tcPr marL="91455" marR="9145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825" y="188913"/>
            <a:ext cx="6337300" cy="4318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>
              <a:defRPr/>
            </a:pPr>
            <a:r>
              <a:rPr lang="uk-UA" sz="3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Порівняння стандартів</a:t>
            </a:r>
            <a:endParaRPr lang="ru-RU" sz="3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2643188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є </a:t>
            </a:r>
            <a:r>
              <a:rPr lang="ru-RU" dirty="0" err="1" smtClean="0"/>
              <a:t>питання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Надлишковість</a:t>
            </a:r>
            <a:r>
              <a:rPr lang="en-US" dirty="0" smtClean="0"/>
              <a:t> </a:t>
            </a:r>
            <a:r>
              <a:rPr lang="uk-UA" dirty="0" smtClean="0"/>
              <a:t>для відео (що можна стискати)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7467600" cy="27654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uk-UA" altLang="ru-RU" smtClean="0"/>
              <a:t>При стисненні відео використовується наступна надмірність:</a:t>
            </a:r>
            <a:endParaRPr lang="ru-RU" altLang="ru-RU" b="1" smtClean="0"/>
          </a:p>
          <a:p>
            <a:pPr>
              <a:lnSpc>
                <a:spcPct val="90000"/>
              </a:lnSpc>
            </a:pPr>
            <a:r>
              <a:rPr lang="uk-UA" altLang="ru-RU" b="1" smtClean="0"/>
              <a:t>Просторова </a:t>
            </a:r>
            <a:r>
              <a:rPr lang="uk-UA" altLang="ru-RU" smtClean="0"/>
              <a:t>(використовується ДКП або Wavelet перетворення</a:t>
            </a:r>
            <a:r>
              <a:rPr lang="ru-RU" altLang="ru-RU" smtClean="0"/>
              <a:t>)</a:t>
            </a:r>
            <a:endParaRPr lang="en-US" altLang="ru-RU" smtClean="0"/>
          </a:p>
          <a:p>
            <a:pPr>
              <a:lnSpc>
                <a:spcPct val="90000"/>
              </a:lnSpc>
            </a:pPr>
            <a:r>
              <a:rPr lang="uk-UA" altLang="ru-RU" b="1" smtClean="0"/>
              <a:t>Часова </a:t>
            </a:r>
            <a:r>
              <a:rPr lang="uk-UA" altLang="ru-RU" smtClean="0"/>
              <a:t>(стискається міжкадрова різниця</a:t>
            </a:r>
            <a:r>
              <a:rPr lang="ru-RU" altLang="ru-RU" smtClean="0"/>
              <a:t>)</a:t>
            </a:r>
          </a:p>
          <a:p>
            <a:pPr>
              <a:lnSpc>
                <a:spcPct val="90000"/>
              </a:lnSpc>
            </a:pPr>
            <a:r>
              <a:rPr lang="uk-UA" altLang="ru-RU" b="1" smtClean="0"/>
              <a:t>Колірного простору </a:t>
            </a:r>
            <a:r>
              <a:rPr lang="uk-UA" altLang="ru-RU" smtClean="0"/>
              <a:t>(RGB переводиться в YUV і колірні компоненти проріджуються</a:t>
            </a:r>
            <a:r>
              <a:rPr lang="ru-RU" altLang="ru-RU" smtClean="0"/>
              <a:t>)</a:t>
            </a:r>
            <a:endParaRPr lang="ru-RU" altLang="ru-RU" sz="320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16F1AC-5628-4BB4-B663-CB0618D35F49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8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4365625"/>
            <a:ext cx="715803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  <a:defRPr/>
            </a:pPr>
            <a:r>
              <a:rPr lang="en-US" sz="1800" dirty="0" smtClean="0"/>
              <a:t>Y=0.299R+0.587G+0,114B – </a:t>
            </a:r>
            <a:r>
              <a:rPr lang="uk-UA" sz="1800" dirty="0" err="1" smtClean="0"/>
              <a:t>яскравістна</a:t>
            </a:r>
            <a:r>
              <a:rPr lang="uk-UA" sz="1800" dirty="0" smtClean="0"/>
              <a:t> компонента</a:t>
            </a:r>
            <a:endParaRPr lang="en-US" sz="1800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dirty="0" smtClean="0"/>
              <a:t>U=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dirty="0" smtClean="0"/>
              <a:t> 0.147R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dirty="0" smtClean="0"/>
              <a:t>0.289G+0,436B</a:t>
            </a:r>
            <a:r>
              <a:rPr lang="ru-RU" sz="1800" dirty="0" smtClean="0"/>
              <a:t> – </a:t>
            </a:r>
            <a:r>
              <a:rPr lang="uk-UA" sz="1800" dirty="0" err="1" smtClean="0"/>
              <a:t>кольорорізністна</a:t>
            </a:r>
            <a:r>
              <a:rPr lang="uk-UA" sz="1800" dirty="0" smtClean="0"/>
              <a:t> компонента</a:t>
            </a:r>
            <a:endParaRPr lang="en-US" sz="1800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1800" dirty="0" smtClean="0"/>
              <a:t>V=0.615R+0.515G+0,100B=0,877(R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dirty="0" smtClean="0"/>
              <a:t> Y)</a:t>
            </a:r>
            <a:r>
              <a:rPr lang="ru-RU" sz="1800" dirty="0" smtClean="0"/>
              <a:t> – </a:t>
            </a:r>
            <a:r>
              <a:rPr lang="uk-UA" sz="1800" dirty="0" err="1" smtClean="0"/>
              <a:t>кольорорізністна</a:t>
            </a:r>
            <a:r>
              <a:rPr lang="uk-UA" sz="1800" dirty="0" smtClean="0"/>
              <a:t> компонента</a:t>
            </a:r>
            <a:endParaRPr lang="en-US" sz="1800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sz="1800" dirty="0" smtClean="0"/>
              <a:t>R = Y + 1.140V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dirty="0" smtClean="0"/>
              <a:t>G = Y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dirty="0" smtClean="0"/>
              <a:t> 0.395U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dirty="0" smtClean="0"/>
              <a:t> 0.581V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dirty="0" smtClean="0"/>
              <a:t>B = Y + 2.032U</a:t>
            </a:r>
          </a:p>
          <a:p>
            <a:pPr>
              <a:buFont typeface="Monotype Sorts" pitchFamily="2" charset="2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Просторова і часова надлишковість</a:t>
            </a: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766324-DE2F-499F-BB32-2C33F4B1952D}" type="slidenum">
              <a:rPr lang="ru-RU" altLang="ru-RU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9</a:t>
            </a:fld>
            <a:endParaRPr lang="ru-RU" altLang="ru-RU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5580063" y="2003425"/>
            <a:ext cx="3048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uk-UA" altLang="ru-RU" sz="2000" b="1"/>
              <a:t>Просторова надлишковість </a:t>
            </a:r>
            <a:r>
              <a:rPr lang="uk-UA" altLang="ru-RU" sz="2000"/>
              <a:t>- колір більшості сусідніх точок однаковий</a:t>
            </a:r>
            <a:r>
              <a:rPr lang="ru-RU" altLang="ru-RU" sz="2000"/>
              <a:t>.</a:t>
            </a:r>
            <a:br>
              <a:rPr lang="ru-RU" altLang="ru-RU" sz="2000"/>
            </a:br>
            <a:endParaRPr lang="ru-RU" altLang="ru-RU" sz="2000"/>
          </a:p>
          <a:p>
            <a:r>
              <a:rPr lang="uk-UA" altLang="ru-RU" sz="2000" b="1"/>
              <a:t>Часова надлишковість </a:t>
            </a:r>
            <a:r>
              <a:rPr lang="uk-UA" altLang="ru-RU" sz="2000"/>
              <a:t>- кадри дуже схожі</a:t>
            </a:r>
            <a:endParaRPr lang="ru-RU" altLang="ru-RU" sz="200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038600"/>
            <a:ext cx="51054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873250"/>
            <a:ext cx="51054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1116013" y="2565400"/>
            <a:ext cx="0" cy="215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1125538"/>
            <a:ext cx="561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uk-UA" sz="2400" dirty="0">
                <a:latin typeface="+mn-lt"/>
              </a:rPr>
              <a:t>Сусідні кадри фільму (Термінатор-2)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3020</TotalTime>
  <Words>4488</Words>
  <Application>Microsoft Office PowerPoint</Application>
  <PresentationFormat>Экран (4:3)</PresentationFormat>
  <Paragraphs>440</Paragraphs>
  <Slides>76</Slides>
  <Notes>1</Notes>
  <HiddenSlides>9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6" baseType="lpstr">
      <vt:lpstr>Arial</vt:lpstr>
      <vt:lpstr>Century Schoolbook</vt:lpstr>
      <vt:lpstr>Wingdings</vt:lpstr>
      <vt:lpstr>Wingdings 2</vt:lpstr>
      <vt:lpstr>Calibri</vt:lpstr>
      <vt:lpstr>Times New Roman</vt:lpstr>
      <vt:lpstr>Monotype Sorts</vt:lpstr>
      <vt:lpstr>Symbol</vt:lpstr>
      <vt:lpstr>Эркер</vt:lpstr>
      <vt:lpstr>Рисунок Microsoft Word</vt:lpstr>
      <vt:lpstr>Архівація та стиснення мультимедійної інформації</vt:lpstr>
      <vt:lpstr>Зміст</vt:lpstr>
      <vt:lpstr>Вступ</vt:lpstr>
      <vt:lpstr>Вступ</vt:lpstr>
      <vt:lpstr>Вступ</vt:lpstr>
      <vt:lpstr>Вступ</vt:lpstr>
      <vt:lpstr>Надлишковість для відео (що можна стискати)</vt:lpstr>
      <vt:lpstr>Надлишковість для відео (що можна стискати)</vt:lpstr>
      <vt:lpstr>Просторова і часова надлишковість</vt:lpstr>
      <vt:lpstr>Міжкадрова різниця</vt:lpstr>
      <vt:lpstr>Основні поняття </vt:lpstr>
      <vt:lpstr>Роздільна здатність</vt:lpstr>
      <vt:lpstr>Швидкість відеопотоку (бітрейт) </vt:lpstr>
      <vt:lpstr>Вимоги додатків до алгоритму</vt:lpstr>
      <vt:lpstr>Прохання уважно сприймати матеріал – в кінці буде завдання!</vt:lpstr>
      <vt:lpstr>Довільний доступ</vt:lpstr>
      <vt:lpstr>Швидкий пошук уперед/назад</vt:lpstr>
      <vt:lpstr>Показ кадрів фільму у зворотному напрямку</vt:lpstr>
      <vt:lpstr>Аудіовізуальна синхронізація</vt:lpstr>
      <vt:lpstr>Аудіовізуальна синхронізація</vt:lpstr>
      <vt:lpstr>Стійкість до помилок</vt:lpstr>
      <vt:lpstr>Час кодування/декодування</vt:lpstr>
      <vt:lpstr>Редагованість</vt:lpstr>
      <vt:lpstr>Масштабованість</vt:lpstr>
      <vt:lpstr>Масштабованість</vt:lpstr>
      <vt:lpstr>Невелика вартість апаратної реалізації</vt:lpstr>
      <vt:lpstr>Завдання (?)</vt:lpstr>
      <vt:lpstr>Підказка до розв’язання завдання</vt:lpstr>
      <vt:lpstr>Визначення вимог</vt:lpstr>
      <vt:lpstr>Визначення вимог</vt:lpstr>
      <vt:lpstr>Визначення вимог</vt:lpstr>
      <vt:lpstr>Числові вимоги</vt:lpstr>
      <vt:lpstr>Огляд стандартів</vt:lpstr>
      <vt:lpstr>Презентация PowerPoint</vt:lpstr>
      <vt:lpstr>Презентация PowerPoint</vt:lpstr>
      <vt:lpstr>Базові технології стиснення відеоданих</vt:lpstr>
      <vt:lpstr>Базові технології стиснення відеоданих</vt:lpstr>
      <vt:lpstr>Базові технології стиснення відеоданих</vt:lpstr>
      <vt:lpstr>Порядок розпакування</vt:lpstr>
      <vt:lpstr>Загальна схема алгоритму</vt:lpstr>
      <vt:lpstr>Використання векторів зсувів блоків</vt:lpstr>
      <vt:lpstr>Можливості з розпаралелювання</vt:lpstr>
      <vt:lpstr>Шляхи підвищення ступеня стиснення </vt:lpstr>
      <vt:lpstr>Стандарти стиснення відеоданих </vt:lpstr>
      <vt:lpstr>Motion-JPEG</vt:lpstr>
      <vt:lpstr>Motion-JPEG</vt:lpstr>
      <vt:lpstr>Motion-JPEG</vt:lpstr>
      <vt:lpstr>MPEG-1</vt:lpstr>
      <vt:lpstr>Н.261</vt:lpstr>
      <vt:lpstr>Презентация PowerPoint</vt:lpstr>
      <vt:lpstr>Презентация PowerPoint</vt:lpstr>
      <vt:lpstr>Характеристики Н.261</vt:lpstr>
      <vt:lpstr>Н.263</vt:lpstr>
      <vt:lpstr>Н.263</vt:lpstr>
      <vt:lpstr>Н.263</vt:lpstr>
      <vt:lpstr>Характеристики Н.263</vt:lpstr>
      <vt:lpstr>MPEG-2</vt:lpstr>
      <vt:lpstr>можливості щодо збільшення потоку даних</vt:lpstr>
      <vt:lpstr>Презентация PowerPoint</vt:lpstr>
      <vt:lpstr>Характеристики MPEG-2</vt:lpstr>
      <vt:lpstr>MPEG-4</vt:lpstr>
      <vt:lpstr>Розрахунок тривимірних сцен і робота із синтетичними об'єктами</vt:lpstr>
      <vt:lpstr>Розрахунок тривимірних сцен і робота із синтетичними об'єктами</vt:lpstr>
      <vt:lpstr>Розрахунок тривимірних сцен і робота із синтетичними об'єктами</vt:lpstr>
      <vt:lpstr>Об'єктно-орієнтована робота з потоком даних</vt:lpstr>
      <vt:lpstr>Застосування мови BIFS в потоку "C++ подібного" двійкового коду</vt:lpstr>
      <vt:lpstr>Активна глядацька позиція</vt:lpstr>
      <vt:lpstr>Активна глядацька позиція</vt:lpstr>
      <vt:lpstr>Синтезатор осіб і фігур</vt:lpstr>
      <vt:lpstr>Поліпшені алгоритми стиснення відео</vt:lpstr>
      <vt:lpstr>Поліпшені алгоритми стиснення відео</vt:lpstr>
      <vt:lpstr>Підтримка профілів на рівні стандарту</vt:lpstr>
      <vt:lpstr>Характеристики MPEG-4</vt:lpstr>
      <vt:lpstr>Презентация PowerPoint</vt:lpstr>
      <vt:lpstr>Які є питання?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Архивация и сжатие аудио и видео изображений</dc:title>
  <dc:creator>A.Bobarchuk</dc:creator>
  <cp:lastModifiedBy>Користувач Windows</cp:lastModifiedBy>
  <cp:revision>299</cp:revision>
  <dcterms:modified xsi:type="dcterms:W3CDTF">2018-06-03T03:36:00Z</dcterms:modified>
</cp:coreProperties>
</file>