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80" r:id="rId5"/>
    <p:sldId id="281" r:id="rId6"/>
    <p:sldId id="282" r:id="rId7"/>
    <p:sldId id="258" r:id="rId8"/>
    <p:sldId id="259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81907-5276-46A9-A5CA-3763570CFBA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8865667D-F694-4E47-8A1E-689838223F0D}">
      <dgm:prSet phldrT="[Текст]" custT="1"/>
      <dgm:spPr/>
      <dgm:t>
        <a:bodyPr/>
        <a:lstStyle/>
        <a:p>
          <a:endParaRPr lang="en-US" sz="2800" dirty="0" smtClean="0"/>
        </a:p>
        <a:p>
          <a:r>
            <a:rPr lang="en-US" sz="2800" dirty="0" smtClean="0"/>
            <a:t>modern </a:t>
          </a:r>
        </a:p>
        <a:p>
          <a:r>
            <a:rPr lang="en-US" sz="2800" dirty="0" smtClean="0"/>
            <a:t>linguistics</a:t>
          </a:r>
          <a:endParaRPr lang="ru-RU" sz="2800" dirty="0"/>
        </a:p>
      </dgm:t>
    </dgm:pt>
    <dgm:pt modelId="{0139CF92-AD0B-432D-9CC6-906AC2D875EB}" type="parTrans" cxnId="{8C3D4FB5-8CDD-44C9-A09F-F327C92053B5}">
      <dgm:prSet/>
      <dgm:spPr/>
      <dgm:t>
        <a:bodyPr/>
        <a:lstStyle/>
        <a:p>
          <a:endParaRPr lang="ru-RU"/>
        </a:p>
      </dgm:t>
    </dgm:pt>
    <dgm:pt modelId="{596511D5-B67E-49FB-8ACD-45B26AE8BB30}" type="sibTrans" cxnId="{8C3D4FB5-8CDD-44C9-A09F-F327C92053B5}">
      <dgm:prSet/>
      <dgm:spPr/>
      <dgm:t>
        <a:bodyPr/>
        <a:lstStyle/>
        <a:p>
          <a:endParaRPr lang="ru-RU"/>
        </a:p>
      </dgm:t>
    </dgm:pt>
    <dgm:pt modelId="{9673F4F8-4ADB-415A-B7E1-C480CE6A3320}">
      <dgm:prSet custT="1"/>
      <dgm:spPr/>
      <dgm:t>
        <a:bodyPr/>
        <a:lstStyle/>
        <a:p>
          <a:r>
            <a:rPr lang="en-US" sz="2400" dirty="0" smtClean="0"/>
            <a:t>Saussure’s structural  (systemic) approach to language</a:t>
          </a:r>
          <a:endParaRPr lang="ru-RU" sz="2400" dirty="0"/>
        </a:p>
      </dgm:t>
    </dgm:pt>
    <dgm:pt modelId="{A28B0D53-73E7-4F21-892A-DB0472E18022}" type="parTrans" cxnId="{D7BE31E6-6D91-4E5C-91C1-D744B56764CB}">
      <dgm:prSet/>
      <dgm:spPr/>
      <dgm:t>
        <a:bodyPr/>
        <a:lstStyle/>
        <a:p>
          <a:endParaRPr lang="ru-RU"/>
        </a:p>
      </dgm:t>
    </dgm:pt>
    <dgm:pt modelId="{08229C1F-4BCD-4FFE-91C1-6B1C9E9E8B7B}" type="sibTrans" cxnId="{D7BE31E6-6D91-4E5C-91C1-D744B56764CB}">
      <dgm:prSet/>
      <dgm:spPr/>
      <dgm:t>
        <a:bodyPr/>
        <a:lstStyle/>
        <a:p>
          <a:endParaRPr lang="ru-RU"/>
        </a:p>
      </dgm:t>
    </dgm:pt>
    <dgm:pt modelId="{BC6A909E-5A34-4289-9C83-0E714B0D254D}" type="pres">
      <dgm:prSet presAssocID="{2E281907-5276-46A9-A5CA-3763570CFBAE}" presName="Name0" presStyleCnt="0">
        <dgm:presLayoutVars>
          <dgm:dir/>
          <dgm:animLvl val="lvl"/>
          <dgm:resizeHandles val="exact"/>
        </dgm:presLayoutVars>
      </dgm:prSet>
      <dgm:spPr/>
    </dgm:pt>
    <dgm:pt modelId="{7DCD2F87-8868-41C4-942C-76C767D11256}" type="pres">
      <dgm:prSet presAssocID="{8865667D-F694-4E47-8A1E-689838223F0D}" presName="Name8" presStyleCnt="0"/>
      <dgm:spPr/>
    </dgm:pt>
    <dgm:pt modelId="{18EFD657-2710-49CD-A6BE-6984C847E102}" type="pres">
      <dgm:prSet presAssocID="{8865667D-F694-4E47-8A1E-689838223F0D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4200C-61C7-42D4-8A25-00EC9F37543A}" type="pres">
      <dgm:prSet presAssocID="{8865667D-F694-4E47-8A1E-689838223F0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B82FC-3352-4EAC-BA0B-A31513D1FFD2}" type="pres">
      <dgm:prSet presAssocID="{9673F4F8-4ADB-415A-B7E1-C480CE6A3320}" presName="Name8" presStyleCnt="0"/>
      <dgm:spPr/>
    </dgm:pt>
    <dgm:pt modelId="{C698F6BF-B0DD-4A35-8273-8F0188E97BAD}" type="pres">
      <dgm:prSet presAssocID="{9673F4F8-4ADB-415A-B7E1-C480CE6A3320}" presName="level" presStyleLbl="node1" presStyleIdx="1" presStyleCnt="2" custLinFactNeighborX="-793" custLinFactNeighborY="460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80AFA-B31D-4280-BF84-61296FB4DF67}" type="pres">
      <dgm:prSet presAssocID="{9673F4F8-4ADB-415A-B7E1-C480CE6A332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481674-2413-4B0B-8F75-F175E46B2F1D}" type="presOf" srcId="{8865667D-F694-4E47-8A1E-689838223F0D}" destId="{F2D4200C-61C7-42D4-8A25-00EC9F37543A}" srcOrd="1" destOrd="0" presId="urn:microsoft.com/office/officeart/2005/8/layout/pyramid1"/>
    <dgm:cxn modelId="{D7BE31E6-6D91-4E5C-91C1-D744B56764CB}" srcId="{2E281907-5276-46A9-A5CA-3763570CFBAE}" destId="{9673F4F8-4ADB-415A-B7E1-C480CE6A3320}" srcOrd="1" destOrd="0" parTransId="{A28B0D53-73E7-4F21-892A-DB0472E18022}" sibTransId="{08229C1F-4BCD-4FFE-91C1-6B1C9E9E8B7B}"/>
    <dgm:cxn modelId="{46CF172E-3224-409F-9ED8-A338CF3C63E2}" type="presOf" srcId="{8865667D-F694-4E47-8A1E-689838223F0D}" destId="{18EFD657-2710-49CD-A6BE-6984C847E102}" srcOrd="0" destOrd="0" presId="urn:microsoft.com/office/officeart/2005/8/layout/pyramid1"/>
    <dgm:cxn modelId="{F7C28DE7-444A-4F63-99B6-BA32697AAC4A}" type="presOf" srcId="{9673F4F8-4ADB-415A-B7E1-C480CE6A3320}" destId="{95E80AFA-B31D-4280-BF84-61296FB4DF67}" srcOrd="1" destOrd="0" presId="urn:microsoft.com/office/officeart/2005/8/layout/pyramid1"/>
    <dgm:cxn modelId="{F6D49DE8-E3BC-448D-AD96-043E1A33AE3A}" type="presOf" srcId="{2E281907-5276-46A9-A5CA-3763570CFBAE}" destId="{BC6A909E-5A34-4289-9C83-0E714B0D254D}" srcOrd="0" destOrd="0" presId="urn:microsoft.com/office/officeart/2005/8/layout/pyramid1"/>
    <dgm:cxn modelId="{8C3D4FB5-8CDD-44C9-A09F-F327C92053B5}" srcId="{2E281907-5276-46A9-A5CA-3763570CFBAE}" destId="{8865667D-F694-4E47-8A1E-689838223F0D}" srcOrd="0" destOrd="0" parTransId="{0139CF92-AD0B-432D-9CC6-906AC2D875EB}" sibTransId="{596511D5-B67E-49FB-8ACD-45B26AE8BB30}"/>
    <dgm:cxn modelId="{BE5AE8CE-3BCE-424A-B962-48945CBC5F5B}" type="presOf" srcId="{9673F4F8-4ADB-415A-B7E1-C480CE6A3320}" destId="{C698F6BF-B0DD-4A35-8273-8F0188E97BAD}" srcOrd="0" destOrd="0" presId="urn:microsoft.com/office/officeart/2005/8/layout/pyramid1"/>
    <dgm:cxn modelId="{F6E7E15C-53F6-4416-B192-891403657663}" type="presParOf" srcId="{BC6A909E-5A34-4289-9C83-0E714B0D254D}" destId="{7DCD2F87-8868-41C4-942C-76C767D11256}" srcOrd="0" destOrd="0" presId="urn:microsoft.com/office/officeart/2005/8/layout/pyramid1"/>
    <dgm:cxn modelId="{6F6B03F4-E621-464A-A15C-E14A86D93DAA}" type="presParOf" srcId="{7DCD2F87-8868-41C4-942C-76C767D11256}" destId="{18EFD657-2710-49CD-A6BE-6984C847E102}" srcOrd="0" destOrd="0" presId="urn:microsoft.com/office/officeart/2005/8/layout/pyramid1"/>
    <dgm:cxn modelId="{FFAC85F1-494B-45A5-81FD-057DA2D1A7FC}" type="presParOf" srcId="{7DCD2F87-8868-41C4-942C-76C767D11256}" destId="{F2D4200C-61C7-42D4-8A25-00EC9F37543A}" srcOrd="1" destOrd="0" presId="urn:microsoft.com/office/officeart/2005/8/layout/pyramid1"/>
    <dgm:cxn modelId="{56191B6B-FE2F-4550-B065-221C16076A3D}" type="presParOf" srcId="{BC6A909E-5A34-4289-9C83-0E714B0D254D}" destId="{C06B82FC-3352-4EAC-BA0B-A31513D1FFD2}" srcOrd="1" destOrd="0" presId="urn:microsoft.com/office/officeart/2005/8/layout/pyramid1"/>
    <dgm:cxn modelId="{566D152A-DBC7-4363-998D-11B4E8A8B73D}" type="presParOf" srcId="{C06B82FC-3352-4EAC-BA0B-A31513D1FFD2}" destId="{C698F6BF-B0DD-4A35-8273-8F0188E97BAD}" srcOrd="0" destOrd="0" presId="urn:microsoft.com/office/officeart/2005/8/layout/pyramid1"/>
    <dgm:cxn modelId="{87D1FD87-92D6-4867-9805-37C36C8CEC01}" type="presParOf" srcId="{C06B82FC-3352-4EAC-BA0B-A31513D1FFD2}" destId="{95E80AFA-B31D-4280-BF84-61296FB4DF6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D6C023-A045-4D44-BCC1-CC57376E81C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057251-7B8E-4F10-B8D6-14094874C688}">
      <dgm:prSet phldrT="[Текст]"/>
      <dgm:spPr/>
      <dgm:t>
        <a:bodyPr/>
        <a:lstStyle/>
        <a:p>
          <a:r>
            <a:rPr lang="en-US" dirty="0" smtClean="0"/>
            <a:t>SIGN </a:t>
          </a:r>
        </a:p>
        <a:p>
          <a:r>
            <a:rPr lang="en-US" dirty="0" smtClean="0"/>
            <a:t>(the whole)</a:t>
          </a:r>
          <a:endParaRPr lang="ru-RU" dirty="0"/>
        </a:p>
      </dgm:t>
    </dgm:pt>
    <dgm:pt modelId="{7E36B5A6-C648-4577-B407-ED1CFB452D08}" type="parTrans" cxnId="{9C766197-DC8A-4F92-990A-26B79900D730}">
      <dgm:prSet/>
      <dgm:spPr/>
      <dgm:t>
        <a:bodyPr/>
        <a:lstStyle/>
        <a:p>
          <a:endParaRPr lang="ru-RU"/>
        </a:p>
      </dgm:t>
    </dgm:pt>
    <dgm:pt modelId="{8B25773F-BE85-48C6-B3FE-F5092CE9D8BC}" type="sibTrans" cxnId="{9C766197-DC8A-4F92-990A-26B79900D730}">
      <dgm:prSet/>
      <dgm:spPr/>
      <dgm:t>
        <a:bodyPr/>
        <a:lstStyle/>
        <a:p>
          <a:endParaRPr lang="ru-RU"/>
        </a:p>
      </dgm:t>
    </dgm:pt>
    <dgm:pt modelId="{58F69316-3039-4E56-B19C-0D089B63B887}">
      <dgm:prSet phldrT="[Текст]"/>
      <dgm:spPr/>
      <dgm:t>
        <a:bodyPr/>
        <a:lstStyle/>
        <a:p>
          <a:r>
            <a:rPr lang="en-US" dirty="0" smtClean="0"/>
            <a:t>THE SIGNIFIED (concept)</a:t>
          </a:r>
          <a:endParaRPr lang="ru-RU" dirty="0"/>
        </a:p>
      </dgm:t>
    </dgm:pt>
    <dgm:pt modelId="{0429597E-7F86-423E-AAB1-2674F0EED79D}" type="parTrans" cxnId="{4122DFD7-B4B2-47E3-9647-8C520F703244}">
      <dgm:prSet/>
      <dgm:spPr/>
      <dgm:t>
        <a:bodyPr/>
        <a:lstStyle/>
        <a:p>
          <a:endParaRPr lang="ru-RU"/>
        </a:p>
      </dgm:t>
    </dgm:pt>
    <dgm:pt modelId="{3F18413C-606E-4988-84AC-9955A3513A9E}" type="sibTrans" cxnId="{4122DFD7-B4B2-47E3-9647-8C520F703244}">
      <dgm:prSet/>
      <dgm:spPr/>
      <dgm:t>
        <a:bodyPr/>
        <a:lstStyle/>
        <a:p>
          <a:endParaRPr lang="ru-RU"/>
        </a:p>
      </dgm:t>
    </dgm:pt>
    <dgm:pt modelId="{1FC68464-7145-47A1-A3DD-78CF42307EE6}">
      <dgm:prSet phldrT="[Текст]"/>
      <dgm:spPr/>
      <dgm:t>
        <a:bodyPr/>
        <a:lstStyle/>
        <a:p>
          <a:r>
            <a:rPr lang="en-US" dirty="0" smtClean="0"/>
            <a:t>THE SIGNIFIER (the sound-image)</a:t>
          </a:r>
          <a:endParaRPr lang="ru-RU" dirty="0"/>
        </a:p>
      </dgm:t>
    </dgm:pt>
    <dgm:pt modelId="{6211742D-AC24-43E4-8B9F-F350722E6030}" type="parTrans" cxnId="{D45CF93B-8EA2-4AF7-BBF3-EE6CA8784F2F}">
      <dgm:prSet/>
      <dgm:spPr/>
      <dgm:t>
        <a:bodyPr/>
        <a:lstStyle/>
        <a:p>
          <a:endParaRPr lang="ru-RU"/>
        </a:p>
      </dgm:t>
    </dgm:pt>
    <dgm:pt modelId="{80C0B6D7-E071-448D-8A0A-420796685C56}" type="sibTrans" cxnId="{D45CF93B-8EA2-4AF7-BBF3-EE6CA8784F2F}">
      <dgm:prSet/>
      <dgm:spPr/>
      <dgm:t>
        <a:bodyPr/>
        <a:lstStyle/>
        <a:p>
          <a:endParaRPr lang="ru-RU"/>
        </a:p>
      </dgm:t>
    </dgm:pt>
    <dgm:pt modelId="{5FB22534-C42A-4630-AA09-5B73C924D858}">
      <dgm:prSet phldrT="[Текст]"/>
      <dgm:spPr/>
      <dgm:t>
        <a:bodyPr/>
        <a:lstStyle/>
        <a:p>
          <a:endParaRPr lang="ru-RU" dirty="0"/>
        </a:p>
      </dgm:t>
    </dgm:pt>
    <dgm:pt modelId="{658D93E4-056B-428E-8443-5B993CF388A5}" type="parTrans" cxnId="{65D13B81-68A9-4835-A4EB-3B49E26BE2BB}">
      <dgm:prSet/>
      <dgm:spPr/>
      <dgm:t>
        <a:bodyPr/>
        <a:lstStyle/>
        <a:p>
          <a:endParaRPr lang="ru-RU"/>
        </a:p>
      </dgm:t>
    </dgm:pt>
    <dgm:pt modelId="{E0134F8E-20D5-45E6-BF1E-99179C5233CF}" type="sibTrans" cxnId="{65D13B81-68A9-4835-A4EB-3B49E26BE2BB}">
      <dgm:prSet/>
      <dgm:spPr/>
      <dgm:t>
        <a:bodyPr/>
        <a:lstStyle/>
        <a:p>
          <a:endParaRPr lang="ru-RU"/>
        </a:p>
      </dgm:t>
    </dgm:pt>
    <dgm:pt modelId="{F590A908-CD13-47C1-855D-1F452A1A7635}" type="pres">
      <dgm:prSet presAssocID="{21D6C023-A045-4D44-BCC1-CC57376E81C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44FC10-21D0-49FE-AA6F-B634CCBE864C}" type="pres">
      <dgm:prSet presAssocID="{E2057251-7B8E-4F10-B8D6-14094874C688}" presName="roof" presStyleLbl="dkBgShp" presStyleIdx="0" presStyleCnt="2"/>
      <dgm:spPr/>
      <dgm:t>
        <a:bodyPr/>
        <a:lstStyle/>
        <a:p>
          <a:endParaRPr lang="ru-RU"/>
        </a:p>
      </dgm:t>
    </dgm:pt>
    <dgm:pt modelId="{CD388698-5378-4D63-B028-68D77BF8C6D0}" type="pres">
      <dgm:prSet presAssocID="{E2057251-7B8E-4F10-B8D6-14094874C688}" presName="pillars" presStyleCnt="0"/>
      <dgm:spPr/>
    </dgm:pt>
    <dgm:pt modelId="{FAD22D69-4F2C-40F5-93AF-2BE442C8766C}" type="pres">
      <dgm:prSet presAssocID="{E2057251-7B8E-4F10-B8D6-14094874C688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4840A7-38B2-4473-91A1-1D0DBEF483E8}" type="pres">
      <dgm:prSet presAssocID="{1FC68464-7145-47A1-A3DD-78CF42307EE6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35E005-E1FB-4321-B859-2FDA0DA1F88C}" type="pres">
      <dgm:prSet presAssocID="{E2057251-7B8E-4F10-B8D6-14094874C688}" presName="base" presStyleLbl="dkBgShp" presStyleIdx="1" presStyleCnt="2"/>
      <dgm:spPr/>
    </dgm:pt>
  </dgm:ptLst>
  <dgm:cxnLst>
    <dgm:cxn modelId="{4122DFD7-B4B2-47E3-9647-8C520F703244}" srcId="{E2057251-7B8E-4F10-B8D6-14094874C688}" destId="{58F69316-3039-4E56-B19C-0D089B63B887}" srcOrd="0" destOrd="0" parTransId="{0429597E-7F86-423E-AAB1-2674F0EED79D}" sibTransId="{3F18413C-606E-4988-84AC-9955A3513A9E}"/>
    <dgm:cxn modelId="{2E001555-E31B-4B76-858F-7D931FC83D1A}" type="presOf" srcId="{21D6C023-A045-4D44-BCC1-CC57376E81C1}" destId="{F590A908-CD13-47C1-855D-1F452A1A7635}" srcOrd="0" destOrd="0" presId="urn:microsoft.com/office/officeart/2005/8/layout/hList3"/>
    <dgm:cxn modelId="{9C766197-DC8A-4F92-990A-26B79900D730}" srcId="{21D6C023-A045-4D44-BCC1-CC57376E81C1}" destId="{E2057251-7B8E-4F10-B8D6-14094874C688}" srcOrd="0" destOrd="0" parTransId="{7E36B5A6-C648-4577-B407-ED1CFB452D08}" sibTransId="{8B25773F-BE85-48C6-B3FE-F5092CE9D8BC}"/>
    <dgm:cxn modelId="{3C2C0870-D6E6-4381-ADB4-C809B87AB6BE}" type="presOf" srcId="{E2057251-7B8E-4F10-B8D6-14094874C688}" destId="{9344FC10-21D0-49FE-AA6F-B634CCBE864C}" srcOrd="0" destOrd="0" presId="urn:microsoft.com/office/officeart/2005/8/layout/hList3"/>
    <dgm:cxn modelId="{65D13B81-68A9-4835-A4EB-3B49E26BE2BB}" srcId="{21D6C023-A045-4D44-BCC1-CC57376E81C1}" destId="{5FB22534-C42A-4630-AA09-5B73C924D858}" srcOrd="1" destOrd="0" parTransId="{658D93E4-056B-428E-8443-5B993CF388A5}" sibTransId="{E0134F8E-20D5-45E6-BF1E-99179C5233CF}"/>
    <dgm:cxn modelId="{FBCCE64B-441C-49D6-96EF-6A882A0F80E5}" type="presOf" srcId="{58F69316-3039-4E56-B19C-0D089B63B887}" destId="{FAD22D69-4F2C-40F5-93AF-2BE442C8766C}" srcOrd="0" destOrd="0" presId="urn:microsoft.com/office/officeart/2005/8/layout/hList3"/>
    <dgm:cxn modelId="{D45CF93B-8EA2-4AF7-BBF3-EE6CA8784F2F}" srcId="{E2057251-7B8E-4F10-B8D6-14094874C688}" destId="{1FC68464-7145-47A1-A3DD-78CF42307EE6}" srcOrd="1" destOrd="0" parTransId="{6211742D-AC24-43E4-8B9F-F350722E6030}" sibTransId="{80C0B6D7-E071-448D-8A0A-420796685C56}"/>
    <dgm:cxn modelId="{A824AE44-C75B-42A0-AFCE-7EC45CCE6B01}" type="presOf" srcId="{1FC68464-7145-47A1-A3DD-78CF42307EE6}" destId="{C04840A7-38B2-4473-91A1-1D0DBEF483E8}" srcOrd="0" destOrd="0" presId="urn:microsoft.com/office/officeart/2005/8/layout/hList3"/>
    <dgm:cxn modelId="{F5DE73FB-4215-4C0C-A90A-5BCA43D4E1C8}" type="presParOf" srcId="{F590A908-CD13-47C1-855D-1F452A1A7635}" destId="{9344FC10-21D0-49FE-AA6F-B634CCBE864C}" srcOrd="0" destOrd="0" presId="urn:microsoft.com/office/officeart/2005/8/layout/hList3"/>
    <dgm:cxn modelId="{8DE8445D-4472-4833-9BCA-B7F2D66281A3}" type="presParOf" srcId="{F590A908-CD13-47C1-855D-1F452A1A7635}" destId="{CD388698-5378-4D63-B028-68D77BF8C6D0}" srcOrd="1" destOrd="0" presId="urn:microsoft.com/office/officeart/2005/8/layout/hList3"/>
    <dgm:cxn modelId="{400D01CC-776D-4BEC-B6C2-9225BF196BE4}" type="presParOf" srcId="{CD388698-5378-4D63-B028-68D77BF8C6D0}" destId="{FAD22D69-4F2C-40F5-93AF-2BE442C8766C}" srcOrd="0" destOrd="0" presId="urn:microsoft.com/office/officeart/2005/8/layout/hList3"/>
    <dgm:cxn modelId="{89C89807-79D9-4833-895E-D21E4E91A8C3}" type="presParOf" srcId="{CD388698-5378-4D63-B028-68D77BF8C6D0}" destId="{C04840A7-38B2-4473-91A1-1D0DBEF483E8}" srcOrd="1" destOrd="0" presId="urn:microsoft.com/office/officeart/2005/8/layout/hList3"/>
    <dgm:cxn modelId="{EE58533D-ECF5-489F-B2AB-95BF68915ABB}" type="presParOf" srcId="{F590A908-CD13-47C1-855D-1F452A1A7635}" destId="{E335E005-E1FB-4321-B859-2FDA0DA1F88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FD657-2710-49CD-A6BE-6984C847E102}">
      <dsp:nvSpPr>
        <dsp:cNvPr id="0" name=""/>
        <dsp:cNvSpPr/>
      </dsp:nvSpPr>
      <dsp:spPr>
        <a:xfrm>
          <a:off x="1458162" y="0"/>
          <a:ext cx="2916324" cy="1822512"/>
        </a:xfrm>
        <a:prstGeom prst="trapezoid">
          <a:avLst>
            <a:gd name="adj" fmla="val 8000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modern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linguistics</a:t>
          </a:r>
          <a:endParaRPr lang="ru-RU" sz="2800" kern="1200" dirty="0"/>
        </a:p>
      </dsp:txBody>
      <dsp:txXfrm>
        <a:off x="1458162" y="0"/>
        <a:ext cx="2916324" cy="1822512"/>
      </dsp:txXfrm>
    </dsp:sp>
    <dsp:sp modelId="{C698F6BF-B0DD-4A35-8273-8F0188E97BAD}">
      <dsp:nvSpPr>
        <dsp:cNvPr id="0" name=""/>
        <dsp:cNvSpPr/>
      </dsp:nvSpPr>
      <dsp:spPr>
        <a:xfrm>
          <a:off x="0" y="1822511"/>
          <a:ext cx="5832648" cy="1822512"/>
        </a:xfrm>
        <a:prstGeom prst="trapezoid">
          <a:avLst>
            <a:gd name="adj" fmla="val 8000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Saussure’s structural  (systemic) approach to language</a:t>
          </a:r>
          <a:endParaRPr lang="ru-RU" sz="2400" kern="1200" dirty="0"/>
        </a:p>
      </dsp:txBody>
      <dsp:txXfrm>
        <a:off x="1020713" y="1822511"/>
        <a:ext cx="3791221" cy="182251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44FC10-21D0-49FE-AA6F-B634CCBE864C}">
      <dsp:nvSpPr>
        <dsp:cNvPr id="0" name=""/>
        <dsp:cNvSpPr/>
      </dsp:nvSpPr>
      <dsp:spPr>
        <a:xfrm>
          <a:off x="0" y="0"/>
          <a:ext cx="6096000" cy="12192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SIGN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(the whole)</a:t>
          </a:r>
          <a:endParaRPr lang="ru-RU" sz="2900" kern="1200" dirty="0"/>
        </a:p>
      </dsp:txBody>
      <dsp:txXfrm>
        <a:off x="0" y="0"/>
        <a:ext cx="6096000" cy="1219200"/>
      </dsp:txXfrm>
    </dsp:sp>
    <dsp:sp modelId="{FAD22D69-4F2C-40F5-93AF-2BE442C8766C}">
      <dsp:nvSpPr>
        <dsp:cNvPr id="0" name=""/>
        <dsp:cNvSpPr/>
      </dsp:nvSpPr>
      <dsp:spPr>
        <a:xfrm>
          <a:off x="0" y="1219200"/>
          <a:ext cx="3047999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THE SIGNIFIED (concept)</a:t>
          </a:r>
          <a:endParaRPr lang="ru-RU" sz="4000" kern="1200" dirty="0"/>
        </a:p>
      </dsp:txBody>
      <dsp:txXfrm>
        <a:off x="0" y="1219200"/>
        <a:ext cx="3047999" cy="2560320"/>
      </dsp:txXfrm>
    </dsp:sp>
    <dsp:sp modelId="{C04840A7-38B2-4473-91A1-1D0DBEF483E8}">
      <dsp:nvSpPr>
        <dsp:cNvPr id="0" name=""/>
        <dsp:cNvSpPr/>
      </dsp:nvSpPr>
      <dsp:spPr>
        <a:xfrm>
          <a:off x="3048000" y="1219200"/>
          <a:ext cx="3047999" cy="25603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THE SIGNIFIER (the sound-image)</a:t>
          </a:r>
          <a:endParaRPr lang="ru-RU" sz="4000" kern="1200" dirty="0"/>
        </a:p>
      </dsp:txBody>
      <dsp:txXfrm>
        <a:off x="3048000" y="1219200"/>
        <a:ext cx="3047999" cy="2560320"/>
      </dsp:txXfrm>
    </dsp:sp>
    <dsp:sp modelId="{E335E005-E1FB-4321-B859-2FDA0DA1F88C}">
      <dsp:nvSpPr>
        <dsp:cNvPr id="0" name=""/>
        <dsp:cNvSpPr/>
      </dsp:nvSpPr>
      <dsp:spPr>
        <a:xfrm>
          <a:off x="0" y="3779520"/>
          <a:ext cx="6096000" cy="2844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C313C-0F2C-45E1-AC3D-6DEA855C0778}" type="datetimeFigureOut">
              <a:rPr lang="ru-RU" smtClean="0"/>
              <a:pPr/>
              <a:t>06.10.2016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F8F80-D71E-42E5-8FED-EDAA71AE0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Baudouin</a:t>
            </a:r>
            <a:r>
              <a:rPr lang="en-GB" dirty="0" smtClean="0"/>
              <a:t> de Courtenay and Ferdinand de Saussure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Ferdinand de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075240" cy="52565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Saussure’s </a:t>
            </a:r>
            <a:r>
              <a:rPr lang="en-US" sz="2400" dirty="0" err="1" smtClean="0">
                <a:solidFill>
                  <a:srgbClr val="7030A0"/>
                </a:solidFill>
              </a:rPr>
              <a:t>semiology</a:t>
            </a:r>
            <a:endParaRPr lang="en-US" sz="2400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400" dirty="0" smtClean="0"/>
              <a:t>The </a:t>
            </a:r>
            <a:r>
              <a:rPr lang="en-US" sz="2400" b="1" dirty="0" smtClean="0"/>
              <a:t>linguistic sign </a:t>
            </a:r>
            <a:r>
              <a:rPr lang="en-US" sz="2400" dirty="0" smtClean="0"/>
              <a:t>is a two-sided psychological entity . It unites not a thing and a name but a concept and a sound image. </a:t>
            </a:r>
          </a:p>
          <a:p>
            <a:pPr>
              <a:buNone/>
            </a:pPr>
            <a:r>
              <a:rPr lang="en-US" sz="2400" dirty="0" smtClean="0"/>
              <a:t>The sound image is not the material sound, a purely physical</a:t>
            </a:r>
          </a:p>
          <a:p>
            <a:pPr>
              <a:buNone/>
            </a:pPr>
            <a:r>
              <a:rPr lang="en-US" sz="2400" dirty="0" smtClean="0"/>
              <a:t>thing, but the psychological imprint of the sound, the impression that it makes on our senses.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90900"/>
            <a:ext cx="8229600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Ferdinand de Saussure’s </a:t>
            </a:r>
            <a:r>
              <a:rPr lang="en-US" sz="2400" dirty="0" err="1" smtClean="0">
                <a:solidFill>
                  <a:srgbClr val="7030A0"/>
                </a:solidFill>
              </a:rPr>
              <a:t>semiology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075240" cy="525658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i="1" dirty="0" smtClean="0"/>
          </a:p>
          <a:p>
            <a:pPr>
              <a:buNone/>
            </a:pPr>
            <a:endParaRPr lang="en-US" sz="2400" i="1" dirty="0"/>
          </a:p>
          <a:p>
            <a:pPr>
              <a:buNone/>
            </a:pPr>
            <a:endParaRPr lang="en-US" sz="2400" i="1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2400" dirty="0" err="1" smtClean="0">
                <a:solidFill>
                  <a:srgbClr val="7030A0"/>
                </a:solidFill>
              </a:rPr>
              <a:t>Baudouin</a:t>
            </a:r>
            <a:r>
              <a:rPr lang="en-GB" sz="2400" dirty="0" smtClean="0">
                <a:solidFill>
                  <a:srgbClr val="7030A0"/>
                </a:solidFill>
              </a:rPr>
              <a:t> de Courtenay and </a:t>
            </a:r>
            <a:r>
              <a:rPr lang="en-US" sz="2400" dirty="0" smtClean="0">
                <a:solidFill>
                  <a:srgbClr val="7030A0"/>
                </a:solidFill>
              </a:rPr>
              <a:t>Kazan linguistic school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6203032" cy="52894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600" b="1" dirty="0" err="1" smtClean="0">
                <a:solidFill>
                  <a:srgbClr val="7030A0"/>
                </a:solidFill>
              </a:rPr>
              <a:t>Baudouin</a:t>
            </a:r>
            <a:r>
              <a:rPr lang="en-US" sz="2600" b="1" dirty="0" smtClean="0">
                <a:solidFill>
                  <a:srgbClr val="7030A0"/>
                </a:solidFill>
              </a:rPr>
              <a:t> de Courtenay</a:t>
            </a:r>
            <a:r>
              <a:rPr lang="en-US" sz="2600" dirty="0" smtClean="0">
                <a:solidFill>
                  <a:srgbClr val="7030A0"/>
                </a:solidFill>
              </a:rPr>
              <a:t> (1845 –1929) </a:t>
            </a:r>
            <a:r>
              <a:rPr lang="en-US" sz="2600" dirty="0" smtClean="0"/>
              <a:t>was a Polish linguist and </a:t>
            </a:r>
            <a:r>
              <a:rPr lang="en-US" sz="2600" dirty="0" err="1" smtClean="0"/>
              <a:t>Slavist</a:t>
            </a:r>
            <a:r>
              <a:rPr lang="en-US" sz="2600" dirty="0" smtClean="0"/>
              <a:t>, best known for his theory of the phoneme and phonetic alternations.</a:t>
            </a:r>
          </a:p>
          <a:p>
            <a:pPr>
              <a:spcBef>
                <a:spcPts val="0"/>
              </a:spcBef>
              <a:buNone/>
            </a:pPr>
            <a:endParaRPr lang="en-US" sz="2600" dirty="0" smtClean="0"/>
          </a:p>
          <a:p>
            <a:pPr>
              <a:spcBef>
                <a:spcPts val="0"/>
              </a:spcBef>
              <a:buNone/>
            </a:pPr>
            <a:r>
              <a:rPr lang="en-US" sz="2600" dirty="0" smtClean="0"/>
              <a:t>For most of his life </a:t>
            </a:r>
            <a:r>
              <a:rPr lang="en-US" sz="2600" dirty="0" err="1" smtClean="0"/>
              <a:t>Baudouin</a:t>
            </a:r>
            <a:r>
              <a:rPr lang="en-US" sz="2600" dirty="0" smtClean="0"/>
              <a:t> de Courtenay worked at Imperial Russian universities: </a:t>
            </a:r>
          </a:p>
          <a:p>
            <a:pPr>
              <a:spcBef>
                <a:spcPts val="0"/>
              </a:spcBef>
              <a:buNone/>
            </a:pPr>
            <a:r>
              <a:rPr lang="en-US" sz="2600" dirty="0" smtClean="0"/>
              <a:t>    Kazan, Tartu and St. Petersburg</a:t>
            </a:r>
            <a:endParaRPr lang="ru-RU" dirty="0"/>
          </a:p>
        </p:txBody>
      </p:sp>
      <p:pic>
        <p:nvPicPr>
          <p:cNvPr id="33794" name="Picture 2" descr="Baudouin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1988840"/>
            <a:ext cx="2095500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2400" dirty="0" err="1" smtClean="0">
                <a:solidFill>
                  <a:srgbClr val="7030A0"/>
                </a:solidFill>
              </a:rPr>
              <a:t>Baudouin</a:t>
            </a:r>
            <a:r>
              <a:rPr lang="en-GB" sz="2400" dirty="0" smtClean="0">
                <a:solidFill>
                  <a:srgbClr val="7030A0"/>
                </a:solidFill>
              </a:rPr>
              <a:t> de Courtenay and </a:t>
            </a:r>
            <a:r>
              <a:rPr lang="en-US" sz="2400" dirty="0" smtClean="0">
                <a:solidFill>
                  <a:srgbClr val="7030A0"/>
                </a:solidFill>
              </a:rPr>
              <a:t>Kazan linguistic school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528945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 </a:t>
            </a:r>
            <a:r>
              <a:rPr lang="en-US" sz="2800" dirty="0" smtClean="0"/>
              <a:t>established the Kazan school of linguistics in the mid-1870s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his work had a major impact on 20th-century linguistic theory, and it served as a foundation for the three major schools of phonology (Leningrad, Moscow and Prague)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developed synchronic linguistics, the study of contemporary spoken languages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2400" dirty="0" err="1" smtClean="0">
                <a:solidFill>
                  <a:srgbClr val="7030A0"/>
                </a:solidFill>
              </a:rPr>
              <a:t>Baudouin</a:t>
            </a:r>
            <a:r>
              <a:rPr lang="en-GB" sz="2400" dirty="0" smtClean="0">
                <a:solidFill>
                  <a:srgbClr val="7030A0"/>
                </a:solidFill>
              </a:rPr>
              <a:t> de Courtenay and </a:t>
            </a:r>
            <a:r>
              <a:rPr lang="en-US" sz="2400" dirty="0" smtClean="0">
                <a:solidFill>
                  <a:srgbClr val="7030A0"/>
                </a:solidFill>
              </a:rPr>
              <a:t>Kazan linguistic school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602128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Correlation between synchronic and diachronic language studies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Drawing upon Humboldt’s antinomy of stability and flexibility in the language, KLS scholars developed the study about dichotomy of dynamics and statics in the language.</a:t>
            </a:r>
          </a:p>
          <a:p>
            <a:pPr>
              <a:spcBef>
                <a:spcPts val="0"/>
              </a:spcBef>
              <a:buNone/>
            </a:pPr>
            <a:endParaRPr lang="en-US" sz="2800" dirty="0" smtClean="0"/>
          </a:p>
          <a:p>
            <a:pPr>
              <a:spcBef>
                <a:spcPts val="0"/>
              </a:spcBef>
              <a:buNone/>
            </a:pPr>
            <a:r>
              <a:rPr lang="en-US" sz="2800" dirty="0" smtClean="0"/>
              <a:t>“</a:t>
            </a:r>
            <a:r>
              <a:rPr lang="en-US" sz="2800" i="1" dirty="0" smtClean="0"/>
              <a:t>There is no immobility in the language, like in the whole of nature, everything lives, everything moves, everything changes. Calmness, pause, standstill is a seeming occurrence, and is a particular case of moving under condition of minimal changes. Language statics is just a particular case of its dynamics or rather </a:t>
            </a:r>
            <a:r>
              <a:rPr lang="en-US" sz="2800" i="1" dirty="0" err="1" smtClean="0"/>
              <a:t>cinematics</a:t>
            </a:r>
            <a:r>
              <a:rPr lang="en-US" sz="2800" i="1" dirty="0" smtClean="0"/>
              <a:t>”. </a:t>
            </a:r>
          </a:p>
          <a:p>
            <a:pPr>
              <a:spcBef>
                <a:spcPts val="0"/>
              </a:spcBef>
              <a:buNone/>
            </a:pPr>
            <a:endParaRPr lang="en-US" sz="2800" i="1" dirty="0" smtClean="0"/>
          </a:p>
          <a:p>
            <a:pPr>
              <a:spcBef>
                <a:spcPts val="0"/>
              </a:spcBef>
              <a:buNone/>
            </a:pPr>
            <a:r>
              <a:rPr lang="en-US" sz="2800" dirty="0" err="1" smtClean="0"/>
              <a:t>Baudouin’s</a:t>
            </a:r>
            <a:r>
              <a:rPr lang="en-US" sz="2800" dirty="0" smtClean="0"/>
              <a:t> student from St. Petersburg academician L.V. </a:t>
            </a:r>
            <a:r>
              <a:rPr lang="en-US" sz="2800" dirty="0" err="1" smtClean="0"/>
              <a:t>Tscherba</a:t>
            </a:r>
            <a:r>
              <a:rPr lang="en-US" sz="2800" dirty="0" smtClean="0"/>
              <a:t> called his teacher’s method “dynamic synchrony”.</a:t>
            </a:r>
          </a:p>
          <a:p>
            <a:pPr algn="r">
              <a:spcBef>
                <a:spcPts val="0"/>
              </a:spcBef>
              <a:buNone/>
            </a:pP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2400" dirty="0" err="1" smtClean="0">
                <a:solidFill>
                  <a:srgbClr val="7030A0"/>
                </a:solidFill>
              </a:rPr>
              <a:t>Baudouin</a:t>
            </a:r>
            <a:r>
              <a:rPr lang="en-GB" sz="2400" dirty="0" smtClean="0">
                <a:solidFill>
                  <a:srgbClr val="7030A0"/>
                </a:solidFill>
              </a:rPr>
              <a:t> de Courtenay and </a:t>
            </a:r>
            <a:r>
              <a:rPr lang="en-US" sz="2400" dirty="0" smtClean="0">
                <a:solidFill>
                  <a:srgbClr val="7030A0"/>
                </a:solidFill>
              </a:rPr>
              <a:t>Kazan linguistic school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53285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Major scientific problems developed by KLS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strict distinction of a sound and a letter;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distinction of phonetic and morphologic word divisibility;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distinction of pure phonetic (</a:t>
            </a:r>
            <a:r>
              <a:rPr lang="en-US" sz="2400" dirty="0" err="1" smtClean="0"/>
              <a:t>anthropophonic</a:t>
            </a:r>
            <a:r>
              <a:rPr lang="en-US" sz="2400" dirty="0" smtClean="0"/>
              <a:t>) and psychic elements in the language;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distinction of changes taking place regularly a language and changes which used to happen in the history;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advantage of a living language examination;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importance of analyzing and dividing linguistic units according to their distinctive features; 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en-US" sz="2400" dirty="0" smtClean="0"/>
              <a:t>aiming at theoretical generalizations, which are necessary for every real science.</a:t>
            </a:r>
            <a:endParaRPr lang="en-US" sz="24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algn="r">
              <a:spcBef>
                <a:spcPts val="0"/>
              </a:spcBef>
              <a:buNone/>
            </a:pP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2400" dirty="0" err="1" smtClean="0">
                <a:solidFill>
                  <a:srgbClr val="7030A0"/>
                </a:solidFill>
              </a:rPr>
              <a:t>Baudouin</a:t>
            </a:r>
            <a:r>
              <a:rPr lang="en-GB" sz="2400" dirty="0" smtClean="0">
                <a:solidFill>
                  <a:srgbClr val="7030A0"/>
                </a:solidFill>
              </a:rPr>
              <a:t> de Courtenay and </a:t>
            </a:r>
            <a:r>
              <a:rPr lang="en-US" sz="2400" dirty="0" smtClean="0">
                <a:solidFill>
                  <a:srgbClr val="7030A0"/>
                </a:solidFill>
              </a:rPr>
              <a:t>Kazan linguistic school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5328592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</a:rPr>
              <a:t>Major achievements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Kazan linguists considered the language to be a constantly changing complicated system of heterogeneous units (phonetic, morphologic, syntactic, etc.).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Discovered key units of each linguistic level: a phoneme, a morpheme, a lexeme, a </a:t>
            </a:r>
            <a:r>
              <a:rPr lang="en-US" sz="2400" dirty="0" err="1" smtClean="0"/>
              <a:t>syntagma</a:t>
            </a:r>
            <a:r>
              <a:rPr lang="en-US" sz="2400" dirty="0" smtClean="0"/>
              <a:t>, etc.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Coined the term </a:t>
            </a:r>
            <a:r>
              <a:rPr lang="en-US" sz="2400" dirty="0" smtClean="0">
                <a:solidFill>
                  <a:srgbClr val="002060"/>
                </a:solidFill>
              </a:rPr>
              <a:t>morpheme</a:t>
            </a:r>
            <a:r>
              <a:rPr lang="en-US" sz="24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Drew distinction between dynamics and statics in language and between language and speech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Shaped the modern usage of the term </a:t>
            </a:r>
            <a:r>
              <a:rPr lang="en-US" sz="2400" i="1" dirty="0" smtClean="0">
                <a:solidFill>
                  <a:srgbClr val="002060"/>
                </a:solidFill>
              </a:rPr>
              <a:t>phoneme</a:t>
            </a:r>
          </a:p>
          <a:p>
            <a:pPr lvl="0">
              <a:buNone/>
            </a:pPr>
            <a:r>
              <a:rPr lang="en-GB" sz="2400" dirty="0" smtClean="0"/>
              <a:t>”the psychological equivalent of a speech sound”</a:t>
            </a:r>
            <a:endParaRPr lang="ru-RU" sz="2400" dirty="0" smtClean="0"/>
          </a:p>
          <a:p>
            <a:pPr lvl="0">
              <a:buNone/>
            </a:pPr>
            <a:r>
              <a:rPr lang="en-GB" sz="2400" dirty="0" smtClean="0"/>
              <a:t>ideal sound image in the speaker’s mind which represents their (perhaps imperfectly realized) intention in production</a:t>
            </a:r>
            <a:endParaRPr lang="ru-RU" sz="2400" dirty="0" smtClean="0"/>
          </a:p>
          <a:p>
            <a:pPr>
              <a:spcBef>
                <a:spcPts val="0"/>
              </a:spcBef>
            </a:pPr>
            <a:endParaRPr lang="en-US" sz="2400" i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Advanced the theory of phonetic alternations. Distinguished between </a:t>
            </a:r>
            <a:r>
              <a:rPr lang="en-US" sz="2400" i="1" dirty="0" err="1" smtClean="0"/>
              <a:t>physiophonetic</a:t>
            </a:r>
            <a:r>
              <a:rPr lang="en-US" sz="2400" dirty="0" smtClean="0"/>
              <a:t> (</a:t>
            </a:r>
            <a:r>
              <a:rPr lang="en-US" sz="2400" dirty="0" smtClean="0">
                <a:solidFill>
                  <a:srgbClr val="002060"/>
                </a:solidFill>
              </a:rPr>
              <a:t>phonological</a:t>
            </a:r>
            <a:r>
              <a:rPr lang="en-US" sz="2400" dirty="0" smtClean="0"/>
              <a:t>)  and </a:t>
            </a:r>
            <a:r>
              <a:rPr lang="en-US" sz="2400" i="1" dirty="0" err="1" smtClean="0"/>
              <a:t>psychophonetic</a:t>
            </a:r>
            <a:r>
              <a:rPr lang="en-US" sz="2400" dirty="0" smtClean="0"/>
              <a:t> (</a:t>
            </a:r>
            <a:r>
              <a:rPr lang="en-US" sz="2400" dirty="0" err="1" smtClean="0">
                <a:solidFill>
                  <a:srgbClr val="002060"/>
                </a:solidFill>
              </a:rPr>
              <a:t>morphophonological</a:t>
            </a:r>
            <a:r>
              <a:rPr lang="en-US" sz="2400" dirty="0" smtClean="0"/>
              <a:t>) alternations.</a:t>
            </a:r>
          </a:p>
          <a:p>
            <a:pPr>
              <a:spcBef>
                <a:spcPts val="0"/>
              </a:spcBef>
            </a:pPr>
            <a:endParaRPr lang="en-US" sz="2400" dirty="0" smtClean="0"/>
          </a:p>
          <a:p>
            <a:pPr>
              <a:spcBef>
                <a:spcPts val="0"/>
              </a:spcBef>
              <a:buNone/>
            </a:pPr>
            <a:endParaRPr lang="en-US" sz="2800" dirty="0" smtClean="0">
              <a:solidFill>
                <a:srgbClr val="002060"/>
              </a:solidFill>
            </a:endParaRPr>
          </a:p>
          <a:p>
            <a:pPr algn="r">
              <a:spcBef>
                <a:spcPts val="0"/>
              </a:spcBef>
              <a:buNone/>
            </a:pP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Ferdinand de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6203032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Ferdinand de Saussure (1857-1913),</a:t>
            </a:r>
          </a:p>
          <a:p>
            <a:pPr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Swiss linguist, a key figure in European linguistics at the turn of the century</a:t>
            </a:r>
          </a:p>
          <a:p>
            <a:pPr>
              <a:buNone/>
            </a:pPr>
            <a:endParaRPr lang="fr-FR" sz="2400" i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sz="2400" i="1" dirty="0" smtClean="0">
                <a:solidFill>
                  <a:srgbClr val="002060"/>
                </a:solidFill>
              </a:rPr>
              <a:t>Cours </a:t>
            </a:r>
            <a:r>
              <a:rPr lang="fr-FR" sz="2400" i="1" dirty="0">
                <a:solidFill>
                  <a:srgbClr val="002060"/>
                </a:solidFill>
              </a:rPr>
              <a:t>de linguistique </a:t>
            </a:r>
            <a:r>
              <a:rPr lang="fr-FR" sz="2400" i="1" dirty="0" smtClean="0">
                <a:solidFill>
                  <a:srgbClr val="002060"/>
                </a:solidFill>
              </a:rPr>
              <a:t>générale</a:t>
            </a: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002060"/>
                </a:solidFill>
              </a:rPr>
              <a:t>(1916) </a:t>
            </a:r>
            <a:r>
              <a:rPr lang="fr-FR" sz="2400" dirty="0" smtClean="0"/>
              <a:t>– de Saussure’s lectures on linguistics </a:t>
            </a:r>
          </a:p>
          <a:p>
            <a:pPr>
              <a:buNone/>
            </a:pPr>
            <a:r>
              <a:rPr lang="fr-FR" sz="2400" dirty="0"/>
              <a:t> </a:t>
            </a:r>
            <a:r>
              <a:rPr lang="fr-FR" sz="2400" dirty="0" smtClean="0"/>
              <a:t>    published by his pupils in Geneva</a:t>
            </a:r>
          </a:p>
          <a:p>
            <a:pPr>
              <a:buNone/>
            </a:pPr>
            <a:endParaRPr lang="fr-FR" sz="2400" dirty="0"/>
          </a:p>
          <a:p>
            <a:pPr>
              <a:buNone/>
            </a:pPr>
            <a:r>
              <a:rPr lang="fr-FR" sz="2400" dirty="0" smtClean="0"/>
              <a:t>Its publication was compared to Copernican revolution </a:t>
            </a:r>
            <a:endParaRPr lang="ru-RU" sz="2400" dirty="0"/>
          </a:p>
        </p:txBody>
      </p:sp>
      <p:pic>
        <p:nvPicPr>
          <p:cNvPr id="1026" name="Picture 2" descr="Ferdinand de Saussure by Julli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8500" y="1916832"/>
            <a:ext cx="2095500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Ferdinand de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19256" cy="507342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formalized and made explicit the two fundamental dimensions of linguistic study: synchronic and diachronic, both essential in any adequate course of linguistic study or linguistic instruction</a:t>
            </a:r>
          </a:p>
          <a:p>
            <a:r>
              <a:rPr lang="en-US" sz="2400" dirty="0" smtClean="0"/>
              <a:t>distinguished the linguistic competence of the speaker (language) and the actual phenomena or data of linguistics (speech)</a:t>
            </a:r>
          </a:p>
          <a:p>
            <a:r>
              <a:rPr lang="en-US" sz="2400" dirty="0" smtClean="0"/>
              <a:t>any language must be described synchronically as a system of interrelated elements, lexical, grammatical and phonological, and not as an aggregate of self-sufficient entities. Linguistic terms are to be defined relatively to each other, not absolutely.</a:t>
            </a:r>
          </a:p>
          <a:p>
            <a:endParaRPr lang="en-US" sz="2400" dirty="0" smtClean="0"/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Ferdinand de Saussure</a:t>
            </a:r>
            <a:endParaRPr lang="ru-RU" sz="2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08720"/>
            <a:ext cx="8075240" cy="52565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In a language the elements of the system are interrelated in the two fundamental dimensions of synchronic linguistic structure:</a:t>
            </a:r>
          </a:p>
          <a:p>
            <a:pPr>
              <a:buNone/>
            </a:pPr>
            <a:r>
              <a:rPr lang="en-US" sz="2400" b="1" dirty="0" err="1" smtClean="0"/>
              <a:t>syntagmatic</a:t>
            </a:r>
            <a:r>
              <a:rPr lang="en-US" sz="2400" dirty="0" smtClean="0"/>
              <a:t>, in line with the succession of an utterance and</a:t>
            </a:r>
          </a:p>
          <a:p>
            <a:pPr>
              <a:buNone/>
            </a:pPr>
            <a:r>
              <a:rPr lang="en-US" sz="2400" b="1" dirty="0" smtClean="0"/>
              <a:t>paradigmatic</a:t>
            </a:r>
            <a:r>
              <a:rPr lang="en-US" sz="2400" dirty="0" smtClean="0"/>
              <a:t> (associative), in systems of contrastive elements or categories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47664" y="3212976"/>
          <a:ext cx="5832648" cy="364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639</Words>
  <Application>Microsoft Office PowerPoint</Application>
  <PresentationFormat>Экран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Baudouin de Courtenay and Ferdinand de Saussure</vt:lpstr>
      <vt:lpstr>Baudouin de Courtenay and Kazan linguistic school </vt:lpstr>
      <vt:lpstr>Baudouin de Courtenay and Kazan linguistic school </vt:lpstr>
      <vt:lpstr>Baudouin de Courtenay and Kazan linguistic school </vt:lpstr>
      <vt:lpstr>Baudouin de Courtenay and Kazan linguistic school </vt:lpstr>
      <vt:lpstr>Baudouin de Courtenay and Kazan linguistic school </vt:lpstr>
      <vt:lpstr>Ferdinand de Saussure</vt:lpstr>
      <vt:lpstr>Ferdinand de Saussure</vt:lpstr>
      <vt:lpstr>Ferdinand de Saussure</vt:lpstr>
      <vt:lpstr>Ferdinand de Saussure</vt:lpstr>
      <vt:lpstr>Ferdinand de Saussure’s semiology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Microsoft Office</cp:lastModifiedBy>
  <cp:revision>47</cp:revision>
  <dcterms:created xsi:type="dcterms:W3CDTF">2016-07-23T18:03:23Z</dcterms:created>
  <dcterms:modified xsi:type="dcterms:W3CDTF">2016-10-06T09:45:14Z</dcterms:modified>
</cp:coreProperties>
</file>