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75" r:id="rId10"/>
    <p:sldId id="276" r:id="rId11"/>
    <p:sldId id="279" r:id="rId12"/>
    <p:sldId id="280" r:id="rId13"/>
    <p:sldId id="281" r:id="rId14"/>
    <p:sldId id="282" r:id="rId15"/>
    <p:sldId id="286" r:id="rId16"/>
    <p:sldId id="288" r:id="rId17"/>
    <p:sldId id="290" r:id="rId18"/>
    <p:sldId id="291" r:id="rId19"/>
    <p:sldId id="293" r:id="rId20"/>
    <p:sldId id="294" r:id="rId21"/>
    <p:sldId id="29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710" autoAdjust="0"/>
  </p:normalViewPr>
  <p:slideViewPr>
    <p:cSldViewPr>
      <p:cViewPr varScale="1">
        <p:scale>
          <a:sx n="62" d="100"/>
          <a:sy n="6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B1A8B2-1C95-403D-BBDA-E69CFBAC1FE2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9A2296-7158-4274-997F-363E88D65F57}">
      <dgm:prSet phldrT="[Текст]"/>
      <dgm:spPr/>
      <dgm:t>
        <a:bodyPr/>
        <a:lstStyle/>
        <a:p>
          <a:r>
            <a:rPr lang="en-US" dirty="0" smtClean="0"/>
            <a:t>comparative linguistics</a:t>
          </a:r>
          <a:endParaRPr lang="ru-RU" dirty="0"/>
        </a:p>
      </dgm:t>
    </dgm:pt>
    <dgm:pt modelId="{0ED80BE1-BE03-441F-903C-37E1060D2056}" type="parTrans" cxnId="{1095E10F-6433-41E2-8F3D-29E92C45EF5E}">
      <dgm:prSet/>
      <dgm:spPr/>
      <dgm:t>
        <a:bodyPr/>
        <a:lstStyle/>
        <a:p>
          <a:endParaRPr lang="ru-RU"/>
        </a:p>
      </dgm:t>
    </dgm:pt>
    <dgm:pt modelId="{8F65AD45-D564-489C-810E-02EB1517323F}" type="sibTrans" cxnId="{1095E10F-6433-41E2-8F3D-29E92C45EF5E}">
      <dgm:prSet/>
      <dgm:spPr/>
      <dgm:t>
        <a:bodyPr/>
        <a:lstStyle/>
        <a:p>
          <a:endParaRPr lang="ru-RU"/>
        </a:p>
      </dgm:t>
    </dgm:pt>
    <dgm:pt modelId="{D954AF39-AB12-448D-B7B4-5781E0D1F721}">
      <dgm:prSet phldrT="[Текст]"/>
      <dgm:spPr/>
      <dgm:t>
        <a:bodyPr/>
        <a:lstStyle/>
        <a:p>
          <a:r>
            <a:rPr lang="en-US" dirty="0" smtClean="0"/>
            <a:t>genesis</a:t>
          </a:r>
          <a:endParaRPr lang="ru-RU" dirty="0"/>
        </a:p>
      </dgm:t>
    </dgm:pt>
    <dgm:pt modelId="{8BED07B1-57D4-46D6-875C-C151552DDA84}" type="parTrans" cxnId="{D00DD80D-4061-4CDE-99AC-29AF17E24A85}">
      <dgm:prSet/>
      <dgm:spPr/>
      <dgm:t>
        <a:bodyPr/>
        <a:lstStyle/>
        <a:p>
          <a:endParaRPr lang="ru-RU"/>
        </a:p>
      </dgm:t>
    </dgm:pt>
    <dgm:pt modelId="{B3F46422-18E8-4ACE-9D47-59475D696929}" type="sibTrans" cxnId="{D00DD80D-4061-4CDE-99AC-29AF17E24A85}">
      <dgm:prSet/>
      <dgm:spPr/>
      <dgm:t>
        <a:bodyPr/>
        <a:lstStyle/>
        <a:p>
          <a:endParaRPr lang="ru-RU"/>
        </a:p>
      </dgm:t>
    </dgm:pt>
    <dgm:pt modelId="{1B26D866-30A0-4174-9331-6F8780D27B05}">
      <dgm:prSet phldrT="[Текст]"/>
      <dgm:spPr/>
      <dgm:t>
        <a:bodyPr/>
        <a:lstStyle/>
        <a:p>
          <a:r>
            <a:rPr lang="en-US" dirty="0" smtClean="0"/>
            <a:t>structural linguistics</a:t>
          </a:r>
          <a:endParaRPr lang="ru-RU" dirty="0"/>
        </a:p>
      </dgm:t>
    </dgm:pt>
    <dgm:pt modelId="{D61FFCC8-FE98-43DF-B92A-DCCCDF263FBB}" type="parTrans" cxnId="{A1A8F7CA-84B0-44CB-AA4C-1ED7A23B7065}">
      <dgm:prSet/>
      <dgm:spPr/>
      <dgm:t>
        <a:bodyPr/>
        <a:lstStyle/>
        <a:p>
          <a:endParaRPr lang="ru-RU"/>
        </a:p>
      </dgm:t>
    </dgm:pt>
    <dgm:pt modelId="{F083952F-089C-464C-A941-DE0DD18AC205}" type="sibTrans" cxnId="{A1A8F7CA-84B0-44CB-AA4C-1ED7A23B7065}">
      <dgm:prSet/>
      <dgm:spPr/>
      <dgm:t>
        <a:bodyPr/>
        <a:lstStyle/>
        <a:p>
          <a:endParaRPr lang="ru-RU"/>
        </a:p>
      </dgm:t>
    </dgm:pt>
    <dgm:pt modelId="{9BC99AC3-5113-48A8-8810-A175CFF05DC3}">
      <dgm:prSet phldrT="[Текст]"/>
      <dgm:spPr/>
      <dgm:t>
        <a:bodyPr/>
        <a:lstStyle/>
        <a:p>
          <a:r>
            <a:rPr lang="en-US" dirty="0" smtClean="0"/>
            <a:t>system</a:t>
          </a:r>
          <a:endParaRPr lang="ru-RU" dirty="0"/>
        </a:p>
      </dgm:t>
    </dgm:pt>
    <dgm:pt modelId="{B7AB12FB-23D6-4584-9286-C1840FB52B02}" type="parTrans" cxnId="{E4CC22C9-8FD0-4334-847A-80AC58D3B02C}">
      <dgm:prSet/>
      <dgm:spPr/>
      <dgm:t>
        <a:bodyPr/>
        <a:lstStyle/>
        <a:p>
          <a:endParaRPr lang="ru-RU"/>
        </a:p>
      </dgm:t>
    </dgm:pt>
    <dgm:pt modelId="{BAC8E0BA-7F7C-407B-A9B6-C3975AF769E1}" type="sibTrans" cxnId="{E4CC22C9-8FD0-4334-847A-80AC58D3B02C}">
      <dgm:prSet/>
      <dgm:spPr/>
      <dgm:t>
        <a:bodyPr/>
        <a:lstStyle/>
        <a:p>
          <a:endParaRPr lang="ru-RU"/>
        </a:p>
      </dgm:t>
    </dgm:pt>
    <dgm:pt modelId="{8EFEB0D7-C67C-4EDF-B3D5-0C0AE4EAA4B7}">
      <dgm:prSet phldrT="[Текст]"/>
      <dgm:spPr/>
      <dgm:t>
        <a:bodyPr/>
        <a:lstStyle/>
        <a:p>
          <a:r>
            <a:rPr lang="en-US" dirty="0" smtClean="0"/>
            <a:t>communicative</a:t>
          </a:r>
        </a:p>
        <a:p>
          <a:r>
            <a:rPr lang="en-US" dirty="0" smtClean="0"/>
            <a:t>linguistics</a:t>
          </a:r>
          <a:endParaRPr lang="ru-RU" dirty="0"/>
        </a:p>
      </dgm:t>
    </dgm:pt>
    <dgm:pt modelId="{E60BC235-1FEF-4511-B0DF-89517A82662E}" type="parTrans" cxnId="{8DA13DA8-96DC-499B-9ECC-D56848CF8D9A}">
      <dgm:prSet/>
      <dgm:spPr/>
      <dgm:t>
        <a:bodyPr/>
        <a:lstStyle/>
        <a:p>
          <a:endParaRPr lang="ru-RU"/>
        </a:p>
      </dgm:t>
    </dgm:pt>
    <dgm:pt modelId="{3403FCE8-4F80-43B7-964D-B14CE903179C}" type="sibTrans" cxnId="{8DA13DA8-96DC-499B-9ECC-D56848CF8D9A}">
      <dgm:prSet/>
      <dgm:spPr/>
      <dgm:t>
        <a:bodyPr/>
        <a:lstStyle/>
        <a:p>
          <a:endParaRPr lang="ru-RU"/>
        </a:p>
      </dgm:t>
    </dgm:pt>
    <dgm:pt modelId="{F19CD353-F065-4796-899B-88016A945A0A}">
      <dgm:prSet phldrT="[Текст]"/>
      <dgm:spPr/>
      <dgm:t>
        <a:bodyPr/>
        <a:lstStyle/>
        <a:p>
          <a:r>
            <a:rPr lang="en-US" dirty="0" smtClean="0"/>
            <a:t>function</a:t>
          </a:r>
          <a:endParaRPr lang="ru-RU" dirty="0"/>
        </a:p>
      </dgm:t>
    </dgm:pt>
    <dgm:pt modelId="{48440427-0709-4957-B309-95B8D74EC382}" type="parTrans" cxnId="{A6CA611A-0F68-41C7-9EAC-F0652C4474B9}">
      <dgm:prSet/>
      <dgm:spPr/>
      <dgm:t>
        <a:bodyPr/>
        <a:lstStyle/>
        <a:p>
          <a:endParaRPr lang="ru-RU"/>
        </a:p>
      </dgm:t>
    </dgm:pt>
    <dgm:pt modelId="{21CFB726-CBC3-41C1-B42F-DB22CF9E3DBF}" type="sibTrans" cxnId="{A6CA611A-0F68-41C7-9EAC-F0652C4474B9}">
      <dgm:prSet/>
      <dgm:spPr/>
      <dgm:t>
        <a:bodyPr/>
        <a:lstStyle/>
        <a:p>
          <a:endParaRPr lang="ru-RU"/>
        </a:p>
      </dgm:t>
    </dgm:pt>
    <dgm:pt modelId="{9DDB4913-FF86-4DC5-8745-29E5865C8184}" type="pres">
      <dgm:prSet presAssocID="{5EB1A8B2-1C95-403D-BBDA-E69CFBAC1FE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2F1C05-BF64-45DE-A3E7-F39F63E943E8}" type="pres">
      <dgm:prSet presAssocID="{B49A2296-7158-4274-997F-363E88D65F5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277E2F-4574-43C3-8437-01C5A6BC9888}" type="pres">
      <dgm:prSet presAssocID="{8F65AD45-D564-489C-810E-02EB1517323F}" presName="sibTrans" presStyleCnt="0"/>
      <dgm:spPr/>
    </dgm:pt>
    <dgm:pt modelId="{7938DEE2-6436-4239-B5C5-AB713B83A547}" type="pres">
      <dgm:prSet presAssocID="{1B26D866-30A0-4174-9331-6F8780D27B0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44013A-804E-4F7E-B920-0B44989C0F44}" type="pres">
      <dgm:prSet presAssocID="{F083952F-089C-464C-A941-DE0DD18AC205}" presName="sibTrans" presStyleCnt="0"/>
      <dgm:spPr/>
    </dgm:pt>
    <dgm:pt modelId="{F3AB2DBF-A37F-4561-BF2E-ED0B6DFBCBF6}" type="pres">
      <dgm:prSet presAssocID="{8EFEB0D7-C67C-4EDF-B3D5-0C0AE4EAA4B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0DD80D-4061-4CDE-99AC-29AF17E24A85}" srcId="{B49A2296-7158-4274-997F-363E88D65F57}" destId="{D954AF39-AB12-448D-B7B4-5781E0D1F721}" srcOrd="0" destOrd="0" parTransId="{8BED07B1-57D4-46D6-875C-C151552DDA84}" sibTransId="{B3F46422-18E8-4ACE-9D47-59475D696929}"/>
    <dgm:cxn modelId="{59A3792F-6B00-421E-931D-2449E6B5E996}" type="presOf" srcId="{B49A2296-7158-4274-997F-363E88D65F57}" destId="{C72F1C05-BF64-45DE-A3E7-F39F63E943E8}" srcOrd="0" destOrd="0" presId="urn:microsoft.com/office/officeart/2005/8/layout/hList6"/>
    <dgm:cxn modelId="{C1ACBEF0-BB08-407F-8C76-773984DF6BBC}" type="presOf" srcId="{9BC99AC3-5113-48A8-8810-A175CFF05DC3}" destId="{7938DEE2-6436-4239-B5C5-AB713B83A547}" srcOrd="0" destOrd="1" presId="urn:microsoft.com/office/officeart/2005/8/layout/hList6"/>
    <dgm:cxn modelId="{1095E10F-6433-41E2-8F3D-29E92C45EF5E}" srcId="{5EB1A8B2-1C95-403D-BBDA-E69CFBAC1FE2}" destId="{B49A2296-7158-4274-997F-363E88D65F57}" srcOrd="0" destOrd="0" parTransId="{0ED80BE1-BE03-441F-903C-37E1060D2056}" sibTransId="{8F65AD45-D564-489C-810E-02EB1517323F}"/>
    <dgm:cxn modelId="{E4CC22C9-8FD0-4334-847A-80AC58D3B02C}" srcId="{1B26D866-30A0-4174-9331-6F8780D27B05}" destId="{9BC99AC3-5113-48A8-8810-A175CFF05DC3}" srcOrd="0" destOrd="0" parTransId="{B7AB12FB-23D6-4584-9286-C1840FB52B02}" sibTransId="{BAC8E0BA-7F7C-407B-A9B6-C3975AF769E1}"/>
    <dgm:cxn modelId="{4E186B6D-6418-4891-B38D-31F726AA098B}" type="presOf" srcId="{1B26D866-30A0-4174-9331-6F8780D27B05}" destId="{7938DEE2-6436-4239-B5C5-AB713B83A547}" srcOrd="0" destOrd="0" presId="urn:microsoft.com/office/officeart/2005/8/layout/hList6"/>
    <dgm:cxn modelId="{DAB225D5-F688-4638-BA02-63D8218746EA}" type="presOf" srcId="{8EFEB0D7-C67C-4EDF-B3D5-0C0AE4EAA4B7}" destId="{F3AB2DBF-A37F-4561-BF2E-ED0B6DFBCBF6}" srcOrd="0" destOrd="0" presId="urn:microsoft.com/office/officeart/2005/8/layout/hList6"/>
    <dgm:cxn modelId="{A6CA611A-0F68-41C7-9EAC-F0652C4474B9}" srcId="{8EFEB0D7-C67C-4EDF-B3D5-0C0AE4EAA4B7}" destId="{F19CD353-F065-4796-899B-88016A945A0A}" srcOrd="0" destOrd="0" parTransId="{48440427-0709-4957-B309-95B8D74EC382}" sibTransId="{21CFB726-CBC3-41C1-B42F-DB22CF9E3DBF}"/>
    <dgm:cxn modelId="{A1A8F7CA-84B0-44CB-AA4C-1ED7A23B7065}" srcId="{5EB1A8B2-1C95-403D-BBDA-E69CFBAC1FE2}" destId="{1B26D866-30A0-4174-9331-6F8780D27B05}" srcOrd="1" destOrd="0" parTransId="{D61FFCC8-FE98-43DF-B92A-DCCCDF263FBB}" sibTransId="{F083952F-089C-464C-A941-DE0DD18AC205}"/>
    <dgm:cxn modelId="{8DA13DA8-96DC-499B-9ECC-D56848CF8D9A}" srcId="{5EB1A8B2-1C95-403D-BBDA-E69CFBAC1FE2}" destId="{8EFEB0D7-C67C-4EDF-B3D5-0C0AE4EAA4B7}" srcOrd="2" destOrd="0" parTransId="{E60BC235-1FEF-4511-B0DF-89517A82662E}" sibTransId="{3403FCE8-4F80-43B7-964D-B14CE903179C}"/>
    <dgm:cxn modelId="{02DEA8F6-80FF-49A0-A3A8-C6B4B88AB312}" type="presOf" srcId="{D954AF39-AB12-448D-B7B4-5781E0D1F721}" destId="{C72F1C05-BF64-45DE-A3E7-F39F63E943E8}" srcOrd="0" destOrd="1" presId="urn:microsoft.com/office/officeart/2005/8/layout/hList6"/>
    <dgm:cxn modelId="{DEF9497A-2DC3-4053-8085-C71DDC491628}" type="presOf" srcId="{F19CD353-F065-4796-899B-88016A945A0A}" destId="{F3AB2DBF-A37F-4561-BF2E-ED0B6DFBCBF6}" srcOrd="0" destOrd="1" presId="urn:microsoft.com/office/officeart/2005/8/layout/hList6"/>
    <dgm:cxn modelId="{89D164A6-0B94-489C-8F78-3206305DA1C0}" type="presOf" srcId="{5EB1A8B2-1C95-403D-BBDA-E69CFBAC1FE2}" destId="{9DDB4913-FF86-4DC5-8745-29E5865C8184}" srcOrd="0" destOrd="0" presId="urn:microsoft.com/office/officeart/2005/8/layout/hList6"/>
    <dgm:cxn modelId="{1C139CFD-303D-49E0-B9A8-C759C3EE977A}" type="presParOf" srcId="{9DDB4913-FF86-4DC5-8745-29E5865C8184}" destId="{C72F1C05-BF64-45DE-A3E7-F39F63E943E8}" srcOrd="0" destOrd="0" presId="urn:microsoft.com/office/officeart/2005/8/layout/hList6"/>
    <dgm:cxn modelId="{E04C00B3-E5CD-4D33-8549-0DE9F8702E11}" type="presParOf" srcId="{9DDB4913-FF86-4DC5-8745-29E5865C8184}" destId="{43277E2F-4574-43C3-8437-01C5A6BC9888}" srcOrd="1" destOrd="0" presId="urn:microsoft.com/office/officeart/2005/8/layout/hList6"/>
    <dgm:cxn modelId="{8D1F93E9-E6C5-4D4D-BFCE-A68446686A84}" type="presParOf" srcId="{9DDB4913-FF86-4DC5-8745-29E5865C8184}" destId="{7938DEE2-6436-4239-B5C5-AB713B83A547}" srcOrd="2" destOrd="0" presId="urn:microsoft.com/office/officeart/2005/8/layout/hList6"/>
    <dgm:cxn modelId="{AE5378AE-2779-49E3-B8D2-B8EA013C1347}" type="presParOf" srcId="{9DDB4913-FF86-4DC5-8745-29E5865C8184}" destId="{6344013A-804E-4F7E-B920-0B44989C0F44}" srcOrd="3" destOrd="0" presId="urn:microsoft.com/office/officeart/2005/8/layout/hList6"/>
    <dgm:cxn modelId="{49CD8048-5D69-4C28-AC91-649131F6BAFA}" type="presParOf" srcId="{9DDB4913-FF86-4DC5-8745-29E5865C8184}" destId="{F3AB2DBF-A37F-4561-BF2E-ED0B6DFBCBF6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2F1C05-BF64-45DE-A3E7-F39F63E943E8}">
      <dsp:nvSpPr>
        <dsp:cNvPr id="0" name=""/>
        <dsp:cNvSpPr/>
      </dsp:nvSpPr>
      <dsp:spPr>
        <a:xfrm rot="16200000">
          <a:off x="-956010" y="957014"/>
          <a:ext cx="4525963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6209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comparative linguistics</a:t>
          </a:r>
          <a:endParaRPr lang="ru-RU" sz="28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genesis</a:t>
          </a:r>
          <a:endParaRPr lang="ru-RU" sz="2200" kern="1200" dirty="0"/>
        </a:p>
      </dsp:txBody>
      <dsp:txXfrm rot="16200000">
        <a:off x="-956010" y="957014"/>
        <a:ext cx="4525963" cy="2611933"/>
      </dsp:txXfrm>
    </dsp:sp>
    <dsp:sp modelId="{7938DEE2-6436-4239-B5C5-AB713B83A547}">
      <dsp:nvSpPr>
        <dsp:cNvPr id="0" name=""/>
        <dsp:cNvSpPr/>
      </dsp:nvSpPr>
      <dsp:spPr>
        <a:xfrm rot="16200000">
          <a:off x="1851818" y="957014"/>
          <a:ext cx="4525963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6209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structural linguistics</a:t>
          </a:r>
          <a:endParaRPr lang="ru-RU" sz="28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system</a:t>
          </a:r>
          <a:endParaRPr lang="ru-RU" sz="2200" kern="1200" dirty="0"/>
        </a:p>
      </dsp:txBody>
      <dsp:txXfrm rot="16200000">
        <a:off x="1851818" y="957014"/>
        <a:ext cx="4525963" cy="2611933"/>
      </dsp:txXfrm>
    </dsp:sp>
    <dsp:sp modelId="{F3AB2DBF-A37F-4561-BF2E-ED0B6DFBCBF6}">
      <dsp:nvSpPr>
        <dsp:cNvPr id="0" name=""/>
        <dsp:cNvSpPr/>
      </dsp:nvSpPr>
      <dsp:spPr>
        <a:xfrm rot="16200000">
          <a:off x="4659647" y="957014"/>
          <a:ext cx="4525963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6209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communicative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linguistics</a:t>
          </a:r>
          <a:endParaRPr lang="ru-RU" sz="28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function</a:t>
          </a:r>
          <a:endParaRPr lang="ru-RU" sz="2200" kern="1200" dirty="0"/>
        </a:p>
      </dsp:txBody>
      <dsp:txXfrm rot="16200000">
        <a:off x="4659647" y="957014"/>
        <a:ext cx="4525963" cy="2611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5C1B-2992-494D-87A7-7FF9AAA8C8FC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C855-8A03-40BC-A071-21B615E2B7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5C1B-2992-494D-87A7-7FF9AAA8C8FC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C855-8A03-40BC-A071-21B615E2B7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5C1B-2992-494D-87A7-7FF9AAA8C8FC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C855-8A03-40BC-A071-21B615E2B7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5C1B-2992-494D-87A7-7FF9AAA8C8FC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C855-8A03-40BC-A071-21B615E2B7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5C1B-2992-494D-87A7-7FF9AAA8C8FC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C855-8A03-40BC-A071-21B615E2B7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5C1B-2992-494D-87A7-7FF9AAA8C8FC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C855-8A03-40BC-A071-21B615E2B7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5C1B-2992-494D-87A7-7FF9AAA8C8FC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C855-8A03-40BC-A071-21B615E2B7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5C1B-2992-494D-87A7-7FF9AAA8C8FC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C855-8A03-40BC-A071-21B615E2B7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5C1B-2992-494D-87A7-7FF9AAA8C8FC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C855-8A03-40BC-A071-21B615E2B7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5C1B-2992-494D-87A7-7FF9AAA8C8FC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C855-8A03-40BC-A071-21B615E2B7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5C1B-2992-494D-87A7-7FF9AAA8C8FC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C855-8A03-40BC-A071-21B615E2B7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E5C1B-2992-494D-87A7-7FF9AAA8C8FC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9C855-8A03-40BC-A071-21B615E2B7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Modern trends in linguistics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Text linguistics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Text linguistics </a:t>
            </a:r>
            <a:r>
              <a:rPr lang="en-US" dirty="0" smtClean="0"/>
              <a:t>is a branch of linguistics concerned with the description and analysis of extended texts (either spoken or written) in communicative contexts.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Text linguistics overlaps considerably with discourse analysis.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Text linguistics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Approaches to the study of texts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text grammar </a:t>
            </a:r>
            <a:r>
              <a:rPr lang="en-US" sz="2400" dirty="0" smtClean="0"/>
              <a:t>(Van </a:t>
            </a:r>
            <a:r>
              <a:rPr lang="en-US" sz="2400" dirty="0" err="1" smtClean="0"/>
              <a:t>Dijk</a:t>
            </a:r>
            <a:r>
              <a:rPr lang="en-US" sz="2400" dirty="0" smtClean="0"/>
              <a:t>) aims to establish a model with which the grammatical structures of texts can be described (quite similar to Chomsky’s transformational approach).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text linguistics </a:t>
            </a:r>
            <a:r>
              <a:rPr lang="en-US" sz="2400" dirty="0" smtClean="0"/>
              <a:t> is devoted to describing how texts are created and understood and in so doing studies the defining properties of texts - what constitutes their </a:t>
            </a:r>
            <a:r>
              <a:rPr lang="en-US" sz="2400" dirty="0" err="1" smtClean="0"/>
              <a:t>textuality</a:t>
            </a:r>
            <a:r>
              <a:rPr lang="en-US" sz="2400" dirty="0" smtClean="0"/>
              <a:t> or texture (Crystal).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discourse analysis </a:t>
            </a:r>
            <a:r>
              <a:rPr lang="en-US" sz="2400" dirty="0" smtClean="0"/>
              <a:t>(</a:t>
            </a:r>
            <a:r>
              <a:rPr lang="en-US" sz="2400" dirty="0" err="1" smtClean="0"/>
              <a:t>Renkema</a:t>
            </a:r>
            <a:r>
              <a:rPr lang="en-US" sz="2400" dirty="0" smtClean="0"/>
              <a:t>, </a:t>
            </a:r>
            <a:r>
              <a:rPr lang="en-US" sz="2400" dirty="0" err="1" smtClean="0"/>
              <a:t>Schiffrin</a:t>
            </a:r>
            <a:r>
              <a:rPr lang="en-US" sz="2400" dirty="0" smtClean="0"/>
              <a:t>) traditionally analyses chiefly written texts. However, it seems that it is very difficult to define “discourse” precisely - </a:t>
            </a:r>
            <a:r>
              <a:rPr lang="en-US" sz="2400" dirty="0" err="1" smtClean="0"/>
              <a:t>Schiffrin</a:t>
            </a:r>
            <a:r>
              <a:rPr lang="en-US" sz="2400" dirty="0" smtClean="0"/>
              <a:t> (1994) for example says that discourse analysis </a:t>
            </a:r>
            <a:r>
              <a:rPr lang="en-US" sz="2400" i="1" dirty="0" smtClean="0"/>
              <a:t>“... is one of the most vast, but also least defined, areas in linguistics</a:t>
            </a:r>
            <a:r>
              <a:rPr lang="en-US" sz="2400" dirty="0" smtClean="0"/>
              <a:t>”.</a:t>
            </a: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Text linguistics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7525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A text </a:t>
            </a:r>
            <a:r>
              <a:rPr lang="en-US" sz="2400" dirty="0" smtClean="0"/>
              <a:t>is defined as a communicative occurrence which meets seven standards (principles) of </a:t>
            </a:r>
            <a:r>
              <a:rPr lang="en-US" sz="2400" dirty="0" err="1" smtClean="0"/>
              <a:t>textuality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cohesion, </a:t>
            </a:r>
          </a:p>
          <a:p>
            <a:r>
              <a:rPr lang="en-US" sz="2400" dirty="0" smtClean="0"/>
              <a:t>coherence, </a:t>
            </a:r>
          </a:p>
          <a:p>
            <a:r>
              <a:rPr lang="en-US" sz="2400" dirty="0" smtClean="0"/>
              <a:t>intentionality, </a:t>
            </a:r>
          </a:p>
          <a:p>
            <a:r>
              <a:rPr lang="en-US" sz="2400" dirty="0" smtClean="0"/>
              <a:t>acceptability, </a:t>
            </a:r>
          </a:p>
          <a:p>
            <a:r>
              <a:rPr lang="en-US" sz="2400" dirty="0" err="1" smtClean="0"/>
              <a:t>informativity</a:t>
            </a:r>
            <a:r>
              <a:rPr lang="en-US" sz="2400" dirty="0" smtClean="0"/>
              <a:t>, </a:t>
            </a:r>
          </a:p>
          <a:p>
            <a:r>
              <a:rPr lang="en-US" sz="2400" dirty="0" err="1" smtClean="0"/>
              <a:t>contextuality</a:t>
            </a:r>
            <a:endParaRPr lang="en-US" sz="2400" dirty="0" smtClean="0"/>
          </a:p>
          <a:p>
            <a:r>
              <a:rPr lang="en-US" sz="2400" dirty="0" smtClean="0"/>
              <a:t>and </a:t>
            </a:r>
            <a:r>
              <a:rPr lang="en-US" sz="2400" dirty="0" err="1" smtClean="0"/>
              <a:t>intertextuality</a:t>
            </a:r>
            <a:r>
              <a:rPr lang="en-US" sz="2400" dirty="0" smtClean="0"/>
              <a:t>. </a:t>
            </a:r>
            <a:endParaRPr lang="ru-RU" sz="2400" dirty="0"/>
          </a:p>
        </p:txBody>
      </p:sp>
      <p:pic>
        <p:nvPicPr>
          <p:cNvPr id="1026" name="Picture 2" descr="http://waucondastore.com/wp-content/uploads/2012/04/TL-512x3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3905249"/>
            <a:ext cx="4876800" cy="2952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Text linguistics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Cohesion</a:t>
            </a:r>
          </a:p>
          <a:p>
            <a:pPr>
              <a:buNone/>
            </a:pPr>
            <a:r>
              <a:rPr lang="en-US" sz="2400" b="1" dirty="0" err="1" smtClean="0">
                <a:solidFill>
                  <a:srgbClr val="002060"/>
                </a:solidFill>
              </a:rPr>
              <a:t>M.Halliday</a:t>
            </a:r>
            <a:r>
              <a:rPr lang="en-US" sz="2400" b="1" dirty="0" smtClean="0">
                <a:solidFill>
                  <a:srgbClr val="002060"/>
                </a:solidFill>
              </a:rPr>
              <a:t> , </a:t>
            </a:r>
            <a:r>
              <a:rPr lang="en-US" sz="2400" b="1" dirty="0" err="1" smtClean="0">
                <a:solidFill>
                  <a:srgbClr val="002060"/>
                </a:solidFill>
              </a:rPr>
              <a:t>R.Hasan</a:t>
            </a:r>
            <a:r>
              <a:rPr lang="en-US" sz="2400" b="1" dirty="0" smtClean="0">
                <a:solidFill>
                  <a:srgbClr val="002060"/>
                </a:solidFill>
              </a:rPr>
              <a:t> “Cohesion in English” (1976)</a:t>
            </a:r>
          </a:p>
          <a:p>
            <a:pPr>
              <a:buNone/>
            </a:pPr>
            <a:r>
              <a:rPr lang="en-US" sz="2400" i="1" dirty="0" smtClean="0"/>
              <a:t>“The concept of cohesion accounts for the essential semantic relations whereby any passage of speech or writing is enabled to function as text”</a:t>
            </a:r>
          </a:p>
          <a:p>
            <a:pPr>
              <a:buNone/>
            </a:pPr>
            <a:r>
              <a:rPr lang="en-US" sz="2400" b="1" dirty="0" smtClean="0"/>
              <a:t>Categories of cohesion  </a:t>
            </a:r>
            <a:r>
              <a:rPr lang="en-US" sz="2400" dirty="0" smtClean="0"/>
              <a:t>provide a practical means for describing and </a:t>
            </a:r>
            <a:r>
              <a:rPr lang="en-US" sz="2400" dirty="0" err="1" smtClean="0"/>
              <a:t>analysing</a:t>
            </a:r>
            <a:r>
              <a:rPr lang="en-US" sz="2400" dirty="0" smtClean="0"/>
              <a:t> texts. They are explicitly expressed in a text:</a:t>
            </a:r>
          </a:p>
          <a:p>
            <a:r>
              <a:rPr lang="en-US" sz="2400" dirty="0" smtClean="0"/>
              <a:t> reference, </a:t>
            </a:r>
          </a:p>
          <a:p>
            <a:r>
              <a:rPr lang="en-US" sz="2400" dirty="0" smtClean="0"/>
              <a:t>substitution,</a:t>
            </a:r>
          </a:p>
          <a:p>
            <a:r>
              <a:rPr lang="en-US" sz="2400" dirty="0" smtClean="0"/>
              <a:t>ellipse, </a:t>
            </a:r>
          </a:p>
          <a:p>
            <a:r>
              <a:rPr lang="en-US" sz="2400" dirty="0" smtClean="0"/>
              <a:t>conjunction</a:t>
            </a:r>
          </a:p>
          <a:p>
            <a:r>
              <a:rPr lang="en-US" sz="2400" dirty="0" smtClean="0"/>
              <a:t>lexical cohesion (synonymy, </a:t>
            </a:r>
            <a:r>
              <a:rPr lang="en-US" sz="2400" dirty="0" err="1" smtClean="0"/>
              <a:t>antonymy</a:t>
            </a:r>
            <a:r>
              <a:rPr lang="en-US" sz="2400" dirty="0" smtClean="0"/>
              <a:t>, collocation).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Text linguistics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Coherence</a:t>
            </a:r>
          </a:p>
          <a:p>
            <a:pPr>
              <a:buNone/>
            </a:pPr>
            <a:r>
              <a:rPr lang="en-US" sz="2400" dirty="0" smtClean="0"/>
              <a:t>Coherence is probably the main component of any form of textual study because if a text is not fully understood a ‘good’ text was not produced. </a:t>
            </a:r>
          </a:p>
          <a:p>
            <a:pPr>
              <a:buNone/>
            </a:pPr>
            <a:endParaRPr lang="en-US" sz="2400" dirty="0" smtClean="0"/>
          </a:p>
          <a:p>
            <a:pPr algn="r">
              <a:buNone/>
            </a:pPr>
            <a:r>
              <a:rPr lang="en-US" sz="2400" b="1" dirty="0" smtClean="0"/>
              <a:t>What makes a text “coherent”?</a:t>
            </a:r>
          </a:p>
          <a:p>
            <a:pPr algn="r">
              <a:buNone/>
            </a:pPr>
            <a:r>
              <a:rPr lang="en-US" sz="2400" b="1" dirty="0" smtClean="0"/>
              <a:t>What makes some texts “acceptable” and others “unacceptable”?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A coherent text has an underlying logical structure that acts to guide the reader through the text so that “it ‘sticks together’ as a unit and creates the feeling that a text hangs together, that it makes sense, and is not just a jumble of sentences.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Text linguistics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b="1" dirty="0" err="1" smtClean="0">
                <a:solidFill>
                  <a:srgbClr val="002060"/>
                </a:solidFill>
              </a:rPr>
              <a:t>Contextuality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/>
              <a:t>focuses on the role the context plays in any form of communication. I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In every situation in which language is used, the quality and effect of the communication is determined by the contextual knowledge shared by the participants. </a:t>
            </a:r>
          </a:p>
          <a:p>
            <a:pPr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This aspect of language use is studied by </a:t>
            </a:r>
            <a:r>
              <a:rPr lang="en-US" sz="2400" b="1" dirty="0" smtClean="0"/>
              <a:t>pragmatics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and </a:t>
            </a:r>
            <a:r>
              <a:rPr lang="en-US" sz="2400" b="1" dirty="0" smtClean="0"/>
              <a:t>sociolinguistics</a:t>
            </a:r>
            <a:r>
              <a:rPr lang="en-US" sz="2400" dirty="0" smtClean="0"/>
              <a:t>. 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/>
              <a:t>Pragmatics</a:t>
            </a:r>
            <a:r>
              <a:rPr lang="en-US" sz="2400" dirty="0" smtClean="0"/>
              <a:t> focuses on what the participants in a discourse intend to accomplish through the use of the language (what speech act is performed in a given setting).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 smtClean="0"/>
              <a:t>Sociolinguistics</a:t>
            </a:r>
            <a:r>
              <a:rPr lang="en-US" sz="2400" dirty="0" smtClean="0"/>
              <a:t> aims to determine the role knowledge of the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participants (as human beings and in the environment they function as such) plays in the success of a communicative occurrence. </a:t>
            </a:r>
            <a:endParaRPr lang="ru-RU" sz="24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http://www.ocanadagear.com/graphics/umbrella-ha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38650" cy="27432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Text linguistics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820472" cy="554461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dirty="0" smtClean="0"/>
              <a:t>Text linguistics is a kind of umbrella discipline which makes the study of the different disciplines of linguistics more relevant.</a:t>
            </a:r>
          </a:p>
          <a:p>
            <a:pPr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 </a:t>
            </a:r>
            <a:endParaRPr lang="ru-RU" sz="2400" i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1772817"/>
          <a:ext cx="7992888" cy="5085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/>
                <a:gridCol w="3996444"/>
              </a:tblGrid>
              <a:tr h="410640">
                <a:tc>
                  <a:txBody>
                    <a:bodyPr/>
                    <a:lstStyle/>
                    <a:p>
                      <a:r>
                        <a:rPr lang="en-US" dirty="0" smtClean="0"/>
                        <a:t>Principle of </a:t>
                      </a:r>
                      <a:r>
                        <a:rPr lang="en-US" dirty="0" err="1" smtClean="0"/>
                        <a:t>textuality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Linguistic sub-disciplines</a:t>
                      </a:r>
                      <a:endParaRPr lang="ru-RU" dirty="0"/>
                    </a:p>
                  </a:txBody>
                  <a:tcPr/>
                </a:tc>
              </a:tr>
              <a:tr h="1316298">
                <a:tc>
                  <a:txBody>
                    <a:bodyPr/>
                    <a:lstStyle/>
                    <a:p>
                      <a:r>
                        <a:rPr lang="en-US" dirty="0" smtClean="0"/>
                        <a:t>Cohesion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Syntax</a:t>
                      </a:r>
                    </a:p>
                    <a:p>
                      <a:r>
                        <a:rPr lang="en-US" dirty="0" smtClean="0"/>
                        <a:t>Semantics</a:t>
                      </a:r>
                    </a:p>
                    <a:p>
                      <a:r>
                        <a:rPr lang="en-US" dirty="0" smtClean="0"/>
                        <a:t>Morphology</a:t>
                      </a:r>
                    </a:p>
                    <a:p>
                      <a:r>
                        <a:rPr lang="en-US" dirty="0" smtClean="0"/>
                        <a:t>Phonology</a:t>
                      </a:r>
                      <a:endParaRPr lang="ru-RU" dirty="0"/>
                    </a:p>
                  </a:txBody>
                  <a:tcPr/>
                </a:tc>
              </a:tr>
              <a:tr h="708776">
                <a:tc>
                  <a:txBody>
                    <a:bodyPr/>
                    <a:lstStyle/>
                    <a:p>
                      <a:r>
                        <a:rPr lang="en-US" dirty="0" smtClean="0"/>
                        <a:t>Coherence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Semantics</a:t>
                      </a:r>
                    </a:p>
                    <a:p>
                      <a:r>
                        <a:rPr lang="en-US" dirty="0" smtClean="0"/>
                        <a:t>Cognitive linguistics</a:t>
                      </a:r>
                      <a:endParaRPr lang="ru-RU" dirty="0"/>
                    </a:p>
                  </a:txBody>
                  <a:tcPr/>
                </a:tc>
              </a:tr>
              <a:tr h="410640">
                <a:tc>
                  <a:txBody>
                    <a:bodyPr/>
                    <a:lstStyle/>
                    <a:p>
                      <a:r>
                        <a:rPr lang="en-US" dirty="0" smtClean="0"/>
                        <a:t>Intentionality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Pragmatics</a:t>
                      </a:r>
                      <a:endParaRPr lang="ru-RU" dirty="0"/>
                    </a:p>
                  </a:txBody>
                  <a:tcPr/>
                </a:tc>
              </a:tr>
              <a:tr h="410640">
                <a:tc>
                  <a:txBody>
                    <a:bodyPr/>
                    <a:lstStyle/>
                    <a:p>
                      <a:r>
                        <a:rPr lang="en-US" dirty="0" smtClean="0"/>
                        <a:t>Acceptability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Pragmatics</a:t>
                      </a:r>
                      <a:endParaRPr lang="ru-RU" dirty="0"/>
                    </a:p>
                  </a:txBody>
                  <a:tcPr/>
                </a:tc>
              </a:tr>
              <a:tr h="70877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Informativity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Semantics</a:t>
                      </a:r>
                    </a:p>
                    <a:p>
                      <a:r>
                        <a:rPr lang="en-US" dirty="0" smtClean="0"/>
                        <a:t>Syntax</a:t>
                      </a:r>
                      <a:endParaRPr lang="ru-RU" dirty="0"/>
                    </a:p>
                  </a:txBody>
                  <a:tcPr/>
                </a:tc>
              </a:tr>
              <a:tr h="70877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Contextuality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Pragmatics</a:t>
                      </a:r>
                    </a:p>
                    <a:p>
                      <a:r>
                        <a:rPr lang="en-US" dirty="0" smtClean="0"/>
                        <a:t>Sociolinguistics</a:t>
                      </a:r>
                      <a:endParaRPr lang="ru-RU" dirty="0"/>
                    </a:p>
                  </a:txBody>
                  <a:tcPr/>
                </a:tc>
              </a:tr>
              <a:tr h="4106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Intertextuality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Literature theory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Communicative linguistics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Paul Grice (1913-1988), British philosopher of language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Maxims of effective communication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Maxim of Quality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err="1" smtClean="0"/>
              <a:t>Supermaxim</a:t>
            </a:r>
            <a:r>
              <a:rPr lang="en-US" sz="2400" dirty="0" smtClean="0"/>
              <a:t>: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Try to make your contribution one that is true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err="1" smtClean="0"/>
              <a:t>Submaxims</a:t>
            </a:r>
            <a:r>
              <a:rPr lang="en-US" sz="2400" dirty="0" smtClean="0"/>
              <a:t>: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Do not say what you believe to be false.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Do not say that for which you lack adequate evidence.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Maxim of Quantity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Make your contribution as informative as is required (for the current purposes of the exchange).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Do not make your contribution more informative than is required.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Maxim of Relevance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Be Relevant</a:t>
            </a:r>
          </a:p>
          <a:p>
            <a:pPr>
              <a:spcBef>
                <a:spcPts val="0"/>
              </a:spcBef>
            </a:pPr>
            <a:r>
              <a:rPr lang="en-US" sz="2400" b="1" dirty="0" smtClean="0"/>
              <a:t>Maxim of Manner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err="1" smtClean="0"/>
              <a:t>Supermaxim</a:t>
            </a:r>
            <a:r>
              <a:rPr lang="en-US" sz="2400" dirty="0" smtClean="0"/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Be clear and keen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err="1" smtClean="0"/>
              <a:t>Submaxims</a:t>
            </a:r>
            <a:r>
              <a:rPr lang="en-US" sz="2400" dirty="0" smtClean="0"/>
              <a:t>: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Avoid obscurity of expression.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Avoid ambiguity.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Be brief.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Be orderly.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Communicative linguistics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Speech-act theory </a:t>
            </a:r>
            <a:r>
              <a:rPr lang="en-US" sz="2400" dirty="0" smtClean="0"/>
              <a:t>is a subfield of pragmatics concerned with the ways in which words can be used not only to present information but also to carry out actions.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As introduced by Oxford philosopher J.L. Austin (“</a:t>
            </a:r>
            <a:r>
              <a:rPr lang="en-US" sz="2400" i="1" dirty="0" smtClean="0"/>
              <a:t>How to Do Things With Words</a:t>
            </a:r>
            <a:r>
              <a:rPr lang="en-US" sz="2400" dirty="0" smtClean="0"/>
              <a:t>”, 1962) and further developed by American philosopher J.R. Searle, speech-act theory considers the levels of action at which utterances are said to perform: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Locutionary</a:t>
            </a:r>
            <a:r>
              <a:rPr lang="en-US" sz="2400" dirty="0" smtClean="0"/>
              <a:t> Acts</a:t>
            </a:r>
          </a:p>
          <a:p>
            <a:r>
              <a:rPr lang="en-US" sz="2400" dirty="0" smtClean="0"/>
              <a:t>Illocutionary Acts</a:t>
            </a:r>
          </a:p>
          <a:p>
            <a:r>
              <a:rPr lang="en-US" sz="2400" dirty="0" err="1" smtClean="0"/>
              <a:t>Perlocutionary</a:t>
            </a:r>
            <a:r>
              <a:rPr lang="en-US" sz="2400" dirty="0" smtClean="0"/>
              <a:t> Acts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88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0178" name="Picture 2" descr="http://image.slidesharecdn.com/formalsemantics-140504093345-phpapp01/95/formal-semantics-22-638.jpg?cb=139919615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6930"/>
            <a:ext cx="8500117" cy="67610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Modern trends in linguistics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Cognitive linguistics.</a:t>
            </a:r>
          </a:p>
          <a:p>
            <a:pPr marL="514350" indent="-514350">
              <a:buAutoNum type="arabicPeriod"/>
            </a:pPr>
            <a:r>
              <a:rPr lang="en-US" dirty="0" smtClean="0"/>
              <a:t>Functional grammar.</a:t>
            </a:r>
          </a:p>
          <a:p>
            <a:pPr marL="514350" indent="-514350">
              <a:buAutoNum type="arabicPeriod"/>
            </a:pPr>
            <a:r>
              <a:rPr lang="en-US" dirty="0" smtClean="0"/>
              <a:t>Text linguistics.</a:t>
            </a:r>
          </a:p>
          <a:p>
            <a:pPr marL="514350" indent="-514350">
              <a:buAutoNum type="arabicPeriod"/>
            </a:pPr>
            <a:r>
              <a:rPr lang="en-US" dirty="0" smtClean="0"/>
              <a:t>Communicative linguistics.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en-US" sz="2400" dirty="0" smtClean="0">
                <a:solidFill>
                  <a:srgbClr val="7030A0"/>
                </a:solidFill>
              </a:rPr>
              <a:t>Communicative linguistics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02" name="Picture 2" descr="http://images.slideplayer.com/15/4831502/slides/slide_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Communicative linguistics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Communicative competence </a:t>
            </a:r>
            <a:r>
              <a:rPr lang="en-US" sz="2800" dirty="0" smtClean="0"/>
              <a:t>refers to both the knowledge of a language and the ability to use it effectively.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The concept of </a:t>
            </a:r>
            <a:r>
              <a:rPr lang="en-US" sz="2800" b="1" dirty="0" smtClean="0"/>
              <a:t>communicative competence </a:t>
            </a:r>
            <a:r>
              <a:rPr lang="en-US" sz="2800" dirty="0" smtClean="0"/>
              <a:t>(a term coined by linguist Dell </a:t>
            </a:r>
            <a:r>
              <a:rPr lang="en-US" sz="2800" dirty="0" err="1" smtClean="0"/>
              <a:t>Hymes</a:t>
            </a:r>
            <a:r>
              <a:rPr lang="en-US" sz="2800" dirty="0" smtClean="0"/>
              <a:t> in 1972) grew out of resistance to the concept of </a:t>
            </a:r>
            <a:r>
              <a:rPr lang="en-US" sz="2800" b="1" dirty="0" smtClean="0"/>
              <a:t>linguistic competence </a:t>
            </a:r>
            <a:r>
              <a:rPr lang="en-US" sz="2800" dirty="0" smtClean="0"/>
              <a:t>introduced by Noam Chomsky (1965). Most scholars now consider linguistic competence to be a part of communicative competence.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Linguistics in the 20</a:t>
            </a:r>
            <a:r>
              <a:rPr lang="en-US" sz="2400" baseline="30000" dirty="0" smtClean="0">
                <a:solidFill>
                  <a:srgbClr val="7030A0"/>
                </a:solidFill>
              </a:rPr>
              <a:t>th</a:t>
            </a:r>
            <a:r>
              <a:rPr lang="en-US" sz="2400" dirty="0" smtClean="0">
                <a:solidFill>
                  <a:srgbClr val="7030A0"/>
                </a:solidFill>
              </a:rPr>
              <a:t> century</a:t>
            </a:r>
            <a:endParaRPr lang="ru-RU" sz="2400" dirty="0">
              <a:solidFill>
                <a:srgbClr val="7030A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Cognitive linguistics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6203032" cy="500141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Cognitive linguistics is an approach to the analysis of natural language that originated in the late 1970s and early 1980s in the work of US linguists George </a:t>
            </a:r>
            <a:r>
              <a:rPr lang="en-US" sz="2400" dirty="0" err="1" smtClean="0"/>
              <a:t>Lakoff</a:t>
            </a:r>
            <a:r>
              <a:rPr lang="en-US" sz="2400" dirty="0" smtClean="0"/>
              <a:t>, Ron </a:t>
            </a:r>
            <a:r>
              <a:rPr lang="en-US" sz="2400" dirty="0" err="1" smtClean="0"/>
              <a:t>Langacker</a:t>
            </a:r>
            <a:r>
              <a:rPr lang="en-US" sz="2400" dirty="0" smtClean="0"/>
              <a:t>, and Len </a:t>
            </a:r>
            <a:r>
              <a:rPr lang="en-US" sz="2400" dirty="0" err="1" smtClean="0"/>
              <a:t>Talmy</a:t>
            </a:r>
            <a:r>
              <a:rPr lang="en-US" sz="2400" dirty="0" smtClean="0"/>
              <a:t>, and that focuses on language as an instrument for organizing, processing, and conveying information. </a:t>
            </a:r>
          </a:p>
          <a:p>
            <a:pPr>
              <a:buNone/>
            </a:pPr>
            <a:r>
              <a:rPr lang="en-US" sz="2400" dirty="0" smtClean="0"/>
              <a:t>It emerged as a reaction against the dominant generative paradigm.</a:t>
            </a:r>
            <a:endParaRPr lang="ru-RU" sz="2400" dirty="0"/>
          </a:p>
        </p:txBody>
      </p:sp>
      <p:sp>
        <p:nvSpPr>
          <p:cNvPr id="1026" name="AutoShape 2" descr="Картинки по запросу Lakof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Lakof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Картинки по запросу Lakof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http://www.psychaanalyse.com/images/jpg/DOSSIERS_COGNITION_ILLUSTRATIO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6" name="Picture 12" descr="http://www.psychaanalyse.com/images/jpg/DOSSIERS_COGNITION_ILLUSTR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2750" y="1844824"/>
            <a:ext cx="2381250" cy="2847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Cognitive linguistics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147248" cy="500141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language is not autonomous, it is embedded in the overall cognitive capacities of man; there is no autonomous linguistic faculty in human mind</a:t>
            </a:r>
          </a:p>
          <a:p>
            <a:endParaRPr lang="en-US" sz="2400" dirty="0" smtClean="0"/>
          </a:p>
          <a:p>
            <a:r>
              <a:rPr lang="en-US" sz="2400" dirty="0" smtClean="0"/>
              <a:t>the formal structures of language are studied as reflections of general conceptual organization, categorization principles, processing mechanisms, and experiential and environmental influences</a:t>
            </a:r>
          </a:p>
          <a:p>
            <a:endParaRPr lang="en-US" sz="2400" dirty="0"/>
          </a:p>
          <a:p>
            <a:r>
              <a:rPr lang="en-US" sz="2400" dirty="0" smtClean="0"/>
              <a:t>linguistic knowledge involves not just knowledge of the language, but knowledge of the world as mediated by the language</a:t>
            </a:r>
          </a:p>
          <a:p>
            <a:endParaRPr lang="en-US" sz="2400" dirty="0"/>
          </a:p>
          <a:p>
            <a:r>
              <a:rPr lang="en-US" sz="2400" dirty="0" smtClean="0"/>
              <a:t>knowledge of language arises out of language use; the study of language is the study of language use</a:t>
            </a:r>
          </a:p>
          <a:p>
            <a:endParaRPr lang="en-US" sz="2400" dirty="0" smtClean="0"/>
          </a:p>
        </p:txBody>
      </p:sp>
      <p:sp>
        <p:nvSpPr>
          <p:cNvPr id="1026" name="AutoShape 2" descr="Картинки по запросу Lakof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Lakof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Картинки по запросу Lakof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http://www.psychaanalyse.com/images/jpg/DOSSIERS_COGNITION_ILLUSTRATIO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Cognitive linguistics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5"/>
            <a:ext cx="8147248" cy="316835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our interaction with the world is mediated through informational structures in the mind</a:t>
            </a:r>
          </a:p>
          <a:p>
            <a:r>
              <a:rPr lang="en-US" sz="2400" dirty="0" smtClean="0"/>
              <a:t>natural language is a means for organizing, processing, and conveying that information. </a:t>
            </a:r>
          </a:p>
          <a:p>
            <a:r>
              <a:rPr lang="en-US" sz="2400" dirty="0"/>
              <a:t>l</a:t>
            </a:r>
            <a:r>
              <a:rPr lang="en-US" sz="2400" dirty="0" smtClean="0"/>
              <a:t>anguage is seen as a repository of world knowledge, a structured collection of meaningful categories that help us deal with new experiences and store information about old ones.</a:t>
            </a:r>
          </a:p>
        </p:txBody>
      </p:sp>
      <p:sp>
        <p:nvSpPr>
          <p:cNvPr id="1026" name="AutoShape 2" descr="Картинки по запросу Lakof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Lakof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Картинки по запросу Lakof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http://www.psychaanalyse.com/images/jpg/DOSSIERS_COGNITION_ILLUSTRATIO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0" name="Picture 2" descr="https://d3njjcbhbojbot.cloudfront.net/api/utilities/v1/imageproxy/https:/d15cw65ipctsrr.cloudfront.net/03/c86c90352b11e4983ad3612bf5dfa7/Orange_logic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391025"/>
            <a:ext cx="4381500" cy="2466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Cognitive linguistics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147248" cy="53285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>
                <a:solidFill>
                  <a:srgbClr val="002060"/>
                </a:solidFill>
              </a:rPr>
              <a:t>T</a:t>
            </a:r>
            <a:r>
              <a:rPr lang="en-US" sz="2400" dirty="0" smtClean="0">
                <a:solidFill>
                  <a:srgbClr val="002060"/>
                </a:solidFill>
              </a:rPr>
              <a:t>hree fundamental characteristics of Cognitive Linguistics:</a:t>
            </a:r>
          </a:p>
          <a:p>
            <a:r>
              <a:rPr lang="en-US" sz="2400" b="1" dirty="0" smtClean="0"/>
              <a:t>the primacy of semantics in linguistic analysis </a:t>
            </a:r>
            <a:r>
              <a:rPr lang="en-US" sz="2400" dirty="0" smtClean="0"/>
              <a:t>(the primary function of language is categorization, it involves meaning)</a:t>
            </a:r>
          </a:p>
          <a:p>
            <a:endParaRPr lang="en-US" sz="2400" dirty="0" smtClean="0"/>
          </a:p>
          <a:p>
            <a:r>
              <a:rPr lang="en-US" sz="2400" b="1" dirty="0" smtClean="0"/>
              <a:t>the encyclopedic nature of linguistic meaning  </a:t>
            </a:r>
            <a:r>
              <a:rPr lang="en-US" sz="2400" dirty="0" smtClean="0"/>
              <a:t>(world knowledge is associated with linguistic forms)</a:t>
            </a:r>
          </a:p>
          <a:p>
            <a:endParaRPr lang="en-US" sz="2400" dirty="0" smtClean="0"/>
          </a:p>
          <a:p>
            <a:r>
              <a:rPr lang="en-US" sz="2400" b="1" dirty="0" smtClean="0"/>
              <a:t>the </a:t>
            </a:r>
            <a:r>
              <a:rPr lang="en-US" sz="2400" b="1" dirty="0" err="1" smtClean="0"/>
              <a:t>perspectival</a:t>
            </a:r>
            <a:r>
              <a:rPr lang="en-US" sz="2400" b="1" dirty="0" smtClean="0"/>
              <a:t> nature of linguistic meaning  </a:t>
            </a:r>
            <a:r>
              <a:rPr lang="en-US" sz="2400" dirty="0" smtClean="0"/>
              <a:t>(the world is not objectively reflected in the language: the categorization function of the language imposes a structure on the world rather than just mirroring objective reality)</a:t>
            </a:r>
          </a:p>
        </p:txBody>
      </p:sp>
      <p:sp>
        <p:nvSpPr>
          <p:cNvPr id="1026" name="AutoShape 2" descr="Картинки по запросу Lakof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Lakof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Картинки по запросу Lakof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http://www.psychaanalyse.com/images/jpg/DOSSIERS_COGNITION_ILLUSTRATIO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Functional grammar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6203032" cy="521744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6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2600" dirty="0">
              <a:solidFill>
                <a:srgbClr val="002060"/>
              </a:solidFill>
            </a:endParaRPr>
          </a:p>
          <a:p>
            <a:pPr>
              <a:buNone/>
            </a:pPr>
            <a:endParaRPr lang="en-US" sz="2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600" dirty="0" smtClean="0">
                <a:solidFill>
                  <a:srgbClr val="002060"/>
                </a:solidFill>
              </a:rPr>
              <a:t>Alexander </a:t>
            </a:r>
            <a:r>
              <a:rPr lang="en-US" sz="2600" dirty="0" err="1" smtClean="0">
                <a:solidFill>
                  <a:srgbClr val="002060"/>
                </a:solidFill>
              </a:rPr>
              <a:t>Bondarko</a:t>
            </a:r>
            <a:r>
              <a:rPr lang="en-US" sz="2600" dirty="0" smtClean="0">
                <a:solidFill>
                  <a:srgbClr val="002060"/>
                </a:solidFill>
              </a:rPr>
              <a:t> (1930-2016)</a:t>
            </a:r>
          </a:p>
          <a:p>
            <a:pPr>
              <a:buNone/>
            </a:pPr>
            <a:r>
              <a:rPr lang="en-US" sz="2600" i="1" dirty="0" smtClean="0">
                <a:solidFill>
                  <a:srgbClr val="002060"/>
                </a:solidFill>
              </a:rPr>
              <a:t>“Functional Grammar: A Field Approach”</a:t>
            </a:r>
          </a:p>
          <a:p>
            <a:pPr>
              <a:buNone/>
            </a:pPr>
            <a:r>
              <a:rPr lang="en-US" sz="2600" dirty="0" smtClean="0"/>
              <a:t>the author of the theory </a:t>
            </a:r>
          </a:p>
          <a:p>
            <a:pPr>
              <a:buNone/>
            </a:pPr>
            <a:r>
              <a:rPr lang="en-US" sz="2600" dirty="0" smtClean="0"/>
              <a:t>of Functional Semantic Fields (FSF)</a:t>
            </a:r>
            <a:endParaRPr lang="ru-RU" sz="2600" dirty="0"/>
          </a:p>
        </p:txBody>
      </p:sp>
      <p:pic>
        <p:nvPicPr>
          <p:cNvPr id="28674" name="Picture 2" descr="Александр Бондарк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44824"/>
            <a:ext cx="1809750" cy="2486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5175" y="990599"/>
            <a:ext cx="5838825" cy="58674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Functional grammar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3466728" cy="54726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002060"/>
                </a:solidFill>
              </a:rPr>
              <a:t>FSF</a:t>
            </a:r>
            <a:r>
              <a:rPr lang="en-US" sz="2400" dirty="0" smtClean="0"/>
              <a:t> is a system of language units of various levels (lexical, morphological, syntactical) which perform the same function on the basis of their common </a:t>
            </a:r>
            <a:r>
              <a:rPr lang="en-US" sz="2400" dirty="0" err="1" smtClean="0"/>
              <a:t>categorial</a:t>
            </a:r>
            <a:r>
              <a:rPr lang="en-US" sz="2400" dirty="0" smtClean="0"/>
              <a:t> content (modality, temporality, possessiveness, </a:t>
            </a:r>
            <a:r>
              <a:rPr lang="en-US" sz="2400" dirty="0" err="1" smtClean="0"/>
              <a:t>aspectuality</a:t>
            </a:r>
            <a:r>
              <a:rPr lang="en-US" sz="2400" dirty="0" smtClean="0"/>
              <a:t>, intensity etc.)</a:t>
            </a:r>
          </a:p>
          <a:p>
            <a:pPr algn="r">
              <a:buNone/>
            </a:pPr>
            <a:r>
              <a:rPr lang="uk-UA" sz="2400" dirty="0" smtClean="0">
                <a:solidFill>
                  <a:srgbClr val="002060"/>
                </a:solidFill>
              </a:rPr>
              <a:t>ФСО </a:t>
            </a:r>
            <a:r>
              <a:rPr lang="uk-UA" sz="2400" dirty="0" err="1" smtClean="0">
                <a:solidFill>
                  <a:srgbClr val="002060"/>
                </a:solidFill>
              </a:rPr>
              <a:t>спонукальності</a:t>
            </a:r>
            <a:endParaRPr lang="en-US" sz="2400" dirty="0">
              <a:solidFill>
                <a:srgbClr val="002060"/>
              </a:solidFill>
            </a:endParaRPr>
          </a:p>
          <a:p>
            <a:pPr>
              <a:buNone/>
            </a:pPr>
            <a:endParaRPr lang="en-US" sz="2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1209</Words>
  <Application>Microsoft Office PowerPoint</Application>
  <PresentationFormat>Экран (4:3)</PresentationFormat>
  <Paragraphs>154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Modern trends in linguistics</vt:lpstr>
      <vt:lpstr>Modern trends in linguistics</vt:lpstr>
      <vt:lpstr>Linguistics in the 20th century</vt:lpstr>
      <vt:lpstr>Cognitive linguistics</vt:lpstr>
      <vt:lpstr>Cognitive linguistics</vt:lpstr>
      <vt:lpstr>Cognitive linguistics</vt:lpstr>
      <vt:lpstr>Cognitive linguistics</vt:lpstr>
      <vt:lpstr>Functional grammar</vt:lpstr>
      <vt:lpstr>Functional grammar</vt:lpstr>
      <vt:lpstr>Text linguistics</vt:lpstr>
      <vt:lpstr>Text linguistics</vt:lpstr>
      <vt:lpstr>Text linguistics</vt:lpstr>
      <vt:lpstr>Text linguistics</vt:lpstr>
      <vt:lpstr>Text linguistics</vt:lpstr>
      <vt:lpstr>Text linguistics</vt:lpstr>
      <vt:lpstr>Text linguistics</vt:lpstr>
      <vt:lpstr>Communicative linguistics</vt:lpstr>
      <vt:lpstr>Communicative linguistics</vt:lpstr>
      <vt:lpstr>Слайд 19</vt:lpstr>
      <vt:lpstr>Communicative linguistics</vt:lpstr>
      <vt:lpstr>Communicative linguistics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Komp</dc:creator>
  <cp:lastModifiedBy>Microsoft Office</cp:lastModifiedBy>
  <cp:revision>46</cp:revision>
  <dcterms:created xsi:type="dcterms:W3CDTF">2016-07-27T06:15:18Z</dcterms:created>
  <dcterms:modified xsi:type="dcterms:W3CDTF">2016-10-06T09:49:10Z</dcterms:modified>
</cp:coreProperties>
</file>