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58" r:id="rId4"/>
    <p:sldId id="260" r:id="rId5"/>
    <p:sldId id="265" r:id="rId6"/>
    <p:sldId id="264" r:id="rId7"/>
    <p:sldId id="266" r:id="rId8"/>
    <p:sldId id="261" r:id="rId9"/>
    <p:sldId id="262" r:id="rId10"/>
    <p:sldId id="263" r:id="rId11"/>
    <p:sldId id="267" r:id="rId12"/>
    <p:sldId id="274"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24"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29EDBBD-AC17-43DA-9502-D22B17C05FAD}"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CEAA07-DE02-4A04-9A83-5F0BA730BDA3}"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29EDBBD-AC17-43DA-9502-D22B17C05FAD}"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CEAA07-DE02-4A04-9A83-5F0BA730BDA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29EDBBD-AC17-43DA-9502-D22B17C05FAD}"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CEAA07-DE02-4A04-9A83-5F0BA730BDA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29EDBBD-AC17-43DA-9502-D22B17C05FAD}"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CEAA07-DE02-4A04-9A83-5F0BA730BDA3}"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29EDBBD-AC17-43DA-9502-D22B17C05FAD}"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CEAA07-DE02-4A04-9A83-5F0BA730BDA3}"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29EDBBD-AC17-43DA-9502-D22B17C05FAD}" type="datetimeFigureOut">
              <a:rPr lang="ru-RU" smtClean="0"/>
              <a:pPr/>
              <a:t>06.10.2016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2CEAA07-DE02-4A04-9A83-5F0BA730BDA3}"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29EDBBD-AC17-43DA-9502-D22B17C05FAD}" type="datetimeFigureOut">
              <a:rPr lang="ru-RU" smtClean="0"/>
              <a:pPr/>
              <a:t>06.10.2016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2CEAA07-DE02-4A04-9A83-5F0BA730BDA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29EDBBD-AC17-43DA-9502-D22B17C05FAD}" type="datetimeFigureOut">
              <a:rPr lang="ru-RU" smtClean="0"/>
              <a:pPr/>
              <a:t>06.10.2016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2CEAA07-DE02-4A04-9A83-5F0BA730BDA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29EDBBD-AC17-43DA-9502-D22B17C05FAD}" type="datetimeFigureOut">
              <a:rPr lang="ru-RU" smtClean="0"/>
              <a:pPr/>
              <a:t>06.10.2016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2CEAA07-DE02-4A04-9A83-5F0BA730BDA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29EDBBD-AC17-43DA-9502-D22B17C05FAD}" type="datetimeFigureOut">
              <a:rPr lang="ru-RU" smtClean="0"/>
              <a:pPr/>
              <a:t>06.10.2016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2CEAA07-DE02-4A04-9A83-5F0BA730BDA3}"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29EDBBD-AC17-43DA-9502-D22B17C05FAD}" type="datetimeFigureOut">
              <a:rPr lang="ru-RU" smtClean="0"/>
              <a:pPr/>
              <a:t>06.10.2016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2CEAA07-DE02-4A04-9A83-5F0BA730BDA3}"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9EDBBD-AC17-43DA-9502-D22B17C05FAD}" type="datetimeFigureOut">
              <a:rPr lang="ru-RU" smtClean="0"/>
              <a:pPr/>
              <a:t>06.10.2016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CEAA07-DE02-4A04-9A83-5F0BA730BDA3}"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Language as a semiotic system</a:t>
            </a:r>
            <a:endParaRPr lang="ru-RU" dirty="0"/>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rmAutofit/>
          </a:bodyPr>
          <a:lstStyle/>
          <a:p>
            <a:r>
              <a:rPr lang="en-US" sz="2400" dirty="0" smtClean="0">
                <a:solidFill>
                  <a:srgbClr val="7030A0"/>
                </a:solidFill>
              </a:rPr>
              <a:t>Sign structure</a:t>
            </a:r>
            <a:endParaRPr lang="ru-RU" sz="2400" dirty="0">
              <a:solidFill>
                <a:srgbClr val="7030A0"/>
              </a:solidFill>
            </a:endParaRPr>
          </a:p>
        </p:txBody>
      </p:sp>
      <p:sp>
        <p:nvSpPr>
          <p:cNvPr id="3" name="Содержимое 2"/>
          <p:cNvSpPr>
            <a:spLocks noGrp="1"/>
          </p:cNvSpPr>
          <p:nvPr>
            <p:ph idx="1"/>
          </p:nvPr>
        </p:nvSpPr>
        <p:spPr>
          <a:xfrm>
            <a:off x="457200" y="1052736"/>
            <a:ext cx="5122912" cy="5073427"/>
          </a:xfrm>
        </p:spPr>
        <p:txBody>
          <a:bodyPr>
            <a:normAutofit/>
          </a:bodyPr>
          <a:lstStyle/>
          <a:p>
            <a:pPr>
              <a:buNone/>
            </a:pPr>
            <a:r>
              <a:rPr lang="en-US" sz="2800" dirty="0" smtClean="0"/>
              <a:t>Peirce’s concept of a sign is </a:t>
            </a:r>
            <a:r>
              <a:rPr lang="en-US" sz="2800" dirty="0" err="1" smtClean="0"/>
              <a:t>generalistic</a:t>
            </a:r>
            <a:r>
              <a:rPr lang="en-US" sz="2800" dirty="0" smtClean="0"/>
              <a:t>, all encompassing.</a:t>
            </a:r>
          </a:p>
          <a:p>
            <a:pPr>
              <a:buNone/>
            </a:pPr>
            <a:endParaRPr lang="en-US" sz="2800" dirty="0"/>
          </a:p>
          <a:p>
            <a:pPr>
              <a:buNone/>
            </a:pPr>
            <a:r>
              <a:rPr lang="en-US" sz="2800" dirty="0" smtClean="0"/>
              <a:t>Non-language reference:</a:t>
            </a:r>
          </a:p>
        </p:txBody>
      </p:sp>
      <p:pic>
        <p:nvPicPr>
          <p:cNvPr id="20482" name="Picture 2" descr="https://decodingsemiotics.files.wordpress.com/2015/06/imgres.jpg?w=459&amp;h=189"/>
          <p:cNvPicPr>
            <a:picLocks noChangeAspect="1" noChangeArrowheads="1"/>
          </p:cNvPicPr>
          <p:nvPr/>
        </p:nvPicPr>
        <p:blipFill>
          <a:blip r:embed="rId2" cstate="print"/>
          <a:srcRect/>
          <a:stretch>
            <a:fillRect/>
          </a:stretch>
        </p:blipFill>
        <p:spPr bwMode="auto">
          <a:xfrm>
            <a:off x="2401768" y="3717032"/>
            <a:ext cx="6198812" cy="2448272"/>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Signs in language</a:t>
            </a:r>
            <a:endParaRPr lang="ru-RU" sz="2400" dirty="0">
              <a:solidFill>
                <a:srgbClr val="7030A0"/>
              </a:solidFill>
            </a:endParaRPr>
          </a:p>
        </p:txBody>
      </p:sp>
      <p:sp>
        <p:nvSpPr>
          <p:cNvPr id="3" name="Содержимое 2"/>
          <p:cNvSpPr>
            <a:spLocks noGrp="1"/>
          </p:cNvSpPr>
          <p:nvPr>
            <p:ph idx="1"/>
          </p:nvPr>
        </p:nvSpPr>
        <p:spPr>
          <a:xfrm>
            <a:off x="457200" y="1124744"/>
            <a:ext cx="8229600" cy="5001419"/>
          </a:xfrm>
        </p:spPr>
        <p:txBody>
          <a:bodyPr>
            <a:normAutofit fontScale="70000" lnSpcReduction="20000"/>
          </a:bodyPr>
          <a:lstStyle/>
          <a:p>
            <a:pPr>
              <a:buNone/>
            </a:pPr>
            <a:r>
              <a:rPr lang="en-US" b="1" dirty="0" smtClean="0">
                <a:solidFill>
                  <a:srgbClr val="002060"/>
                </a:solidFill>
              </a:rPr>
              <a:t>Linguistic sign </a:t>
            </a:r>
            <a:r>
              <a:rPr lang="en-US" dirty="0" smtClean="0"/>
              <a:t>- any unit of language (morpheme, word, phrase, or sentence) used to designate objects or phenomena of reality.</a:t>
            </a:r>
          </a:p>
          <a:p>
            <a:pPr>
              <a:buNone/>
            </a:pPr>
            <a:r>
              <a:rPr lang="en-US" dirty="0" smtClean="0"/>
              <a:t> The relationship between the aspects of a sign is an arbitrary one, since the selection of a sound form does not usually depend on the properties of the designated object. </a:t>
            </a:r>
          </a:p>
          <a:p>
            <a:pPr>
              <a:buNone/>
            </a:pPr>
            <a:r>
              <a:rPr lang="en-US" dirty="0" smtClean="0"/>
              <a:t>The peculiarity of the linguistic sign is its </a:t>
            </a:r>
            <a:r>
              <a:rPr lang="en-US" b="1" dirty="0" smtClean="0"/>
              <a:t>asymmetry</a:t>
            </a:r>
            <a:r>
              <a:rPr lang="en-US" dirty="0" smtClean="0"/>
              <a:t>, that is, the capacity of one signifier to convey various meanings (</a:t>
            </a:r>
            <a:r>
              <a:rPr lang="en-US" dirty="0" err="1" smtClean="0"/>
              <a:t>polysemy</a:t>
            </a:r>
            <a:r>
              <a:rPr lang="en-US" dirty="0" smtClean="0"/>
              <a:t> or homonymy) and the tendency of the signified to be expressed by various signifiers. The asymmetry of the structure of the linguistic sign determines the language’s capacity for development.</a:t>
            </a:r>
          </a:p>
          <a:p>
            <a:pPr>
              <a:buNone/>
            </a:pPr>
            <a:r>
              <a:rPr lang="en-US" dirty="0" smtClean="0"/>
              <a:t>Linguistic signs are sometimes subdivided into </a:t>
            </a:r>
            <a:r>
              <a:rPr lang="en-US" b="1" dirty="0" smtClean="0"/>
              <a:t>complete</a:t>
            </a:r>
            <a:r>
              <a:rPr lang="en-US" dirty="0" smtClean="0"/>
              <a:t> and </a:t>
            </a:r>
            <a:r>
              <a:rPr lang="en-US" b="1" dirty="0" smtClean="0"/>
              <a:t>partial</a:t>
            </a:r>
            <a:r>
              <a:rPr lang="en-US" dirty="0" smtClean="0"/>
              <a:t> signs. A complete sign implies an utterance, usually a sentence, directly related to the designated situation (the referent or </a:t>
            </a:r>
            <a:r>
              <a:rPr lang="en-US" dirty="0" err="1" smtClean="0"/>
              <a:t>denotatum</a:t>
            </a:r>
            <a:r>
              <a:rPr lang="en-US" dirty="0" smtClean="0"/>
              <a:t> of the linguistic sign). A partial linguistic sign is a word or morpheme that is actualized only as part of a complete sign.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a:solidFill>
                  <a:srgbClr val="7030A0"/>
                </a:solidFill>
              </a:rPr>
              <a:t>N</a:t>
            </a:r>
            <a:r>
              <a:rPr lang="en-US" sz="2400" dirty="0" smtClean="0">
                <a:solidFill>
                  <a:srgbClr val="7030A0"/>
                </a:solidFill>
              </a:rPr>
              <a:t>on-verbal communication</a:t>
            </a:r>
            <a:endParaRPr lang="ru-RU" sz="2400" dirty="0">
              <a:solidFill>
                <a:srgbClr val="7030A0"/>
              </a:solidFill>
            </a:endParaRPr>
          </a:p>
        </p:txBody>
      </p:sp>
      <p:sp>
        <p:nvSpPr>
          <p:cNvPr id="3" name="Содержимое 2"/>
          <p:cNvSpPr>
            <a:spLocks noGrp="1"/>
          </p:cNvSpPr>
          <p:nvPr>
            <p:ph idx="1"/>
          </p:nvPr>
        </p:nvSpPr>
        <p:spPr>
          <a:xfrm>
            <a:off x="467544" y="1052736"/>
            <a:ext cx="8208912" cy="4176464"/>
          </a:xfrm>
        </p:spPr>
        <p:txBody>
          <a:bodyPr>
            <a:normAutofit/>
          </a:bodyPr>
          <a:lstStyle/>
          <a:p>
            <a:pPr>
              <a:buNone/>
            </a:pPr>
            <a:r>
              <a:rPr lang="en-US" sz="2400" b="1" dirty="0" err="1" smtClean="0">
                <a:solidFill>
                  <a:srgbClr val="002060"/>
                </a:solidFill>
              </a:rPr>
              <a:t>Paralinguistics</a:t>
            </a:r>
            <a:r>
              <a:rPr lang="en-US" sz="2400" dirty="0" smtClean="0"/>
              <a:t> is the study of vocal (and sometimes non-vocal) signals beyond the basic verbal message or speech.</a:t>
            </a:r>
          </a:p>
          <a:p>
            <a:pPr>
              <a:buNone/>
            </a:pPr>
            <a:endParaRPr lang="en-US" sz="2400" dirty="0" smtClean="0"/>
          </a:p>
          <a:p>
            <a:pPr>
              <a:buNone/>
            </a:pPr>
            <a:r>
              <a:rPr lang="en-US" sz="2400" i="1" dirty="0" err="1" smtClean="0"/>
              <a:t>Paralinguistics</a:t>
            </a:r>
            <a:r>
              <a:rPr lang="en-US" sz="2400" i="1" dirty="0" smtClean="0"/>
              <a:t>, "sets great store on </a:t>
            </a:r>
            <a:r>
              <a:rPr lang="en-US" sz="2400" b="1" i="1" dirty="0" smtClean="0"/>
              <a:t>how</a:t>
            </a:r>
            <a:r>
              <a:rPr lang="en-US" sz="2400" i="1" dirty="0" smtClean="0"/>
              <a:t> something is said, not on what is said" (Shirley </a:t>
            </a:r>
            <a:r>
              <a:rPr lang="en-US" sz="2400" i="1" dirty="0" err="1" smtClean="0"/>
              <a:t>Weitz</a:t>
            </a:r>
            <a:r>
              <a:rPr lang="en-US" sz="2400" i="1" dirty="0" smtClean="0"/>
              <a:t> “Nonverbal Communication”, 1974). </a:t>
            </a:r>
          </a:p>
          <a:p>
            <a:pPr>
              <a:buNone/>
            </a:pPr>
            <a:endParaRPr lang="en-US" sz="2400" dirty="0"/>
          </a:p>
          <a:p>
            <a:pPr>
              <a:buNone/>
            </a:pPr>
            <a:r>
              <a:rPr lang="en-US" sz="2400" dirty="0" smtClean="0"/>
              <a:t> </a:t>
            </a:r>
          </a:p>
        </p:txBody>
      </p:sp>
      <p:pic>
        <p:nvPicPr>
          <p:cNvPr id="31746" name="Picture 2" descr="https://nonverbalcommunication.wikispaces.com/file/view/paralinguistics.jpg/269976922/238x238/paralinguistics.jpg"/>
          <p:cNvPicPr>
            <a:picLocks noChangeAspect="1" noChangeArrowheads="1"/>
          </p:cNvPicPr>
          <p:nvPr/>
        </p:nvPicPr>
        <p:blipFill>
          <a:blip r:embed="rId2" cstate="print"/>
          <a:srcRect/>
          <a:stretch>
            <a:fillRect/>
          </a:stretch>
        </p:blipFill>
        <p:spPr bwMode="auto">
          <a:xfrm>
            <a:off x="7524750" y="5238749"/>
            <a:ext cx="1619250" cy="161925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Language as a semiotic system</a:t>
            </a:r>
            <a:endParaRPr lang="ru-RU" sz="2400" dirty="0">
              <a:solidFill>
                <a:srgbClr val="7030A0"/>
              </a:solidFill>
            </a:endParaRPr>
          </a:p>
        </p:txBody>
      </p:sp>
      <p:sp>
        <p:nvSpPr>
          <p:cNvPr id="3" name="Содержимое 2"/>
          <p:cNvSpPr>
            <a:spLocks noGrp="1"/>
          </p:cNvSpPr>
          <p:nvPr>
            <p:ph idx="1"/>
          </p:nvPr>
        </p:nvSpPr>
        <p:spPr/>
        <p:txBody>
          <a:bodyPr/>
          <a:lstStyle/>
          <a:p>
            <a:pPr marL="514350" indent="-514350">
              <a:buAutoNum type="arabicPeriod"/>
            </a:pPr>
            <a:r>
              <a:rPr lang="en-US" dirty="0" smtClean="0"/>
              <a:t>Signs and their attributes</a:t>
            </a:r>
          </a:p>
          <a:p>
            <a:pPr marL="514350" indent="-514350">
              <a:buAutoNum type="arabicPeriod"/>
            </a:pPr>
            <a:r>
              <a:rPr lang="en-US" dirty="0" smtClean="0"/>
              <a:t>Typology of signs</a:t>
            </a:r>
          </a:p>
          <a:p>
            <a:pPr marL="514350" indent="-514350">
              <a:buAutoNum type="arabicPeriod"/>
            </a:pPr>
            <a:r>
              <a:rPr lang="en-US" dirty="0" smtClean="0"/>
              <a:t>Sign structure</a:t>
            </a:r>
          </a:p>
          <a:p>
            <a:pPr marL="514350" indent="-514350">
              <a:buAutoNum type="arabicPeriod"/>
            </a:pPr>
            <a:r>
              <a:rPr lang="en-US" dirty="0" smtClean="0"/>
              <a:t>Signs in language</a:t>
            </a:r>
          </a:p>
          <a:p>
            <a:pPr marL="514350" indent="-514350">
              <a:buAutoNum type="arabicPeriod"/>
            </a:pPr>
            <a:r>
              <a:rPr lang="en-US" dirty="0" smtClean="0"/>
              <a:t>Non-verbal communication</a:t>
            </a:r>
          </a:p>
          <a:p>
            <a:pPr marL="514350" indent="-514350">
              <a:buAutoNum type="arabicPeriod"/>
            </a:pP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Signs and their attributes</a:t>
            </a:r>
            <a:endParaRPr lang="ru-RU" sz="2400" dirty="0">
              <a:solidFill>
                <a:srgbClr val="7030A0"/>
              </a:solidFill>
            </a:endParaRPr>
          </a:p>
        </p:txBody>
      </p:sp>
      <p:sp>
        <p:nvSpPr>
          <p:cNvPr id="3" name="Содержимое 2"/>
          <p:cNvSpPr>
            <a:spLocks noGrp="1"/>
          </p:cNvSpPr>
          <p:nvPr>
            <p:ph idx="1"/>
          </p:nvPr>
        </p:nvSpPr>
        <p:spPr>
          <a:xfrm>
            <a:off x="457200" y="908720"/>
            <a:ext cx="6131024" cy="5544615"/>
          </a:xfrm>
        </p:spPr>
        <p:txBody>
          <a:bodyPr>
            <a:normAutofit/>
          </a:bodyPr>
          <a:lstStyle/>
          <a:p>
            <a:pPr>
              <a:buNone/>
            </a:pPr>
            <a:r>
              <a:rPr lang="en-US" sz="2400" b="1" dirty="0" smtClean="0">
                <a:solidFill>
                  <a:srgbClr val="7030A0"/>
                </a:solidFill>
              </a:rPr>
              <a:t>Semiotics (</a:t>
            </a:r>
            <a:r>
              <a:rPr lang="en-US" sz="2400" b="1" dirty="0" err="1" smtClean="0">
                <a:solidFill>
                  <a:srgbClr val="7030A0"/>
                </a:solidFill>
              </a:rPr>
              <a:t>semiology</a:t>
            </a:r>
            <a:r>
              <a:rPr lang="en-US" sz="2400" dirty="0" smtClean="0"/>
              <a:t>) is the study of signs and sign-using </a:t>
            </a:r>
            <a:r>
              <a:rPr lang="en-US" sz="2400" dirty="0" err="1" smtClean="0"/>
              <a:t>behaviour</a:t>
            </a:r>
            <a:r>
              <a:rPr lang="en-US" sz="2400" dirty="0" smtClean="0"/>
              <a:t>.</a:t>
            </a:r>
          </a:p>
          <a:p>
            <a:pPr>
              <a:buNone/>
            </a:pPr>
            <a:r>
              <a:rPr lang="en-US" sz="2400" dirty="0" smtClean="0"/>
              <a:t> It was defined by one of its founders, the Swiss linguist Ferdinand de Saussure, as the study of “the life of signs within society.” </a:t>
            </a:r>
          </a:p>
          <a:p>
            <a:pPr>
              <a:buNone/>
            </a:pPr>
            <a:r>
              <a:rPr lang="en-US" sz="2400" dirty="0" smtClean="0"/>
              <a:t>Although the word was used in this sense in the 17th century by the English philosopher John Locke, the idea of semiotics as an interdisciplinary mode for examining phenomena in different fields emerged only in the late 19th and early 20th centuries with the independent work of </a:t>
            </a:r>
            <a:r>
              <a:rPr lang="en-US" sz="2400" dirty="0" smtClean="0">
                <a:solidFill>
                  <a:srgbClr val="002060"/>
                </a:solidFill>
              </a:rPr>
              <a:t>Saussure</a:t>
            </a:r>
            <a:r>
              <a:rPr lang="en-US" sz="2400" dirty="0" smtClean="0"/>
              <a:t> and of the American philosopher </a:t>
            </a:r>
            <a:r>
              <a:rPr lang="en-US" sz="2400" dirty="0" smtClean="0">
                <a:solidFill>
                  <a:srgbClr val="002060"/>
                </a:solidFill>
              </a:rPr>
              <a:t>Charles Sanders Peirce</a:t>
            </a:r>
            <a:r>
              <a:rPr lang="en-US" sz="2400" dirty="0" smtClean="0"/>
              <a:t>.</a:t>
            </a:r>
            <a:endParaRPr lang="ru-RU" sz="2400" dirty="0"/>
          </a:p>
        </p:txBody>
      </p:sp>
      <p:sp>
        <p:nvSpPr>
          <p:cNvPr id="1038" name="AutoShape 14" descr="Картинки по запросу love in chines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40" name="AutoShape 16" descr="Картинки по запросу love in chines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42" name="AutoShape 18" descr="Картинки по запросу love in chines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6386" name="Picture 2" descr="https://upload.wikimedia.org/wikipedia/commons/thumb/a/a4/Charles_Sanders_Peirce_theb3558.jpg/220px-Charles_Sanders_Peirce_theb3558.jpg"/>
          <p:cNvPicPr>
            <a:picLocks noChangeAspect="1" noChangeArrowheads="1"/>
          </p:cNvPicPr>
          <p:nvPr/>
        </p:nvPicPr>
        <p:blipFill>
          <a:blip r:embed="rId2" cstate="print"/>
          <a:srcRect/>
          <a:stretch>
            <a:fillRect/>
          </a:stretch>
        </p:blipFill>
        <p:spPr bwMode="auto">
          <a:xfrm>
            <a:off x="6804248" y="3717032"/>
            <a:ext cx="2095500" cy="2857500"/>
          </a:xfrm>
          <a:prstGeom prst="rect">
            <a:avLst/>
          </a:prstGeom>
          <a:noFill/>
        </p:spPr>
      </p:pic>
      <p:pic>
        <p:nvPicPr>
          <p:cNvPr id="16388" name="Picture 4" descr="https://segmentiblog.files.wordpress.com/2013/04/de-saussure2.jpg"/>
          <p:cNvPicPr>
            <a:picLocks noChangeAspect="1" noChangeArrowheads="1"/>
          </p:cNvPicPr>
          <p:nvPr/>
        </p:nvPicPr>
        <p:blipFill>
          <a:blip r:embed="rId3" cstate="print"/>
          <a:srcRect/>
          <a:stretch>
            <a:fillRect/>
          </a:stretch>
        </p:blipFill>
        <p:spPr bwMode="auto">
          <a:xfrm>
            <a:off x="6619875" y="332656"/>
            <a:ext cx="2524125" cy="314325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s://www.vappingo.com/word-blog/wp-content/uploads/2011/02/exclamation_mark.png"/>
          <p:cNvPicPr>
            <a:picLocks noChangeAspect="1" noChangeArrowheads="1"/>
          </p:cNvPicPr>
          <p:nvPr/>
        </p:nvPicPr>
        <p:blipFill>
          <a:blip r:embed="rId2" cstate="print"/>
          <a:srcRect/>
          <a:stretch>
            <a:fillRect/>
          </a:stretch>
        </p:blipFill>
        <p:spPr bwMode="auto">
          <a:xfrm>
            <a:off x="6300192" y="404664"/>
            <a:ext cx="4572000" cy="6096001"/>
          </a:xfrm>
          <a:prstGeom prst="rect">
            <a:avLst/>
          </a:prstGeom>
          <a:noFill/>
        </p:spPr>
      </p:pic>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Signs and their attributes</a:t>
            </a:r>
            <a:endParaRPr lang="ru-RU" sz="2400" dirty="0">
              <a:solidFill>
                <a:srgbClr val="7030A0"/>
              </a:solidFill>
            </a:endParaRPr>
          </a:p>
        </p:txBody>
      </p:sp>
      <p:sp>
        <p:nvSpPr>
          <p:cNvPr id="3" name="Содержимое 2"/>
          <p:cNvSpPr>
            <a:spLocks noGrp="1"/>
          </p:cNvSpPr>
          <p:nvPr>
            <p:ph idx="1"/>
          </p:nvPr>
        </p:nvSpPr>
        <p:spPr>
          <a:xfrm>
            <a:off x="457200" y="908721"/>
            <a:ext cx="7571184" cy="4608512"/>
          </a:xfrm>
        </p:spPr>
        <p:txBody>
          <a:bodyPr>
            <a:normAutofit lnSpcReduction="10000"/>
          </a:bodyPr>
          <a:lstStyle/>
          <a:p>
            <a:pPr>
              <a:buNone/>
            </a:pPr>
            <a:r>
              <a:rPr lang="en-US" sz="2400" b="1" dirty="0" smtClean="0">
                <a:solidFill>
                  <a:srgbClr val="002060"/>
                </a:solidFill>
              </a:rPr>
              <a:t>A sign </a:t>
            </a:r>
            <a:r>
              <a:rPr lang="en-US" sz="2400" dirty="0" smtClean="0"/>
              <a:t>is something </a:t>
            </a:r>
            <a:r>
              <a:rPr lang="en-US" sz="2400" dirty="0"/>
              <a:t>which stands to </a:t>
            </a:r>
            <a:r>
              <a:rPr lang="en-US" sz="2400" dirty="0" smtClean="0"/>
              <a:t>somebody </a:t>
            </a:r>
            <a:r>
              <a:rPr lang="en-US" sz="2400" dirty="0"/>
              <a:t>for </a:t>
            </a:r>
            <a:r>
              <a:rPr lang="en-US" sz="2400" dirty="0" smtClean="0"/>
              <a:t>something.</a:t>
            </a:r>
          </a:p>
          <a:p>
            <a:pPr algn="r">
              <a:buNone/>
            </a:pPr>
            <a:r>
              <a:rPr lang="en-US" sz="2400" dirty="0" smtClean="0"/>
              <a:t>(Ch. Peirce)</a:t>
            </a:r>
          </a:p>
          <a:p>
            <a:pPr algn="just">
              <a:buNone/>
            </a:pPr>
            <a:r>
              <a:rPr lang="en-US" sz="2400" dirty="0" smtClean="0">
                <a:solidFill>
                  <a:srgbClr val="002060"/>
                </a:solidFill>
              </a:rPr>
              <a:t>Major attributes of a sign:</a:t>
            </a:r>
          </a:p>
          <a:p>
            <a:pPr algn="just"/>
            <a:r>
              <a:rPr lang="en-US" sz="2400" dirty="0" smtClean="0"/>
              <a:t>its physical nature, which can be sensed</a:t>
            </a:r>
          </a:p>
          <a:p>
            <a:pPr algn="just"/>
            <a:r>
              <a:rPr lang="en-US" sz="2400" dirty="0" smtClean="0"/>
              <a:t>reference to something that is outside the sign (object of reality, abstract notion)</a:t>
            </a:r>
          </a:p>
          <a:p>
            <a:pPr algn="just"/>
            <a:r>
              <a:rPr lang="en-US" sz="2400" dirty="0" smtClean="0"/>
              <a:t>arbitrary connection with the signified</a:t>
            </a:r>
          </a:p>
          <a:p>
            <a:pPr algn="just"/>
            <a:r>
              <a:rPr lang="en-US" sz="2400" dirty="0" smtClean="0"/>
              <a:t>informative nature which allows it to be used in communication</a:t>
            </a:r>
          </a:p>
          <a:p>
            <a:pPr algn="just"/>
            <a:r>
              <a:rPr lang="en-US" sz="2400" dirty="0" smtClean="0"/>
              <a:t>systemic nature (a sign acquires a meaning in a certain system)</a:t>
            </a:r>
            <a:endParaRPr lang="ru-RU" sz="2400" dirty="0"/>
          </a:p>
        </p:txBody>
      </p:sp>
      <p:sp>
        <p:nvSpPr>
          <p:cNvPr id="1038" name="AutoShape 14" descr="Картинки по запросу love in chines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40" name="AutoShape 16" descr="Картинки по запросу love in chines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42" name="AutoShape 18" descr="Картинки по запросу love in chines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rmAutofit/>
          </a:bodyPr>
          <a:lstStyle/>
          <a:p>
            <a:r>
              <a:rPr lang="en-US" sz="2400" dirty="0" smtClean="0">
                <a:solidFill>
                  <a:srgbClr val="7030A0"/>
                </a:solidFill>
              </a:rPr>
              <a:t>Typology of signs</a:t>
            </a:r>
            <a:endParaRPr lang="ru-RU" sz="2400" dirty="0">
              <a:solidFill>
                <a:srgbClr val="7030A0"/>
              </a:solidFill>
            </a:endParaRPr>
          </a:p>
        </p:txBody>
      </p:sp>
      <p:sp>
        <p:nvSpPr>
          <p:cNvPr id="3" name="Содержимое 2"/>
          <p:cNvSpPr>
            <a:spLocks noGrp="1"/>
          </p:cNvSpPr>
          <p:nvPr>
            <p:ph idx="1"/>
          </p:nvPr>
        </p:nvSpPr>
        <p:spPr>
          <a:xfrm>
            <a:off x="457200" y="1052736"/>
            <a:ext cx="8147248" cy="5073427"/>
          </a:xfrm>
        </p:spPr>
        <p:txBody>
          <a:bodyPr>
            <a:noAutofit/>
          </a:bodyPr>
          <a:lstStyle/>
          <a:p>
            <a:pPr>
              <a:buNone/>
            </a:pPr>
            <a:r>
              <a:rPr lang="en-US" sz="2400" dirty="0" smtClean="0"/>
              <a:t>Criticism of </a:t>
            </a:r>
            <a:r>
              <a:rPr lang="en-US" sz="2400" dirty="0" err="1" smtClean="0"/>
              <a:t>dichotomic</a:t>
            </a:r>
            <a:r>
              <a:rPr lang="en-US" sz="2400" dirty="0" smtClean="0"/>
              <a:t> typology:</a:t>
            </a:r>
          </a:p>
          <a:p>
            <a:pPr>
              <a:buNone/>
            </a:pPr>
            <a:endParaRPr lang="en-US" sz="2400" dirty="0" smtClean="0"/>
          </a:p>
          <a:p>
            <a:r>
              <a:rPr lang="en-US" sz="2400" dirty="0" smtClean="0"/>
              <a:t>any type of </a:t>
            </a:r>
            <a:r>
              <a:rPr lang="en-US" sz="2400" dirty="0" err="1" smtClean="0"/>
              <a:t>semiosis</a:t>
            </a:r>
            <a:r>
              <a:rPr lang="en-US" sz="2400" dirty="0" smtClean="0"/>
              <a:t> must be based on some degree of conventionality</a:t>
            </a:r>
          </a:p>
          <a:p>
            <a:r>
              <a:rPr lang="en-US" sz="2400" dirty="0" smtClean="0"/>
              <a:t>some signs are neither simply natural nor conventional (pictures)</a:t>
            </a:r>
            <a:endParaRPr lang="ru-RU"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rmAutofit/>
          </a:bodyPr>
          <a:lstStyle/>
          <a:p>
            <a:r>
              <a:rPr lang="en-US" sz="2400" dirty="0" smtClean="0">
                <a:solidFill>
                  <a:srgbClr val="7030A0"/>
                </a:solidFill>
              </a:rPr>
              <a:t>Typology of signs</a:t>
            </a:r>
            <a:endParaRPr lang="ru-RU" sz="2400" dirty="0">
              <a:solidFill>
                <a:srgbClr val="7030A0"/>
              </a:solidFill>
            </a:endParaRPr>
          </a:p>
        </p:txBody>
      </p:sp>
      <p:sp>
        <p:nvSpPr>
          <p:cNvPr id="3" name="Содержимое 2"/>
          <p:cNvSpPr>
            <a:spLocks noGrp="1"/>
          </p:cNvSpPr>
          <p:nvPr>
            <p:ph idx="1"/>
          </p:nvPr>
        </p:nvSpPr>
        <p:spPr>
          <a:xfrm>
            <a:off x="457200" y="1052736"/>
            <a:ext cx="8229600" cy="5073427"/>
          </a:xfrm>
        </p:spPr>
        <p:txBody>
          <a:bodyPr/>
          <a:lstStyle/>
          <a:p>
            <a:pPr>
              <a:buNone/>
            </a:pPr>
            <a:r>
              <a:rPr lang="en-US" dirty="0" smtClean="0"/>
              <a:t>Charles Peirce’s classification of signs:</a:t>
            </a:r>
          </a:p>
          <a:p>
            <a:pPr marL="514350" indent="-514350">
              <a:buAutoNum type="arabicParenBoth"/>
            </a:pPr>
            <a:r>
              <a:rPr lang="en-US" dirty="0" smtClean="0"/>
              <a:t>an </a:t>
            </a:r>
            <a:r>
              <a:rPr lang="en-US" b="1" dirty="0" smtClean="0"/>
              <a:t>icon</a:t>
            </a:r>
            <a:r>
              <a:rPr lang="en-US" dirty="0" smtClean="0"/>
              <a:t>, which resembles its referent (such as a road sign for falling rocks);</a:t>
            </a:r>
          </a:p>
          <a:p>
            <a:pPr marL="514350" indent="-514350">
              <a:buAutoNum type="arabicParenBoth"/>
            </a:pPr>
            <a:r>
              <a:rPr lang="en-US" dirty="0" smtClean="0"/>
              <a:t>an </a:t>
            </a:r>
            <a:r>
              <a:rPr lang="en-US" b="1" dirty="0" smtClean="0"/>
              <a:t>index</a:t>
            </a:r>
            <a:r>
              <a:rPr lang="en-US" dirty="0" smtClean="0"/>
              <a:t>, which is associated with its referent (as smoke is a sign of fire); </a:t>
            </a:r>
          </a:p>
          <a:p>
            <a:pPr marL="514350" indent="-514350">
              <a:buAutoNum type="arabicParenBoth"/>
            </a:pPr>
            <a:r>
              <a:rPr lang="en-US" dirty="0" smtClean="0"/>
              <a:t>a </a:t>
            </a:r>
            <a:r>
              <a:rPr lang="en-US" b="1" dirty="0" smtClean="0"/>
              <a:t>symbol</a:t>
            </a:r>
            <a:r>
              <a:rPr lang="en-US" dirty="0" smtClean="0"/>
              <a:t>, which is related to its referent only by convention (as with words or traffic signals). </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rmAutofit/>
          </a:bodyPr>
          <a:lstStyle/>
          <a:p>
            <a:r>
              <a:rPr lang="en-US" sz="2400" dirty="0" smtClean="0">
                <a:solidFill>
                  <a:srgbClr val="7030A0"/>
                </a:solidFill>
              </a:rPr>
              <a:t>Typology of signs</a:t>
            </a:r>
            <a:endParaRPr lang="ru-RU" sz="2400" dirty="0">
              <a:solidFill>
                <a:srgbClr val="7030A0"/>
              </a:solidFill>
            </a:endParaRPr>
          </a:p>
        </p:txBody>
      </p:sp>
      <p:sp>
        <p:nvSpPr>
          <p:cNvPr id="3" name="Содержимое 2"/>
          <p:cNvSpPr>
            <a:spLocks noGrp="1"/>
          </p:cNvSpPr>
          <p:nvPr>
            <p:ph idx="1"/>
          </p:nvPr>
        </p:nvSpPr>
        <p:spPr>
          <a:xfrm>
            <a:off x="457200" y="1052736"/>
            <a:ext cx="8229600" cy="5073427"/>
          </a:xfrm>
        </p:spPr>
        <p:txBody>
          <a:bodyPr>
            <a:normAutofit fontScale="92500"/>
          </a:bodyPr>
          <a:lstStyle/>
          <a:p>
            <a:pPr>
              <a:buNone/>
            </a:pPr>
            <a:r>
              <a:rPr lang="en-US" sz="2400" dirty="0" smtClean="0">
                <a:solidFill>
                  <a:srgbClr val="7030A0"/>
                </a:solidFill>
              </a:rPr>
              <a:t>Thomas </a:t>
            </a:r>
            <a:r>
              <a:rPr lang="en-US" sz="2400" dirty="0" err="1" smtClean="0">
                <a:solidFill>
                  <a:srgbClr val="7030A0"/>
                </a:solidFill>
              </a:rPr>
              <a:t>Sebeok’s</a:t>
            </a:r>
            <a:r>
              <a:rPr lang="en-US" sz="2400" dirty="0" smtClean="0">
                <a:solidFill>
                  <a:srgbClr val="7030A0"/>
                </a:solidFill>
              </a:rPr>
              <a:t> (1920-2001) classification of signs:</a:t>
            </a:r>
          </a:p>
          <a:p>
            <a:r>
              <a:rPr lang="en-US" sz="2400" b="1" dirty="0" smtClean="0"/>
              <a:t>signal</a:t>
            </a:r>
            <a:r>
              <a:rPr lang="en-US" sz="2400" dirty="0" smtClean="0"/>
              <a:t> – a sign which triggers some reaction on the part of a receiver</a:t>
            </a:r>
          </a:p>
          <a:p>
            <a:r>
              <a:rPr lang="en-US" sz="2400" b="1" dirty="0" smtClean="0"/>
              <a:t>symptom</a:t>
            </a:r>
            <a:r>
              <a:rPr lang="en-US" sz="2400" dirty="0" smtClean="0"/>
              <a:t> – compulsive, automatic, non-arbitrary sign, such that the signifier is coupled with the signified in the manner of a natural link</a:t>
            </a:r>
          </a:p>
          <a:p>
            <a:r>
              <a:rPr lang="en-US" sz="2400" b="1" dirty="0" smtClean="0"/>
              <a:t>icon</a:t>
            </a:r>
            <a:r>
              <a:rPr lang="en-US" sz="2400" dirty="0" smtClean="0"/>
              <a:t> – when there is a typological similarity between a signifier and its </a:t>
            </a:r>
            <a:r>
              <a:rPr lang="en-US" sz="2400" dirty="0" err="1" smtClean="0"/>
              <a:t>denotata</a:t>
            </a:r>
            <a:endParaRPr lang="en-US" sz="2400" dirty="0" smtClean="0"/>
          </a:p>
          <a:p>
            <a:r>
              <a:rPr lang="en-US" sz="2400" b="1" dirty="0" smtClean="0"/>
              <a:t>index</a:t>
            </a:r>
            <a:r>
              <a:rPr lang="en-US" sz="2400" dirty="0" smtClean="0"/>
              <a:t> – its signifier is contiguous with its signified or is a sample of it</a:t>
            </a:r>
          </a:p>
          <a:p>
            <a:r>
              <a:rPr lang="en-US" sz="2400" b="1" dirty="0" smtClean="0"/>
              <a:t>symbol </a:t>
            </a:r>
            <a:r>
              <a:rPr lang="en-US" sz="2400" dirty="0" smtClean="0"/>
              <a:t>– a sign which stands for its referent in a arbitrary, conventional way</a:t>
            </a:r>
          </a:p>
          <a:p>
            <a:r>
              <a:rPr lang="en-US" sz="2400" b="1" dirty="0" smtClean="0"/>
              <a:t>name</a:t>
            </a:r>
            <a:r>
              <a:rPr lang="en-US" sz="2400" dirty="0" smtClean="0"/>
              <a:t> – an identifier sign assigned to the member of a species, that sets the specific member off from the others</a:t>
            </a:r>
          </a:p>
          <a:p>
            <a:endParaRPr lang="en-US" sz="2400" dirty="0" smtClean="0"/>
          </a:p>
          <a:p>
            <a:endParaRPr lang="en-US" sz="2400" dirty="0" smtClean="0"/>
          </a:p>
          <a:p>
            <a:endParaRPr lang="en-US" dirty="0" smtClean="0"/>
          </a:p>
          <a:p>
            <a:pPr>
              <a:buNone/>
            </a:pP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rmAutofit/>
          </a:bodyPr>
          <a:lstStyle/>
          <a:p>
            <a:r>
              <a:rPr lang="en-US" sz="2400" dirty="0" smtClean="0">
                <a:solidFill>
                  <a:srgbClr val="7030A0"/>
                </a:solidFill>
              </a:rPr>
              <a:t>Sign structure</a:t>
            </a:r>
            <a:endParaRPr lang="ru-RU" sz="2400" dirty="0">
              <a:solidFill>
                <a:srgbClr val="7030A0"/>
              </a:solidFill>
            </a:endParaRPr>
          </a:p>
        </p:txBody>
      </p:sp>
      <p:sp>
        <p:nvSpPr>
          <p:cNvPr id="3" name="Содержимое 2"/>
          <p:cNvSpPr>
            <a:spLocks noGrp="1"/>
          </p:cNvSpPr>
          <p:nvPr>
            <p:ph idx="1"/>
          </p:nvPr>
        </p:nvSpPr>
        <p:spPr>
          <a:xfrm>
            <a:off x="457200" y="1052736"/>
            <a:ext cx="5122912" cy="5073427"/>
          </a:xfrm>
        </p:spPr>
        <p:txBody>
          <a:bodyPr>
            <a:normAutofit/>
          </a:bodyPr>
          <a:lstStyle/>
          <a:p>
            <a:pPr>
              <a:buNone/>
            </a:pPr>
            <a:r>
              <a:rPr lang="en-US" sz="2800" dirty="0" smtClean="0"/>
              <a:t>Saussure’s two inseparable components of a sign: </a:t>
            </a:r>
          </a:p>
          <a:p>
            <a:r>
              <a:rPr lang="en-US" sz="2800" b="1" dirty="0" smtClean="0">
                <a:solidFill>
                  <a:srgbClr val="002060"/>
                </a:solidFill>
              </a:rPr>
              <a:t>the signifier</a:t>
            </a:r>
            <a:r>
              <a:rPr lang="en-US" sz="2800" dirty="0" smtClean="0"/>
              <a:t>, which in language is a set of speech sounds or marks on a page, </a:t>
            </a:r>
          </a:p>
          <a:p>
            <a:r>
              <a:rPr lang="en-US" sz="2800" b="1" dirty="0" smtClean="0">
                <a:solidFill>
                  <a:srgbClr val="002060"/>
                </a:solidFill>
              </a:rPr>
              <a:t>the signified</a:t>
            </a:r>
            <a:r>
              <a:rPr lang="en-US" sz="2800" dirty="0" smtClean="0"/>
              <a:t>, which is the concept or idea behind the sign. </a:t>
            </a:r>
          </a:p>
          <a:p>
            <a:pPr>
              <a:buNone/>
            </a:pPr>
            <a:r>
              <a:rPr lang="en-US" sz="2800" dirty="0" smtClean="0"/>
              <a:t>The connection between them is </a:t>
            </a:r>
            <a:r>
              <a:rPr lang="en-US" sz="2800" b="1" dirty="0" smtClean="0">
                <a:solidFill>
                  <a:srgbClr val="002060"/>
                </a:solidFill>
              </a:rPr>
              <a:t>arbitrary</a:t>
            </a:r>
            <a:r>
              <a:rPr lang="en-US" sz="2800" dirty="0" smtClean="0"/>
              <a:t>.</a:t>
            </a:r>
            <a:endParaRPr lang="ru-RU" sz="2800" dirty="0"/>
          </a:p>
        </p:txBody>
      </p:sp>
      <p:pic>
        <p:nvPicPr>
          <p:cNvPr id="17410" name="Picture 2" descr="http://visual-memory.co.uk/daniel/Documents/S4B/Images/sausdiag.gif"/>
          <p:cNvPicPr>
            <a:picLocks noChangeAspect="1" noChangeArrowheads="1"/>
          </p:cNvPicPr>
          <p:nvPr/>
        </p:nvPicPr>
        <p:blipFill>
          <a:blip r:embed="rId2" cstate="print"/>
          <a:srcRect/>
          <a:stretch>
            <a:fillRect/>
          </a:stretch>
        </p:blipFill>
        <p:spPr bwMode="auto">
          <a:xfrm>
            <a:off x="6300192" y="1484784"/>
            <a:ext cx="2105025" cy="1381126"/>
          </a:xfrm>
          <a:prstGeom prst="rect">
            <a:avLst/>
          </a:prstGeom>
          <a:noFill/>
        </p:spPr>
      </p:pic>
      <p:pic>
        <p:nvPicPr>
          <p:cNvPr id="17412" name="Picture 4" descr="http://www.fortnightjournal.com/ed4img/sign2.jpg"/>
          <p:cNvPicPr>
            <a:picLocks noChangeAspect="1" noChangeArrowheads="1"/>
          </p:cNvPicPr>
          <p:nvPr/>
        </p:nvPicPr>
        <p:blipFill>
          <a:blip r:embed="rId3" cstate="print"/>
          <a:srcRect/>
          <a:stretch>
            <a:fillRect/>
          </a:stretch>
        </p:blipFill>
        <p:spPr bwMode="auto">
          <a:xfrm>
            <a:off x="6084168" y="3789040"/>
            <a:ext cx="2581275" cy="238125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ttps://openclipart.org/image/2400px/svg_to_png/85147/sign2.png"/>
          <p:cNvPicPr>
            <a:picLocks noChangeAspect="1" noChangeArrowheads="1"/>
          </p:cNvPicPr>
          <p:nvPr/>
        </p:nvPicPr>
        <p:blipFill>
          <a:blip r:embed="rId2" cstate="print"/>
          <a:srcRect/>
          <a:stretch>
            <a:fillRect/>
          </a:stretch>
        </p:blipFill>
        <p:spPr bwMode="auto">
          <a:xfrm>
            <a:off x="5292080" y="1844824"/>
            <a:ext cx="3648214" cy="3096422"/>
          </a:xfrm>
          <a:prstGeom prst="rect">
            <a:avLst/>
          </a:prstGeom>
          <a:noFill/>
        </p:spPr>
      </p:pic>
      <p:sp>
        <p:nvSpPr>
          <p:cNvPr id="2" name="Заголовок 1"/>
          <p:cNvSpPr>
            <a:spLocks noGrp="1"/>
          </p:cNvSpPr>
          <p:nvPr>
            <p:ph type="title"/>
          </p:nvPr>
        </p:nvSpPr>
        <p:spPr>
          <a:xfrm>
            <a:off x="457200" y="274638"/>
            <a:ext cx="8229600" cy="850106"/>
          </a:xfrm>
        </p:spPr>
        <p:txBody>
          <a:bodyPr>
            <a:normAutofit/>
          </a:bodyPr>
          <a:lstStyle/>
          <a:p>
            <a:r>
              <a:rPr lang="en-US" sz="2400" dirty="0" smtClean="0">
                <a:solidFill>
                  <a:srgbClr val="7030A0"/>
                </a:solidFill>
              </a:rPr>
              <a:t>Sign structure</a:t>
            </a:r>
            <a:endParaRPr lang="ru-RU" sz="2400" dirty="0">
              <a:solidFill>
                <a:srgbClr val="7030A0"/>
              </a:solidFill>
            </a:endParaRPr>
          </a:p>
        </p:txBody>
      </p:sp>
      <p:sp>
        <p:nvSpPr>
          <p:cNvPr id="3" name="Содержимое 2"/>
          <p:cNvSpPr>
            <a:spLocks noGrp="1"/>
          </p:cNvSpPr>
          <p:nvPr>
            <p:ph idx="1"/>
          </p:nvPr>
        </p:nvSpPr>
        <p:spPr>
          <a:xfrm>
            <a:off x="457200" y="1052736"/>
            <a:ext cx="5122912" cy="5073427"/>
          </a:xfrm>
        </p:spPr>
        <p:txBody>
          <a:bodyPr>
            <a:normAutofit/>
          </a:bodyPr>
          <a:lstStyle/>
          <a:p>
            <a:pPr>
              <a:buNone/>
            </a:pPr>
            <a:r>
              <a:rPr lang="en-US" sz="2800" dirty="0" smtClean="0"/>
              <a:t>Peirce’s structure of a sign:</a:t>
            </a:r>
          </a:p>
          <a:p>
            <a:pPr marL="514350" indent="-514350">
              <a:buAutoNum type="arabicParenBoth"/>
            </a:pPr>
            <a:r>
              <a:rPr lang="en-US" sz="2800" dirty="0" smtClean="0"/>
              <a:t>the </a:t>
            </a:r>
            <a:r>
              <a:rPr lang="en-US" sz="2800" b="1" dirty="0" smtClean="0">
                <a:solidFill>
                  <a:srgbClr val="002060"/>
                </a:solidFill>
              </a:rPr>
              <a:t>sign</a:t>
            </a:r>
            <a:r>
              <a:rPr lang="en-US" sz="2800" dirty="0" smtClean="0"/>
              <a:t>, </a:t>
            </a:r>
          </a:p>
          <a:p>
            <a:pPr marL="514350" indent="-514350">
              <a:buAutoNum type="arabicParenBoth"/>
            </a:pPr>
            <a:r>
              <a:rPr lang="en-US" sz="2800" dirty="0" smtClean="0"/>
              <a:t>the sign's subject matter, called its </a:t>
            </a:r>
            <a:r>
              <a:rPr lang="en-US" sz="2800" b="1" dirty="0" smtClean="0">
                <a:solidFill>
                  <a:srgbClr val="002060"/>
                </a:solidFill>
              </a:rPr>
              <a:t>object</a:t>
            </a:r>
            <a:r>
              <a:rPr lang="en-US" sz="2800" dirty="0" smtClean="0"/>
              <a:t>, </a:t>
            </a:r>
          </a:p>
          <a:p>
            <a:pPr marL="514350" indent="-514350">
              <a:buAutoNum type="arabicParenBoth"/>
            </a:pPr>
            <a:r>
              <a:rPr lang="en-US" sz="2800" dirty="0" smtClean="0"/>
              <a:t>the sign's meaning called its </a:t>
            </a:r>
            <a:r>
              <a:rPr lang="en-US" sz="2800" b="1" dirty="0" err="1" smtClean="0">
                <a:solidFill>
                  <a:srgbClr val="002060"/>
                </a:solidFill>
              </a:rPr>
              <a:t>interpretant</a:t>
            </a:r>
            <a:endParaRPr lang="ru-RU"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TotalTime>
  <Words>734</Words>
  <Application>Microsoft Office PowerPoint</Application>
  <PresentationFormat>Экран (4:3)</PresentationFormat>
  <Paragraphs>65</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Language as a semiotic system</vt:lpstr>
      <vt:lpstr>Language as a semiotic system</vt:lpstr>
      <vt:lpstr>Signs and their attributes</vt:lpstr>
      <vt:lpstr>Signs and their attributes</vt:lpstr>
      <vt:lpstr>Typology of signs</vt:lpstr>
      <vt:lpstr>Typology of signs</vt:lpstr>
      <vt:lpstr>Typology of signs</vt:lpstr>
      <vt:lpstr>Sign structure</vt:lpstr>
      <vt:lpstr>Sign structure</vt:lpstr>
      <vt:lpstr>Sign structure</vt:lpstr>
      <vt:lpstr>Signs in language</vt:lpstr>
      <vt:lpstr>Non-verbal communication</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Komp</dc:creator>
  <cp:lastModifiedBy>Microsoft Office</cp:lastModifiedBy>
  <cp:revision>32</cp:revision>
  <dcterms:created xsi:type="dcterms:W3CDTF">2016-07-31T12:17:11Z</dcterms:created>
  <dcterms:modified xsi:type="dcterms:W3CDTF">2016-10-06T09:50:05Z</dcterms:modified>
</cp:coreProperties>
</file>