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3" r:id="rId5"/>
    <p:sldId id="264" r:id="rId6"/>
    <p:sldId id="266" r:id="rId7"/>
    <p:sldId id="267" r:id="rId8"/>
    <p:sldId id="268" r:id="rId9"/>
    <p:sldId id="280" r:id="rId10"/>
    <p:sldId id="295" r:id="rId11"/>
    <p:sldId id="296" r:id="rId12"/>
    <p:sldId id="297" r:id="rId13"/>
    <p:sldId id="298" r:id="rId14"/>
    <p:sldId id="299" r:id="rId15"/>
    <p:sldId id="269" r:id="rId16"/>
    <p:sldId id="270" r:id="rId17"/>
    <p:sldId id="271" r:id="rId18"/>
    <p:sldId id="273" r:id="rId19"/>
    <p:sldId id="274" r:id="rId20"/>
    <p:sldId id="278"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24"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81B105B-6AB6-49B7-9CB0-960BCBFCB5DF}"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D2ACBC-301C-453E-9078-E0432BFE4A9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81B105B-6AB6-49B7-9CB0-960BCBFCB5DF}"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D2ACBC-301C-453E-9078-E0432BFE4A9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81B105B-6AB6-49B7-9CB0-960BCBFCB5DF}"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D2ACBC-301C-453E-9078-E0432BFE4A9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81B105B-6AB6-49B7-9CB0-960BCBFCB5DF}"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D2ACBC-301C-453E-9078-E0432BFE4A9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81B105B-6AB6-49B7-9CB0-960BCBFCB5DF}" type="datetimeFigureOut">
              <a:rPr lang="ru-RU" smtClean="0"/>
              <a:pPr/>
              <a:t>06.10.2016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D2ACBC-301C-453E-9078-E0432BFE4A9F}"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81B105B-6AB6-49B7-9CB0-960BCBFCB5DF}" type="datetimeFigureOut">
              <a:rPr lang="ru-RU" smtClean="0"/>
              <a:pPr/>
              <a:t>06.10.2016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CD2ACBC-301C-453E-9078-E0432BFE4A9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81B105B-6AB6-49B7-9CB0-960BCBFCB5DF}" type="datetimeFigureOut">
              <a:rPr lang="ru-RU" smtClean="0"/>
              <a:pPr/>
              <a:t>06.10.2016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CD2ACBC-301C-453E-9078-E0432BFE4A9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81B105B-6AB6-49B7-9CB0-960BCBFCB5DF}" type="datetimeFigureOut">
              <a:rPr lang="ru-RU" smtClean="0"/>
              <a:pPr/>
              <a:t>06.10.2016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CD2ACBC-301C-453E-9078-E0432BFE4A9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81B105B-6AB6-49B7-9CB0-960BCBFCB5DF}" type="datetimeFigureOut">
              <a:rPr lang="ru-RU" smtClean="0"/>
              <a:pPr/>
              <a:t>06.10.2016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CD2ACBC-301C-453E-9078-E0432BFE4A9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81B105B-6AB6-49B7-9CB0-960BCBFCB5DF}" type="datetimeFigureOut">
              <a:rPr lang="ru-RU" smtClean="0"/>
              <a:pPr/>
              <a:t>06.10.2016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CD2ACBC-301C-453E-9078-E0432BFE4A9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81B105B-6AB6-49B7-9CB0-960BCBFCB5DF}" type="datetimeFigureOut">
              <a:rPr lang="ru-RU" smtClean="0"/>
              <a:pPr/>
              <a:t>06.10.2016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CD2ACBC-301C-453E-9078-E0432BFE4A9F}"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1B105B-6AB6-49B7-9CB0-960BCBFCB5DF}" type="datetimeFigureOut">
              <a:rPr lang="ru-RU" smtClean="0"/>
              <a:pPr/>
              <a:t>06.10.2016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D2ACBC-301C-453E-9078-E0432BFE4A9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solidFill>
                  <a:srgbClr val="7030A0"/>
                </a:solidFill>
              </a:rPr>
              <a:t>Language and thought</a:t>
            </a:r>
            <a:endParaRPr lang="ru-RU" dirty="0">
              <a:solidFill>
                <a:srgbClr val="7030A0"/>
              </a:solidFill>
            </a:endParaRPr>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a:bodyPr>
          <a:lstStyle/>
          <a:p>
            <a:r>
              <a:rPr lang="en-US" sz="2400" dirty="0" smtClean="0">
                <a:solidFill>
                  <a:srgbClr val="7030A0"/>
                </a:solidFill>
              </a:rPr>
              <a:t>Language and cognition</a:t>
            </a:r>
            <a:endParaRPr lang="ru-RU" sz="2400" dirty="0">
              <a:solidFill>
                <a:srgbClr val="7030A0"/>
              </a:solidFill>
            </a:endParaRPr>
          </a:p>
        </p:txBody>
      </p:sp>
      <p:sp>
        <p:nvSpPr>
          <p:cNvPr id="3" name="Содержимое 2"/>
          <p:cNvSpPr>
            <a:spLocks noGrp="1"/>
          </p:cNvSpPr>
          <p:nvPr>
            <p:ph idx="1"/>
          </p:nvPr>
        </p:nvSpPr>
        <p:spPr>
          <a:xfrm>
            <a:off x="457200" y="980728"/>
            <a:ext cx="8229600" cy="3960439"/>
          </a:xfrm>
        </p:spPr>
        <p:txBody>
          <a:bodyPr>
            <a:normAutofit/>
          </a:bodyPr>
          <a:lstStyle/>
          <a:p>
            <a:pPr>
              <a:buNone/>
            </a:pPr>
            <a:endParaRPr lang="en-US" sz="2400" dirty="0" smtClean="0"/>
          </a:p>
          <a:p>
            <a:pPr>
              <a:buNone/>
            </a:pPr>
            <a:r>
              <a:rPr lang="en-US" sz="2400" dirty="0" smtClean="0"/>
              <a:t>The new AI tradition and the information processing movement  within psychology emphasized learning  and was thus opposed to the emphasis on innate knowledge structures which were part of Chomsky’s linguistics.</a:t>
            </a:r>
          </a:p>
          <a:p>
            <a:pPr>
              <a:buNone/>
            </a:pPr>
            <a:endParaRPr lang="ru-RU"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a:bodyPr>
          <a:lstStyle/>
          <a:p>
            <a:r>
              <a:rPr lang="en-US" sz="2400" dirty="0" smtClean="0">
                <a:solidFill>
                  <a:srgbClr val="7030A0"/>
                </a:solidFill>
              </a:rPr>
              <a:t>Language and cognition</a:t>
            </a:r>
            <a:endParaRPr lang="ru-RU" sz="2400" dirty="0">
              <a:solidFill>
                <a:srgbClr val="7030A0"/>
              </a:solidFill>
            </a:endParaRPr>
          </a:p>
        </p:txBody>
      </p:sp>
      <p:sp>
        <p:nvSpPr>
          <p:cNvPr id="3" name="Содержимое 2"/>
          <p:cNvSpPr>
            <a:spLocks noGrp="1"/>
          </p:cNvSpPr>
          <p:nvPr>
            <p:ph idx="1"/>
          </p:nvPr>
        </p:nvSpPr>
        <p:spPr>
          <a:xfrm>
            <a:off x="539552" y="980728"/>
            <a:ext cx="8229600" cy="3960439"/>
          </a:xfrm>
        </p:spPr>
        <p:txBody>
          <a:bodyPr>
            <a:normAutofit/>
          </a:bodyPr>
          <a:lstStyle/>
          <a:p>
            <a:pPr>
              <a:buNone/>
            </a:pPr>
            <a:r>
              <a:rPr lang="en-US" sz="2400" dirty="0" smtClean="0"/>
              <a:t>In the 1980s and 1990s three scientific developments influenced theories about language-cognition relationship:</a:t>
            </a:r>
          </a:p>
          <a:p>
            <a:r>
              <a:rPr lang="en-US" sz="2400" dirty="0" smtClean="0"/>
              <a:t>connectionism</a:t>
            </a:r>
          </a:p>
          <a:p>
            <a:r>
              <a:rPr lang="en-US" sz="2400" dirty="0" smtClean="0"/>
              <a:t>cognitive linguistics</a:t>
            </a:r>
          </a:p>
          <a:p>
            <a:r>
              <a:rPr lang="en-US" sz="2400" dirty="0" smtClean="0"/>
              <a:t>cognitive neuroscience movement</a:t>
            </a:r>
          </a:p>
          <a:p>
            <a:pPr>
              <a:buNone/>
            </a:pPr>
            <a:endParaRPr lang="en-US" sz="2400" dirty="0" smtClean="0"/>
          </a:p>
          <a:p>
            <a:pPr>
              <a:buNone/>
            </a:pPr>
            <a:endParaRPr lang="ru-RU"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a:bodyPr>
          <a:lstStyle/>
          <a:p>
            <a:r>
              <a:rPr lang="en-US" sz="2400" dirty="0" smtClean="0">
                <a:solidFill>
                  <a:srgbClr val="7030A0"/>
                </a:solidFill>
              </a:rPr>
              <a:t>Language and cognition</a:t>
            </a:r>
            <a:endParaRPr lang="ru-RU" sz="2400" dirty="0">
              <a:solidFill>
                <a:srgbClr val="7030A0"/>
              </a:solidFill>
            </a:endParaRPr>
          </a:p>
        </p:txBody>
      </p:sp>
      <p:sp>
        <p:nvSpPr>
          <p:cNvPr id="3" name="Содержимое 2"/>
          <p:cNvSpPr>
            <a:spLocks noGrp="1"/>
          </p:cNvSpPr>
          <p:nvPr>
            <p:ph idx="1"/>
          </p:nvPr>
        </p:nvSpPr>
        <p:spPr>
          <a:xfrm>
            <a:off x="539552" y="980728"/>
            <a:ext cx="8229600" cy="5112568"/>
          </a:xfrm>
        </p:spPr>
        <p:txBody>
          <a:bodyPr>
            <a:normAutofit fontScale="92500"/>
          </a:bodyPr>
          <a:lstStyle/>
          <a:p>
            <a:pPr>
              <a:buNone/>
            </a:pPr>
            <a:r>
              <a:rPr lang="en-US" sz="2400" b="1" dirty="0" smtClean="0">
                <a:solidFill>
                  <a:srgbClr val="002060"/>
                </a:solidFill>
              </a:rPr>
              <a:t>Connectionism</a:t>
            </a:r>
          </a:p>
          <a:p>
            <a:pPr>
              <a:buNone/>
            </a:pPr>
            <a:r>
              <a:rPr lang="en-US" sz="2400" dirty="0" smtClean="0"/>
              <a:t>It states that behavioral responses to specific stimuli are established through a process of trial and error that affects neural connections between the stimuli and the most satisfying responses.</a:t>
            </a:r>
          </a:p>
          <a:p>
            <a:pPr>
              <a:buNone/>
            </a:pPr>
            <a:r>
              <a:rPr lang="en-US" sz="2400" dirty="0" smtClean="0"/>
              <a:t>Connectionism views language as a complex system of units which become interconnected in the mind as they are encountered together. The more often units are heard or seen together, the more likely it is that the presence of one will lead to the activation of the other. </a:t>
            </a:r>
          </a:p>
          <a:p>
            <a:pPr>
              <a:buNone/>
            </a:pPr>
            <a:r>
              <a:rPr lang="en-US" sz="2400" dirty="0" smtClean="0"/>
              <a:t>Language acquisition is not just a process of associating words with elements of external reality. It is also a process of associating words and phrases with the other words and phrases that occur with them, or words with grammatical morphemes that occur with them.</a:t>
            </a:r>
          </a:p>
          <a:p>
            <a:pPr>
              <a:buNone/>
            </a:pPr>
            <a:endParaRPr lang="ru-RU"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a:bodyPr>
          <a:lstStyle/>
          <a:p>
            <a:r>
              <a:rPr lang="en-US" sz="2400" dirty="0" smtClean="0">
                <a:solidFill>
                  <a:srgbClr val="7030A0"/>
                </a:solidFill>
              </a:rPr>
              <a:t>Language and cognition</a:t>
            </a:r>
            <a:endParaRPr lang="ru-RU" sz="2400" dirty="0">
              <a:solidFill>
                <a:srgbClr val="7030A0"/>
              </a:solidFill>
            </a:endParaRPr>
          </a:p>
        </p:txBody>
      </p:sp>
      <p:sp>
        <p:nvSpPr>
          <p:cNvPr id="3" name="Содержимое 2"/>
          <p:cNvSpPr>
            <a:spLocks noGrp="1"/>
          </p:cNvSpPr>
          <p:nvPr>
            <p:ph idx="1"/>
          </p:nvPr>
        </p:nvSpPr>
        <p:spPr>
          <a:xfrm>
            <a:off x="539552" y="980728"/>
            <a:ext cx="8229600" cy="5112568"/>
          </a:xfrm>
        </p:spPr>
        <p:txBody>
          <a:bodyPr>
            <a:normAutofit fontScale="92500" lnSpcReduction="10000"/>
          </a:bodyPr>
          <a:lstStyle/>
          <a:p>
            <a:pPr>
              <a:buNone/>
            </a:pPr>
            <a:r>
              <a:rPr lang="en-US" sz="2400" b="1" dirty="0" smtClean="0">
                <a:solidFill>
                  <a:srgbClr val="002060"/>
                </a:solidFill>
              </a:rPr>
              <a:t>Cognitive linguistics</a:t>
            </a:r>
          </a:p>
          <a:p>
            <a:pPr>
              <a:buNone/>
            </a:pPr>
            <a:r>
              <a:rPr lang="en-US" sz="2400" dirty="0" smtClean="0"/>
              <a:t>Cognitive Linguistics views linguistic knowledge as part of general cognition and thinking; linguistic </a:t>
            </a:r>
            <a:r>
              <a:rPr lang="en-US" sz="2400" dirty="0" err="1" smtClean="0"/>
              <a:t>behaviour</a:t>
            </a:r>
            <a:r>
              <a:rPr lang="en-US" sz="2400" dirty="0" smtClean="0"/>
              <a:t> is not separated from other general cognitive abilities which allow mental processes of reasoning, memory, attention or learning, but understood as an integral part of it. </a:t>
            </a:r>
          </a:p>
          <a:p>
            <a:pPr algn="just">
              <a:buNone/>
            </a:pPr>
            <a:endParaRPr lang="en-US" sz="2400" i="1" dirty="0" smtClean="0"/>
          </a:p>
          <a:p>
            <a:pPr algn="just">
              <a:buNone/>
            </a:pPr>
            <a:r>
              <a:rPr lang="en-US" sz="2400" i="1" dirty="0" smtClean="0"/>
              <a:t>Language offers a window into cognitive function, providing insights into the nature, structure and organization of thoughts and ideas. The most important way in which cognitive linguistics differs from other approaches to the study of language, then, is that language is assumed to reflect certain fundamental properties and design features of the human mind.“</a:t>
            </a:r>
          </a:p>
          <a:p>
            <a:pPr algn="r">
              <a:buNone/>
            </a:pPr>
            <a:r>
              <a:rPr lang="en-US" sz="2400" i="1" dirty="0" smtClean="0"/>
              <a:t>(</a:t>
            </a:r>
            <a:r>
              <a:rPr lang="en-US" sz="2400" i="1" dirty="0" err="1" smtClean="0"/>
              <a:t>Vyvyan</a:t>
            </a:r>
            <a:r>
              <a:rPr lang="en-US" sz="2400" i="1" dirty="0" smtClean="0"/>
              <a:t> Evans and Melanie Green, Cognitive Linguistics: An Introduction. </a:t>
            </a:r>
            <a:r>
              <a:rPr lang="en-US" sz="2400" i="1" dirty="0" err="1" smtClean="0"/>
              <a:t>Routledge</a:t>
            </a:r>
            <a:r>
              <a:rPr lang="en-US" sz="2400" i="1" dirty="0" smtClean="0"/>
              <a:t>, 2006)</a:t>
            </a:r>
            <a:endParaRPr lang="ru-RU" sz="2400"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a:bodyPr>
          <a:lstStyle/>
          <a:p>
            <a:r>
              <a:rPr lang="en-US" sz="2400" dirty="0" smtClean="0">
                <a:solidFill>
                  <a:srgbClr val="7030A0"/>
                </a:solidFill>
              </a:rPr>
              <a:t>Language and cognition</a:t>
            </a:r>
            <a:endParaRPr lang="ru-RU" sz="2400" dirty="0">
              <a:solidFill>
                <a:srgbClr val="7030A0"/>
              </a:solidFill>
            </a:endParaRPr>
          </a:p>
        </p:txBody>
      </p:sp>
      <p:sp>
        <p:nvSpPr>
          <p:cNvPr id="3" name="Содержимое 2"/>
          <p:cNvSpPr>
            <a:spLocks noGrp="1"/>
          </p:cNvSpPr>
          <p:nvPr>
            <p:ph idx="1"/>
          </p:nvPr>
        </p:nvSpPr>
        <p:spPr>
          <a:xfrm>
            <a:off x="539552" y="980728"/>
            <a:ext cx="8229600" cy="5112568"/>
          </a:xfrm>
        </p:spPr>
        <p:txBody>
          <a:bodyPr>
            <a:normAutofit fontScale="92500"/>
          </a:bodyPr>
          <a:lstStyle/>
          <a:p>
            <a:pPr>
              <a:buNone/>
            </a:pPr>
            <a:r>
              <a:rPr lang="en-US" sz="2400" b="1" dirty="0" smtClean="0">
                <a:solidFill>
                  <a:srgbClr val="002060"/>
                </a:solidFill>
              </a:rPr>
              <a:t>Cognitive neuroscience movement</a:t>
            </a:r>
          </a:p>
          <a:p>
            <a:r>
              <a:rPr lang="en-US" sz="2400" dirty="0" smtClean="0"/>
              <a:t>The regions of the brain that mediate language use are particularly adaptable. Like other aspects of cognition, language acquisition is heavily dependent on experience.</a:t>
            </a:r>
          </a:p>
          <a:p>
            <a:r>
              <a:rPr lang="en-US" sz="2400" dirty="0" smtClean="0"/>
              <a:t>Regional specialization in the brain is beyond doubt but  modularity of the cognitive functions, including language, is highly debatable from the point of view of neurobiology and evolution.</a:t>
            </a:r>
          </a:p>
          <a:p>
            <a:r>
              <a:rPr lang="en-US" sz="2400" dirty="0" smtClean="0"/>
              <a:t>Language has an epigenetic, not genetic origin. Epigenetic development is the proposal that </a:t>
            </a:r>
            <a:r>
              <a:rPr lang="en-US" sz="2400" dirty="0" err="1" smtClean="0"/>
              <a:t>behaviour</a:t>
            </a:r>
            <a:r>
              <a:rPr lang="en-US" sz="2400" dirty="0" smtClean="0"/>
              <a:t> results from a complex dynamic evolution of genes  and environmental forces during both prenatal and postnatal development.</a:t>
            </a:r>
          </a:p>
          <a:p>
            <a:r>
              <a:rPr lang="en-US" sz="2400" dirty="0" smtClean="0"/>
              <a:t>Cognitive abilities emerge from a biological structure which evolves, both before and </a:t>
            </a:r>
            <a:r>
              <a:rPr lang="en-US" sz="2400" smtClean="0"/>
              <a:t>after birth, </a:t>
            </a:r>
            <a:r>
              <a:rPr lang="en-US" sz="2400" dirty="0" smtClean="0"/>
              <a:t>in tandem with environmental forces.</a:t>
            </a:r>
          </a:p>
          <a:p>
            <a:endParaRPr lang="en-US" sz="24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Basics of neurolinguistics</a:t>
            </a:r>
            <a:endParaRPr lang="ru-RU" sz="2400" dirty="0">
              <a:solidFill>
                <a:srgbClr val="7030A0"/>
              </a:solidFill>
            </a:endParaRPr>
          </a:p>
        </p:txBody>
      </p:sp>
      <p:sp>
        <p:nvSpPr>
          <p:cNvPr id="3" name="Содержимое 2"/>
          <p:cNvSpPr>
            <a:spLocks noGrp="1"/>
          </p:cNvSpPr>
          <p:nvPr>
            <p:ph idx="1"/>
          </p:nvPr>
        </p:nvSpPr>
        <p:spPr>
          <a:xfrm>
            <a:off x="457200" y="836713"/>
            <a:ext cx="8147248" cy="3384376"/>
          </a:xfrm>
        </p:spPr>
        <p:txBody>
          <a:bodyPr>
            <a:normAutofit fontScale="92500"/>
          </a:bodyPr>
          <a:lstStyle/>
          <a:p>
            <a:pPr>
              <a:buNone/>
            </a:pPr>
            <a:r>
              <a:rPr lang="en-US" b="1" dirty="0" smtClean="0">
                <a:solidFill>
                  <a:srgbClr val="002060"/>
                </a:solidFill>
              </a:rPr>
              <a:t>Neurolinguistics</a:t>
            </a:r>
            <a:r>
              <a:rPr lang="en-US" dirty="0" smtClean="0"/>
              <a:t> is the study of how language is represented in the brain: that is, how and where our brains store our knowledge of the language (or languages) that we speak, understand, read, and write, what happens in our brains as we acquire that knowledge, and what happens as we use it in our everyday lives. </a:t>
            </a:r>
            <a:endParaRPr lang="ru-RU" dirty="0"/>
          </a:p>
        </p:txBody>
      </p:sp>
      <p:pic>
        <p:nvPicPr>
          <p:cNvPr id="26626" name="Picture 2" descr="http://synergyholistichealth.com/images/services/service-nlp.jpg"/>
          <p:cNvPicPr>
            <a:picLocks noChangeAspect="1" noChangeArrowheads="1"/>
          </p:cNvPicPr>
          <p:nvPr/>
        </p:nvPicPr>
        <p:blipFill>
          <a:blip r:embed="rId2" cstate="print"/>
          <a:srcRect/>
          <a:stretch>
            <a:fillRect/>
          </a:stretch>
        </p:blipFill>
        <p:spPr bwMode="auto">
          <a:xfrm>
            <a:off x="5105400" y="4152900"/>
            <a:ext cx="4038600" cy="27051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Basics of neurolinguistics</a:t>
            </a:r>
            <a:endParaRPr lang="ru-RU" sz="2400" dirty="0">
              <a:solidFill>
                <a:srgbClr val="7030A0"/>
              </a:solidFill>
            </a:endParaRPr>
          </a:p>
        </p:txBody>
      </p:sp>
      <p:sp>
        <p:nvSpPr>
          <p:cNvPr id="3" name="Содержимое 2"/>
          <p:cNvSpPr>
            <a:spLocks noGrp="1"/>
          </p:cNvSpPr>
          <p:nvPr>
            <p:ph idx="1"/>
          </p:nvPr>
        </p:nvSpPr>
        <p:spPr>
          <a:xfrm>
            <a:off x="457200" y="836712"/>
            <a:ext cx="8147248" cy="5400599"/>
          </a:xfrm>
        </p:spPr>
        <p:txBody>
          <a:bodyPr>
            <a:normAutofit fontScale="92500"/>
          </a:bodyPr>
          <a:lstStyle/>
          <a:p>
            <a:pPr>
              <a:buNone/>
            </a:pPr>
            <a:r>
              <a:rPr lang="en-US" sz="2400" dirty="0" err="1" smtClean="0">
                <a:solidFill>
                  <a:srgbClr val="002060"/>
                </a:solidFill>
              </a:rPr>
              <a:t>Neurolinguists</a:t>
            </a:r>
            <a:r>
              <a:rPr lang="en-US" sz="2400" dirty="0" smtClean="0">
                <a:solidFill>
                  <a:srgbClr val="002060"/>
                </a:solidFill>
              </a:rPr>
              <a:t> try to answer the following questions: </a:t>
            </a:r>
          </a:p>
          <a:p>
            <a:r>
              <a:rPr lang="en-US" sz="2400" dirty="0" smtClean="0"/>
              <a:t>What about our brains makes human language possible – why is our communication system so elaborate and so different from that of other animals?</a:t>
            </a:r>
          </a:p>
          <a:p>
            <a:r>
              <a:rPr lang="en-US" sz="2400" dirty="0" smtClean="0"/>
              <a:t>Does language use the same kind of neural computation as other cognitive systems, such as music or mathematics? </a:t>
            </a:r>
          </a:p>
          <a:p>
            <a:r>
              <a:rPr lang="en-US" sz="2400" dirty="0" smtClean="0"/>
              <a:t>Where in your brain is a word that you've learned? </a:t>
            </a:r>
          </a:p>
          <a:p>
            <a:r>
              <a:rPr lang="en-US" sz="2400" dirty="0" smtClean="0"/>
              <a:t>How does a word ‘come to mind’ when you need it (and why does it sometimes not come to you?)</a:t>
            </a:r>
          </a:p>
          <a:p>
            <a:r>
              <a:rPr lang="en-US" sz="2400" dirty="0" smtClean="0"/>
              <a:t>If you know two languages, how do you switch between them and how do you keep them from interfering with each other?</a:t>
            </a:r>
          </a:p>
          <a:p>
            <a:r>
              <a:rPr lang="en-US" sz="2400" dirty="0" smtClean="0"/>
              <a:t>If you learn two languages from birth, how is your brain different from the brain of someone who speaks only one language, and why?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Basics of neurolinguistics</a:t>
            </a:r>
            <a:endParaRPr lang="ru-RU" sz="2400" dirty="0">
              <a:solidFill>
                <a:srgbClr val="7030A0"/>
              </a:solidFill>
            </a:endParaRPr>
          </a:p>
        </p:txBody>
      </p:sp>
      <p:sp>
        <p:nvSpPr>
          <p:cNvPr id="3" name="Содержимое 2"/>
          <p:cNvSpPr>
            <a:spLocks noGrp="1"/>
          </p:cNvSpPr>
          <p:nvPr>
            <p:ph idx="1"/>
          </p:nvPr>
        </p:nvSpPr>
        <p:spPr>
          <a:xfrm>
            <a:off x="457200" y="836712"/>
            <a:ext cx="8147248" cy="5400599"/>
          </a:xfrm>
        </p:spPr>
        <p:txBody>
          <a:bodyPr>
            <a:normAutofit/>
          </a:bodyPr>
          <a:lstStyle/>
          <a:p>
            <a:pPr>
              <a:buNone/>
            </a:pPr>
            <a:r>
              <a:rPr lang="en-US" sz="2400" dirty="0"/>
              <a:t> </a:t>
            </a:r>
            <a:r>
              <a:rPr lang="en-US" sz="2400" dirty="0" smtClean="0"/>
              <a:t>Neurolinguistics </a:t>
            </a:r>
            <a:r>
              <a:rPr lang="en-US" sz="2400" dirty="0"/>
              <a:t>is deeply entwined with </a:t>
            </a:r>
            <a:r>
              <a:rPr lang="en-US" sz="2400" dirty="0" smtClean="0">
                <a:solidFill>
                  <a:srgbClr val="002060"/>
                </a:solidFill>
              </a:rPr>
              <a:t>psycholinguistics</a:t>
            </a:r>
            <a:r>
              <a:rPr lang="en-US" sz="2400" dirty="0" smtClean="0"/>
              <a:t>.</a:t>
            </a:r>
          </a:p>
          <a:p>
            <a:pPr>
              <a:buNone/>
            </a:pPr>
            <a:r>
              <a:rPr lang="en-US" sz="2400" dirty="0" smtClean="0"/>
              <a:t> </a:t>
            </a:r>
          </a:p>
          <a:p>
            <a:pPr>
              <a:buNone/>
            </a:pPr>
            <a:r>
              <a:rPr lang="en-US" sz="2400" b="1" dirty="0" smtClean="0"/>
              <a:t>Neurolinguistics</a:t>
            </a:r>
            <a:r>
              <a:rPr lang="en-US" sz="2400" dirty="0" smtClean="0"/>
              <a:t> - the study of the neural mechanisms in the human brain that control the comprehension, production, and acquisition of language.</a:t>
            </a:r>
          </a:p>
          <a:p>
            <a:pPr>
              <a:buNone/>
            </a:pPr>
            <a:endParaRPr lang="en-US" sz="2400" dirty="0"/>
          </a:p>
          <a:p>
            <a:pPr>
              <a:buNone/>
            </a:pPr>
            <a:r>
              <a:rPr lang="en-US" sz="2400" b="1" dirty="0" smtClean="0"/>
              <a:t>Psycholinguistics</a:t>
            </a:r>
            <a:r>
              <a:rPr lang="en-US" sz="2400" dirty="0" smtClean="0"/>
              <a:t> - the psychology of language, including language acquisition by children, the mental processes underlying adult comprehension and production of speech, language disorders, etc</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givengain.com/unique/comacare/pics/brain.jpg"/>
          <p:cNvPicPr>
            <a:picLocks noChangeAspect="1" noChangeArrowheads="1"/>
          </p:cNvPicPr>
          <p:nvPr/>
        </p:nvPicPr>
        <p:blipFill>
          <a:blip r:embed="rId2" cstate="print"/>
          <a:srcRect/>
          <a:stretch>
            <a:fillRect/>
          </a:stretch>
        </p:blipFill>
        <p:spPr bwMode="auto">
          <a:xfrm>
            <a:off x="3923928" y="0"/>
            <a:ext cx="5220072" cy="3667100"/>
          </a:xfrm>
          <a:prstGeom prst="rect">
            <a:avLst/>
          </a:prstGeom>
          <a:noFill/>
        </p:spPr>
      </p:pic>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Basics of neurolinguistics</a:t>
            </a:r>
            <a:endParaRPr lang="ru-RU" sz="2400" dirty="0">
              <a:solidFill>
                <a:srgbClr val="7030A0"/>
              </a:solidFill>
            </a:endParaRPr>
          </a:p>
        </p:txBody>
      </p:sp>
      <p:sp>
        <p:nvSpPr>
          <p:cNvPr id="3" name="Содержимое 2"/>
          <p:cNvSpPr>
            <a:spLocks noGrp="1"/>
          </p:cNvSpPr>
          <p:nvPr>
            <p:ph idx="1"/>
          </p:nvPr>
        </p:nvSpPr>
        <p:spPr>
          <a:xfrm>
            <a:off x="457200" y="2852936"/>
            <a:ext cx="8219256" cy="3744416"/>
          </a:xfrm>
        </p:spPr>
        <p:txBody>
          <a:bodyPr>
            <a:normAutofit fontScale="85000" lnSpcReduction="20000"/>
          </a:bodyPr>
          <a:lstStyle/>
          <a:p>
            <a:pPr>
              <a:buNone/>
            </a:pPr>
            <a:r>
              <a:rPr lang="en-US" sz="2400" dirty="0"/>
              <a:t> </a:t>
            </a:r>
            <a:r>
              <a:rPr lang="en-US" sz="2400" dirty="0" smtClean="0">
                <a:solidFill>
                  <a:srgbClr val="002060"/>
                </a:solidFill>
              </a:rPr>
              <a:t>How our brain works</a:t>
            </a:r>
          </a:p>
          <a:p>
            <a:pPr>
              <a:buNone/>
            </a:pPr>
            <a:r>
              <a:rPr lang="en-US" sz="2400" dirty="0" smtClean="0"/>
              <a:t>Our brains store information in networks of brain cells. </a:t>
            </a:r>
          </a:p>
          <a:p>
            <a:pPr>
              <a:buNone/>
            </a:pPr>
            <a:r>
              <a:rPr lang="en-US" sz="2400" dirty="0" smtClean="0"/>
              <a:t>These neural networks are ultimately connected to the parts of the brain that control our movements (including those needed to produce speech) and our internal and external sensations (sounds, sights, touch, and those that come from our own movements). The connections within these networks may be strong or weak, and the information that a cell sends out may increase the activity of some of its neighbors and inhibit the activity of others. Each time a connection is used, it gets stronger. Densely connected neighborhoods of brain cells carry out computations that are integrated with information coming from other neighborhoods, often involving feedback loops. Many computations are carried out simultaneously (the brain is a massively parallel information processor).</a:t>
            </a:r>
          </a:p>
          <a:p>
            <a:pPr>
              <a:buNone/>
            </a:pPr>
            <a:endParaRPr lang="en-US" sz="2400" dirty="0" smtClean="0">
              <a:solidFill>
                <a:srgbClr val="002060"/>
              </a:solidFill>
            </a:endParaRPr>
          </a:p>
          <a:p>
            <a:pPr>
              <a:buNone/>
            </a:pPr>
            <a:endParaRPr lang="en-US" sz="2400" dirty="0" smtClean="0">
              <a:solidFill>
                <a:srgbClr val="00206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Basics of neurolinguistics</a:t>
            </a:r>
            <a:endParaRPr lang="ru-RU" sz="2400" dirty="0">
              <a:solidFill>
                <a:srgbClr val="7030A0"/>
              </a:solidFill>
            </a:endParaRPr>
          </a:p>
        </p:txBody>
      </p:sp>
      <p:sp>
        <p:nvSpPr>
          <p:cNvPr id="3" name="Содержимое 2"/>
          <p:cNvSpPr>
            <a:spLocks noGrp="1"/>
          </p:cNvSpPr>
          <p:nvPr>
            <p:ph idx="1"/>
          </p:nvPr>
        </p:nvSpPr>
        <p:spPr>
          <a:xfrm>
            <a:off x="457200" y="908720"/>
            <a:ext cx="8219256" cy="5688632"/>
          </a:xfrm>
        </p:spPr>
        <p:txBody>
          <a:bodyPr>
            <a:normAutofit/>
          </a:bodyPr>
          <a:lstStyle/>
          <a:p>
            <a:pPr>
              <a:buNone/>
            </a:pPr>
            <a:r>
              <a:rPr lang="en-US" sz="2400" dirty="0"/>
              <a:t> </a:t>
            </a:r>
            <a:r>
              <a:rPr lang="en-US" sz="2400" dirty="0" smtClean="0">
                <a:solidFill>
                  <a:srgbClr val="002060"/>
                </a:solidFill>
              </a:rPr>
              <a:t>How our brain works</a:t>
            </a:r>
          </a:p>
          <a:p>
            <a:pPr>
              <a:buNone/>
            </a:pPr>
            <a:r>
              <a:rPr lang="en-US" sz="2400" dirty="0" smtClean="0"/>
              <a:t>Learning information or a skill happens by establishing new connections and/or changing the strengths of existing connections. These local and long-distance networks of connected brain cells show plasticity – that is, they can keep changing throughout our lives, allowing us to learn and to recover (to some extent) from brain injuries. </a:t>
            </a:r>
          </a:p>
          <a:p>
            <a:pPr>
              <a:buNone/>
            </a:pPr>
            <a:r>
              <a:rPr lang="en-US" sz="2400" dirty="0" smtClean="0"/>
              <a:t>For people with </a:t>
            </a:r>
            <a:r>
              <a:rPr lang="en-US" sz="2400" dirty="0" smtClean="0">
                <a:solidFill>
                  <a:srgbClr val="002060"/>
                </a:solidFill>
              </a:rPr>
              <a:t>aphasia</a:t>
            </a:r>
            <a:r>
              <a:rPr lang="en-US" sz="2400" dirty="0" smtClean="0"/>
              <a:t> (language loss due to brain damage), depending on how serious the damage is, intense therapy and practice may bring about major improvements in language as well as in movement control.</a:t>
            </a:r>
            <a:endParaRPr lang="en-US" sz="2400" dirty="0" smtClean="0">
              <a:solidFill>
                <a:srgbClr val="002060"/>
              </a:solidFill>
            </a:endParaRPr>
          </a:p>
          <a:p>
            <a:pPr>
              <a:buNone/>
            </a:pPr>
            <a:endParaRPr lang="en-US" sz="2400" dirty="0" smtClean="0">
              <a:solidFill>
                <a:srgbClr val="00206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1600201"/>
            <a:ext cx="8229600" cy="1828800"/>
          </a:xfrm>
        </p:spPr>
        <p:txBody>
          <a:bodyPr/>
          <a:lstStyle/>
          <a:p>
            <a:endParaRPr lang="ru-RU" dirty="0"/>
          </a:p>
        </p:txBody>
      </p:sp>
      <p:pic>
        <p:nvPicPr>
          <p:cNvPr id="15362" name="Picture 2" descr="Language and Thought&#10;Perhaps because we typically think in words, language&#10;and thought seem completely intertwined. Indeed..."/>
          <p:cNvPicPr>
            <a:picLocks noChangeAspect="1" noChangeArrowheads="1"/>
          </p:cNvPicPr>
          <p:nvPr/>
        </p:nvPicPr>
        <p:blipFill>
          <a:blip r:embed="rId2" cstate="print"/>
          <a:srcRect/>
          <a:stretch>
            <a:fillRect/>
          </a:stretch>
        </p:blipFill>
        <p:spPr bwMode="auto">
          <a:xfrm>
            <a:off x="0" y="14286"/>
            <a:ext cx="9115425" cy="6843714"/>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fontScale="90000"/>
          </a:bodyPr>
          <a:lstStyle/>
          <a:p>
            <a:r>
              <a:rPr lang="en-US" sz="2400" dirty="0" smtClean="0">
                <a:solidFill>
                  <a:srgbClr val="7030A0"/>
                </a:solidFill>
              </a:rPr>
              <a:t>Basics of neurolinguistics</a:t>
            </a:r>
            <a:endParaRPr lang="ru-RU" sz="2400" dirty="0">
              <a:solidFill>
                <a:srgbClr val="7030A0"/>
              </a:solidFill>
            </a:endParaRPr>
          </a:p>
        </p:txBody>
      </p:sp>
      <p:sp>
        <p:nvSpPr>
          <p:cNvPr id="3" name="Содержимое 2"/>
          <p:cNvSpPr>
            <a:spLocks noGrp="1"/>
          </p:cNvSpPr>
          <p:nvPr>
            <p:ph idx="1"/>
          </p:nvPr>
        </p:nvSpPr>
        <p:spPr>
          <a:xfrm>
            <a:off x="457200" y="620688"/>
            <a:ext cx="8147248" cy="5760640"/>
          </a:xfrm>
        </p:spPr>
        <p:txBody>
          <a:bodyPr>
            <a:noAutofit/>
          </a:bodyPr>
          <a:lstStyle/>
          <a:p>
            <a:pPr>
              <a:buNone/>
            </a:pPr>
            <a:r>
              <a:rPr lang="en-US" sz="2400" b="1" dirty="0" smtClean="0">
                <a:solidFill>
                  <a:srgbClr val="002060"/>
                </a:solidFill>
              </a:rPr>
              <a:t>New findings</a:t>
            </a:r>
          </a:p>
          <a:p>
            <a:pPr marL="457200" indent="-457200">
              <a:buAutoNum type="arabicParenR"/>
            </a:pPr>
            <a:r>
              <a:rPr lang="en-US" sz="2400" dirty="0" smtClean="0"/>
              <a:t>extensive networks involving areas remote from the traditional language areas are deeply involved in language use, </a:t>
            </a:r>
          </a:p>
          <a:p>
            <a:pPr marL="457200" indent="-457200">
              <a:buAutoNum type="arabicParenR"/>
            </a:pPr>
            <a:r>
              <a:rPr lang="en-US" sz="2400" dirty="0" smtClean="0"/>
              <a:t>the language areas are also involved in the processing of non-language information, such as some aspects of music, </a:t>
            </a:r>
          </a:p>
          <a:p>
            <a:pPr marL="457200" indent="-457200">
              <a:buAutoNum type="arabicParenR"/>
            </a:pPr>
            <a:r>
              <a:rPr lang="en-US" sz="2400" dirty="0" smtClean="0"/>
              <a:t>the correlations of particular areas of the brain with particular language impairments are much poorer than had been thought.</a:t>
            </a: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1600201"/>
            <a:ext cx="8229600" cy="1828800"/>
          </a:xfrm>
        </p:spPr>
        <p:txBody>
          <a:bodyPr/>
          <a:lstStyle/>
          <a:p>
            <a:endParaRPr lang="ru-RU" dirty="0"/>
          </a:p>
        </p:txBody>
      </p:sp>
      <p:pic>
        <p:nvPicPr>
          <p:cNvPr id="16386" name="Picture 2" descr="Language and Thought&#10; Classical theorists like Plato and Aristotle argued that the categories of&#10;thought determine the ca..."/>
          <p:cNvPicPr>
            <a:picLocks noChangeAspect="1" noChangeArrowheads="1"/>
          </p:cNvPicPr>
          <p:nvPr/>
        </p:nvPicPr>
        <p:blipFill>
          <a:blip r:embed="rId2" cstate="print"/>
          <a:srcRect/>
          <a:stretch>
            <a:fillRect/>
          </a:stretch>
        </p:blipFill>
        <p:spPr bwMode="auto">
          <a:xfrm>
            <a:off x="0" y="14286"/>
            <a:ext cx="9115425" cy="6843714"/>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1600201"/>
            <a:ext cx="8229600" cy="1324744"/>
          </a:xfrm>
        </p:spPr>
        <p:txBody>
          <a:bodyPr/>
          <a:lstStyle/>
          <a:p>
            <a:endParaRPr lang="ru-RU" dirty="0"/>
          </a:p>
        </p:txBody>
      </p:sp>
      <p:pic>
        <p:nvPicPr>
          <p:cNvPr id="20482" name="Picture 2" descr="Linguistic determinism:&#10;• It is the idea that language and its structures&#10;limit and determine human knowledge or&#10;thought.&#10;..."/>
          <p:cNvPicPr>
            <a:picLocks noChangeAspect="1" noChangeArrowheads="1"/>
          </p:cNvPicPr>
          <p:nvPr/>
        </p:nvPicPr>
        <p:blipFill>
          <a:blip r:embed="rId2" cstate="print"/>
          <a:srcRect/>
          <a:stretch>
            <a:fillRect/>
          </a:stretch>
        </p:blipFill>
        <p:spPr bwMode="auto">
          <a:xfrm>
            <a:off x="28575" y="14286"/>
            <a:ext cx="9115425" cy="684371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1600201"/>
            <a:ext cx="8229600" cy="2044824"/>
          </a:xfrm>
        </p:spPr>
        <p:txBody>
          <a:bodyPr/>
          <a:lstStyle/>
          <a:p>
            <a:endParaRPr lang="ru-RU" dirty="0"/>
          </a:p>
        </p:txBody>
      </p:sp>
      <p:pic>
        <p:nvPicPr>
          <p:cNvPr id="21506" name="Picture 2" descr="Linguistic relativity:&#10;• Speakers of different languages&#10;- perceive the world differently.&#10;- resulting cognitive systems a..."/>
          <p:cNvPicPr>
            <a:picLocks noChangeAspect="1" noChangeArrowheads="1"/>
          </p:cNvPicPr>
          <p:nvPr/>
        </p:nvPicPr>
        <p:blipFill>
          <a:blip r:embed="rId2" cstate="print"/>
          <a:srcRect/>
          <a:stretch>
            <a:fillRect/>
          </a:stretch>
        </p:blipFill>
        <p:spPr bwMode="auto">
          <a:xfrm>
            <a:off x="28575" y="14286"/>
            <a:ext cx="9115425" cy="684371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1600201"/>
            <a:ext cx="8229600" cy="1828800"/>
          </a:xfrm>
        </p:spPr>
        <p:txBody>
          <a:bodyPr/>
          <a:lstStyle/>
          <a:p>
            <a:endParaRPr lang="ru-RU" dirty="0"/>
          </a:p>
        </p:txBody>
      </p:sp>
      <p:pic>
        <p:nvPicPr>
          <p:cNvPr id="23554" name="Picture 2" descr="Thought determines language&#10;• Those who believe this would say that cognitive&#10;development comes earlier in the life of chi..."/>
          <p:cNvPicPr>
            <a:picLocks noChangeAspect="1" noChangeArrowheads="1"/>
          </p:cNvPicPr>
          <p:nvPr/>
        </p:nvPicPr>
        <p:blipFill>
          <a:blip r:embed="rId2" cstate="print"/>
          <a:srcRect/>
          <a:stretch>
            <a:fillRect/>
          </a:stretch>
        </p:blipFill>
        <p:spPr bwMode="auto">
          <a:xfrm>
            <a:off x="0" y="0"/>
            <a:ext cx="9115425" cy="6843714"/>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1600201"/>
            <a:ext cx="8229600" cy="1972816"/>
          </a:xfrm>
        </p:spPr>
        <p:txBody>
          <a:bodyPr/>
          <a:lstStyle/>
          <a:p>
            <a:endParaRPr lang="ru-RU" dirty="0"/>
          </a:p>
        </p:txBody>
      </p:sp>
      <p:pic>
        <p:nvPicPr>
          <p:cNvPr id="24578" name="Picture 2" descr="• An instance that shows that thoughts and&#10;language are closely connected and thought&#10;processes have influence on our lang..."/>
          <p:cNvPicPr>
            <a:picLocks noChangeAspect="1" noChangeArrowheads="1"/>
          </p:cNvPicPr>
          <p:nvPr/>
        </p:nvPicPr>
        <p:blipFill>
          <a:blip r:embed="rId2" cstate="print"/>
          <a:srcRect/>
          <a:stretch>
            <a:fillRect/>
          </a:stretch>
        </p:blipFill>
        <p:spPr bwMode="auto">
          <a:xfrm>
            <a:off x="28575" y="14286"/>
            <a:ext cx="9115425" cy="684371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www.lollydaskal.com/wp-content/uploads/2012/01/Screen-shot-2012-01-28-at-7.36.48-PM.png"/>
          <p:cNvPicPr>
            <a:picLocks noChangeAspect="1" noChangeArrowheads="1"/>
          </p:cNvPicPr>
          <p:nvPr/>
        </p:nvPicPr>
        <p:blipFill>
          <a:blip r:embed="rId2" cstate="print"/>
          <a:srcRect/>
          <a:stretch>
            <a:fillRect/>
          </a:stretch>
        </p:blipFill>
        <p:spPr bwMode="auto">
          <a:xfrm>
            <a:off x="6495555" y="4797152"/>
            <a:ext cx="2648445" cy="2060848"/>
          </a:xfrm>
          <a:prstGeom prst="rect">
            <a:avLst/>
          </a:prstGeom>
          <a:noFill/>
        </p:spPr>
      </p:pic>
      <p:sp>
        <p:nvSpPr>
          <p:cNvPr id="2" name="Заголовок 1"/>
          <p:cNvSpPr>
            <a:spLocks noGrp="1"/>
          </p:cNvSpPr>
          <p:nvPr>
            <p:ph type="title"/>
          </p:nvPr>
        </p:nvSpPr>
        <p:spPr>
          <a:xfrm>
            <a:off x="457200" y="274638"/>
            <a:ext cx="8229600" cy="562074"/>
          </a:xfrm>
        </p:spPr>
        <p:txBody>
          <a:bodyPr>
            <a:normAutofit/>
          </a:bodyPr>
          <a:lstStyle/>
          <a:p>
            <a:r>
              <a:rPr lang="en-US" sz="2400" dirty="0" smtClean="0">
                <a:solidFill>
                  <a:srgbClr val="7030A0"/>
                </a:solidFill>
              </a:rPr>
              <a:t>Language and thought</a:t>
            </a:r>
            <a:endParaRPr lang="ru-RU" sz="2400" dirty="0"/>
          </a:p>
        </p:txBody>
      </p:sp>
      <p:sp>
        <p:nvSpPr>
          <p:cNvPr id="3" name="Содержимое 2"/>
          <p:cNvSpPr>
            <a:spLocks noGrp="1"/>
          </p:cNvSpPr>
          <p:nvPr>
            <p:ph idx="1"/>
          </p:nvPr>
        </p:nvSpPr>
        <p:spPr>
          <a:xfrm>
            <a:off x="457200" y="980729"/>
            <a:ext cx="8229600" cy="3816424"/>
          </a:xfrm>
        </p:spPr>
        <p:txBody>
          <a:bodyPr/>
          <a:lstStyle/>
          <a:p>
            <a:pPr>
              <a:buNone/>
            </a:pPr>
            <a:r>
              <a:rPr lang="en-US" dirty="0" smtClean="0">
                <a:solidFill>
                  <a:srgbClr val="7030A0"/>
                </a:solidFill>
              </a:rPr>
              <a:t>Language and thought are inseparable</a:t>
            </a:r>
          </a:p>
          <a:p>
            <a:r>
              <a:rPr lang="en-US" dirty="0" smtClean="0"/>
              <a:t>changing how people talk changes how they think, </a:t>
            </a:r>
          </a:p>
          <a:p>
            <a:r>
              <a:rPr lang="en-US" dirty="0" smtClean="0"/>
              <a:t>learning new color words enhances a person’s ability to discriminate color, </a:t>
            </a:r>
          </a:p>
          <a:p>
            <a:r>
              <a:rPr lang="en-US" dirty="0" smtClean="0"/>
              <a:t>learning new ways of talking about time imparts a new way of thinking about it</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en-US" sz="2400" dirty="0" smtClean="0">
                <a:solidFill>
                  <a:srgbClr val="7030A0"/>
                </a:solidFill>
              </a:rPr>
              <a:t>Language and thought</a:t>
            </a:r>
            <a:endParaRPr lang="ru-RU" sz="2400" dirty="0"/>
          </a:p>
        </p:txBody>
      </p:sp>
      <p:sp>
        <p:nvSpPr>
          <p:cNvPr id="3" name="Содержимое 2"/>
          <p:cNvSpPr>
            <a:spLocks noGrp="1"/>
          </p:cNvSpPr>
          <p:nvPr>
            <p:ph idx="1"/>
          </p:nvPr>
        </p:nvSpPr>
        <p:spPr>
          <a:xfrm>
            <a:off x="457200" y="980729"/>
            <a:ext cx="8363272" cy="3744416"/>
          </a:xfrm>
        </p:spPr>
        <p:txBody>
          <a:bodyPr>
            <a:normAutofit/>
          </a:bodyPr>
          <a:lstStyle/>
          <a:p>
            <a:pPr>
              <a:buNone/>
            </a:pPr>
            <a:r>
              <a:rPr lang="en-US" sz="2400" dirty="0" smtClean="0">
                <a:solidFill>
                  <a:srgbClr val="002060"/>
                </a:solidFill>
              </a:rPr>
              <a:t>Do animals think?</a:t>
            </a:r>
          </a:p>
          <a:p>
            <a:pPr>
              <a:buNone/>
            </a:pPr>
            <a:r>
              <a:rPr lang="en-US" sz="2400" dirty="0" smtClean="0"/>
              <a:t>In this context, thought is more than mere mental images, memories, and experiences and refers to the process of activating mental schemes to acquire new meaning, to reason, analyze and make decisions.</a:t>
            </a:r>
            <a:endParaRPr lang="en-US" sz="2400" dirty="0" smtClean="0">
              <a:solidFill>
                <a:srgbClr val="002060"/>
              </a:solidFill>
            </a:endParaRPr>
          </a:p>
          <a:p>
            <a:pPr>
              <a:buNone/>
            </a:pPr>
            <a:endParaRPr lang="ru-RU" sz="2400" dirty="0"/>
          </a:p>
        </p:txBody>
      </p:sp>
      <p:pic>
        <p:nvPicPr>
          <p:cNvPr id="35842" name="Picture 2" descr="http://api.theweek.com/sites/default/files/styles/tw_image_9_4/public/42-18537790_0.jpg?itok=oGryyilJ&amp;resize=1260x560"/>
          <p:cNvPicPr>
            <a:picLocks noChangeAspect="1" noChangeArrowheads="1"/>
          </p:cNvPicPr>
          <p:nvPr/>
        </p:nvPicPr>
        <p:blipFill>
          <a:blip r:embed="rId2" cstate="print"/>
          <a:srcRect/>
          <a:stretch>
            <a:fillRect/>
          </a:stretch>
        </p:blipFill>
        <p:spPr bwMode="auto">
          <a:xfrm>
            <a:off x="4103440" y="4617751"/>
            <a:ext cx="5040560" cy="2240249"/>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522</TotalTime>
  <Words>732</Words>
  <Application>Microsoft Office PowerPoint</Application>
  <PresentationFormat>Экран (4:3)</PresentationFormat>
  <Paragraphs>63</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Language and thought</vt:lpstr>
      <vt:lpstr>Слайд 2</vt:lpstr>
      <vt:lpstr>Слайд 3</vt:lpstr>
      <vt:lpstr>Слайд 4</vt:lpstr>
      <vt:lpstr>Слайд 5</vt:lpstr>
      <vt:lpstr>Слайд 6</vt:lpstr>
      <vt:lpstr>Слайд 7</vt:lpstr>
      <vt:lpstr>Language and thought</vt:lpstr>
      <vt:lpstr>Language and thought</vt:lpstr>
      <vt:lpstr>Language and cognition</vt:lpstr>
      <vt:lpstr>Language and cognition</vt:lpstr>
      <vt:lpstr>Language and cognition</vt:lpstr>
      <vt:lpstr>Language and cognition</vt:lpstr>
      <vt:lpstr>Language and cognition</vt:lpstr>
      <vt:lpstr>Basics of neurolinguistics</vt:lpstr>
      <vt:lpstr>Basics of neurolinguistics</vt:lpstr>
      <vt:lpstr>Basics of neurolinguistics</vt:lpstr>
      <vt:lpstr>Basics of neurolinguistics</vt:lpstr>
      <vt:lpstr>Basics of neurolinguistics</vt:lpstr>
      <vt:lpstr>Basics of neurolinguistics</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and thought</dc:title>
  <dc:creator>Komp</dc:creator>
  <cp:lastModifiedBy>Microsoft Office</cp:lastModifiedBy>
  <cp:revision>52</cp:revision>
  <dcterms:created xsi:type="dcterms:W3CDTF">2016-08-02T09:44:51Z</dcterms:created>
  <dcterms:modified xsi:type="dcterms:W3CDTF">2016-10-06T09:51:20Z</dcterms:modified>
</cp:coreProperties>
</file>