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4" r:id="rId4"/>
    <p:sldId id="267" r:id="rId5"/>
    <p:sldId id="268" r:id="rId6"/>
    <p:sldId id="270" r:id="rId7"/>
    <p:sldId id="272" r:id="rId8"/>
    <p:sldId id="271" r:id="rId9"/>
    <p:sldId id="273" r:id="rId10"/>
    <p:sldId id="276" r:id="rId11"/>
    <p:sldId id="278" r:id="rId12"/>
    <p:sldId id="279" r:id="rId13"/>
    <p:sldId id="281" r:id="rId14"/>
    <p:sldId id="280" r:id="rId15"/>
    <p:sldId id="283" r:id="rId16"/>
    <p:sldId id="287" r:id="rId17"/>
    <p:sldId id="288" r:id="rId18"/>
    <p:sldId id="292" r:id="rId19"/>
    <p:sldId id="293" r:id="rId20"/>
    <p:sldId id="295" r:id="rId21"/>
    <p:sldId id="301" r:id="rId22"/>
    <p:sldId id="302"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131CF9-EAC5-4D69-AB0D-33121C2ECAEC}"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37B5975-71CE-44A9-BE92-FB006FB39DA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31CF9-EAC5-4D69-AB0D-33121C2ECAEC}" type="datetimeFigureOut">
              <a:rPr lang="ru-RU" smtClean="0"/>
              <a:pPr/>
              <a:t>06.10.2016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B5975-71CE-44A9-BE92-FB006FB39DA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149080"/>
            <a:ext cx="7772400" cy="1470025"/>
          </a:xfrm>
        </p:spPr>
        <p:txBody>
          <a:bodyPr/>
          <a:lstStyle/>
          <a:p>
            <a:r>
              <a:rPr lang="en-US" b="1" dirty="0" smtClean="0"/>
              <a:t>General Linguistics</a:t>
            </a:r>
            <a:endParaRPr lang="ru-RU" b="1" dirty="0"/>
          </a:p>
        </p:txBody>
      </p:sp>
      <p:sp>
        <p:nvSpPr>
          <p:cNvPr id="3" name="Подзаголовок 2"/>
          <p:cNvSpPr>
            <a:spLocks noGrp="1"/>
          </p:cNvSpPr>
          <p:nvPr>
            <p:ph type="subTitle" idx="1"/>
          </p:nvPr>
        </p:nvSpPr>
        <p:spPr/>
        <p:txBody>
          <a:bodyPr/>
          <a:lstStyle/>
          <a:p>
            <a:endParaRPr lang="ru-RU"/>
          </a:p>
        </p:txBody>
      </p:sp>
      <p:pic>
        <p:nvPicPr>
          <p:cNvPr id="14338" name="Picture 2" descr="https://s-media-cache-ak0.pinimg.com/236x/cd/4b/03/cd4b037acc284ee612a756f38d2e380d.jpg"/>
          <p:cNvPicPr>
            <a:picLocks noChangeAspect="1" noChangeArrowheads="1"/>
          </p:cNvPicPr>
          <p:nvPr/>
        </p:nvPicPr>
        <p:blipFill>
          <a:blip r:embed="rId2" cstate="print"/>
          <a:srcRect/>
          <a:stretch>
            <a:fillRect/>
          </a:stretch>
        </p:blipFill>
        <p:spPr bwMode="auto">
          <a:xfrm>
            <a:off x="2627784" y="620688"/>
            <a:ext cx="4181094" cy="285235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China</a:t>
            </a:r>
            <a:endParaRPr lang="ru-RU" sz="2400" dirty="0">
              <a:solidFill>
                <a:srgbClr val="7030A0"/>
              </a:solidFill>
            </a:endParaRPr>
          </a:p>
        </p:txBody>
      </p:sp>
      <p:sp>
        <p:nvSpPr>
          <p:cNvPr id="3" name="Содержимое 2"/>
          <p:cNvSpPr>
            <a:spLocks noGrp="1"/>
          </p:cNvSpPr>
          <p:nvPr>
            <p:ph idx="1"/>
          </p:nvPr>
        </p:nvSpPr>
        <p:spPr>
          <a:xfrm>
            <a:off x="457200" y="1124744"/>
            <a:ext cx="8229600" cy="5112567"/>
          </a:xfrm>
        </p:spPr>
        <p:txBody>
          <a:bodyPr>
            <a:normAutofit/>
          </a:bodyPr>
          <a:lstStyle/>
          <a:p>
            <a:pPr>
              <a:buNone/>
            </a:pPr>
            <a:endParaRPr lang="en-US" sz="2400" dirty="0" smtClean="0">
              <a:solidFill>
                <a:srgbClr val="7030A0"/>
              </a:solidFill>
            </a:endParaRPr>
          </a:p>
          <a:p>
            <a:pPr>
              <a:buNone/>
            </a:pPr>
            <a:r>
              <a:rPr lang="en-US" sz="2400" dirty="0" smtClean="0">
                <a:solidFill>
                  <a:srgbClr val="7030A0"/>
                </a:solidFill>
              </a:rPr>
              <a:t>Due to the syllabic nature of the Chinese language and the absence of inflection:</a:t>
            </a:r>
          </a:p>
          <a:p>
            <a:r>
              <a:rPr lang="en-US" sz="2400" dirty="0"/>
              <a:t>p</a:t>
            </a:r>
            <a:r>
              <a:rPr lang="en-US" sz="2400" dirty="0" smtClean="0"/>
              <a:t>honological studies began late</a:t>
            </a:r>
          </a:p>
          <a:p>
            <a:r>
              <a:rPr lang="en-US" sz="2400" dirty="0"/>
              <a:t>l</a:t>
            </a:r>
            <a:r>
              <a:rPr lang="en-US" sz="2400" dirty="0" smtClean="0"/>
              <a:t>ittle attention was paid to grammar studies</a:t>
            </a:r>
          </a:p>
          <a:p>
            <a:pPr>
              <a:buNone/>
            </a:pPr>
            <a:endParaRPr lang="en-US" sz="2400" dirty="0" smtClean="0"/>
          </a:p>
          <a:p>
            <a:pPr algn="just">
              <a:buNone/>
            </a:pPr>
            <a:r>
              <a:rPr lang="en-US" sz="2400" dirty="0" smtClean="0"/>
              <a:t>The </a:t>
            </a:r>
            <a:r>
              <a:rPr lang="en-US" sz="2400" dirty="0"/>
              <a:t>ancient commentators on the classics paid much attention to syntax and the use of particles. But the first Chinese grammar, in the modern sense of the word, was produced </a:t>
            </a:r>
            <a:r>
              <a:rPr lang="en-US" sz="2400" dirty="0" smtClean="0"/>
              <a:t>in the late </a:t>
            </a:r>
            <a:r>
              <a:rPr lang="en-US" sz="2400" dirty="0"/>
              <a:t>19th </a:t>
            </a:r>
            <a:r>
              <a:rPr lang="en-US" sz="2400" dirty="0" smtClean="0"/>
              <a:t>century. It was </a:t>
            </a:r>
            <a:r>
              <a:rPr lang="en-US" sz="2400" dirty="0"/>
              <a:t>based on the Latin (prescriptive) model.</a:t>
            </a:r>
            <a:endParaRPr lang="ru-RU"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digitalsojourner.com/wp-content/uploads/2012/03/philosophia.png"/>
          <p:cNvPicPr>
            <a:picLocks noChangeAspect="1" noChangeArrowheads="1"/>
          </p:cNvPicPr>
          <p:nvPr/>
        </p:nvPicPr>
        <p:blipFill>
          <a:blip r:embed="rId2" cstate="print"/>
          <a:srcRect/>
          <a:stretch>
            <a:fillRect/>
          </a:stretch>
        </p:blipFill>
        <p:spPr bwMode="auto">
          <a:xfrm>
            <a:off x="0" y="0"/>
            <a:ext cx="4608512" cy="2952328"/>
          </a:xfrm>
          <a:prstGeom prst="rect">
            <a:avLst/>
          </a:prstGeom>
          <a:noFill/>
        </p:spPr>
      </p:pic>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Greece and Rome</a:t>
            </a:r>
            <a:endParaRPr lang="ru-RU" sz="2400" dirty="0">
              <a:solidFill>
                <a:srgbClr val="7030A0"/>
              </a:solidFill>
            </a:endParaRPr>
          </a:p>
        </p:txBody>
      </p:sp>
      <p:sp>
        <p:nvSpPr>
          <p:cNvPr id="3" name="Содержимое 2"/>
          <p:cNvSpPr>
            <a:spLocks noGrp="1"/>
          </p:cNvSpPr>
          <p:nvPr>
            <p:ph idx="1"/>
          </p:nvPr>
        </p:nvSpPr>
        <p:spPr>
          <a:xfrm>
            <a:off x="457200" y="2996952"/>
            <a:ext cx="8219256" cy="3129211"/>
          </a:xfrm>
        </p:spPr>
        <p:txBody>
          <a:bodyPr/>
          <a:lstStyle/>
          <a:p>
            <a:pPr>
              <a:buNone/>
            </a:pPr>
            <a:endParaRPr lang="en-US" sz="2400" dirty="0" smtClean="0"/>
          </a:p>
          <a:p>
            <a:pPr>
              <a:buNone/>
            </a:pPr>
            <a:r>
              <a:rPr lang="en-US" sz="2400" dirty="0" smtClean="0"/>
              <a:t>Much of early linguistic enquiries fell under the general heading of </a:t>
            </a:r>
            <a:r>
              <a:rPr lang="en-US" sz="2400" i="1" dirty="0" err="1" smtClean="0"/>
              <a:t>philosophia</a:t>
            </a:r>
            <a:r>
              <a:rPr lang="en-US" sz="2400" i="1" dirty="0" smtClean="0"/>
              <a:t> </a:t>
            </a:r>
            <a:r>
              <a:rPr lang="en-US" sz="2400" dirty="0" smtClean="0"/>
              <a:t>which embraced in fact the whole realm of human knowledge.</a:t>
            </a:r>
          </a:p>
          <a:p>
            <a:pPr>
              <a:buNone/>
            </a:pPr>
            <a:r>
              <a:rPr lang="en-US" sz="2400" dirty="0" smtClean="0"/>
              <a:t>The 5</a:t>
            </a:r>
            <a:r>
              <a:rPr lang="en-US" sz="2400" baseline="30000" dirty="0" smtClean="0"/>
              <a:t>th</a:t>
            </a:r>
            <a:r>
              <a:rPr lang="en-US" sz="2400" dirty="0" smtClean="0"/>
              <a:t>-century rhetoricians left observations of language in their records.</a:t>
            </a:r>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Greece and Rome</a:t>
            </a:r>
            <a:endParaRPr lang="ru-RU" sz="2400" dirty="0">
              <a:solidFill>
                <a:srgbClr val="7030A0"/>
              </a:solidFill>
            </a:endParaRPr>
          </a:p>
        </p:txBody>
      </p:sp>
      <p:sp>
        <p:nvSpPr>
          <p:cNvPr id="3" name="Содержимое 2"/>
          <p:cNvSpPr>
            <a:spLocks noGrp="1"/>
          </p:cNvSpPr>
          <p:nvPr>
            <p:ph idx="1"/>
          </p:nvPr>
        </p:nvSpPr>
        <p:spPr>
          <a:xfrm>
            <a:off x="0" y="1484784"/>
            <a:ext cx="3682752" cy="4785395"/>
          </a:xfrm>
        </p:spPr>
        <p:txBody>
          <a:bodyPr>
            <a:normAutofit/>
          </a:bodyPr>
          <a:lstStyle/>
          <a:p>
            <a:pPr>
              <a:buNone/>
            </a:pPr>
            <a:endParaRPr lang="en-US" sz="2400" dirty="0" smtClean="0"/>
          </a:p>
          <a:p>
            <a:pPr>
              <a:buNone/>
            </a:pPr>
            <a:r>
              <a:rPr lang="en-US" sz="2400" dirty="0" smtClean="0">
                <a:solidFill>
                  <a:srgbClr val="002060"/>
                </a:solidFill>
              </a:rPr>
              <a:t>The Stoics</a:t>
            </a:r>
          </a:p>
          <a:p>
            <a:pPr>
              <a:buNone/>
            </a:pPr>
            <a:r>
              <a:rPr lang="en-US" sz="2400" dirty="0" smtClean="0"/>
              <a:t>Under the Stoics linguistics achieved a defined place within the overall context of philosophy.</a:t>
            </a:r>
          </a:p>
          <a:p>
            <a:pPr>
              <a:buNone/>
            </a:pPr>
            <a:r>
              <a:rPr lang="en-US" sz="2400" dirty="0" smtClean="0"/>
              <a:t>Their founder, Zeno (4</a:t>
            </a:r>
            <a:r>
              <a:rPr lang="en-US" sz="2400" baseline="30000" dirty="0" smtClean="0"/>
              <a:t>th</a:t>
            </a:r>
            <a:r>
              <a:rPr lang="en-US" sz="2400" dirty="0" smtClean="0"/>
              <a:t> – 3</a:t>
            </a:r>
            <a:r>
              <a:rPr lang="en-US" sz="2400" baseline="30000" dirty="0" smtClean="0"/>
              <a:t>rd</a:t>
            </a:r>
            <a:r>
              <a:rPr lang="en-US" sz="2400" dirty="0" smtClean="0"/>
              <a:t> c. BC), was a bilingual whose first language was a Semitic one and who learned Greek in later life.</a:t>
            </a:r>
          </a:p>
        </p:txBody>
      </p:sp>
      <p:pic>
        <p:nvPicPr>
          <p:cNvPr id="37890" name="Picture 2" descr="http://carpediem101.com/wp-content/uploads/stoicism.jpg"/>
          <p:cNvPicPr>
            <a:picLocks noChangeAspect="1" noChangeArrowheads="1"/>
          </p:cNvPicPr>
          <p:nvPr/>
        </p:nvPicPr>
        <p:blipFill>
          <a:blip r:embed="rId2" cstate="print"/>
          <a:srcRect/>
          <a:stretch>
            <a:fillRect/>
          </a:stretch>
        </p:blipFill>
        <p:spPr bwMode="auto">
          <a:xfrm>
            <a:off x="3887416" y="764704"/>
            <a:ext cx="5256584" cy="394243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Greece and Rome</a:t>
            </a:r>
            <a:endParaRPr lang="ru-RU" sz="2400" dirty="0">
              <a:solidFill>
                <a:srgbClr val="7030A0"/>
              </a:solidFill>
            </a:endParaRPr>
          </a:p>
        </p:txBody>
      </p:sp>
      <p:sp>
        <p:nvSpPr>
          <p:cNvPr id="3" name="Содержимое 2"/>
          <p:cNvSpPr>
            <a:spLocks noGrp="1"/>
          </p:cNvSpPr>
          <p:nvPr>
            <p:ph idx="1"/>
          </p:nvPr>
        </p:nvSpPr>
        <p:spPr>
          <a:xfrm>
            <a:off x="457200" y="1340768"/>
            <a:ext cx="8219256" cy="4785395"/>
          </a:xfrm>
        </p:spPr>
        <p:txBody>
          <a:bodyPr>
            <a:normAutofit/>
          </a:bodyPr>
          <a:lstStyle/>
          <a:p>
            <a:pPr>
              <a:buNone/>
            </a:pPr>
            <a:endParaRPr lang="en-US" sz="2400" dirty="0" smtClean="0"/>
          </a:p>
          <a:p>
            <a:pPr>
              <a:buNone/>
            </a:pPr>
            <a:r>
              <a:rPr lang="en-US" sz="2400" dirty="0" smtClean="0">
                <a:solidFill>
                  <a:srgbClr val="002060"/>
                </a:solidFill>
              </a:rPr>
              <a:t>The Stoics</a:t>
            </a:r>
          </a:p>
          <a:p>
            <a:r>
              <a:rPr lang="en-US" sz="2400" i="1" dirty="0" smtClean="0"/>
              <a:t>“First comes the impression, then the mind, making use of speech, expresses in words the experience produced by the impression”</a:t>
            </a:r>
          </a:p>
          <a:p>
            <a:r>
              <a:rPr lang="en-US" sz="2400" i="1" dirty="0" smtClean="0"/>
              <a:t>“All things are discerned through dialectal studies”</a:t>
            </a:r>
          </a:p>
          <a:p>
            <a:r>
              <a:rPr lang="en-US" sz="2400" i="1" dirty="0" smtClean="0"/>
              <a:t>“Most people are agreed that it is proper to begin the study of dialectic from that part of it dealing with speech”</a:t>
            </a:r>
            <a:endParaRPr lang="ru-RU" sz="2400"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Greece and Rome</a:t>
            </a:r>
            <a:endParaRPr lang="ru-RU" sz="2400" dirty="0">
              <a:solidFill>
                <a:srgbClr val="7030A0"/>
              </a:solidFill>
            </a:endParaRPr>
          </a:p>
        </p:txBody>
      </p:sp>
      <p:sp>
        <p:nvSpPr>
          <p:cNvPr id="3" name="Содержимое 2"/>
          <p:cNvSpPr>
            <a:spLocks noGrp="1"/>
          </p:cNvSpPr>
          <p:nvPr>
            <p:ph idx="1"/>
          </p:nvPr>
        </p:nvSpPr>
        <p:spPr>
          <a:xfrm>
            <a:off x="457200" y="1052736"/>
            <a:ext cx="8219256" cy="5073427"/>
          </a:xfrm>
        </p:spPr>
        <p:txBody>
          <a:bodyPr>
            <a:normAutofit fontScale="92500" lnSpcReduction="20000"/>
          </a:bodyPr>
          <a:lstStyle/>
          <a:p>
            <a:pPr>
              <a:buNone/>
            </a:pPr>
            <a:r>
              <a:rPr lang="en-US" sz="2400" dirty="0" smtClean="0">
                <a:solidFill>
                  <a:srgbClr val="002060"/>
                </a:solidFill>
              </a:rPr>
              <a:t>The Stoics</a:t>
            </a:r>
          </a:p>
          <a:p>
            <a:r>
              <a:rPr lang="en-US" sz="2400" dirty="0" smtClean="0"/>
              <a:t>formalized the dichotomy between form and meaning,  distinguishing in language “the signifier” and “the signified”.</a:t>
            </a:r>
          </a:p>
          <a:p>
            <a:r>
              <a:rPr lang="en-US" sz="2400" dirty="0" smtClean="0"/>
              <a:t>gave separate treatment  to phonetics, grammar and etymology</a:t>
            </a:r>
          </a:p>
          <a:p>
            <a:r>
              <a:rPr lang="en-US" sz="2400" dirty="0" smtClean="0"/>
              <a:t>systematically studied the differences between varieties of Greek</a:t>
            </a:r>
          </a:p>
          <a:p>
            <a:r>
              <a:rPr lang="en-US" sz="2400" dirty="0" smtClean="0"/>
              <a:t>distinguished three aspects of a written letter: its phonetic value, its written shape and its name</a:t>
            </a:r>
          </a:p>
          <a:p>
            <a:r>
              <a:rPr lang="en-US" sz="2400" dirty="0" smtClean="0"/>
              <a:t>studied the syllabic structures of the Greek language, differentiating between three types of sound sequences (actually occurring </a:t>
            </a:r>
            <a:r>
              <a:rPr lang="en-US" sz="2400" smtClean="0"/>
              <a:t>as meaningful </a:t>
            </a:r>
            <a:r>
              <a:rPr lang="en-US" sz="2400" dirty="0" smtClean="0"/>
              <a:t>part of discourse; possible according to the rules but actually not occurring;  phonologically impossible)</a:t>
            </a:r>
          </a:p>
          <a:p>
            <a:r>
              <a:rPr lang="en-US" sz="2400" dirty="0" smtClean="0"/>
              <a:t>divided words into morphological classes</a:t>
            </a:r>
          </a:p>
          <a:p>
            <a:r>
              <a:rPr lang="en-US" sz="2400" dirty="0" smtClean="0"/>
              <a:t>created the noun category of case</a:t>
            </a:r>
          </a:p>
          <a:p>
            <a:r>
              <a:rPr lang="en-US" sz="2400" dirty="0" smtClean="0"/>
              <a:t>differentiated between the temporal and the aspectual meanings inherent in the tense forms of the verb</a:t>
            </a:r>
          </a:p>
          <a:p>
            <a:endParaRPr lang="en-US"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Greece and Rome</a:t>
            </a:r>
            <a:endParaRPr lang="ru-RU" sz="2400" dirty="0">
              <a:solidFill>
                <a:srgbClr val="7030A0"/>
              </a:solidFill>
            </a:endParaRPr>
          </a:p>
        </p:txBody>
      </p:sp>
      <p:sp>
        <p:nvSpPr>
          <p:cNvPr id="3" name="Содержимое 2"/>
          <p:cNvSpPr>
            <a:spLocks noGrp="1"/>
          </p:cNvSpPr>
          <p:nvPr>
            <p:ph idx="1"/>
          </p:nvPr>
        </p:nvSpPr>
        <p:spPr>
          <a:xfrm>
            <a:off x="457200" y="1340768"/>
            <a:ext cx="8219256" cy="4785395"/>
          </a:xfrm>
        </p:spPr>
        <p:txBody>
          <a:bodyPr>
            <a:normAutofit fontScale="92500" lnSpcReduction="10000"/>
          </a:bodyPr>
          <a:lstStyle/>
          <a:p>
            <a:pPr>
              <a:buNone/>
            </a:pPr>
            <a:endParaRPr lang="en-US" sz="2400" dirty="0" smtClean="0"/>
          </a:p>
          <a:p>
            <a:pPr>
              <a:buNone/>
            </a:pPr>
            <a:r>
              <a:rPr lang="en-US" sz="2400" dirty="0" smtClean="0">
                <a:solidFill>
                  <a:srgbClr val="002060"/>
                </a:solidFill>
              </a:rPr>
              <a:t>Plato (5</a:t>
            </a:r>
            <a:r>
              <a:rPr lang="en-US" sz="2400" baseline="30000" dirty="0" smtClean="0">
                <a:solidFill>
                  <a:srgbClr val="002060"/>
                </a:solidFill>
              </a:rPr>
              <a:t>th</a:t>
            </a:r>
            <a:r>
              <a:rPr lang="en-US" sz="2400" dirty="0" smtClean="0">
                <a:solidFill>
                  <a:srgbClr val="002060"/>
                </a:solidFill>
              </a:rPr>
              <a:t> – 4</a:t>
            </a:r>
            <a:r>
              <a:rPr lang="en-US" sz="2400" baseline="30000" dirty="0" smtClean="0">
                <a:solidFill>
                  <a:srgbClr val="002060"/>
                </a:solidFill>
              </a:rPr>
              <a:t>th</a:t>
            </a:r>
            <a:r>
              <a:rPr lang="en-US" sz="2400" dirty="0" smtClean="0">
                <a:solidFill>
                  <a:srgbClr val="002060"/>
                </a:solidFill>
              </a:rPr>
              <a:t> c. BC)  </a:t>
            </a:r>
            <a:r>
              <a:rPr lang="en-GB" sz="2400" i="1" dirty="0" err="1" smtClean="0">
                <a:solidFill>
                  <a:srgbClr val="002060"/>
                </a:solidFill>
              </a:rPr>
              <a:t>Cratylus</a:t>
            </a:r>
            <a:r>
              <a:rPr lang="en-GB" sz="2400" dirty="0" smtClean="0">
                <a:solidFill>
                  <a:srgbClr val="002060"/>
                </a:solidFill>
              </a:rPr>
              <a:t> </a:t>
            </a:r>
            <a:r>
              <a:rPr lang="en-GB" sz="2400" i="1" dirty="0" smtClean="0">
                <a:solidFill>
                  <a:srgbClr val="002060"/>
                </a:solidFill>
              </a:rPr>
              <a:t>(dialogue about correctness of names)</a:t>
            </a:r>
          </a:p>
          <a:p>
            <a:pPr>
              <a:buNone/>
            </a:pPr>
            <a:r>
              <a:rPr lang="en-GB" sz="2400" i="1" dirty="0" err="1" smtClean="0">
                <a:solidFill>
                  <a:srgbClr val="FF0000"/>
                </a:solidFill>
              </a:rPr>
              <a:t>Cratylus</a:t>
            </a:r>
            <a:r>
              <a:rPr lang="en-GB" sz="2400" i="1" dirty="0" smtClean="0">
                <a:solidFill>
                  <a:srgbClr val="FF0000"/>
                </a:solidFill>
              </a:rPr>
              <a:t> :</a:t>
            </a:r>
            <a:r>
              <a:rPr lang="en-US" sz="2400" dirty="0" smtClean="0"/>
              <a:t> </a:t>
            </a:r>
            <a:r>
              <a:rPr lang="en-US" sz="2400" i="1" dirty="0" smtClean="0"/>
              <a:t>An artist uses color to express the essence of his subject in a painting. In much the same way, the creator of words uses letters containing certain sounds to express the essence of a word's subject. There is a letter that is best for soft things, one for liquid things, and so on. The best possible way to speak consists in using names all (or most) of which are like the things they name (that is, are appropriate to them), while the worst is to use the opposite kind of names.</a:t>
            </a:r>
          </a:p>
          <a:p>
            <a:pPr>
              <a:buNone/>
            </a:pPr>
            <a:r>
              <a:rPr lang="en-US" sz="2400" dirty="0" err="1" smtClean="0">
                <a:solidFill>
                  <a:srgbClr val="FF0000"/>
                </a:solidFill>
              </a:rPr>
              <a:t>Hermogenes</a:t>
            </a:r>
            <a:r>
              <a:rPr lang="en-US" sz="2400" dirty="0" smtClean="0"/>
              <a:t>: </a:t>
            </a:r>
            <a:r>
              <a:rPr lang="en-US" sz="2400" i="1" dirty="0" smtClean="0"/>
              <a:t>names have come about due to custom and convention. They do not express the essence of their subject, so they can be swapped with something unrelated by the individuals or communities who use them</a:t>
            </a:r>
            <a:endParaRPr lang="en-US" sz="2400" i="1" dirty="0" smtClean="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Greece and Rome</a:t>
            </a:r>
            <a:endParaRPr lang="ru-RU" sz="2400" dirty="0">
              <a:solidFill>
                <a:srgbClr val="7030A0"/>
              </a:solidFill>
            </a:endParaRPr>
          </a:p>
        </p:txBody>
      </p:sp>
      <p:sp>
        <p:nvSpPr>
          <p:cNvPr id="3" name="Содержимое 2"/>
          <p:cNvSpPr>
            <a:spLocks noGrp="1"/>
          </p:cNvSpPr>
          <p:nvPr>
            <p:ph idx="1"/>
          </p:nvPr>
        </p:nvSpPr>
        <p:spPr>
          <a:xfrm>
            <a:off x="457200" y="1340768"/>
            <a:ext cx="8219256" cy="4785395"/>
          </a:xfrm>
        </p:spPr>
        <p:txBody>
          <a:bodyPr>
            <a:normAutofit/>
          </a:bodyPr>
          <a:lstStyle/>
          <a:p>
            <a:pPr>
              <a:buNone/>
            </a:pPr>
            <a:endParaRPr lang="en-US" sz="2400" dirty="0" smtClean="0">
              <a:solidFill>
                <a:srgbClr val="002060"/>
              </a:solidFill>
            </a:endParaRPr>
          </a:p>
          <a:p>
            <a:pPr>
              <a:buNone/>
            </a:pPr>
            <a:endParaRPr lang="en-US" sz="2400" dirty="0" smtClean="0">
              <a:solidFill>
                <a:srgbClr val="002060"/>
              </a:solidFill>
            </a:endParaRPr>
          </a:p>
          <a:p>
            <a:pPr>
              <a:buNone/>
            </a:pPr>
            <a:r>
              <a:rPr lang="en-US" sz="2400" dirty="0" smtClean="0">
                <a:solidFill>
                  <a:srgbClr val="002060"/>
                </a:solidFill>
              </a:rPr>
              <a:t>The Alexandrians  (4</a:t>
            </a:r>
            <a:r>
              <a:rPr lang="en-US" sz="2400" baseline="30000" dirty="0" smtClean="0">
                <a:solidFill>
                  <a:srgbClr val="002060"/>
                </a:solidFill>
              </a:rPr>
              <a:t>th</a:t>
            </a:r>
            <a:r>
              <a:rPr lang="en-US" sz="2400" dirty="0" smtClean="0">
                <a:solidFill>
                  <a:srgbClr val="002060"/>
                </a:solidFill>
              </a:rPr>
              <a:t> c. BC – 5</a:t>
            </a:r>
            <a:r>
              <a:rPr lang="en-US" sz="2400" baseline="30000" dirty="0" smtClean="0">
                <a:solidFill>
                  <a:srgbClr val="002060"/>
                </a:solidFill>
              </a:rPr>
              <a:t>th</a:t>
            </a:r>
            <a:r>
              <a:rPr lang="en-US" sz="2400" dirty="0" smtClean="0">
                <a:solidFill>
                  <a:srgbClr val="002060"/>
                </a:solidFill>
              </a:rPr>
              <a:t> c. AD)(unlike the Stoics)</a:t>
            </a:r>
          </a:p>
          <a:p>
            <a:r>
              <a:rPr lang="en-US" sz="2400" dirty="0" smtClean="0"/>
              <a:t>were mainly interested in language as a part of literary studies</a:t>
            </a:r>
          </a:p>
          <a:p>
            <a:r>
              <a:rPr lang="en-US" sz="2400" dirty="0" smtClean="0"/>
              <a:t>adhered to the analogist position </a:t>
            </a:r>
          </a:p>
          <a:p>
            <a:r>
              <a:rPr lang="en-US" sz="2400" dirty="0" smtClean="0"/>
              <a:t>devoted special attention to Homeric studies, correcting Homer’s texts and determining standards of acceptability</a:t>
            </a:r>
          </a:p>
          <a:p>
            <a:pPr>
              <a:buNone/>
            </a:pPr>
            <a:endParaRPr lang="en-US" sz="2400" dirty="0" smtClean="0"/>
          </a:p>
          <a:p>
            <a:pPr>
              <a:buNone/>
            </a:pPr>
            <a:endParaRPr lang="en-US" sz="2400" i="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Greece and Rome</a:t>
            </a:r>
            <a:endParaRPr lang="ru-RU" sz="2400" dirty="0">
              <a:solidFill>
                <a:srgbClr val="7030A0"/>
              </a:solidFill>
            </a:endParaRPr>
          </a:p>
        </p:txBody>
      </p:sp>
      <p:sp>
        <p:nvSpPr>
          <p:cNvPr id="3" name="Содержимое 2"/>
          <p:cNvSpPr>
            <a:spLocks noGrp="1"/>
          </p:cNvSpPr>
          <p:nvPr>
            <p:ph idx="1"/>
          </p:nvPr>
        </p:nvSpPr>
        <p:spPr>
          <a:xfrm>
            <a:off x="457200" y="1340768"/>
            <a:ext cx="8219256" cy="4785395"/>
          </a:xfrm>
        </p:spPr>
        <p:txBody>
          <a:bodyPr>
            <a:normAutofit lnSpcReduction="10000"/>
          </a:bodyPr>
          <a:lstStyle/>
          <a:p>
            <a:pPr>
              <a:buNone/>
            </a:pPr>
            <a:r>
              <a:rPr lang="en-GB" sz="2400" b="1" dirty="0" smtClean="0">
                <a:solidFill>
                  <a:srgbClr val="002060"/>
                </a:solidFill>
              </a:rPr>
              <a:t>Dionysius </a:t>
            </a:r>
            <a:r>
              <a:rPr lang="en-GB" sz="2400" b="1" dirty="0" err="1" smtClean="0">
                <a:solidFill>
                  <a:srgbClr val="002060"/>
                </a:solidFill>
              </a:rPr>
              <a:t>Thrax</a:t>
            </a:r>
            <a:r>
              <a:rPr lang="en-GB" sz="2400" b="1" dirty="0" smtClean="0">
                <a:solidFill>
                  <a:srgbClr val="002060"/>
                </a:solidFill>
              </a:rPr>
              <a:t>  (170-90 BC)</a:t>
            </a:r>
          </a:p>
          <a:p>
            <a:pPr>
              <a:buNone/>
            </a:pPr>
            <a:r>
              <a:rPr lang="en-GB" sz="2400" dirty="0" smtClean="0"/>
              <a:t>the author of the first surviving description of the Greek language</a:t>
            </a:r>
          </a:p>
          <a:p>
            <a:pPr>
              <a:buNone/>
            </a:pPr>
            <a:r>
              <a:rPr lang="en-US" sz="2400" i="1" dirty="0" smtClean="0"/>
              <a:t>“Grammar is the practical knowledge of the general usages of poets and prose writers. It has six parts: </a:t>
            </a:r>
          </a:p>
          <a:p>
            <a:pPr marL="457200" indent="-457200">
              <a:buAutoNum type="arabicParenR"/>
            </a:pPr>
            <a:r>
              <a:rPr lang="en-US" sz="2400" i="1" dirty="0" smtClean="0"/>
              <a:t>accurate reading (aloud) with due regard to the prosodies </a:t>
            </a:r>
          </a:p>
          <a:p>
            <a:pPr marL="457200" indent="-457200">
              <a:buAutoNum type="arabicParenR"/>
            </a:pPr>
            <a:r>
              <a:rPr lang="en-US" sz="2400" i="1" dirty="0" smtClean="0"/>
              <a:t>explanation of the literary expressions in the works</a:t>
            </a:r>
          </a:p>
          <a:p>
            <a:pPr marL="457200" indent="-457200">
              <a:buAutoNum type="arabicParenR"/>
            </a:pPr>
            <a:r>
              <a:rPr lang="en-US" sz="2400" i="1" dirty="0" smtClean="0"/>
              <a:t>provision of notes on phraseology and subject matter</a:t>
            </a:r>
          </a:p>
          <a:p>
            <a:pPr marL="457200" indent="-457200">
              <a:buAutoNum type="arabicParenR"/>
            </a:pPr>
            <a:r>
              <a:rPr lang="en-US" sz="2400" i="1" dirty="0" smtClean="0"/>
              <a:t>discovery of etymologies</a:t>
            </a:r>
          </a:p>
          <a:p>
            <a:pPr marL="457200" indent="-457200">
              <a:buAutoNum type="arabicParenR"/>
            </a:pPr>
            <a:r>
              <a:rPr lang="en-US" sz="2400" i="1" dirty="0" smtClean="0"/>
              <a:t>working out of analogical regularities</a:t>
            </a:r>
          </a:p>
          <a:p>
            <a:pPr marL="457200" indent="-457200">
              <a:buAutoNum type="arabicParenR"/>
            </a:pPr>
            <a:r>
              <a:rPr lang="en-US" sz="2400" i="1" dirty="0" smtClean="0"/>
              <a:t>appreciation of literary compositions, which is the noblest part of grammar</a:t>
            </a:r>
          </a:p>
          <a:p>
            <a:pPr marL="457200" indent="-457200">
              <a:buAutoNum type="arabicParenR"/>
            </a:pPr>
            <a:endParaRPr lang="en-US" sz="2400" i="1" dirty="0" smtClean="0"/>
          </a:p>
          <a:p>
            <a:pPr marL="457200" indent="-457200">
              <a:buAutoNum type="arabicParenR"/>
            </a:pPr>
            <a:endParaRPr lang="en-US" sz="2400" i="1" dirty="0" smtClean="0"/>
          </a:p>
          <a:p>
            <a:pPr>
              <a:buNone/>
            </a:pPr>
            <a:endParaRPr lang="en-US" sz="2400" i="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Greece and Rome</a:t>
            </a:r>
            <a:endParaRPr lang="ru-RU" sz="2400" dirty="0">
              <a:solidFill>
                <a:srgbClr val="7030A0"/>
              </a:solidFill>
            </a:endParaRPr>
          </a:p>
        </p:txBody>
      </p:sp>
      <p:sp>
        <p:nvSpPr>
          <p:cNvPr id="3" name="Содержимое 2"/>
          <p:cNvSpPr>
            <a:spLocks noGrp="1"/>
          </p:cNvSpPr>
          <p:nvPr>
            <p:ph idx="1"/>
          </p:nvPr>
        </p:nvSpPr>
        <p:spPr>
          <a:xfrm>
            <a:off x="457200" y="980728"/>
            <a:ext cx="8219256" cy="5145435"/>
          </a:xfrm>
        </p:spPr>
        <p:txBody>
          <a:bodyPr>
            <a:normAutofit lnSpcReduction="10000"/>
          </a:bodyPr>
          <a:lstStyle/>
          <a:p>
            <a:pPr>
              <a:buNone/>
            </a:pPr>
            <a:r>
              <a:rPr lang="en-GB" sz="2400" dirty="0" smtClean="0">
                <a:solidFill>
                  <a:srgbClr val="002060"/>
                </a:solidFill>
              </a:rPr>
              <a:t>Priscian (5</a:t>
            </a:r>
            <a:r>
              <a:rPr lang="en-GB" sz="2400" baseline="30000" dirty="0" smtClean="0">
                <a:solidFill>
                  <a:srgbClr val="002060"/>
                </a:solidFill>
              </a:rPr>
              <a:t>th</a:t>
            </a:r>
            <a:r>
              <a:rPr lang="en-GB" sz="2400" dirty="0" smtClean="0">
                <a:solidFill>
                  <a:srgbClr val="002060"/>
                </a:solidFill>
              </a:rPr>
              <a:t> c) taught Latin in Constantinople</a:t>
            </a:r>
          </a:p>
          <a:p>
            <a:pPr>
              <a:buNone/>
            </a:pPr>
            <a:r>
              <a:rPr lang="en-GB" sz="2400" dirty="0" smtClean="0"/>
              <a:t> </a:t>
            </a:r>
            <a:r>
              <a:rPr lang="en-GB" sz="2400" i="1" dirty="0" err="1" smtClean="0">
                <a:solidFill>
                  <a:srgbClr val="002060"/>
                </a:solidFill>
              </a:rPr>
              <a:t>Institutiones</a:t>
            </a:r>
            <a:r>
              <a:rPr lang="en-GB" sz="2400" i="1" dirty="0" smtClean="0">
                <a:solidFill>
                  <a:srgbClr val="002060"/>
                </a:solidFill>
              </a:rPr>
              <a:t> </a:t>
            </a:r>
            <a:r>
              <a:rPr lang="en-GB" sz="2400" i="1" dirty="0" err="1" smtClean="0">
                <a:solidFill>
                  <a:srgbClr val="002060"/>
                </a:solidFill>
              </a:rPr>
              <a:t>Grammaticae</a:t>
            </a:r>
            <a:r>
              <a:rPr lang="en-GB" sz="2400" i="1" dirty="0" smtClean="0">
                <a:solidFill>
                  <a:srgbClr val="002060"/>
                </a:solidFill>
              </a:rPr>
              <a:t> </a:t>
            </a:r>
            <a:r>
              <a:rPr lang="en-US" sz="2400" i="1" dirty="0" smtClean="0">
                <a:solidFill>
                  <a:srgbClr val="002060"/>
                </a:solidFill>
              </a:rPr>
              <a:t> (Institutes of Grammar) –</a:t>
            </a:r>
          </a:p>
          <a:p>
            <a:pPr>
              <a:buNone/>
            </a:pPr>
            <a:r>
              <a:rPr lang="en-US" sz="2400" i="1" dirty="0" smtClean="0">
                <a:solidFill>
                  <a:srgbClr val="002060"/>
                </a:solidFill>
              </a:rPr>
              <a:t>extensive, detailed and comprehensive description of the Latin language of the classical authors which served as the basis for grammatical theory for eight centuries and became the foundation of Latin teaching until present day</a:t>
            </a:r>
          </a:p>
          <a:p>
            <a:pPr>
              <a:buNone/>
            </a:pPr>
            <a:r>
              <a:rPr lang="en-US" sz="2400" dirty="0" smtClean="0"/>
              <a:t> was the standard textbook for the study of Latin during the Middle Ages</a:t>
            </a:r>
          </a:p>
          <a:p>
            <a:pPr>
              <a:buNone/>
            </a:pPr>
            <a:r>
              <a:rPr lang="en-US" sz="2400" dirty="0" smtClean="0"/>
              <a:t>The grammar is divided into eighteen books, of which the first sixteen deal mainly with sounds, word-formation and inflexions; the last two deal with syntax.</a:t>
            </a:r>
          </a:p>
          <a:p>
            <a:pPr>
              <a:buNone/>
            </a:pPr>
            <a:r>
              <a:rPr lang="en-GB" sz="2400" dirty="0" smtClean="0"/>
              <a:t>classical system of eight word classes laid down by </a:t>
            </a:r>
            <a:r>
              <a:rPr lang="en-GB" sz="2400" dirty="0" err="1" smtClean="0"/>
              <a:t>Thrax</a:t>
            </a:r>
            <a:r>
              <a:rPr lang="en-GB" sz="2400" dirty="0" smtClean="0"/>
              <a:t>, with the omission of article and separate recognition of interjection</a:t>
            </a:r>
          </a:p>
          <a:p>
            <a:pPr>
              <a:buNone/>
            </a:pPr>
            <a:endParaRPr lang="en-GB" sz="2400" dirty="0" smtClean="0"/>
          </a:p>
          <a:p>
            <a:pPr>
              <a:buNone/>
            </a:pPr>
            <a:endParaRPr lang="en-GB" sz="2400" dirty="0" smtClean="0"/>
          </a:p>
          <a:p>
            <a:pPr marL="457200" indent="-457200">
              <a:buAutoNum type="arabicParenR"/>
            </a:pPr>
            <a:endParaRPr lang="en-US" sz="2400" i="1" dirty="0" smtClean="0"/>
          </a:p>
          <a:p>
            <a:pPr marL="457200" indent="-457200">
              <a:buAutoNum type="arabicParenR"/>
            </a:pPr>
            <a:endParaRPr lang="en-US" sz="2400" i="1" dirty="0" smtClean="0"/>
          </a:p>
          <a:p>
            <a:pPr>
              <a:buNone/>
            </a:pPr>
            <a:endParaRPr lang="en-US" sz="2400" i="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pPr marL="514350" indent="-514350"/>
            <a:r>
              <a:rPr lang="en-US" sz="2400" dirty="0" smtClean="0">
                <a:solidFill>
                  <a:srgbClr val="7030A0"/>
                </a:solidFill>
              </a:rPr>
              <a:t>Language studies in Europe in the Middle Ages and in the Renaissance</a:t>
            </a:r>
            <a:endParaRPr lang="en-US" sz="2400" dirty="0" smtClean="0"/>
          </a:p>
        </p:txBody>
      </p:sp>
      <p:sp>
        <p:nvSpPr>
          <p:cNvPr id="3" name="Содержимое 2"/>
          <p:cNvSpPr>
            <a:spLocks noGrp="1"/>
          </p:cNvSpPr>
          <p:nvPr>
            <p:ph idx="1"/>
          </p:nvPr>
        </p:nvSpPr>
        <p:spPr>
          <a:xfrm>
            <a:off x="457200" y="980728"/>
            <a:ext cx="8219256" cy="5145435"/>
          </a:xfrm>
        </p:spPr>
        <p:txBody>
          <a:bodyPr>
            <a:normAutofit/>
          </a:bodyPr>
          <a:lstStyle/>
          <a:p>
            <a:pPr fontAlgn="base"/>
            <a:r>
              <a:rPr lang="en-US" sz="2400" b="1" dirty="0" smtClean="0">
                <a:solidFill>
                  <a:srgbClr val="002060"/>
                </a:solidFill>
              </a:rPr>
              <a:t>Speculative grammar </a:t>
            </a:r>
            <a:r>
              <a:rPr lang="en-US" sz="2400" dirty="0" smtClean="0">
                <a:solidFill>
                  <a:srgbClr val="002060"/>
                </a:solidFill>
              </a:rPr>
              <a:t> </a:t>
            </a:r>
            <a:r>
              <a:rPr lang="en-US" sz="2400" dirty="0" smtClean="0"/>
              <a:t>(esp. 13th century)</a:t>
            </a:r>
          </a:p>
          <a:p>
            <a:pPr fontAlgn="base">
              <a:buNone/>
            </a:pPr>
            <a:r>
              <a:rPr lang="en-US" sz="2400" dirty="0" smtClean="0"/>
              <a:t>from the Latin </a:t>
            </a:r>
            <a:r>
              <a:rPr lang="en-US" sz="2400" i="1" dirty="0" smtClean="0"/>
              <a:t>speculum</a:t>
            </a:r>
            <a:r>
              <a:rPr lang="en-US" sz="2400" dirty="0" smtClean="0"/>
              <a:t> “mirror”, indicating a belief that language reflects the reality underlying the physical world. </a:t>
            </a:r>
          </a:p>
          <a:p>
            <a:pPr fontAlgn="base">
              <a:buNone/>
            </a:pPr>
            <a:r>
              <a:rPr lang="en-US" sz="2400" dirty="0" smtClean="0"/>
              <a:t>In accordance with this belief, speculative grammarians searched for a universal grammar, valid for all languages despite their differences. </a:t>
            </a:r>
          </a:p>
          <a:p>
            <a:pPr fontAlgn="base">
              <a:buNone/>
            </a:pPr>
            <a:r>
              <a:rPr lang="en-US" sz="2400" dirty="0" smtClean="0"/>
              <a:t>The categories of this grammar would correlate with the categories of logic, epistemology, and metaphysics; </a:t>
            </a:r>
            <a:r>
              <a:rPr lang="en-US" sz="2400" i="1" dirty="0" smtClean="0"/>
              <a:t>e.g.,</a:t>
            </a:r>
            <a:r>
              <a:rPr lang="en-US" sz="2400" dirty="0" smtClean="0"/>
              <a:t> nouns and pronouns were thought to express the metaphysical category of “permanence,” whereas verbs and participles expressed “becoming.”</a:t>
            </a:r>
          </a:p>
          <a:p>
            <a:pPr>
              <a:buNone/>
            </a:pPr>
            <a:endParaRPr lang="en-GB" sz="2400" dirty="0" smtClean="0"/>
          </a:p>
          <a:p>
            <a:pPr>
              <a:buNone/>
            </a:pPr>
            <a:endParaRPr lang="en-GB" sz="2400" dirty="0" smtClean="0"/>
          </a:p>
          <a:p>
            <a:pPr marL="457200" indent="-457200">
              <a:buAutoNum type="arabicParenR"/>
            </a:pPr>
            <a:endParaRPr lang="en-US" sz="2400" i="1" dirty="0" smtClean="0"/>
          </a:p>
          <a:p>
            <a:pPr marL="457200" indent="-457200">
              <a:buAutoNum type="arabicParenR"/>
            </a:pPr>
            <a:endParaRPr lang="en-US" sz="2400" i="1" dirty="0" smtClean="0"/>
          </a:p>
          <a:p>
            <a:pPr>
              <a:buNone/>
            </a:pPr>
            <a:endParaRPr lang="en-US" sz="2400" i="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en-US" sz="2400" dirty="0" smtClean="0">
                <a:solidFill>
                  <a:srgbClr val="7030A0"/>
                </a:solidFill>
              </a:rPr>
              <a:t>Why bother with linguistics?</a:t>
            </a:r>
            <a:endParaRPr lang="ru-RU" sz="2400" dirty="0">
              <a:solidFill>
                <a:srgbClr val="7030A0"/>
              </a:solidFill>
            </a:endParaRPr>
          </a:p>
        </p:txBody>
      </p:sp>
      <p:graphicFrame>
        <p:nvGraphicFramePr>
          <p:cNvPr id="4" name="Содержимое 3"/>
          <p:cNvGraphicFramePr>
            <a:graphicFrameLocks noGrp="1"/>
          </p:cNvGraphicFramePr>
          <p:nvPr>
            <p:ph idx="1"/>
          </p:nvPr>
        </p:nvGraphicFramePr>
        <p:xfrm>
          <a:off x="457200" y="981074"/>
          <a:ext cx="8229600" cy="5112221"/>
        </p:xfrm>
        <a:graphic>
          <a:graphicData uri="http://schemas.openxmlformats.org/drawingml/2006/table">
            <a:tbl>
              <a:tblPr firstRow="1" bandRow="1">
                <a:tableStyleId>{5C22544A-7EE6-4342-B048-85BDC9FD1C3A}</a:tableStyleId>
              </a:tblPr>
              <a:tblGrid>
                <a:gridCol w="4114800"/>
                <a:gridCol w="4114800"/>
              </a:tblGrid>
              <a:tr h="1233984">
                <a:tc>
                  <a:txBody>
                    <a:bodyPr/>
                    <a:lstStyle/>
                    <a:p>
                      <a:pPr algn="ctr"/>
                      <a:r>
                        <a:rPr lang="en-US" sz="2400" dirty="0" smtClean="0"/>
                        <a:t>Many people think that linguistics is about</a:t>
                      </a:r>
                      <a:endParaRPr lang="ru-RU" sz="2400" dirty="0"/>
                    </a:p>
                  </a:txBody>
                  <a:tcPr/>
                </a:tc>
                <a:tc>
                  <a:txBody>
                    <a:bodyPr/>
                    <a:lstStyle/>
                    <a:p>
                      <a:pPr algn="ctr"/>
                      <a:r>
                        <a:rPr lang="en-US" sz="2400" dirty="0" smtClean="0"/>
                        <a:t>Linguistics is rather about</a:t>
                      </a:r>
                      <a:endParaRPr lang="ru-RU" sz="2400" dirty="0"/>
                    </a:p>
                  </a:txBody>
                  <a:tcPr/>
                </a:tc>
              </a:tr>
              <a:tr h="3878237">
                <a:tc>
                  <a:txBody>
                    <a:bodyPr/>
                    <a:lstStyle/>
                    <a:p>
                      <a:pPr>
                        <a:buFont typeface="Arial" pitchFamily="34" charset="0"/>
                        <a:buChar char="•"/>
                      </a:pPr>
                      <a:r>
                        <a:rPr lang="en-US" sz="2400" dirty="0" smtClean="0"/>
                        <a:t>Etymology</a:t>
                      </a:r>
                    </a:p>
                    <a:p>
                      <a:pPr>
                        <a:buFont typeface="Arial" pitchFamily="34" charset="0"/>
                        <a:buChar char="•"/>
                      </a:pPr>
                      <a:r>
                        <a:rPr lang="en-US" sz="2400" dirty="0" smtClean="0"/>
                        <a:t>Correctness</a:t>
                      </a:r>
                    </a:p>
                    <a:p>
                      <a:pPr>
                        <a:buFont typeface="Arial" pitchFamily="34" charset="0"/>
                        <a:buChar char="•"/>
                      </a:pPr>
                      <a:r>
                        <a:rPr lang="en-US" sz="2400" dirty="0" smtClean="0"/>
                        <a:t>Grammatical terminology</a:t>
                      </a:r>
                    </a:p>
                    <a:p>
                      <a:pPr>
                        <a:buFont typeface="Arial" pitchFamily="34" charset="0"/>
                        <a:buChar char="•"/>
                      </a:pPr>
                      <a:r>
                        <a:rPr lang="en-US" sz="2400" dirty="0" smtClean="0"/>
                        <a:t>Pronunciation rules</a:t>
                      </a:r>
                    </a:p>
                    <a:p>
                      <a:endParaRPr lang="ru-RU" sz="2400" dirty="0"/>
                    </a:p>
                  </a:txBody>
                  <a:tcPr/>
                </a:tc>
                <a:tc>
                  <a:txBody>
                    <a:bodyPr/>
                    <a:lstStyle/>
                    <a:p>
                      <a:pPr>
                        <a:buFont typeface="Arial" pitchFamily="34" charset="0"/>
                        <a:buChar char="•"/>
                      </a:pPr>
                      <a:r>
                        <a:rPr lang="en-GB" sz="2400" kern="1200" baseline="0" dirty="0" smtClean="0">
                          <a:solidFill>
                            <a:schemeClr val="dk1"/>
                          </a:solidFill>
                          <a:latin typeface="+mn-lt"/>
                          <a:ea typeface="+mn-ea"/>
                          <a:cs typeface="+mn-cs"/>
                        </a:rPr>
                        <a:t>discovering </a:t>
                      </a:r>
                      <a:r>
                        <a:rPr lang="en-US" sz="2400" kern="1200" baseline="0" dirty="0" smtClean="0">
                          <a:solidFill>
                            <a:schemeClr val="dk1"/>
                          </a:solidFill>
                          <a:latin typeface="+mn-lt"/>
                          <a:ea typeface="+mn-ea"/>
                          <a:cs typeface="+mn-cs"/>
                        </a:rPr>
                        <a:t>precisely what it means to ‘know a language’; </a:t>
                      </a:r>
                    </a:p>
                    <a:p>
                      <a:pPr>
                        <a:buFont typeface="Arial" pitchFamily="34" charset="0"/>
                        <a:buChar char="•"/>
                      </a:pPr>
                      <a:endParaRPr lang="en-US" sz="2400" kern="1200" baseline="0" dirty="0" smtClean="0">
                        <a:solidFill>
                          <a:schemeClr val="dk1"/>
                        </a:solidFill>
                        <a:latin typeface="+mn-lt"/>
                        <a:ea typeface="+mn-ea"/>
                        <a:cs typeface="+mn-cs"/>
                      </a:endParaRPr>
                    </a:p>
                    <a:p>
                      <a:pPr>
                        <a:buFont typeface="Arial" pitchFamily="34" charset="0"/>
                        <a:buChar char="•"/>
                      </a:pPr>
                      <a:r>
                        <a:rPr lang="en-US" sz="2400" kern="1200" baseline="0" dirty="0" smtClean="0">
                          <a:solidFill>
                            <a:schemeClr val="dk1"/>
                          </a:solidFill>
                          <a:latin typeface="+mn-lt"/>
                          <a:ea typeface="+mn-ea"/>
                          <a:cs typeface="+mn-cs"/>
                        </a:rPr>
                        <a:t>providing techniques for describing this knowledge; </a:t>
                      </a:r>
                    </a:p>
                    <a:p>
                      <a:pPr>
                        <a:buFont typeface="Arial" pitchFamily="34" charset="0"/>
                        <a:buChar char="•"/>
                      </a:pPr>
                      <a:endParaRPr lang="en-US" sz="2400" kern="1200" baseline="0" dirty="0" smtClean="0">
                        <a:solidFill>
                          <a:schemeClr val="dk1"/>
                        </a:solidFill>
                        <a:latin typeface="+mn-lt"/>
                        <a:ea typeface="+mn-ea"/>
                        <a:cs typeface="+mn-cs"/>
                      </a:endParaRPr>
                    </a:p>
                    <a:p>
                      <a:pPr>
                        <a:buFont typeface="Arial" pitchFamily="34" charset="0"/>
                        <a:buChar char="•"/>
                      </a:pPr>
                      <a:r>
                        <a:rPr lang="en-US" sz="2400" kern="1200" baseline="0" dirty="0" smtClean="0">
                          <a:solidFill>
                            <a:schemeClr val="dk1"/>
                          </a:solidFill>
                          <a:latin typeface="+mn-lt"/>
                          <a:ea typeface="+mn-ea"/>
                          <a:cs typeface="+mn-cs"/>
                        </a:rPr>
                        <a:t>explaining why our knowledge takes the form it does.</a:t>
                      </a:r>
                      <a:endParaRPr lang="ru-RU" sz="2400" dirty="0"/>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pPr marL="514350" indent="-514350"/>
            <a:r>
              <a:rPr lang="en-US" sz="2400" dirty="0" smtClean="0">
                <a:solidFill>
                  <a:srgbClr val="7030A0"/>
                </a:solidFill>
              </a:rPr>
              <a:t>Language studies in Europe in the Middle Ages and in the Renaissance</a:t>
            </a:r>
            <a:endParaRPr lang="en-US" sz="2400" dirty="0" smtClean="0"/>
          </a:p>
        </p:txBody>
      </p:sp>
      <p:sp>
        <p:nvSpPr>
          <p:cNvPr id="3" name="Содержимое 2"/>
          <p:cNvSpPr>
            <a:spLocks noGrp="1"/>
          </p:cNvSpPr>
          <p:nvPr>
            <p:ph idx="1"/>
          </p:nvPr>
        </p:nvSpPr>
        <p:spPr>
          <a:xfrm>
            <a:off x="457200" y="980728"/>
            <a:ext cx="8219256" cy="5145435"/>
          </a:xfrm>
        </p:spPr>
        <p:txBody>
          <a:bodyPr>
            <a:normAutofit/>
          </a:bodyPr>
          <a:lstStyle/>
          <a:p>
            <a:pPr fontAlgn="base"/>
            <a:r>
              <a:rPr lang="en-US" sz="2400" b="1" dirty="0" smtClean="0">
                <a:solidFill>
                  <a:srgbClr val="002060"/>
                </a:solidFill>
              </a:rPr>
              <a:t>Speculative grammar </a:t>
            </a:r>
            <a:r>
              <a:rPr lang="en-US" sz="2400" dirty="0" smtClean="0">
                <a:solidFill>
                  <a:srgbClr val="002060"/>
                </a:solidFill>
              </a:rPr>
              <a:t> </a:t>
            </a:r>
            <a:r>
              <a:rPr lang="en-US" sz="2400" dirty="0" smtClean="0"/>
              <a:t>(esp. 13th century)</a:t>
            </a:r>
          </a:p>
          <a:p>
            <a:pPr fontAlgn="base">
              <a:buNone/>
            </a:pPr>
            <a:endParaRPr lang="en-US" sz="2400" dirty="0" smtClean="0"/>
          </a:p>
          <a:p>
            <a:pPr fontAlgn="base">
              <a:buNone/>
            </a:pPr>
            <a:r>
              <a:rPr lang="en-US" sz="2400" dirty="0" smtClean="0"/>
              <a:t>Speculative grammarians took over Priscian grammar but relabeled the parts of speech to show their “modes of signifying.” </a:t>
            </a:r>
          </a:p>
          <a:p>
            <a:pPr fontAlgn="base">
              <a:buNone/>
            </a:pPr>
            <a:r>
              <a:rPr lang="en-US" sz="2400" dirty="0" smtClean="0"/>
              <a:t>So many of their works were titled </a:t>
            </a:r>
            <a:r>
              <a:rPr lang="en-US" sz="2400" i="1" dirty="0" smtClean="0"/>
              <a:t>De </a:t>
            </a:r>
            <a:r>
              <a:rPr lang="en-US" sz="2400" i="1" dirty="0" err="1" smtClean="0"/>
              <a:t>modis</a:t>
            </a:r>
            <a:r>
              <a:rPr lang="en-US" sz="2400" i="1" dirty="0" smtClean="0"/>
              <a:t> </a:t>
            </a:r>
            <a:r>
              <a:rPr lang="en-US" sz="2400" i="1" dirty="0" err="1" smtClean="0"/>
              <a:t>significandi</a:t>
            </a:r>
            <a:r>
              <a:rPr lang="en-US" sz="2400" dirty="0" smtClean="0"/>
              <a:t> </a:t>
            </a:r>
          </a:p>
          <a:p>
            <a:pPr fontAlgn="base">
              <a:buNone/>
            </a:pPr>
            <a:r>
              <a:rPr lang="en-US" sz="2400" dirty="0" smtClean="0"/>
              <a:t>(“The Modes of Signifying”) that they have come to be called the </a:t>
            </a:r>
            <a:r>
              <a:rPr lang="en-US" sz="2400" dirty="0" err="1" smtClean="0"/>
              <a:t>Modistae</a:t>
            </a:r>
            <a:r>
              <a:rPr lang="en-US" sz="2400" dirty="0" smtClean="0"/>
              <a:t>.</a:t>
            </a:r>
            <a:endParaRPr lang="en-GB" sz="2400" dirty="0" smtClean="0"/>
          </a:p>
          <a:p>
            <a:pPr>
              <a:buNone/>
            </a:pPr>
            <a:endParaRPr lang="en-GB" sz="2400" dirty="0" smtClean="0"/>
          </a:p>
          <a:p>
            <a:pPr marL="457200" indent="-457200">
              <a:buAutoNum type="arabicParenR"/>
            </a:pPr>
            <a:endParaRPr lang="en-US" sz="2400" i="1" dirty="0" smtClean="0"/>
          </a:p>
          <a:p>
            <a:pPr marL="457200" indent="-457200">
              <a:buAutoNum type="arabicParenR"/>
            </a:pPr>
            <a:endParaRPr lang="en-US" sz="2400" i="1" dirty="0" smtClean="0"/>
          </a:p>
          <a:p>
            <a:pPr>
              <a:buNone/>
            </a:pPr>
            <a:endParaRPr lang="en-US" sz="2400" i="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pPr marL="514350" indent="-514350"/>
            <a:r>
              <a:rPr lang="en-US" sz="2400" dirty="0" smtClean="0">
                <a:solidFill>
                  <a:srgbClr val="7030A0"/>
                </a:solidFill>
              </a:rPr>
              <a:t>Language studies in Europe in the Middle Ages and in the Renaissance</a:t>
            </a:r>
            <a:endParaRPr lang="en-US" sz="2400" dirty="0" smtClean="0"/>
          </a:p>
        </p:txBody>
      </p:sp>
      <p:sp>
        <p:nvSpPr>
          <p:cNvPr id="5" name="Содержимое 4"/>
          <p:cNvSpPr>
            <a:spLocks noGrp="1"/>
          </p:cNvSpPr>
          <p:nvPr>
            <p:ph idx="1"/>
          </p:nvPr>
        </p:nvSpPr>
        <p:spPr>
          <a:xfrm>
            <a:off x="179512" y="908720"/>
            <a:ext cx="8568952" cy="5400600"/>
          </a:xfrm>
        </p:spPr>
        <p:txBody>
          <a:bodyPr>
            <a:normAutofit lnSpcReduction="10000"/>
          </a:bodyPr>
          <a:lstStyle/>
          <a:p>
            <a:pPr>
              <a:buNone/>
            </a:pPr>
            <a:r>
              <a:rPr lang="en-US" sz="2400" dirty="0" smtClean="0">
                <a:solidFill>
                  <a:srgbClr val="7030A0"/>
                </a:solidFill>
              </a:rPr>
              <a:t>Renaissance</a:t>
            </a:r>
          </a:p>
          <a:p>
            <a:r>
              <a:rPr lang="en-US" sz="2400" dirty="0" smtClean="0"/>
              <a:t>native grammars and dictionaries of European languages were written</a:t>
            </a:r>
          </a:p>
          <a:p>
            <a:r>
              <a:rPr lang="en-US" sz="2400" dirty="0" smtClean="0"/>
              <a:t>the Bible was translated into a number of West European languages</a:t>
            </a:r>
          </a:p>
          <a:p>
            <a:r>
              <a:rPr lang="en-US" sz="2400" dirty="0" smtClean="0"/>
              <a:t>diachronic studies were  stimulated by comparison between classical Latin and contemporary Romance languages &gt; causes of language change were discussed</a:t>
            </a:r>
          </a:p>
          <a:p>
            <a:r>
              <a:rPr lang="en-US" sz="2400" dirty="0" smtClean="0"/>
              <a:t>invention of printing aroused interest in spelling reform</a:t>
            </a:r>
          </a:p>
          <a:p>
            <a:r>
              <a:rPr lang="en-US" sz="2400" dirty="0" smtClean="0"/>
              <a:t>inspirations for a universal language, proposals of a universal grammar</a:t>
            </a:r>
          </a:p>
          <a:p>
            <a:pPr>
              <a:buNone/>
            </a:pPr>
            <a:r>
              <a:rPr lang="en-US" sz="1900" i="1" dirty="0" smtClean="0">
                <a:solidFill>
                  <a:srgbClr val="002060"/>
                </a:solidFill>
              </a:rPr>
              <a:t>Leibniz (1646-1716) looked forward to the day when controversies would be resolved by the mere invitation to sit down and calculate by means of a newly devised  universal symbolization of thought, free from vagueness and uncertainties of a natural language</a:t>
            </a:r>
          </a:p>
          <a:p>
            <a:endParaRPr lang="en-US" sz="2400" dirty="0" smtClean="0"/>
          </a:p>
          <a:p>
            <a:pPr>
              <a:buNone/>
            </a:pPr>
            <a:endParaRPr lang="en-US" sz="2400" i="1" dirty="0" smtClean="0"/>
          </a:p>
          <a:p>
            <a:pPr>
              <a:buNone/>
            </a:pPr>
            <a:endParaRPr lang="en-US" sz="2400" i="1" dirty="0" smtClean="0">
              <a:solidFill>
                <a:srgbClr val="7030A0"/>
              </a:solidFill>
            </a:endParaRPr>
          </a:p>
          <a:p>
            <a:pPr>
              <a:buNone/>
            </a:pPr>
            <a:endParaRPr lang="ru-RU" sz="1800" i="1" dirty="0">
              <a:solidFill>
                <a:srgbClr val="7030A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Port Royal Grammar</a:t>
            </a:r>
            <a:endParaRPr lang="ru-RU" sz="2400" dirty="0">
              <a:solidFill>
                <a:srgbClr val="7030A0"/>
              </a:solidFill>
            </a:endParaRPr>
          </a:p>
        </p:txBody>
      </p:sp>
      <p:sp>
        <p:nvSpPr>
          <p:cNvPr id="3" name="Содержимое 2"/>
          <p:cNvSpPr>
            <a:spLocks noGrp="1"/>
          </p:cNvSpPr>
          <p:nvPr>
            <p:ph idx="1"/>
          </p:nvPr>
        </p:nvSpPr>
        <p:spPr>
          <a:xfrm>
            <a:off x="457200" y="980728"/>
            <a:ext cx="4690864" cy="5544616"/>
          </a:xfrm>
        </p:spPr>
        <p:txBody>
          <a:bodyPr>
            <a:normAutofit fontScale="92500"/>
          </a:bodyPr>
          <a:lstStyle/>
          <a:p>
            <a:pPr>
              <a:buNone/>
            </a:pPr>
            <a:r>
              <a:rPr lang="en-US" sz="2400" dirty="0" smtClean="0"/>
              <a:t>Port Royal Schools in France were religious and educational foundations in the mid-17</a:t>
            </a:r>
            <a:r>
              <a:rPr lang="en-US" sz="2400" baseline="30000" dirty="0" smtClean="0"/>
              <a:t>th</a:t>
            </a:r>
            <a:r>
              <a:rPr lang="en-US" sz="2400" dirty="0" smtClean="0"/>
              <a:t> century.</a:t>
            </a:r>
          </a:p>
          <a:p>
            <a:pPr>
              <a:buNone/>
            </a:pPr>
            <a:r>
              <a:rPr lang="en-US" sz="2400" dirty="0" smtClean="0"/>
              <a:t>Port Royal Grammar (1660):</a:t>
            </a:r>
          </a:p>
          <a:p>
            <a:r>
              <a:rPr lang="en-US" sz="2400" dirty="0" smtClean="0"/>
              <a:t>mainly based on Descartes,  French philosopher, mathematician, and scientist</a:t>
            </a:r>
          </a:p>
          <a:p>
            <a:r>
              <a:rPr lang="en-US" sz="2400" dirty="0" smtClean="0"/>
              <a:t>asserted the supremacy of human reason (rationalist approach)</a:t>
            </a:r>
          </a:p>
          <a:p>
            <a:r>
              <a:rPr lang="en-US" sz="2400" dirty="0" smtClean="0"/>
              <a:t>attempted to reveal the unity of grammar underlying the separate grammars of different languages</a:t>
            </a:r>
          </a:p>
          <a:p>
            <a:pPr>
              <a:buNone/>
            </a:pPr>
            <a:r>
              <a:rPr lang="en-US" sz="2200" i="1" dirty="0" smtClean="0">
                <a:solidFill>
                  <a:srgbClr val="002060"/>
                </a:solidFill>
              </a:rPr>
              <a:t>Grammar is simply mental processes, which are universal; therefore grammar is universal.</a:t>
            </a:r>
            <a:endParaRPr lang="ru-RU" sz="2200" i="1" dirty="0">
              <a:solidFill>
                <a:srgbClr val="002060"/>
              </a:solidFill>
            </a:endParaRPr>
          </a:p>
        </p:txBody>
      </p:sp>
      <p:pic>
        <p:nvPicPr>
          <p:cNvPr id="58370" name="Picture 2" descr="http://languagelog.ldc.upenn.edu/myl/GrammairePortRoyal.png"/>
          <p:cNvPicPr>
            <a:picLocks noChangeAspect="1" noChangeArrowheads="1"/>
          </p:cNvPicPr>
          <p:nvPr/>
        </p:nvPicPr>
        <p:blipFill>
          <a:blip r:embed="rId2" cstate="print"/>
          <a:srcRect/>
          <a:stretch>
            <a:fillRect/>
          </a:stretch>
        </p:blipFill>
        <p:spPr bwMode="auto">
          <a:xfrm>
            <a:off x="5123364" y="1052737"/>
            <a:ext cx="4020636" cy="432048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en-US" sz="2400" dirty="0" smtClean="0">
                <a:solidFill>
                  <a:srgbClr val="7030A0"/>
                </a:solidFill>
              </a:rPr>
              <a:t>Subject matter of general linguistics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r>
              <a:rPr lang="en-US" dirty="0" smtClean="0"/>
              <a:t>history and methodology of linguistic research</a:t>
            </a:r>
          </a:p>
          <a:p>
            <a:r>
              <a:rPr lang="en-US" dirty="0" smtClean="0"/>
              <a:t>universal </a:t>
            </a:r>
            <a:r>
              <a:rPr lang="en-US" dirty="0"/>
              <a:t>structural properties of human </a:t>
            </a:r>
            <a:r>
              <a:rPr lang="en-US" dirty="0" smtClean="0"/>
              <a:t>language, its semiotic nature</a:t>
            </a:r>
            <a:endParaRPr lang="en-US" dirty="0"/>
          </a:p>
          <a:p>
            <a:r>
              <a:rPr lang="en-US" dirty="0" smtClean="0"/>
              <a:t>relationship between language and thought</a:t>
            </a:r>
          </a:p>
          <a:p>
            <a:r>
              <a:rPr lang="en-US" dirty="0" smtClean="0"/>
              <a:t>relationship between language and speech</a:t>
            </a:r>
          </a:p>
          <a:p>
            <a:r>
              <a:rPr lang="en-US" dirty="0" smtClean="0"/>
              <a:t>relationship between language and society</a:t>
            </a:r>
          </a:p>
          <a:p>
            <a:r>
              <a:rPr lang="en-US" dirty="0" smtClean="0"/>
              <a:t>linguistic change and </a:t>
            </a:r>
            <a:r>
              <a:rPr lang="en-US" dirty="0"/>
              <a:t>variation</a:t>
            </a:r>
          </a:p>
          <a:p>
            <a:pPr>
              <a:buNone/>
            </a:pPr>
            <a:endParaRPr lang="en-US" dirty="0" smtClean="0"/>
          </a:p>
          <a:p>
            <a:pPr>
              <a:buNone/>
            </a:pPr>
            <a:endParaRPr lang="en-US" dirty="0"/>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Study of language before the 19</a:t>
            </a:r>
            <a:r>
              <a:rPr lang="en-US" sz="2400" baseline="30000" dirty="0" smtClean="0">
                <a:solidFill>
                  <a:srgbClr val="7030A0"/>
                </a:solidFill>
              </a:rPr>
              <a:t>th</a:t>
            </a:r>
            <a:r>
              <a:rPr lang="en-US" sz="2400" dirty="0" smtClean="0">
                <a:solidFill>
                  <a:srgbClr val="7030A0"/>
                </a:solidFill>
              </a:rPr>
              <a:t> century</a:t>
            </a:r>
            <a:endParaRPr lang="ru-RU" sz="2400" dirty="0">
              <a:solidFill>
                <a:srgbClr val="7030A0"/>
              </a:solidFill>
            </a:endParaRPr>
          </a:p>
        </p:txBody>
      </p:sp>
      <p:sp>
        <p:nvSpPr>
          <p:cNvPr id="3" name="Содержимое 2"/>
          <p:cNvSpPr>
            <a:spLocks noGrp="1"/>
          </p:cNvSpPr>
          <p:nvPr>
            <p:ph idx="1"/>
          </p:nvPr>
        </p:nvSpPr>
        <p:spPr>
          <a:xfrm>
            <a:off x="457200" y="1340768"/>
            <a:ext cx="8229600" cy="4785395"/>
          </a:xfrm>
        </p:spPr>
        <p:txBody>
          <a:bodyPr>
            <a:normAutofit/>
          </a:bodyPr>
          <a:lstStyle/>
          <a:p>
            <a:pPr marL="514350" indent="-514350">
              <a:buFont typeface="+mj-lt"/>
              <a:buAutoNum type="arabicPeriod"/>
            </a:pPr>
            <a:r>
              <a:rPr lang="en-US" dirty="0" smtClean="0"/>
              <a:t>Ancient India.</a:t>
            </a:r>
          </a:p>
          <a:p>
            <a:pPr marL="514350" indent="-514350">
              <a:buFont typeface="+mj-lt"/>
              <a:buAutoNum type="arabicPeriod"/>
            </a:pPr>
            <a:r>
              <a:rPr lang="en-US" dirty="0" smtClean="0"/>
              <a:t>Ancient China.</a:t>
            </a:r>
          </a:p>
          <a:p>
            <a:pPr marL="514350" indent="-514350">
              <a:buFont typeface="+mj-lt"/>
              <a:buAutoNum type="arabicPeriod"/>
            </a:pPr>
            <a:r>
              <a:rPr lang="en-US" dirty="0" smtClean="0"/>
              <a:t>Ancient Greece and Rome.</a:t>
            </a:r>
          </a:p>
          <a:p>
            <a:pPr marL="514350" indent="-514350">
              <a:buFont typeface="+mj-lt"/>
              <a:buAutoNum type="arabicPeriod"/>
            </a:pPr>
            <a:r>
              <a:rPr lang="en-US" dirty="0" smtClean="0"/>
              <a:t>Language studies in Europe in the Middle Ages and in the Renaissance.</a:t>
            </a:r>
          </a:p>
          <a:p>
            <a:pPr marL="514350" indent="-514350">
              <a:buFont typeface="+mj-lt"/>
              <a:buAutoNum type="arabicPeriod"/>
            </a:pPr>
            <a:r>
              <a:rPr lang="en-GB" dirty="0"/>
              <a:t>The </a:t>
            </a:r>
            <a:r>
              <a:rPr lang="en-GB" i="1" dirty="0"/>
              <a:t>Port-Royal </a:t>
            </a:r>
            <a:r>
              <a:rPr lang="en-GB" i="1" dirty="0" smtClean="0"/>
              <a:t>Grammar.</a:t>
            </a:r>
            <a:r>
              <a:rPr lang="en-GB" dirty="0"/>
              <a:t>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778098"/>
          </a:xfrm>
        </p:spPr>
        <p:txBody>
          <a:bodyPr>
            <a:normAutofit/>
          </a:bodyPr>
          <a:lstStyle/>
          <a:p>
            <a:r>
              <a:rPr lang="en-US" sz="2400" dirty="0" smtClean="0">
                <a:solidFill>
                  <a:srgbClr val="7030A0"/>
                </a:solidFill>
              </a:rPr>
              <a:t>Ancient India</a:t>
            </a:r>
            <a:endParaRPr lang="ru-RU" sz="2400" dirty="0">
              <a:solidFill>
                <a:srgbClr val="7030A0"/>
              </a:solidFill>
            </a:endParaRPr>
          </a:p>
        </p:txBody>
      </p:sp>
      <p:sp>
        <p:nvSpPr>
          <p:cNvPr id="3" name="Содержимое 2"/>
          <p:cNvSpPr>
            <a:spLocks noGrp="1"/>
          </p:cNvSpPr>
          <p:nvPr>
            <p:ph idx="1"/>
          </p:nvPr>
        </p:nvSpPr>
        <p:spPr>
          <a:xfrm>
            <a:off x="457200" y="836712"/>
            <a:ext cx="8229600" cy="4104457"/>
          </a:xfrm>
        </p:spPr>
        <p:txBody>
          <a:bodyPr>
            <a:normAutofit/>
          </a:bodyPr>
          <a:lstStyle/>
          <a:p>
            <a:pPr>
              <a:buNone/>
            </a:pPr>
            <a:r>
              <a:rPr lang="en-US" dirty="0"/>
              <a:t> Indian theory and practice was definitely in advance of anything achieved in Europe or elsewhere before contact had been made with Indian </a:t>
            </a:r>
            <a:r>
              <a:rPr lang="en-US" dirty="0" smtClean="0"/>
              <a:t>work</a:t>
            </a:r>
            <a:r>
              <a:rPr lang="en-US" dirty="0"/>
              <a:t> </a:t>
            </a:r>
            <a:r>
              <a:rPr lang="en-US" dirty="0" smtClean="0"/>
              <a:t>in the 18</a:t>
            </a:r>
            <a:r>
              <a:rPr lang="en-US" baseline="30000" dirty="0" smtClean="0"/>
              <a:t>th</a:t>
            </a:r>
            <a:r>
              <a:rPr lang="en-US" dirty="0" smtClean="0"/>
              <a:t> century.</a:t>
            </a:r>
          </a:p>
          <a:p>
            <a:pPr>
              <a:buNone/>
            </a:pPr>
            <a:r>
              <a:rPr lang="en-US" dirty="0" smtClean="0"/>
              <a:t>The Hindu tradition of linguistics had its origins in the 1</a:t>
            </a:r>
            <a:r>
              <a:rPr lang="en-US" baseline="30000" dirty="0" smtClean="0"/>
              <a:t>st</a:t>
            </a:r>
            <a:r>
              <a:rPr lang="en-US" dirty="0" smtClean="0"/>
              <a:t> millennium BC and was stimulated by changes in Sanskrit, the sacred language of religious texts.</a:t>
            </a:r>
          </a:p>
          <a:p>
            <a:pPr>
              <a:buNone/>
            </a:pPr>
            <a:endParaRPr lang="en-US" dirty="0"/>
          </a:p>
          <a:p>
            <a:pPr>
              <a:buNone/>
            </a:pPr>
            <a:endParaRPr lang="ru-RU" dirty="0"/>
          </a:p>
        </p:txBody>
      </p:sp>
      <p:pic>
        <p:nvPicPr>
          <p:cNvPr id="24580" name="Picture 4" descr="https://upload.wikimedia.org/wikipedia/commons/3/3f/Devimahatmya_Sanskrit_MS_Nepal_11c.jpg"/>
          <p:cNvPicPr>
            <a:picLocks noChangeAspect="1" noChangeArrowheads="1"/>
          </p:cNvPicPr>
          <p:nvPr/>
        </p:nvPicPr>
        <p:blipFill>
          <a:blip r:embed="rId2" cstate="print"/>
          <a:srcRect/>
          <a:stretch>
            <a:fillRect/>
          </a:stretch>
        </p:blipFill>
        <p:spPr bwMode="auto">
          <a:xfrm>
            <a:off x="3275856" y="4867932"/>
            <a:ext cx="5868144" cy="199006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s://brainiedeal.files.wordpress.com/2008/05/3.jpg"/>
          <p:cNvPicPr>
            <a:picLocks noChangeAspect="1" noChangeArrowheads="1"/>
          </p:cNvPicPr>
          <p:nvPr/>
        </p:nvPicPr>
        <p:blipFill>
          <a:blip r:embed="rId2" cstate="print"/>
          <a:srcRect/>
          <a:stretch>
            <a:fillRect/>
          </a:stretch>
        </p:blipFill>
        <p:spPr bwMode="auto">
          <a:xfrm>
            <a:off x="4535488" y="1052736"/>
            <a:ext cx="4608512" cy="3433342"/>
          </a:xfrm>
          <a:prstGeom prst="rect">
            <a:avLst/>
          </a:prstGeom>
          <a:noFill/>
        </p:spPr>
      </p:pic>
      <p:sp>
        <p:nvSpPr>
          <p:cNvPr id="2" name="Заголовок 1"/>
          <p:cNvSpPr>
            <a:spLocks noGrp="1"/>
          </p:cNvSpPr>
          <p:nvPr>
            <p:ph type="title"/>
          </p:nvPr>
        </p:nvSpPr>
        <p:spPr/>
        <p:txBody>
          <a:bodyPr>
            <a:normAutofit/>
          </a:bodyPr>
          <a:lstStyle/>
          <a:p>
            <a:r>
              <a:rPr lang="en-US" sz="2400" dirty="0" smtClean="0">
                <a:solidFill>
                  <a:srgbClr val="7030A0"/>
                </a:solidFill>
              </a:rPr>
              <a:t>Ancient India</a:t>
            </a:r>
            <a:endParaRPr lang="ru-RU" sz="2400" dirty="0">
              <a:solidFill>
                <a:srgbClr val="7030A0"/>
              </a:solidFill>
            </a:endParaRPr>
          </a:p>
        </p:txBody>
      </p:sp>
      <p:sp>
        <p:nvSpPr>
          <p:cNvPr id="3" name="Содержимое 2"/>
          <p:cNvSpPr>
            <a:spLocks noGrp="1"/>
          </p:cNvSpPr>
          <p:nvPr>
            <p:ph idx="1"/>
          </p:nvPr>
        </p:nvSpPr>
        <p:spPr>
          <a:xfrm>
            <a:off x="457200" y="1124744"/>
            <a:ext cx="8229600" cy="5184576"/>
          </a:xfrm>
        </p:spPr>
        <p:txBody>
          <a:bodyPr>
            <a:normAutofit/>
          </a:bodyPr>
          <a:lstStyle/>
          <a:p>
            <a:pPr>
              <a:buNone/>
            </a:pPr>
            <a:r>
              <a:rPr lang="en-US" sz="2400" dirty="0" smtClean="0">
                <a:solidFill>
                  <a:srgbClr val="7030A0"/>
                </a:solidFill>
              </a:rPr>
              <a:t>Panini:</a:t>
            </a:r>
            <a:r>
              <a:rPr lang="en-US" sz="2400" dirty="0" smtClean="0"/>
              <a:t> </a:t>
            </a:r>
          </a:p>
          <a:p>
            <a:pPr>
              <a:buNone/>
            </a:pPr>
            <a:r>
              <a:rPr lang="en-US" sz="2400" dirty="0" smtClean="0"/>
              <a:t>wrote a grammar of Sanskrit </a:t>
            </a:r>
          </a:p>
          <a:p>
            <a:pPr>
              <a:buNone/>
            </a:pPr>
            <a:r>
              <a:rPr lang="en-US" sz="2400" dirty="0" smtClean="0"/>
              <a:t>(middle of the 1</a:t>
            </a:r>
            <a:r>
              <a:rPr lang="en-US" sz="2400" baseline="30000" dirty="0" smtClean="0"/>
              <a:t>st</a:t>
            </a:r>
            <a:r>
              <a:rPr lang="en-US" sz="2400" dirty="0" smtClean="0"/>
              <a:t> millennium BC) </a:t>
            </a:r>
          </a:p>
          <a:p>
            <a:pPr>
              <a:buNone/>
            </a:pPr>
            <a:r>
              <a:rPr lang="en-US" sz="2400" dirty="0" smtClean="0"/>
              <a:t>called </a:t>
            </a:r>
            <a:r>
              <a:rPr lang="en-US" sz="2400" i="1" dirty="0" err="1" smtClean="0"/>
              <a:t>Astadhyāyī</a:t>
            </a:r>
            <a:r>
              <a:rPr lang="en-US" sz="2400" i="1" dirty="0" smtClean="0"/>
              <a:t> </a:t>
            </a:r>
          </a:p>
          <a:p>
            <a:pPr>
              <a:buNone/>
            </a:pPr>
            <a:r>
              <a:rPr lang="en-US" sz="2400" dirty="0" smtClean="0"/>
              <a:t>(literally 'eight books').</a:t>
            </a:r>
          </a:p>
          <a:p>
            <a:pPr>
              <a:buNone/>
            </a:pPr>
            <a:endParaRPr lang="en-US" sz="2400" dirty="0" smtClean="0"/>
          </a:p>
          <a:p>
            <a:pPr>
              <a:buNone/>
            </a:pPr>
            <a:endParaRPr lang="en-US" sz="2400" dirty="0" smtClean="0"/>
          </a:p>
          <a:p>
            <a:pPr>
              <a:buNone/>
            </a:pPr>
            <a:r>
              <a:rPr lang="en-US" sz="2400" dirty="0" smtClean="0">
                <a:solidFill>
                  <a:srgbClr val="7030A0"/>
                </a:solidFill>
              </a:rPr>
              <a:t>Panini’s grammar:</a:t>
            </a:r>
          </a:p>
          <a:p>
            <a:pPr>
              <a:buNone/>
            </a:pPr>
            <a:r>
              <a:rPr lang="en-US" sz="2400" dirty="0" smtClean="0"/>
              <a:t>phonetics (including differences between words pronounced in isolation and in connected speech)</a:t>
            </a:r>
          </a:p>
          <a:p>
            <a:pPr>
              <a:buNone/>
            </a:pPr>
            <a:r>
              <a:rPr lang="en-US" sz="2400" dirty="0" smtClean="0"/>
              <a:t>morphology (rules of word formation)</a:t>
            </a:r>
          </a:p>
          <a:p>
            <a:endParaRPr lang="en-US" dirty="0"/>
          </a:p>
          <a:p>
            <a:endParaRPr lang="en-US" dirty="0" smtClean="0"/>
          </a:p>
          <a:p>
            <a:endParaRPr lang="en-US" dirty="0"/>
          </a:p>
          <a:p>
            <a:endParaRPr lang="en-US" dirty="0" smtClean="0"/>
          </a:p>
          <a:p>
            <a:endParaRPr lang="en-US" dirty="0" smtClean="0"/>
          </a:p>
          <a:p>
            <a:endParaRPr lang="en-US" dirty="0"/>
          </a:p>
          <a:p>
            <a:pPr>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Ancient India</a:t>
            </a:r>
            <a:endParaRPr lang="ru-RU" sz="2400" dirty="0">
              <a:solidFill>
                <a:srgbClr val="7030A0"/>
              </a:solidFill>
            </a:endParaRPr>
          </a:p>
        </p:txBody>
      </p:sp>
      <p:sp>
        <p:nvSpPr>
          <p:cNvPr id="3" name="Содержимое 2"/>
          <p:cNvSpPr>
            <a:spLocks noGrp="1"/>
          </p:cNvSpPr>
          <p:nvPr>
            <p:ph idx="1"/>
          </p:nvPr>
        </p:nvSpPr>
        <p:spPr>
          <a:xfrm>
            <a:off x="457200" y="1196752"/>
            <a:ext cx="5698976" cy="5112568"/>
          </a:xfrm>
        </p:spPr>
        <p:txBody>
          <a:bodyPr>
            <a:normAutofit fontScale="92500" lnSpcReduction="10000"/>
          </a:bodyPr>
          <a:lstStyle/>
          <a:p>
            <a:pPr>
              <a:buNone/>
            </a:pPr>
            <a:r>
              <a:rPr lang="en-GB" b="1" dirty="0" err="1" smtClean="0"/>
              <a:t>Bhartrihari</a:t>
            </a:r>
            <a:r>
              <a:rPr lang="en-GB" b="1" dirty="0" smtClean="0"/>
              <a:t> (5</a:t>
            </a:r>
            <a:r>
              <a:rPr lang="en-GB" b="1" baseline="30000" dirty="0" smtClean="0"/>
              <a:t>th</a:t>
            </a:r>
            <a:r>
              <a:rPr lang="en-GB" b="1" dirty="0" smtClean="0"/>
              <a:t> c.)</a:t>
            </a:r>
          </a:p>
          <a:p>
            <a:pPr>
              <a:buNone/>
            </a:pPr>
            <a:r>
              <a:rPr lang="en-US" sz="2800" i="1" dirty="0" err="1"/>
              <a:t>Vākyapadīya</a:t>
            </a:r>
            <a:r>
              <a:rPr lang="en-US" sz="2800" dirty="0"/>
              <a:t> </a:t>
            </a:r>
            <a:r>
              <a:rPr lang="en-US" sz="2800" dirty="0" smtClean="0"/>
              <a:t> </a:t>
            </a:r>
            <a:r>
              <a:rPr lang="en-US" sz="2800" dirty="0"/>
              <a:t>states that the sentence should be interpreted as a single unit </a:t>
            </a:r>
            <a:r>
              <a:rPr lang="en-US" sz="2800" dirty="0" smtClean="0"/>
              <a:t> </a:t>
            </a:r>
            <a:r>
              <a:rPr lang="en-US" sz="2800" dirty="0"/>
              <a:t>which </a:t>
            </a:r>
            <a:r>
              <a:rPr lang="en-US" sz="2800" dirty="0" smtClean="0"/>
              <a:t>conveys </a:t>
            </a:r>
            <a:r>
              <a:rPr lang="en-US" sz="2800" dirty="0"/>
              <a:t>its meaning 'in a flash', just as a picture is first perceived as a unity, notwithstanding subsequent analysis into its component </a:t>
            </a:r>
            <a:r>
              <a:rPr lang="en-US" sz="2800" dirty="0" err="1"/>
              <a:t>coloured</a:t>
            </a:r>
            <a:r>
              <a:rPr lang="en-US" sz="2800" dirty="0"/>
              <a:t> </a:t>
            </a:r>
            <a:r>
              <a:rPr lang="en-US" sz="2800" dirty="0" smtClean="0"/>
              <a:t>shapes.</a:t>
            </a:r>
          </a:p>
          <a:p>
            <a:pPr>
              <a:buNone/>
            </a:pPr>
            <a:r>
              <a:rPr lang="en-US" sz="2800" dirty="0" smtClean="0"/>
              <a:t> </a:t>
            </a:r>
            <a:r>
              <a:rPr lang="en-US" sz="2800" dirty="0"/>
              <a:t>In other words, the sentence is not understood as a sequence of words put together, but the full meaning of each word is only understood in the context of the other words around it.</a:t>
            </a:r>
          </a:p>
          <a:p>
            <a:endParaRPr lang="en-US" dirty="0" smtClean="0"/>
          </a:p>
          <a:p>
            <a:endParaRPr lang="en-US" dirty="0"/>
          </a:p>
          <a:p>
            <a:endParaRPr lang="en-US" dirty="0" smtClean="0"/>
          </a:p>
          <a:p>
            <a:endParaRPr lang="en-US" dirty="0" smtClean="0"/>
          </a:p>
          <a:p>
            <a:endParaRPr lang="en-US" dirty="0"/>
          </a:p>
          <a:p>
            <a:pPr>
              <a:buNone/>
            </a:pPr>
            <a:endParaRPr lang="ru-RU" dirty="0"/>
          </a:p>
        </p:txBody>
      </p:sp>
      <p:pic>
        <p:nvPicPr>
          <p:cNvPr id="29698" name="Picture 2" descr="http://polyarnik.org/wp-content/uploads/2013/07/bhartrihari.jpg"/>
          <p:cNvPicPr>
            <a:picLocks noChangeAspect="1" noChangeArrowheads="1"/>
          </p:cNvPicPr>
          <p:nvPr/>
        </p:nvPicPr>
        <p:blipFill>
          <a:blip r:embed="rId2" cstate="print"/>
          <a:srcRect/>
          <a:stretch>
            <a:fillRect/>
          </a:stretch>
        </p:blipFill>
        <p:spPr bwMode="auto">
          <a:xfrm>
            <a:off x="6300192" y="1196752"/>
            <a:ext cx="1905000" cy="2667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Ancient India</a:t>
            </a:r>
            <a:endParaRPr lang="ru-RU" sz="2400" dirty="0">
              <a:solidFill>
                <a:srgbClr val="7030A0"/>
              </a:solidFill>
            </a:endParaRPr>
          </a:p>
        </p:txBody>
      </p:sp>
      <p:sp>
        <p:nvSpPr>
          <p:cNvPr id="3" name="Содержимое 2"/>
          <p:cNvSpPr>
            <a:spLocks noGrp="1"/>
          </p:cNvSpPr>
          <p:nvPr>
            <p:ph idx="1"/>
          </p:nvPr>
        </p:nvSpPr>
        <p:spPr>
          <a:xfrm>
            <a:off x="457200" y="1124744"/>
            <a:ext cx="8229600" cy="5184575"/>
          </a:xfrm>
        </p:spPr>
        <p:txBody>
          <a:bodyPr>
            <a:normAutofit/>
          </a:bodyPr>
          <a:lstStyle/>
          <a:p>
            <a:pPr>
              <a:buNone/>
            </a:pPr>
            <a:endParaRPr lang="en-US" sz="2400" dirty="0" smtClean="0"/>
          </a:p>
          <a:p>
            <a:pPr>
              <a:buNone/>
            </a:pPr>
            <a:r>
              <a:rPr lang="en-US" sz="2400" dirty="0" smtClean="0"/>
              <a:t>Indian linguistic theory set out three requirements for a string of words to be considered a sentence: </a:t>
            </a:r>
          </a:p>
          <a:p>
            <a:pPr marL="514350" indent="-514350">
              <a:buAutoNum type="arabicParenBoth"/>
            </a:pPr>
            <a:r>
              <a:rPr lang="en-US" sz="2400" dirty="0" smtClean="0"/>
              <a:t>(</a:t>
            </a:r>
            <a:r>
              <a:rPr lang="en-US" sz="2400" i="1" dirty="0" err="1" smtClean="0"/>
              <a:t>ākānksā</a:t>
            </a:r>
            <a:r>
              <a:rPr lang="en-US" sz="2400" dirty="0" smtClean="0"/>
              <a:t>) the words are members of suitable grammatical categories </a:t>
            </a:r>
            <a:r>
              <a:rPr lang="en-US" sz="2400" i="1" dirty="0" smtClean="0">
                <a:solidFill>
                  <a:srgbClr val="7030A0"/>
                </a:solidFill>
              </a:rPr>
              <a:t>(parts of speech) </a:t>
            </a:r>
            <a:r>
              <a:rPr lang="en-US" sz="2400" dirty="0" smtClean="0"/>
              <a:t>with appropriate morphology (inflection), </a:t>
            </a:r>
          </a:p>
          <a:p>
            <a:pPr marL="514350" indent="-514350">
              <a:buAutoNum type="arabicParenBoth"/>
            </a:pPr>
            <a:r>
              <a:rPr lang="en-US" sz="2400" dirty="0" smtClean="0"/>
              <a:t>(</a:t>
            </a:r>
            <a:r>
              <a:rPr lang="en-US" sz="2400" i="1" dirty="0" err="1" smtClean="0"/>
              <a:t>yogyatā</a:t>
            </a:r>
            <a:r>
              <a:rPr lang="en-US" sz="2400" dirty="0" smtClean="0"/>
              <a:t>) the words must be 'semantically appropriate' to one another, </a:t>
            </a:r>
          </a:p>
          <a:p>
            <a:pPr marL="514350" indent="-514350">
              <a:buAutoNum type="arabicParenBoth"/>
            </a:pPr>
            <a:r>
              <a:rPr lang="en-US" sz="2400" dirty="0" smtClean="0"/>
              <a:t>(</a:t>
            </a:r>
            <a:r>
              <a:rPr lang="en-US" sz="2400" i="1" dirty="0" err="1" smtClean="0"/>
              <a:t>samnidhi</a:t>
            </a:r>
            <a:r>
              <a:rPr lang="en-US" sz="2400" dirty="0" smtClean="0"/>
              <a:t>) the words must be uttered as a concatenation.</a:t>
            </a:r>
          </a:p>
          <a:p>
            <a:endParaRPr lang="en-US" dirty="0"/>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Ancient China</a:t>
            </a:r>
            <a:endParaRPr lang="ru-RU" sz="2400" dirty="0">
              <a:solidFill>
                <a:srgbClr val="7030A0"/>
              </a:solidFill>
            </a:endParaRPr>
          </a:p>
        </p:txBody>
      </p:sp>
      <p:sp>
        <p:nvSpPr>
          <p:cNvPr id="3" name="Содержимое 2"/>
          <p:cNvSpPr>
            <a:spLocks noGrp="1"/>
          </p:cNvSpPr>
          <p:nvPr>
            <p:ph idx="1"/>
          </p:nvPr>
        </p:nvSpPr>
        <p:spPr>
          <a:xfrm>
            <a:off x="457200" y="1124744"/>
            <a:ext cx="8229600" cy="5001419"/>
          </a:xfrm>
        </p:spPr>
        <p:txBody>
          <a:bodyPr>
            <a:normAutofit/>
          </a:bodyPr>
          <a:lstStyle/>
          <a:p>
            <a:pPr>
              <a:buNone/>
            </a:pPr>
            <a:r>
              <a:rPr lang="en-US" sz="2400" dirty="0"/>
              <a:t>As in ancient Greece, early Chinese thinkers were concerned with the relationship between names and reality. </a:t>
            </a:r>
            <a:endParaRPr lang="en-US" sz="2400" dirty="0" smtClean="0"/>
          </a:p>
          <a:p>
            <a:pPr>
              <a:buNone/>
            </a:pPr>
            <a:r>
              <a:rPr lang="en-US" sz="2400" dirty="0" smtClean="0">
                <a:solidFill>
                  <a:srgbClr val="7030A0"/>
                </a:solidFill>
              </a:rPr>
              <a:t>Confucius</a:t>
            </a:r>
            <a:r>
              <a:rPr lang="en-US" sz="2400" dirty="0"/>
              <a:t> (6th </a:t>
            </a:r>
            <a:r>
              <a:rPr lang="en-US" sz="2400" dirty="0" smtClean="0"/>
              <a:t>c. </a:t>
            </a:r>
            <a:r>
              <a:rPr lang="en-US" sz="2400" dirty="0"/>
              <a:t>BCE) </a:t>
            </a:r>
            <a:r>
              <a:rPr lang="en-US" sz="2400" dirty="0" smtClean="0"/>
              <a:t>emphasized </a:t>
            </a:r>
            <a:r>
              <a:rPr lang="en-US" sz="2400" dirty="0"/>
              <a:t>the moral commitment implicit in a </a:t>
            </a:r>
            <a:r>
              <a:rPr lang="en-US" sz="2400" dirty="0" smtClean="0"/>
              <a:t>name:</a:t>
            </a:r>
          </a:p>
          <a:p>
            <a:pPr>
              <a:buNone/>
            </a:pPr>
            <a:r>
              <a:rPr lang="en-US" sz="2400" dirty="0" smtClean="0"/>
              <a:t> </a:t>
            </a:r>
            <a:r>
              <a:rPr lang="en-US" sz="2400" dirty="0"/>
              <a:t>"</a:t>
            </a:r>
            <a:r>
              <a:rPr lang="en-US" sz="2400" dirty="0">
                <a:solidFill>
                  <a:srgbClr val="002060"/>
                </a:solidFill>
              </a:rPr>
              <a:t>Good government consists in the ruler being a ruler, the minister being a minister, the father being a father, and the son being a son... If names be not correct, language is not in accordance with the truth of things." </a:t>
            </a:r>
            <a:r>
              <a:rPr lang="en-US" sz="2400" dirty="0"/>
              <a:t>(</a:t>
            </a:r>
            <a:r>
              <a:rPr lang="en-US" sz="2400" i="1" dirty="0"/>
              <a:t>Analects</a:t>
            </a:r>
            <a:r>
              <a:rPr lang="en-US" sz="2400" dirty="0"/>
              <a:t> 12.11,13.3).</a:t>
            </a:r>
            <a:endParaRPr lang="ru-RU"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TotalTime>
  <Words>929</Words>
  <Application>Microsoft Office PowerPoint</Application>
  <PresentationFormat>Экран (4:3)</PresentationFormat>
  <Paragraphs>162</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General Linguistics</vt:lpstr>
      <vt:lpstr>Why bother with linguistics?</vt:lpstr>
      <vt:lpstr>Subject matter of general linguistics</vt:lpstr>
      <vt:lpstr>Study of language before the 19th century</vt:lpstr>
      <vt:lpstr>Ancient India</vt:lpstr>
      <vt:lpstr>Ancient India</vt:lpstr>
      <vt:lpstr>Ancient India</vt:lpstr>
      <vt:lpstr>Ancient India</vt:lpstr>
      <vt:lpstr>Ancient China</vt:lpstr>
      <vt:lpstr>Ancient China</vt:lpstr>
      <vt:lpstr>Ancient Greece and Rome</vt:lpstr>
      <vt:lpstr>Ancient Greece and Rome</vt:lpstr>
      <vt:lpstr>Ancient Greece and Rome</vt:lpstr>
      <vt:lpstr>Ancient Greece and Rome</vt:lpstr>
      <vt:lpstr>Ancient Greece and Rome</vt:lpstr>
      <vt:lpstr>Ancient Greece and Rome</vt:lpstr>
      <vt:lpstr>Ancient Greece and Rome</vt:lpstr>
      <vt:lpstr>Ancient Greece and Rome</vt:lpstr>
      <vt:lpstr>Language studies in Europe in the Middle Ages and in the Renaissance</vt:lpstr>
      <vt:lpstr>Language studies in Europe in the Middle Ages and in the Renaissance</vt:lpstr>
      <vt:lpstr>Language studies in Europe in the Middle Ages and in the Renaissance</vt:lpstr>
      <vt:lpstr>Port Royal Grammar</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Komp</dc:creator>
  <cp:lastModifiedBy>Microsoft Office</cp:lastModifiedBy>
  <cp:revision>106</cp:revision>
  <dcterms:created xsi:type="dcterms:W3CDTF">2016-07-14T06:10:53Z</dcterms:created>
  <dcterms:modified xsi:type="dcterms:W3CDTF">2016-10-06T09:41:53Z</dcterms:modified>
</cp:coreProperties>
</file>