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7" r:id="rId6"/>
    <p:sldId id="268" r:id="rId7"/>
    <p:sldId id="271" r:id="rId8"/>
    <p:sldId id="272" r:id="rId9"/>
    <p:sldId id="269" r:id="rId10"/>
    <p:sldId id="270" r:id="rId11"/>
    <p:sldId id="274" r:id="rId12"/>
    <p:sldId id="275" r:id="rId13"/>
    <p:sldId id="276" r:id="rId14"/>
    <p:sldId id="277"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06" autoAdjust="0"/>
    <p:restoredTop sz="94660"/>
  </p:normalViewPr>
  <p:slideViewPr>
    <p:cSldViewPr>
      <p:cViewPr varScale="1">
        <p:scale>
          <a:sx n="65" d="100"/>
          <a:sy n="65" d="100"/>
        </p:scale>
        <p:origin x="-1560"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8851EFF-DF45-4A66-A1EC-DA370507FA0E}" type="datetimeFigureOut">
              <a:rPr lang="ru-RU" smtClean="0"/>
              <a:pPr/>
              <a:t>06.10.2016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DD40AA1-04E7-44B7-99C4-AEB008676CEF}"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8851EFF-DF45-4A66-A1EC-DA370507FA0E}" type="datetimeFigureOut">
              <a:rPr lang="ru-RU" smtClean="0"/>
              <a:pPr/>
              <a:t>06.10.2016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DD40AA1-04E7-44B7-99C4-AEB008676CE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8851EFF-DF45-4A66-A1EC-DA370507FA0E}" type="datetimeFigureOut">
              <a:rPr lang="ru-RU" smtClean="0"/>
              <a:pPr/>
              <a:t>06.10.2016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DD40AA1-04E7-44B7-99C4-AEB008676CE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8851EFF-DF45-4A66-A1EC-DA370507FA0E}" type="datetimeFigureOut">
              <a:rPr lang="ru-RU" smtClean="0"/>
              <a:pPr/>
              <a:t>06.10.2016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DD40AA1-04E7-44B7-99C4-AEB008676CEF}"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8851EFF-DF45-4A66-A1EC-DA370507FA0E}" type="datetimeFigureOut">
              <a:rPr lang="ru-RU" smtClean="0"/>
              <a:pPr/>
              <a:t>06.10.2016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DD40AA1-04E7-44B7-99C4-AEB008676CEF}"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8851EFF-DF45-4A66-A1EC-DA370507FA0E}" type="datetimeFigureOut">
              <a:rPr lang="ru-RU" smtClean="0"/>
              <a:pPr/>
              <a:t>06.10.2016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DD40AA1-04E7-44B7-99C4-AEB008676CE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8851EFF-DF45-4A66-A1EC-DA370507FA0E}" type="datetimeFigureOut">
              <a:rPr lang="ru-RU" smtClean="0"/>
              <a:pPr/>
              <a:t>06.10.2016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DD40AA1-04E7-44B7-99C4-AEB008676CEF}"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8851EFF-DF45-4A66-A1EC-DA370507FA0E}" type="datetimeFigureOut">
              <a:rPr lang="ru-RU" smtClean="0"/>
              <a:pPr/>
              <a:t>06.10.2016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DD40AA1-04E7-44B7-99C4-AEB008676CE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8851EFF-DF45-4A66-A1EC-DA370507FA0E}" type="datetimeFigureOut">
              <a:rPr lang="ru-RU" smtClean="0"/>
              <a:pPr/>
              <a:t>06.10.2016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DD40AA1-04E7-44B7-99C4-AEB008676CE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8851EFF-DF45-4A66-A1EC-DA370507FA0E}" type="datetimeFigureOut">
              <a:rPr lang="ru-RU" smtClean="0"/>
              <a:pPr/>
              <a:t>06.10.2016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DD40AA1-04E7-44B7-99C4-AEB008676CEF}"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8851EFF-DF45-4A66-A1EC-DA370507FA0E}" type="datetimeFigureOut">
              <a:rPr lang="ru-RU" smtClean="0"/>
              <a:pPr/>
              <a:t>06.10.2016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DD40AA1-04E7-44B7-99C4-AEB008676CEF}"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851EFF-DF45-4A66-A1EC-DA370507FA0E}" type="datetimeFigureOut">
              <a:rPr lang="ru-RU" smtClean="0"/>
              <a:pPr/>
              <a:t>06.10.2016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D40AA1-04E7-44B7-99C4-AEB008676CEF}"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b="1" dirty="0" smtClean="0">
                <a:solidFill>
                  <a:srgbClr val="7030A0"/>
                </a:solidFill>
              </a:rPr>
              <a:t>Birth of comparative and historical linguistics</a:t>
            </a:r>
            <a:endParaRPr lang="ru-RU" b="1" dirty="0">
              <a:solidFill>
                <a:srgbClr val="7030A0"/>
              </a:solidFill>
            </a:endParaRPr>
          </a:p>
        </p:txBody>
      </p:sp>
      <p:sp>
        <p:nvSpPr>
          <p:cNvPr id="3" name="Подзаголовок 2"/>
          <p:cNvSpPr>
            <a:spLocks noGrp="1"/>
          </p:cNvSpPr>
          <p:nvPr>
            <p:ph type="subTitle" idx="1"/>
          </p:nvPr>
        </p:nvSpPr>
        <p:spPr/>
        <p:txBody>
          <a:bodyPr/>
          <a:lstStyle/>
          <a:p>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000" dirty="0" smtClean="0">
                <a:solidFill>
                  <a:srgbClr val="7030A0"/>
                </a:solidFill>
              </a:rPr>
              <a:t>Franz Bopp, </a:t>
            </a:r>
            <a:r>
              <a:rPr lang="en-US" sz="2000" dirty="0" err="1" smtClean="0">
                <a:solidFill>
                  <a:srgbClr val="7030A0"/>
                </a:solidFill>
              </a:rPr>
              <a:t>Rasmus</a:t>
            </a:r>
            <a:r>
              <a:rPr lang="en-US" sz="2000" dirty="0" smtClean="0">
                <a:solidFill>
                  <a:srgbClr val="7030A0"/>
                </a:solidFill>
              </a:rPr>
              <a:t> Rask, Jacob Grimm and Alexander </a:t>
            </a:r>
            <a:r>
              <a:rPr lang="en-US" sz="2000" dirty="0" err="1" smtClean="0">
                <a:solidFill>
                  <a:srgbClr val="7030A0"/>
                </a:solidFill>
              </a:rPr>
              <a:t>Vostokov</a:t>
            </a:r>
            <a:r>
              <a:rPr lang="en-US" sz="2000" dirty="0" smtClean="0">
                <a:solidFill>
                  <a:srgbClr val="7030A0"/>
                </a:solidFill>
              </a:rPr>
              <a:t> </a:t>
            </a:r>
            <a:br>
              <a:rPr lang="en-US" sz="2000" dirty="0" smtClean="0">
                <a:solidFill>
                  <a:srgbClr val="7030A0"/>
                </a:solidFill>
              </a:rPr>
            </a:br>
            <a:r>
              <a:rPr lang="en-US" sz="2000" dirty="0" smtClean="0">
                <a:solidFill>
                  <a:srgbClr val="7030A0"/>
                </a:solidFill>
              </a:rPr>
              <a:t>as founders of comparative-historical linguistics</a:t>
            </a:r>
            <a:endParaRPr lang="ru-RU" sz="2000" dirty="0">
              <a:solidFill>
                <a:srgbClr val="7030A0"/>
              </a:solidFill>
            </a:endParaRPr>
          </a:p>
        </p:txBody>
      </p:sp>
      <p:sp>
        <p:nvSpPr>
          <p:cNvPr id="3" name="Содержимое 2"/>
          <p:cNvSpPr>
            <a:spLocks noGrp="1"/>
          </p:cNvSpPr>
          <p:nvPr>
            <p:ph idx="1"/>
          </p:nvPr>
        </p:nvSpPr>
        <p:spPr>
          <a:xfrm>
            <a:off x="179512" y="1196752"/>
            <a:ext cx="6480720" cy="5400600"/>
          </a:xfrm>
        </p:spPr>
        <p:txBody>
          <a:bodyPr>
            <a:normAutofit/>
          </a:bodyPr>
          <a:lstStyle/>
          <a:p>
            <a:pPr>
              <a:buNone/>
            </a:pPr>
            <a:r>
              <a:rPr lang="en-US" sz="2400" dirty="0" smtClean="0">
                <a:solidFill>
                  <a:srgbClr val="7030A0"/>
                </a:solidFill>
              </a:rPr>
              <a:t>Jacob Grimm(1785-1863)</a:t>
            </a:r>
          </a:p>
          <a:p>
            <a:pPr>
              <a:buNone/>
            </a:pPr>
            <a:r>
              <a:rPr lang="en-US" sz="2400" dirty="0" smtClean="0">
                <a:solidFill>
                  <a:srgbClr val="7030A0"/>
                </a:solidFill>
              </a:rPr>
              <a:t>German philologist, author of </a:t>
            </a:r>
            <a:r>
              <a:rPr lang="en-US" sz="2400" i="1" dirty="0" smtClean="0">
                <a:solidFill>
                  <a:srgbClr val="7030A0"/>
                </a:solidFill>
              </a:rPr>
              <a:t>Deutsche Grammatik </a:t>
            </a:r>
            <a:r>
              <a:rPr lang="en-US" sz="2400" dirty="0" smtClean="0">
                <a:solidFill>
                  <a:srgbClr val="7030A0"/>
                </a:solidFill>
              </a:rPr>
              <a:t>(1822)</a:t>
            </a:r>
          </a:p>
          <a:p>
            <a:r>
              <a:rPr lang="en-US" sz="2400" dirty="0" smtClean="0"/>
              <a:t>formulated the first of the sound laws that were to form the structure and support of Indo-European and other language families</a:t>
            </a:r>
          </a:p>
          <a:p>
            <a:pPr>
              <a:buNone/>
            </a:pPr>
            <a:r>
              <a:rPr lang="en-US" sz="2000" i="1" dirty="0" smtClean="0"/>
              <a:t>“The sound shift is a general tendency; it is not followed in every case”</a:t>
            </a:r>
          </a:p>
          <a:p>
            <a:r>
              <a:rPr lang="en-US" sz="2400" dirty="0" smtClean="0"/>
              <a:t>believed that philology must be based on strict adherence to the laws of sound change to be scientific</a:t>
            </a:r>
          </a:p>
          <a:p>
            <a:endParaRPr lang="en-US" sz="2400" dirty="0" smtClean="0"/>
          </a:p>
        </p:txBody>
      </p:sp>
      <p:pic>
        <p:nvPicPr>
          <p:cNvPr id="27650" name="Picture 2" descr="JacobGrimm.jpg"/>
          <p:cNvPicPr>
            <a:picLocks noChangeAspect="1" noChangeArrowheads="1"/>
          </p:cNvPicPr>
          <p:nvPr/>
        </p:nvPicPr>
        <p:blipFill>
          <a:blip r:embed="rId2" cstate="print"/>
          <a:srcRect/>
          <a:stretch>
            <a:fillRect/>
          </a:stretch>
        </p:blipFill>
        <p:spPr bwMode="auto">
          <a:xfrm>
            <a:off x="6732240" y="2276872"/>
            <a:ext cx="2095500" cy="2581276"/>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000" dirty="0" smtClean="0">
                <a:solidFill>
                  <a:srgbClr val="7030A0"/>
                </a:solidFill>
              </a:rPr>
              <a:t>Franz Bopp, </a:t>
            </a:r>
            <a:r>
              <a:rPr lang="en-US" sz="2000" dirty="0" err="1" smtClean="0">
                <a:solidFill>
                  <a:srgbClr val="7030A0"/>
                </a:solidFill>
              </a:rPr>
              <a:t>Rasmus</a:t>
            </a:r>
            <a:r>
              <a:rPr lang="en-US" sz="2000" dirty="0" smtClean="0">
                <a:solidFill>
                  <a:srgbClr val="7030A0"/>
                </a:solidFill>
              </a:rPr>
              <a:t> Rask, Jacob Grimm and Alexander </a:t>
            </a:r>
            <a:r>
              <a:rPr lang="en-US" sz="2000" dirty="0" err="1" smtClean="0">
                <a:solidFill>
                  <a:srgbClr val="7030A0"/>
                </a:solidFill>
              </a:rPr>
              <a:t>Vostokov</a:t>
            </a:r>
            <a:r>
              <a:rPr lang="en-US" sz="2000" dirty="0" smtClean="0">
                <a:solidFill>
                  <a:srgbClr val="7030A0"/>
                </a:solidFill>
              </a:rPr>
              <a:t> </a:t>
            </a:r>
            <a:br>
              <a:rPr lang="en-US" sz="2000" dirty="0" smtClean="0">
                <a:solidFill>
                  <a:srgbClr val="7030A0"/>
                </a:solidFill>
              </a:rPr>
            </a:br>
            <a:r>
              <a:rPr lang="en-US" sz="2000" dirty="0" smtClean="0">
                <a:solidFill>
                  <a:srgbClr val="7030A0"/>
                </a:solidFill>
              </a:rPr>
              <a:t>as founders of comparative-historical linguistics</a:t>
            </a:r>
            <a:endParaRPr lang="ru-RU" sz="2000" dirty="0">
              <a:solidFill>
                <a:srgbClr val="7030A0"/>
              </a:solidFill>
            </a:endParaRPr>
          </a:p>
        </p:txBody>
      </p:sp>
      <p:sp>
        <p:nvSpPr>
          <p:cNvPr id="3" name="Содержимое 2"/>
          <p:cNvSpPr>
            <a:spLocks noGrp="1"/>
          </p:cNvSpPr>
          <p:nvPr>
            <p:ph idx="1"/>
          </p:nvPr>
        </p:nvSpPr>
        <p:spPr>
          <a:xfrm>
            <a:off x="179512" y="1196752"/>
            <a:ext cx="6480720" cy="5400600"/>
          </a:xfrm>
        </p:spPr>
        <p:txBody>
          <a:bodyPr>
            <a:normAutofit/>
          </a:bodyPr>
          <a:lstStyle/>
          <a:p>
            <a:pPr>
              <a:buNone/>
            </a:pPr>
            <a:r>
              <a:rPr lang="en-US" sz="2400" dirty="0" smtClean="0">
                <a:solidFill>
                  <a:srgbClr val="7030A0"/>
                </a:solidFill>
              </a:rPr>
              <a:t>Alexander </a:t>
            </a:r>
            <a:r>
              <a:rPr lang="en-US" sz="2400" dirty="0" err="1" smtClean="0">
                <a:solidFill>
                  <a:srgbClr val="7030A0"/>
                </a:solidFill>
              </a:rPr>
              <a:t>Vostokov</a:t>
            </a:r>
            <a:r>
              <a:rPr lang="en-US" sz="2400" dirty="0" smtClean="0">
                <a:solidFill>
                  <a:srgbClr val="7030A0"/>
                </a:solidFill>
              </a:rPr>
              <a:t> (1781-1864)</a:t>
            </a:r>
          </a:p>
          <a:p>
            <a:pPr>
              <a:buNone/>
            </a:pPr>
            <a:r>
              <a:rPr lang="en-US" sz="2400" dirty="0" smtClean="0">
                <a:solidFill>
                  <a:srgbClr val="7030A0"/>
                </a:solidFill>
              </a:rPr>
              <a:t>Russian philologist, author of </a:t>
            </a:r>
            <a:r>
              <a:rPr lang="ru-RU" sz="2400" i="1" dirty="0" smtClean="0">
                <a:solidFill>
                  <a:srgbClr val="7030A0"/>
                </a:solidFill>
              </a:rPr>
              <a:t>«Рассуждение о славянском языке, служащее введением к Грамматике сего языка, составляемой по древнейшим оного письменным памятникам» </a:t>
            </a:r>
            <a:r>
              <a:rPr lang="ru-RU" sz="2400" dirty="0" smtClean="0">
                <a:solidFill>
                  <a:srgbClr val="7030A0"/>
                </a:solidFill>
              </a:rPr>
              <a:t>(1820) </a:t>
            </a:r>
            <a:endParaRPr lang="en-US" sz="2400" dirty="0" smtClean="0">
              <a:solidFill>
                <a:srgbClr val="7030A0"/>
              </a:solidFill>
            </a:endParaRPr>
          </a:p>
          <a:p>
            <a:pPr>
              <a:buNone/>
            </a:pPr>
            <a:r>
              <a:rPr lang="en-US" sz="2400" dirty="0" smtClean="0"/>
              <a:t>the first work on historical phonetics of the Slavonic languages as  a group of Indo-European languages</a:t>
            </a:r>
          </a:p>
        </p:txBody>
      </p:sp>
      <p:pic>
        <p:nvPicPr>
          <p:cNvPr id="29698" name="Picture 2" descr="https://upload.wikimedia.org/wikipedia/commons/thumb/d/d4/Vostokov.jpg/220px-Vostokov.jpg"/>
          <p:cNvPicPr>
            <a:picLocks noChangeAspect="1" noChangeArrowheads="1"/>
          </p:cNvPicPr>
          <p:nvPr/>
        </p:nvPicPr>
        <p:blipFill>
          <a:blip r:embed="rId2" cstate="print"/>
          <a:srcRect/>
          <a:stretch>
            <a:fillRect/>
          </a:stretch>
        </p:blipFill>
        <p:spPr bwMode="auto">
          <a:xfrm>
            <a:off x="7048500" y="2060848"/>
            <a:ext cx="2095500" cy="3057526"/>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en-US" sz="2700" dirty="0" smtClean="0">
                <a:solidFill>
                  <a:srgbClr val="7030A0"/>
                </a:solidFill>
              </a:rPr>
              <a:t/>
            </a:r>
            <a:br>
              <a:rPr lang="en-US" sz="2700" dirty="0" smtClean="0">
                <a:solidFill>
                  <a:srgbClr val="7030A0"/>
                </a:solidFill>
              </a:rPr>
            </a:br>
            <a:r>
              <a:rPr lang="en-US" sz="2700" dirty="0" smtClean="0">
                <a:solidFill>
                  <a:srgbClr val="7030A0"/>
                </a:solidFill>
              </a:rPr>
              <a:t>Wilhelm von Humboldt’s linguistic heritage</a:t>
            </a:r>
            <a:r>
              <a:rPr lang="en-US" dirty="0" smtClean="0"/>
              <a:t/>
            </a:r>
            <a:br>
              <a:rPr lang="en-US" dirty="0" smtClean="0"/>
            </a:br>
            <a:endParaRPr lang="ru-RU" dirty="0"/>
          </a:p>
        </p:txBody>
      </p:sp>
      <p:sp>
        <p:nvSpPr>
          <p:cNvPr id="3" name="Содержимое 2"/>
          <p:cNvSpPr>
            <a:spLocks noGrp="1"/>
          </p:cNvSpPr>
          <p:nvPr>
            <p:ph idx="1"/>
          </p:nvPr>
        </p:nvSpPr>
        <p:spPr>
          <a:xfrm>
            <a:off x="457200" y="980728"/>
            <a:ext cx="6563072" cy="5145435"/>
          </a:xfrm>
        </p:spPr>
        <p:txBody>
          <a:bodyPr>
            <a:normAutofit/>
          </a:bodyPr>
          <a:lstStyle/>
          <a:p>
            <a:pPr>
              <a:buNone/>
            </a:pPr>
            <a:r>
              <a:rPr lang="en-US" sz="2400" dirty="0" smtClean="0">
                <a:solidFill>
                  <a:srgbClr val="7030A0"/>
                </a:solidFill>
              </a:rPr>
              <a:t>Wilhelm von Humboldt (1767-1835) </a:t>
            </a:r>
          </a:p>
          <a:p>
            <a:pPr>
              <a:buNone/>
            </a:pPr>
            <a:r>
              <a:rPr lang="en-US" sz="2400" dirty="0" smtClean="0">
                <a:solidFill>
                  <a:srgbClr val="7030A0"/>
                </a:solidFill>
              </a:rPr>
              <a:t>Prussian philosopher, government official, reformer of education, linguist</a:t>
            </a:r>
          </a:p>
          <a:p>
            <a:pPr>
              <a:buNone/>
            </a:pPr>
            <a:r>
              <a:rPr lang="de-DE" sz="2400" i="1" dirty="0" smtClean="0">
                <a:solidFill>
                  <a:srgbClr val="7030A0"/>
                </a:solidFill>
              </a:rPr>
              <a:t>„Über die Verschiedenheit des menschlichen Sprachbaus und ihren Einfluss auf die geistige Entwicklung des Menschengeschlechts“</a:t>
            </a:r>
          </a:p>
          <a:p>
            <a:pPr>
              <a:buNone/>
            </a:pPr>
            <a:endParaRPr lang="ru-RU" sz="2400" i="1" dirty="0">
              <a:solidFill>
                <a:srgbClr val="7030A0"/>
              </a:solidFill>
            </a:endParaRPr>
          </a:p>
        </p:txBody>
      </p:sp>
      <p:pic>
        <p:nvPicPr>
          <p:cNvPr id="32770" name="Picture 2" descr="W.v.Humboldt.jpg"/>
          <p:cNvPicPr>
            <a:picLocks noChangeAspect="1" noChangeArrowheads="1"/>
          </p:cNvPicPr>
          <p:nvPr/>
        </p:nvPicPr>
        <p:blipFill>
          <a:blip r:embed="rId2" cstate="print"/>
          <a:srcRect/>
          <a:stretch>
            <a:fillRect/>
          </a:stretch>
        </p:blipFill>
        <p:spPr bwMode="auto">
          <a:xfrm>
            <a:off x="3851920" y="3717032"/>
            <a:ext cx="2095500" cy="2657476"/>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en-US" sz="2700" dirty="0" smtClean="0">
                <a:solidFill>
                  <a:srgbClr val="7030A0"/>
                </a:solidFill>
              </a:rPr>
              <a:t/>
            </a:r>
            <a:br>
              <a:rPr lang="en-US" sz="2700" dirty="0" smtClean="0">
                <a:solidFill>
                  <a:srgbClr val="7030A0"/>
                </a:solidFill>
              </a:rPr>
            </a:br>
            <a:r>
              <a:rPr lang="en-US" sz="2700" dirty="0" smtClean="0">
                <a:solidFill>
                  <a:srgbClr val="7030A0"/>
                </a:solidFill>
              </a:rPr>
              <a:t>Wilhelm von Humboldt’s linguistic heritage</a:t>
            </a:r>
            <a:r>
              <a:rPr lang="en-US" dirty="0" smtClean="0"/>
              <a:t/>
            </a:r>
            <a:br>
              <a:rPr lang="en-US" dirty="0" smtClean="0"/>
            </a:br>
            <a:endParaRPr lang="ru-RU" dirty="0"/>
          </a:p>
        </p:txBody>
      </p:sp>
      <p:sp>
        <p:nvSpPr>
          <p:cNvPr id="3" name="Содержимое 2"/>
          <p:cNvSpPr>
            <a:spLocks noGrp="1"/>
          </p:cNvSpPr>
          <p:nvPr>
            <p:ph idx="1"/>
          </p:nvPr>
        </p:nvSpPr>
        <p:spPr>
          <a:xfrm>
            <a:off x="457200" y="980728"/>
            <a:ext cx="8219256" cy="5145435"/>
          </a:xfrm>
        </p:spPr>
        <p:txBody>
          <a:bodyPr>
            <a:normAutofit/>
          </a:bodyPr>
          <a:lstStyle/>
          <a:p>
            <a:pPr>
              <a:buNone/>
            </a:pPr>
            <a:endParaRPr lang="en-US" sz="2400" dirty="0" smtClean="0"/>
          </a:p>
          <a:p>
            <a:pPr>
              <a:buNone/>
            </a:pPr>
            <a:endParaRPr lang="en-US" sz="2400" dirty="0" smtClean="0"/>
          </a:p>
          <a:p>
            <a:pPr>
              <a:buNone/>
            </a:pPr>
            <a:r>
              <a:rPr lang="en-US" sz="2400" dirty="0" smtClean="0"/>
              <a:t>Humboldt’s theory of language lays stress on the creative linguistic ability inherent in every speaker’s mind:</a:t>
            </a:r>
          </a:p>
          <a:p>
            <a:pPr>
              <a:buNone/>
            </a:pPr>
            <a:r>
              <a:rPr lang="en-US" sz="2400" dirty="0" smtClean="0"/>
              <a:t>language is not  the product of speaking and writing, it is the living capability  by which speakers produce and understand utterances.</a:t>
            </a:r>
          </a:p>
          <a:p>
            <a:pPr>
              <a:buNone/>
            </a:pPr>
            <a:endParaRPr lang="en-US" sz="24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en-US" sz="2700" dirty="0" smtClean="0">
                <a:solidFill>
                  <a:srgbClr val="7030A0"/>
                </a:solidFill>
              </a:rPr>
              <a:t/>
            </a:r>
            <a:br>
              <a:rPr lang="en-US" sz="2700" dirty="0" smtClean="0">
                <a:solidFill>
                  <a:srgbClr val="7030A0"/>
                </a:solidFill>
              </a:rPr>
            </a:br>
            <a:r>
              <a:rPr lang="en-US" sz="2700" dirty="0" smtClean="0">
                <a:solidFill>
                  <a:srgbClr val="7030A0"/>
                </a:solidFill>
              </a:rPr>
              <a:t>Wilhelm von Humboldt’s linguistic heritage</a:t>
            </a:r>
            <a:r>
              <a:rPr lang="en-US" dirty="0" smtClean="0"/>
              <a:t/>
            </a:r>
            <a:br>
              <a:rPr lang="en-US" dirty="0" smtClean="0"/>
            </a:br>
            <a:endParaRPr lang="ru-RU" dirty="0"/>
          </a:p>
        </p:txBody>
      </p:sp>
      <p:sp>
        <p:nvSpPr>
          <p:cNvPr id="3" name="Содержимое 2"/>
          <p:cNvSpPr>
            <a:spLocks noGrp="1"/>
          </p:cNvSpPr>
          <p:nvPr>
            <p:ph idx="1"/>
          </p:nvPr>
        </p:nvSpPr>
        <p:spPr>
          <a:xfrm>
            <a:off x="457200" y="980728"/>
            <a:ext cx="8219256" cy="5145435"/>
          </a:xfrm>
        </p:spPr>
        <p:txBody>
          <a:bodyPr>
            <a:normAutofit lnSpcReduction="10000"/>
          </a:bodyPr>
          <a:lstStyle/>
          <a:p>
            <a:pPr algn="ctr">
              <a:buNone/>
            </a:pPr>
            <a:r>
              <a:rPr lang="en-US" sz="2400" dirty="0" smtClean="0"/>
              <a:t>Language is an essential part of the human mind </a:t>
            </a:r>
            <a:endParaRPr lang="de-DE" sz="2400" dirty="0" smtClean="0"/>
          </a:p>
          <a:p>
            <a:pPr>
              <a:buNone/>
            </a:pPr>
            <a:endParaRPr lang="en-US" sz="2400" i="1" dirty="0" smtClean="0">
              <a:solidFill>
                <a:srgbClr val="7030A0"/>
              </a:solidFill>
            </a:endParaRPr>
          </a:p>
          <a:p>
            <a:pPr>
              <a:buNone/>
            </a:pPr>
            <a:endParaRPr lang="en-US" sz="2400" i="1" dirty="0" smtClean="0">
              <a:solidFill>
                <a:srgbClr val="7030A0"/>
              </a:solidFill>
            </a:endParaRPr>
          </a:p>
          <a:p>
            <a:pPr algn="ctr">
              <a:buNone/>
            </a:pPr>
            <a:r>
              <a:rPr lang="en-US" sz="2400" dirty="0" smtClean="0"/>
              <a:t>Languages can be changed and adapted as circumstances require</a:t>
            </a:r>
          </a:p>
          <a:p>
            <a:pPr algn="ctr">
              <a:buNone/>
            </a:pPr>
            <a:endParaRPr lang="en-US" sz="2400" dirty="0" smtClean="0">
              <a:solidFill>
                <a:srgbClr val="002060"/>
              </a:solidFill>
            </a:endParaRPr>
          </a:p>
          <a:p>
            <a:pPr algn="ctr">
              <a:buNone/>
            </a:pPr>
            <a:r>
              <a:rPr lang="en-US" sz="2400" dirty="0" smtClean="0">
                <a:solidFill>
                  <a:srgbClr val="002060"/>
                </a:solidFill>
              </a:rPr>
              <a:t>that explains the mystery of language:</a:t>
            </a:r>
          </a:p>
          <a:p>
            <a:pPr algn="ctr">
              <a:buNone/>
            </a:pPr>
            <a:r>
              <a:rPr lang="en-US" sz="2400" dirty="0" smtClean="0">
                <a:solidFill>
                  <a:srgbClr val="002060"/>
                </a:solidFill>
              </a:rPr>
              <a:t>Speakers can make infinite use of the finite linguistic resources available to them at any time</a:t>
            </a:r>
          </a:p>
          <a:p>
            <a:pPr algn="ctr">
              <a:buNone/>
            </a:pPr>
            <a:endParaRPr lang="en-US" sz="2400" dirty="0" smtClean="0">
              <a:solidFill>
                <a:srgbClr val="002060"/>
              </a:solidFill>
            </a:endParaRPr>
          </a:p>
          <a:p>
            <a:pPr algn="ctr">
              <a:buNone/>
            </a:pPr>
            <a:endParaRPr lang="en-US" sz="2400" dirty="0" smtClean="0">
              <a:solidFill>
                <a:srgbClr val="002060"/>
              </a:solidFill>
            </a:endParaRPr>
          </a:p>
          <a:p>
            <a:pPr algn="ctr">
              <a:buNone/>
            </a:pPr>
            <a:r>
              <a:rPr lang="en-US" sz="2400" dirty="0" smtClean="0"/>
              <a:t>No matter how much you describe or analyze a language, something of its essential nature always remains unsaid</a:t>
            </a:r>
          </a:p>
          <a:p>
            <a:pPr algn="ctr">
              <a:buNone/>
            </a:pPr>
            <a:endParaRPr lang="ru-RU" sz="2400" dirty="0">
              <a:solidFill>
                <a:srgbClr val="002060"/>
              </a:solidFill>
            </a:endParaRPr>
          </a:p>
        </p:txBody>
      </p:sp>
      <p:sp>
        <p:nvSpPr>
          <p:cNvPr id="5" name="Стрелка вниз 4"/>
          <p:cNvSpPr/>
          <p:nvPr/>
        </p:nvSpPr>
        <p:spPr>
          <a:xfrm>
            <a:off x="4499992" y="1412776"/>
            <a:ext cx="45719"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Стрелка вниз 5"/>
          <p:cNvSpPr/>
          <p:nvPr/>
        </p:nvSpPr>
        <p:spPr>
          <a:xfrm>
            <a:off x="4499992" y="4437112"/>
            <a:ext cx="45719"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rgbClr val="7030A0"/>
                </a:solidFill>
              </a:rPr>
              <a:t>Birth of comparative-historical linguistics</a:t>
            </a:r>
            <a:endParaRPr lang="ru-RU" sz="2400" dirty="0">
              <a:solidFill>
                <a:srgbClr val="7030A0"/>
              </a:solidFill>
            </a:endParaRPr>
          </a:p>
        </p:txBody>
      </p:sp>
      <p:sp>
        <p:nvSpPr>
          <p:cNvPr id="3" name="Содержимое 2"/>
          <p:cNvSpPr>
            <a:spLocks noGrp="1"/>
          </p:cNvSpPr>
          <p:nvPr>
            <p:ph idx="1"/>
          </p:nvPr>
        </p:nvSpPr>
        <p:spPr/>
        <p:txBody>
          <a:bodyPr/>
          <a:lstStyle/>
          <a:p>
            <a:pPr marL="514350" indent="-514350">
              <a:buAutoNum type="arabicPeriod"/>
            </a:pPr>
            <a:r>
              <a:rPr lang="en-US" sz="2400" dirty="0" smtClean="0"/>
              <a:t>William Jones and other forerunners of historical linguistics.</a:t>
            </a:r>
          </a:p>
          <a:p>
            <a:pPr marL="514350" indent="-514350">
              <a:buAutoNum type="arabicPeriod"/>
            </a:pPr>
            <a:r>
              <a:rPr lang="en-US" sz="2400" dirty="0" smtClean="0"/>
              <a:t>Franz Bopp, </a:t>
            </a:r>
            <a:r>
              <a:rPr lang="en-US" sz="2400" dirty="0" err="1" smtClean="0"/>
              <a:t>Rasmus</a:t>
            </a:r>
            <a:r>
              <a:rPr lang="en-US" sz="2400" dirty="0" smtClean="0"/>
              <a:t> Rask, Jacob Grimm and Alexander </a:t>
            </a:r>
            <a:r>
              <a:rPr lang="en-US" sz="2400" dirty="0" err="1" smtClean="0"/>
              <a:t>Vostokov</a:t>
            </a:r>
            <a:r>
              <a:rPr lang="en-US" sz="2400" dirty="0" smtClean="0"/>
              <a:t> as founders of comparative-historical linguistics.</a:t>
            </a:r>
          </a:p>
          <a:p>
            <a:pPr marL="514350" indent="-514350">
              <a:buAutoNum type="arabicPeriod"/>
            </a:pPr>
            <a:r>
              <a:rPr lang="en-US" sz="2400" dirty="0" smtClean="0"/>
              <a:t>Wilhelm von Humboldt’s linguistic heritage.</a:t>
            </a:r>
          </a:p>
          <a:p>
            <a:pPr marL="514350" indent="-514350">
              <a:buAutoNum type="arabicPeriod"/>
            </a:pP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48680"/>
            <a:ext cx="8229600" cy="288032"/>
          </a:xfrm>
        </p:spPr>
        <p:txBody>
          <a:bodyPr>
            <a:normAutofit fontScale="90000"/>
          </a:bodyPr>
          <a:lstStyle/>
          <a:p>
            <a:r>
              <a:rPr lang="en-US" sz="2800" dirty="0" smtClean="0">
                <a:solidFill>
                  <a:srgbClr val="7030A0"/>
                </a:solidFill>
              </a:rPr>
              <a:t>William Jones and other  forerunners of historical linguistics</a:t>
            </a:r>
            <a:endParaRPr lang="ru-RU" dirty="0">
              <a:solidFill>
                <a:srgbClr val="7030A0"/>
              </a:solidFill>
            </a:endParaRPr>
          </a:p>
        </p:txBody>
      </p:sp>
      <p:sp>
        <p:nvSpPr>
          <p:cNvPr id="3" name="Содержимое 2"/>
          <p:cNvSpPr>
            <a:spLocks noGrp="1"/>
          </p:cNvSpPr>
          <p:nvPr>
            <p:ph idx="1"/>
          </p:nvPr>
        </p:nvSpPr>
        <p:spPr>
          <a:xfrm>
            <a:off x="611560" y="908720"/>
            <a:ext cx="8229600" cy="1512168"/>
          </a:xfrm>
        </p:spPr>
        <p:txBody>
          <a:bodyPr>
            <a:normAutofit fontScale="85000" lnSpcReduction="10000"/>
          </a:bodyPr>
          <a:lstStyle/>
          <a:p>
            <a:pPr>
              <a:buNone/>
            </a:pPr>
            <a:r>
              <a:rPr lang="en-US" dirty="0" smtClean="0">
                <a:solidFill>
                  <a:srgbClr val="002060"/>
                </a:solidFill>
              </a:rPr>
              <a:t>1786</a:t>
            </a:r>
            <a:r>
              <a:rPr lang="en-US" dirty="0" smtClean="0"/>
              <a:t>  </a:t>
            </a:r>
            <a:r>
              <a:rPr lang="en-US" sz="2400" dirty="0" smtClean="0"/>
              <a:t>Sir William Jones </a:t>
            </a:r>
            <a:r>
              <a:rPr lang="en-US" sz="2400" dirty="0"/>
              <a:t> In his </a:t>
            </a:r>
            <a:r>
              <a:rPr lang="en-US" sz="2400" i="1" dirty="0"/>
              <a:t>Third Anniversary Discourse</a:t>
            </a:r>
            <a:r>
              <a:rPr lang="en-US" sz="2400" dirty="0"/>
              <a:t> to the Asiatic </a:t>
            </a:r>
            <a:r>
              <a:rPr lang="en-US" sz="2400" dirty="0" smtClean="0"/>
              <a:t>Society in Calcutta suggested </a:t>
            </a:r>
            <a:r>
              <a:rPr lang="en-US" sz="2400" dirty="0"/>
              <a:t>that Sanskrit, Greek and Latin languages had a common root, and that indeed they may all be further related, in turn, to Gothic and the Celtic languages, as well as to </a:t>
            </a:r>
            <a:r>
              <a:rPr lang="en-US" sz="2400" dirty="0" smtClean="0"/>
              <a:t>Persian.</a:t>
            </a:r>
            <a:endParaRPr lang="ru-RU" sz="2400" dirty="0"/>
          </a:p>
        </p:txBody>
      </p:sp>
      <p:pic>
        <p:nvPicPr>
          <p:cNvPr id="1026" name="Picture 2" descr="http://izquotes.com/quotes-pictures/quote-the-sanskrit-language-whatever-be-its-antiquity-is-of-a-wonderful-structure-more-perfect-than-william-jones-307236.jpg"/>
          <p:cNvPicPr>
            <a:picLocks noChangeAspect="1" noChangeArrowheads="1"/>
          </p:cNvPicPr>
          <p:nvPr/>
        </p:nvPicPr>
        <p:blipFill>
          <a:blip r:embed="rId2" cstate="print"/>
          <a:srcRect/>
          <a:stretch>
            <a:fillRect/>
          </a:stretch>
        </p:blipFill>
        <p:spPr bwMode="auto">
          <a:xfrm>
            <a:off x="539552" y="2420888"/>
            <a:ext cx="8096250" cy="4191001"/>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48680"/>
            <a:ext cx="8229600" cy="288032"/>
          </a:xfrm>
        </p:spPr>
        <p:txBody>
          <a:bodyPr>
            <a:normAutofit fontScale="90000"/>
          </a:bodyPr>
          <a:lstStyle/>
          <a:p>
            <a:r>
              <a:rPr lang="en-US" sz="2800" dirty="0" smtClean="0"/>
              <a:t/>
            </a:r>
            <a:br>
              <a:rPr lang="en-US" sz="2800" dirty="0" smtClean="0"/>
            </a:br>
            <a:r>
              <a:rPr lang="en-US" sz="2800" dirty="0"/>
              <a:t/>
            </a:r>
            <a:br>
              <a:rPr lang="en-US" sz="2800" dirty="0"/>
            </a:br>
            <a:r>
              <a:rPr lang="en-US" sz="2800" dirty="0" smtClean="0"/>
              <a:t> </a:t>
            </a:r>
            <a:r>
              <a:rPr lang="en-US" sz="2800" dirty="0" smtClean="0">
                <a:solidFill>
                  <a:srgbClr val="7030A0"/>
                </a:solidFill>
              </a:rPr>
              <a:t>William Jones and other forerunners of historical linguistics </a:t>
            </a:r>
            <a:br>
              <a:rPr lang="en-US" sz="2800" dirty="0" smtClean="0">
                <a:solidFill>
                  <a:srgbClr val="7030A0"/>
                </a:solidFill>
              </a:rPr>
            </a:br>
            <a:r>
              <a:rPr lang="en-US" sz="2700" dirty="0" smtClean="0">
                <a:solidFill>
                  <a:srgbClr val="7030A0"/>
                </a:solidFill>
              </a:rPr>
              <a:t>.</a:t>
            </a:r>
            <a:r>
              <a:rPr lang="en-US" dirty="0" smtClean="0"/>
              <a:t/>
            </a:r>
            <a:br>
              <a:rPr lang="en-US" dirty="0" smtClean="0"/>
            </a:br>
            <a:endParaRPr lang="ru-RU" dirty="0"/>
          </a:p>
        </p:txBody>
      </p:sp>
      <p:sp>
        <p:nvSpPr>
          <p:cNvPr id="3" name="Содержимое 2"/>
          <p:cNvSpPr>
            <a:spLocks noGrp="1"/>
          </p:cNvSpPr>
          <p:nvPr>
            <p:ph idx="1"/>
          </p:nvPr>
        </p:nvSpPr>
        <p:spPr>
          <a:xfrm>
            <a:off x="611560" y="908720"/>
            <a:ext cx="6264696" cy="5400600"/>
          </a:xfrm>
        </p:spPr>
        <p:txBody>
          <a:bodyPr>
            <a:normAutofit/>
          </a:bodyPr>
          <a:lstStyle/>
          <a:p>
            <a:pPr>
              <a:buNone/>
            </a:pPr>
            <a:r>
              <a:rPr lang="en-US" sz="2400" dirty="0" smtClean="0">
                <a:solidFill>
                  <a:srgbClr val="002060"/>
                </a:solidFill>
              </a:rPr>
              <a:t>Johann Gottfried Herder</a:t>
            </a:r>
          </a:p>
          <a:p>
            <a:pPr>
              <a:buNone/>
            </a:pPr>
            <a:r>
              <a:rPr lang="en-US" sz="1800" dirty="0" smtClean="0">
                <a:solidFill>
                  <a:srgbClr val="002060"/>
                </a:solidFill>
              </a:rPr>
              <a:t>(winner of the prize)</a:t>
            </a:r>
          </a:p>
          <a:p>
            <a:pPr>
              <a:buNone/>
            </a:pPr>
            <a:r>
              <a:rPr lang="en-US" sz="2400" i="1" dirty="0" smtClean="0">
                <a:solidFill>
                  <a:srgbClr val="002060"/>
                </a:solidFill>
              </a:rPr>
              <a:t>“Treatise on the Origin of Language” (1772)</a:t>
            </a:r>
          </a:p>
          <a:p>
            <a:r>
              <a:rPr lang="en-US" sz="2400" dirty="0"/>
              <a:t>Thought is essentially dependent on, and bounded in scope by, language — i.e. one can only think if one has a language, and one can only think what one can express linguistically</a:t>
            </a:r>
            <a:r>
              <a:rPr lang="en-US" sz="2400" dirty="0" smtClean="0"/>
              <a:t>.</a:t>
            </a:r>
          </a:p>
          <a:p>
            <a:r>
              <a:rPr lang="en-US" sz="2400" dirty="0" smtClean="0"/>
              <a:t>Meanings or concepts are to be equated </a:t>
            </a:r>
            <a:r>
              <a:rPr lang="en-US" sz="2400" dirty="0"/>
              <a:t>w</a:t>
            </a:r>
            <a:r>
              <a:rPr lang="en-US" sz="2400" dirty="0" smtClean="0"/>
              <a:t>ith usages of words.</a:t>
            </a:r>
          </a:p>
          <a:p>
            <a:r>
              <a:rPr lang="en-US" sz="2400" dirty="0" smtClean="0"/>
              <a:t>Conceptualization results from sensation.</a:t>
            </a:r>
            <a:r>
              <a:rPr lang="en-US" sz="2400" dirty="0"/>
              <a:t> </a:t>
            </a:r>
            <a:r>
              <a:rPr lang="en-US" sz="2400" dirty="0" smtClean="0"/>
              <a:t>We are </a:t>
            </a:r>
            <a:r>
              <a:rPr lang="en-US" sz="2400" dirty="0"/>
              <a:t>able to achieve non-empirical concepts by means of a sort of metaphorical extension from the empirical </a:t>
            </a:r>
            <a:r>
              <a:rPr lang="en-US" sz="2400" dirty="0" smtClean="0"/>
              <a:t>ones.</a:t>
            </a:r>
            <a:r>
              <a:rPr lang="en-US" sz="2400" dirty="0"/>
              <a:t> </a:t>
            </a:r>
            <a:endParaRPr lang="en-US" sz="2400" dirty="0" smtClean="0"/>
          </a:p>
          <a:p>
            <a:pPr>
              <a:buNone/>
            </a:pPr>
            <a:endParaRPr lang="en-US" sz="2400" i="1" dirty="0" smtClean="0">
              <a:solidFill>
                <a:srgbClr val="002060"/>
              </a:solidFill>
            </a:endParaRPr>
          </a:p>
          <a:p>
            <a:pPr>
              <a:buNone/>
            </a:pPr>
            <a:endParaRPr lang="en-US" sz="1800" dirty="0" smtClean="0"/>
          </a:p>
          <a:p>
            <a:pPr>
              <a:buNone/>
            </a:pPr>
            <a:endParaRPr lang="en-US" sz="2400" dirty="0" smtClean="0"/>
          </a:p>
          <a:p>
            <a:pPr>
              <a:buNone/>
            </a:pPr>
            <a:endParaRPr lang="en-US" sz="2400" i="1" dirty="0">
              <a:solidFill>
                <a:srgbClr val="002060"/>
              </a:solidFill>
            </a:endParaRPr>
          </a:p>
        </p:txBody>
      </p:sp>
      <p:pic>
        <p:nvPicPr>
          <p:cNvPr id="18436" name="Picture 4" descr="Herder by Kügelgen.jpg"/>
          <p:cNvPicPr>
            <a:picLocks noChangeAspect="1" noChangeArrowheads="1"/>
          </p:cNvPicPr>
          <p:nvPr/>
        </p:nvPicPr>
        <p:blipFill>
          <a:blip r:embed="rId2" cstate="print"/>
          <a:srcRect/>
          <a:stretch>
            <a:fillRect/>
          </a:stretch>
        </p:blipFill>
        <p:spPr bwMode="auto">
          <a:xfrm>
            <a:off x="6762750" y="1916832"/>
            <a:ext cx="2381250" cy="275272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48680"/>
            <a:ext cx="8229600" cy="288032"/>
          </a:xfrm>
        </p:spPr>
        <p:txBody>
          <a:bodyPr>
            <a:normAutofit fontScale="90000"/>
          </a:bodyPr>
          <a:lstStyle/>
          <a:p>
            <a:r>
              <a:rPr lang="en-US" sz="2800" dirty="0" smtClean="0"/>
              <a:t/>
            </a:r>
            <a:br>
              <a:rPr lang="en-US" sz="2800" dirty="0" smtClean="0"/>
            </a:br>
            <a:r>
              <a:rPr lang="en-US" sz="2800" dirty="0"/>
              <a:t/>
            </a:r>
            <a:br>
              <a:rPr lang="en-US" sz="2800" dirty="0"/>
            </a:br>
            <a:r>
              <a:rPr lang="en-US" sz="2800" dirty="0" smtClean="0"/>
              <a:t> </a:t>
            </a:r>
            <a:r>
              <a:rPr lang="en-US" sz="2800" dirty="0" smtClean="0">
                <a:solidFill>
                  <a:srgbClr val="7030A0"/>
                </a:solidFill>
              </a:rPr>
              <a:t>William Jones and other forerunners of historical linguistics </a:t>
            </a:r>
            <a:br>
              <a:rPr lang="en-US" sz="2800" dirty="0" smtClean="0">
                <a:solidFill>
                  <a:srgbClr val="7030A0"/>
                </a:solidFill>
              </a:rPr>
            </a:br>
            <a:r>
              <a:rPr lang="en-US" sz="2700" dirty="0" smtClean="0">
                <a:solidFill>
                  <a:srgbClr val="7030A0"/>
                </a:solidFill>
              </a:rPr>
              <a:t>.</a:t>
            </a:r>
            <a:r>
              <a:rPr lang="en-US" dirty="0" smtClean="0"/>
              <a:t/>
            </a:r>
            <a:br>
              <a:rPr lang="en-US" dirty="0" smtClean="0"/>
            </a:br>
            <a:endParaRPr lang="ru-RU" dirty="0"/>
          </a:p>
        </p:txBody>
      </p:sp>
      <p:sp>
        <p:nvSpPr>
          <p:cNvPr id="3" name="Содержимое 2"/>
          <p:cNvSpPr>
            <a:spLocks noGrp="1"/>
          </p:cNvSpPr>
          <p:nvPr>
            <p:ph idx="1"/>
          </p:nvPr>
        </p:nvSpPr>
        <p:spPr>
          <a:xfrm>
            <a:off x="611560" y="908720"/>
            <a:ext cx="8064896" cy="5400600"/>
          </a:xfrm>
        </p:spPr>
        <p:txBody>
          <a:bodyPr>
            <a:normAutofit/>
          </a:bodyPr>
          <a:lstStyle/>
          <a:p>
            <a:pPr>
              <a:buNone/>
            </a:pPr>
            <a:endParaRPr lang="en-US" sz="2400" dirty="0" smtClean="0">
              <a:solidFill>
                <a:srgbClr val="002060"/>
              </a:solidFill>
            </a:endParaRPr>
          </a:p>
          <a:p>
            <a:pPr>
              <a:buNone/>
            </a:pPr>
            <a:r>
              <a:rPr lang="en-US" sz="2400" dirty="0" smtClean="0">
                <a:solidFill>
                  <a:srgbClr val="002060"/>
                </a:solidFill>
              </a:rPr>
              <a:t>Johann Gottfried Herder on the origin of the language:</a:t>
            </a:r>
          </a:p>
          <a:p>
            <a:r>
              <a:rPr lang="en-US" sz="2400" dirty="0" smtClean="0"/>
              <a:t>Language is not a gift from God.</a:t>
            </a:r>
          </a:p>
          <a:p>
            <a:r>
              <a:rPr lang="en-US" sz="2400" dirty="0" smtClean="0"/>
              <a:t>Man has his five senses, and he is gifted with reason; nevertheless, with all his talents he would be forlorn in the world without his specific human language. Creation of language and culture by means of his natural talents is distinctive of man’s nature.</a:t>
            </a:r>
          </a:p>
          <a:p>
            <a:r>
              <a:rPr lang="en-US" sz="2400" dirty="0" smtClean="0"/>
              <a:t>Sound, a product of  the human tongue, and conception, a product of the human reason, must be adjusted to each other.</a:t>
            </a:r>
          </a:p>
          <a:p>
            <a:pPr>
              <a:buNone/>
            </a:pPr>
            <a:endParaRPr lang="en-US" sz="2400" i="1" dirty="0" smtClean="0">
              <a:solidFill>
                <a:srgbClr val="002060"/>
              </a:solidFill>
            </a:endParaRPr>
          </a:p>
          <a:p>
            <a:pPr>
              <a:buNone/>
            </a:pPr>
            <a:endParaRPr lang="en-US" sz="1800" dirty="0" smtClean="0"/>
          </a:p>
          <a:p>
            <a:pPr>
              <a:buNone/>
            </a:pPr>
            <a:endParaRPr lang="en-US" sz="2400" dirty="0" smtClean="0"/>
          </a:p>
          <a:p>
            <a:pPr>
              <a:buNone/>
            </a:pPr>
            <a:endParaRPr lang="en-US" sz="2400" i="1" dirty="0">
              <a:solidFill>
                <a:srgbClr val="00206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en-US" sz="2400" dirty="0" smtClean="0"/>
              <a:t> </a:t>
            </a:r>
            <a:r>
              <a:rPr lang="en-US" sz="2400" dirty="0" smtClean="0">
                <a:solidFill>
                  <a:srgbClr val="7030A0"/>
                </a:solidFill>
              </a:rPr>
              <a:t>William Jones and other forerunners of historical linguistics </a:t>
            </a:r>
            <a:endParaRPr lang="ru-RU" sz="2400" dirty="0">
              <a:solidFill>
                <a:srgbClr val="7030A0"/>
              </a:solidFill>
            </a:endParaRPr>
          </a:p>
        </p:txBody>
      </p:sp>
      <p:sp>
        <p:nvSpPr>
          <p:cNvPr id="3" name="Содержимое 2"/>
          <p:cNvSpPr>
            <a:spLocks noGrp="1"/>
          </p:cNvSpPr>
          <p:nvPr>
            <p:ph idx="1"/>
          </p:nvPr>
        </p:nvSpPr>
        <p:spPr>
          <a:xfrm>
            <a:off x="251520" y="1124744"/>
            <a:ext cx="6768752" cy="5001419"/>
          </a:xfrm>
        </p:spPr>
        <p:txBody>
          <a:bodyPr/>
          <a:lstStyle/>
          <a:p>
            <a:pPr>
              <a:buNone/>
            </a:pPr>
            <a:r>
              <a:rPr lang="en-US" sz="2400" dirty="0" smtClean="0">
                <a:solidFill>
                  <a:srgbClr val="7030A0"/>
                </a:solidFill>
              </a:rPr>
              <a:t>Friedrich Schlegel</a:t>
            </a:r>
          </a:p>
          <a:p>
            <a:pPr>
              <a:buNone/>
            </a:pPr>
            <a:r>
              <a:rPr lang="de-DE" sz="2400" i="1" dirty="0" smtClean="0">
                <a:solidFill>
                  <a:srgbClr val="7030A0"/>
                </a:solidFill>
              </a:rPr>
              <a:t>„Über die Sprache und Weisheit der </a:t>
            </a:r>
            <a:r>
              <a:rPr lang="de-DE" sz="2400" i="1" dirty="0" err="1" smtClean="0">
                <a:solidFill>
                  <a:srgbClr val="7030A0"/>
                </a:solidFill>
              </a:rPr>
              <a:t>Indier</a:t>
            </a:r>
            <a:r>
              <a:rPr lang="de-DE" sz="2400" i="1" dirty="0" smtClean="0">
                <a:solidFill>
                  <a:srgbClr val="7030A0"/>
                </a:solidFill>
              </a:rPr>
              <a:t>“</a:t>
            </a:r>
            <a:r>
              <a:rPr lang="de-DE" sz="2400" dirty="0" smtClean="0">
                <a:solidFill>
                  <a:srgbClr val="7030A0"/>
                </a:solidFill>
              </a:rPr>
              <a:t> (1808)</a:t>
            </a:r>
          </a:p>
          <a:p>
            <a:r>
              <a:rPr lang="en-US" sz="2400" dirty="0" smtClean="0"/>
              <a:t>stressed the importance of studying  the “inner structures” of languages (i.e. their morphology) for the better understanding of their genetic relationship</a:t>
            </a:r>
          </a:p>
          <a:p>
            <a:r>
              <a:rPr lang="en-US" sz="2400" dirty="0" smtClean="0"/>
              <a:t>was the first to use the term “comparative grammar”</a:t>
            </a:r>
          </a:p>
          <a:p>
            <a:r>
              <a:rPr lang="en-US" sz="2400" dirty="0" smtClean="0"/>
              <a:t>compared Sanskrit with Latin, Greek, Persian and German and found similarities in vocabulary and grammar</a:t>
            </a:r>
          </a:p>
          <a:p>
            <a:pPr>
              <a:buNone/>
            </a:pPr>
            <a:endParaRPr lang="ru-RU" dirty="0"/>
          </a:p>
        </p:txBody>
      </p:sp>
      <p:pic>
        <p:nvPicPr>
          <p:cNvPr id="1028" name="Picture 4" descr="https://upload.wikimedia.org/wikipedia/commons/thumb/9/95/Schlegelvers1829.jpg/220px-Schlegelvers1829.jpg"/>
          <p:cNvPicPr>
            <a:picLocks noChangeAspect="1" noChangeArrowheads="1"/>
          </p:cNvPicPr>
          <p:nvPr/>
        </p:nvPicPr>
        <p:blipFill>
          <a:blip r:embed="rId2" cstate="print"/>
          <a:srcRect/>
          <a:stretch>
            <a:fillRect/>
          </a:stretch>
        </p:blipFill>
        <p:spPr bwMode="auto">
          <a:xfrm>
            <a:off x="7048500" y="2420888"/>
            <a:ext cx="2095500" cy="27813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000" dirty="0" smtClean="0">
                <a:solidFill>
                  <a:srgbClr val="7030A0"/>
                </a:solidFill>
              </a:rPr>
              <a:t>Franz Bopp, </a:t>
            </a:r>
            <a:r>
              <a:rPr lang="en-US" sz="2000" dirty="0" err="1" smtClean="0">
                <a:solidFill>
                  <a:srgbClr val="7030A0"/>
                </a:solidFill>
              </a:rPr>
              <a:t>Rasmus</a:t>
            </a:r>
            <a:r>
              <a:rPr lang="en-US" sz="2000" dirty="0" smtClean="0">
                <a:solidFill>
                  <a:srgbClr val="7030A0"/>
                </a:solidFill>
              </a:rPr>
              <a:t> Rask, Jacob Grimm and Alexander </a:t>
            </a:r>
            <a:r>
              <a:rPr lang="en-US" sz="2000" dirty="0" err="1" smtClean="0">
                <a:solidFill>
                  <a:srgbClr val="7030A0"/>
                </a:solidFill>
              </a:rPr>
              <a:t>Vostokov</a:t>
            </a:r>
            <a:r>
              <a:rPr lang="en-US" sz="2000" dirty="0" smtClean="0">
                <a:solidFill>
                  <a:srgbClr val="7030A0"/>
                </a:solidFill>
              </a:rPr>
              <a:t> </a:t>
            </a:r>
            <a:br>
              <a:rPr lang="en-US" sz="2000" dirty="0" smtClean="0">
                <a:solidFill>
                  <a:srgbClr val="7030A0"/>
                </a:solidFill>
              </a:rPr>
            </a:br>
            <a:r>
              <a:rPr lang="en-US" sz="2000" dirty="0" smtClean="0">
                <a:solidFill>
                  <a:srgbClr val="7030A0"/>
                </a:solidFill>
              </a:rPr>
              <a:t>as founders of comparative-historical linguistics</a:t>
            </a:r>
            <a:endParaRPr lang="ru-RU" sz="2000" dirty="0">
              <a:solidFill>
                <a:srgbClr val="7030A0"/>
              </a:solidFill>
            </a:endParaRPr>
          </a:p>
        </p:txBody>
      </p:sp>
      <p:sp>
        <p:nvSpPr>
          <p:cNvPr id="3" name="Содержимое 2"/>
          <p:cNvSpPr>
            <a:spLocks noGrp="1"/>
          </p:cNvSpPr>
          <p:nvPr>
            <p:ph idx="1"/>
          </p:nvPr>
        </p:nvSpPr>
        <p:spPr>
          <a:xfrm>
            <a:off x="179512" y="1196752"/>
            <a:ext cx="6480720" cy="5400600"/>
          </a:xfrm>
        </p:spPr>
        <p:txBody>
          <a:bodyPr>
            <a:normAutofit/>
          </a:bodyPr>
          <a:lstStyle/>
          <a:p>
            <a:pPr>
              <a:buNone/>
            </a:pPr>
            <a:r>
              <a:rPr lang="en-US" sz="2400" dirty="0" smtClean="0">
                <a:solidFill>
                  <a:srgbClr val="7030A0"/>
                </a:solidFill>
              </a:rPr>
              <a:t>Franz Bopp(1791-1867), German linguist</a:t>
            </a:r>
          </a:p>
          <a:p>
            <a:pPr>
              <a:buNone/>
            </a:pPr>
            <a:r>
              <a:rPr lang="de-DE" sz="2400" dirty="0" smtClean="0"/>
              <a:t> “</a:t>
            </a:r>
            <a:r>
              <a:rPr lang="de-DE" sz="2400" i="1" dirty="0" smtClean="0">
                <a:solidFill>
                  <a:srgbClr val="7030A0"/>
                </a:solidFill>
              </a:rPr>
              <a:t>Über das </a:t>
            </a:r>
            <a:r>
              <a:rPr lang="de-DE" sz="2400" i="1" dirty="0" err="1" smtClean="0">
                <a:solidFill>
                  <a:srgbClr val="7030A0"/>
                </a:solidFill>
              </a:rPr>
              <a:t>Conjugationssystem</a:t>
            </a:r>
            <a:r>
              <a:rPr lang="de-DE" sz="2400" i="1" dirty="0" smtClean="0">
                <a:solidFill>
                  <a:srgbClr val="7030A0"/>
                </a:solidFill>
              </a:rPr>
              <a:t> der Sanskritsprache in Vergleichung mit jenem der griechischen, lateinischen, persischen und germanischen Sprache“ (1816)</a:t>
            </a:r>
          </a:p>
          <a:p>
            <a:r>
              <a:rPr lang="en-US" sz="2400" dirty="0" smtClean="0"/>
              <a:t> traced the common origin of those languages' grammatical forms, of their inflections</a:t>
            </a:r>
          </a:p>
          <a:p>
            <a:r>
              <a:rPr lang="en-US" sz="2400" dirty="0" smtClean="0"/>
              <a:t>planned to reconstruct the original grammatical structure of the language whose gradual disintegration produced languages of the Indo-European family</a:t>
            </a:r>
          </a:p>
          <a:p>
            <a:endParaRPr lang="en-US" sz="2400" dirty="0" smtClean="0"/>
          </a:p>
        </p:txBody>
      </p:sp>
      <p:pic>
        <p:nvPicPr>
          <p:cNvPr id="28674" name="Picture 2" descr="Franz Bopp - Imagines philologorum.jpg"/>
          <p:cNvPicPr>
            <a:picLocks noChangeAspect="1" noChangeArrowheads="1"/>
          </p:cNvPicPr>
          <p:nvPr/>
        </p:nvPicPr>
        <p:blipFill>
          <a:blip r:embed="rId2" cstate="print"/>
          <a:srcRect/>
          <a:stretch>
            <a:fillRect/>
          </a:stretch>
        </p:blipFill>
        <p:spPr bwMode="auto">
          <a:xfrm>
            <a:off x="6804248" y="2204864"/>
            <a:ext cx="2095500" cy="254317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000" dirty="0" smtClean="0">
                <a:solidFill>
                  <a:srgbClr val="7030A0"/>
                </a:solidFill>
              </a:rPr>
              <a:t>Franz Bopp, </a:t>
            </a:r>
            <a:r>
              <a:rPr lang="en-US" sz="2000" dirty="0" err="1" smtClean="0">
                <a:solidFill>
                  <a:srgbClr val="7030A0"/>
                </a:solidFill>
              </a:rPr>
              <a:t>Rasmus</a:t>
            </a:r>
            <a:r>
              <a:rPr lang="en-US" sz="2000" dirty="0" smtClean="0">
                <a:solidFill>
                  <a:srgbClr val="7030A0"/>
                </a:solidFill>
              </a:rPr>
              <a:t> Rask, Jacob Grimm and Alexander </a:t>
            </a:r>
            <a:r>
              <a:rPr lang="en-US" sz="2000" dirty="0" err="1" smtClean="0">
                <a:solidFill>
                  <a:srgbClr val="7030A0"/>
                </a:solidFill>
              </a:rPr>
              <a:t>Vostokov</a:t>
            </a:r>
            <a:r>
              <a:rPr lang="en-US" sz="2000" dirty="0" smtClean="0">
                <a:solidFill>
                  <a:srgbClr val="7030A0"/>
                </a:solidFill>
              </a:rPr>
              <a:t> </a:t>
            </a:r>
            <a:br>
              <a:rPr lang="en-US" sz="2000" dirty="0" smtClean="0">
                <a:solidFill>
                  <a:srgbClr val="7030A0"/>
                </a:solidFill>
              </a:rPr>
            </a:br>
            <a:r>
              <a:rPr lang="en-US" sz="2000" dirty="0" smtClean="0">
                <a:solidFill>
                  <a:srgbClr val="7030A0"/>
                </a:solidFill>
              </a:rPr>
              <a:t>as founders of comparative-historical linguistics</a:t>
            </a:r>
            <a:endParaRPr lang="ru-RU" sz="2000" dirty="0">
              <a:solidFill>
                <a:srgbClr val="7030A0"/>
              </a:solidFill>
            </a:endParaRPr>
          </a:p>
        </p:txBody>
      </p:sp>
      <p:sp>
        <p:nvSpPr>
          <p:cNvPr id="3" name="Содержимое 2"/>
          <p:cNvSpPr>
            <a:spLocks noGrp="1"/>
          </p:cNvSpPr>
          <p:nvPr>
            <p:ph idx="1"/>
          </p:nvPr>
        </p:nvSpPr>
        <p:spPr>
          <a:xfrm>
            <a:off x="179512" y="1196752"/>
            <a:ext cx="6480720" cy="5400600"/>
          </a:xfrm>
        </p:spPr>
        <p:txBody>
          <a:bodyPr>
            <a:normAutofit fontScale="92500"/>
          </a:bodyPr>
          <a:lstStyle/>
          <a:p>
            <a:pPr>
              <a:buNone/>
            </a:pPr>
            <a:r>
              <a:rPr lang="en-US" sz="2400" dirty="0" smtClean="0">
                <a:solidFill>
                  <a:srgbClr val="7030A0"/>
                </a:solidFill>
              </a:rPr>
              <a:t>Franz Bopp(1791-1867), German linguist</a:t>
            </a:r>
          </a:p>
          <a:p>
            <a:pPr>
              <a:buNone/>
            </a:pPr>
            <a:endParaRPr lang="de-DE" sz="2400" dirty="0" smtClean="0"/>
          </a:p>
          <a:p>
            <a:pPr>
              <a:buNone/>
            </a:pPr>
            <a:r>
              <a:rPr lang="de-DE" sz="2400" dirty="0" smtClean="0"/>
              <a:t> </a:t>
            </a:r>
            <a:r>
              <a:rPr lang="de-DE" sz="2400" dirty="0" smtClean="0">
                <a:solidFill>
                  <a:srgbClr val="7030A0"/>
                </a:solidFill>
              </a:rPr>
              <a:t>“</a:t>
            </a:r>
            <a:r>
              <a:rPr lang="en-GB" sz="2400" i="1" dirty="0" err="1" smtClean="0">
                <a:solidFill>
                  <a:srgbClr val="7030A0"/>
                </a:solidFill>
              </a:rPr>
              <a:t>Ausführliches</a:t>
            </a:r>
            <a:r>
              <a:rPr lang="en-GB" sz="2400" i="1" dirty="0" smtClean="0">
                <a:solidFill>
                  <a:srgbClr val="7030A0"/>
                </a:solidFill>
              </a:rPr>
              <a:t> </a:t>
            </a:r>
            <a:r>
              <a:rPr lang="en-GB" sz="2400" i="1" dirty="0" err="1" smtClean="0">
                <a:solidFill>
                  <a:srgbClr val="7030A0"/>
                </a:solidFill>
              </a:rPr>
              <a:t>Lehrgebäude</a:t>
            </a:r>
            <a:r>
              <a:rPr lang="en-GB" sz="2400" i="1" dirty="0" smtClean="0">
                <a:solidFill>
                  <a:srgbClr val="7030A0"/>
                </a:solidFill>
              </a:rPr>
              <a:t> </a:t>
            </a:r>
            <a:r>
              <a:rPr lang="en-GB" sz="2400" i="1" dirty="0" err="1" smtClean="0">
                <a:solidFill>
                  <a:srgbClr val="7030A0"/>
                </a:solidFill>
              </a:rPr>
              <a:t>der</a:t>
            </a:r>
            <a:r>
              <a:rPr lang="en-GB" sz="2400" i="1" dirty="0" smtClean="0">
                <a:solidFill>
                  <a:srgbClr val="7030A0"/>
                </a:solidFill>
              </a:rPr>
              <a:t> </a:t>
            </a:r>
            <a:r>
              <a:rPr lang="en-GB" sz="2400" i="1" dirty="0" err="1" smtClean="0">
                <a:solidFill>
                  <a:srgbClr val="7030A0"/>
                </a:solidFill>
              </a:rPr>
              <a:t>Sanskritsprache</a:t>
            </a:r>
            <a:r>
              <a:rPr lang="en-GB" sz="2400" dirty="0" smtClean="0">
                <a:solidFill>
                  <a:srgbClr val="7030A0"/>
                </a:solidFill>
              </a:rPr>
              <a:t> </a:t>
            </a:r>
            <a:r>
              <a:rPr lang="de-DE" sz="2400" i="1" dirty="0" smtClean="0">
                <a:solidFill>
                  <a:srgbClr val="7030A0"/>
                </a:solidFill>
              </a:rPr>
              <a:t>“ (1827)</a:t>
            </a:r>
          </a:p>
          <a:p>
            <a:pPr>
              <a:buNone/>
            </a:pPr>
            <a:endParaRPr lang="de-DE" sz="2400" i="1" dirty="0" smtClean="0">
              <a:solidFill>
                <a:srgbClr val="7030A0"/>
              </a:solidFill>
            </a:endParaRPr>
          </a:p>
          <a:p>
            <a:pPr>
              <a:buNone/>
            </a:pPr>
            <a:r>
              <a:rPr lang="en-US" sz="2400" dirty="0" smtClean="0"/>
              <a:t> </a:t>
            </a:r>
            <a:r>
              <a:rPr lang="de-DE" sz="2400" i="1" dirty="0" smtClean="0"/>
              <a:t> </a:t>
            </a:r>
            <a:r>
              <a:rPr lang="de-DE" sz="2400" i="1" dirty="0" smtClean="0">
                <a:solidFill>
                  <a:srgbClr val="7030A0"/>
                </a:solidFill>
              </a:rPr>
              <a:t>„Vergleichende Grammatik des Sanskrit, </a:t>
            </a:r>
            <a:r>
              <a:rPr lang="de-DE" sz="2400" i="1" dirty="0" err="1" smtClean="0">
                <a:solidFill>
                  <a:srgbClr val="7030A0"/>
                </a:solidFill>
              </a:rPr>
              <a:t>Zend</a:t>
            </a:r>
            <a:r>
              <a:rPr lang="de-DE" sz="2400" i="1" dirty="0" smtClean="0">
                <a:solidFill>
                  <a:srgbClr val="7030A0"/>
                </a:solidFill>
              </a:rPr>
              <a:t>, Griechischen, Lateinischen, </a:t>
            </a:r>
            <a:r>
              <a:rPr lang="de-DE" sz="2400" i="1" dirty="0" err="1" smtClean="0">
                <a:solidFill>
                  <a:srgbClr val="7030A0"/>
                </a:solidFill>
              </a:rPr>
              <a:t>Litthauischen</a:t>
            </a:r>
            <a:r>
              <a:rPr lang="de-DE" sz="2400" i="1" dirty="0" smtClean="0">
                <a:solidFill>
                  <a:srgbClr val="7030A0"/>
                </a:solidFill>
              </a:rPr>
              <a:t>, Altslawischen, Gotischen und Deutschen“ </a:t>
            </a:r>
          </a:p>
          <a:p>
            <a:pPr>
              <a:buNone/>
            </a:pPr>
            <a:r>
              <a:rPr lang="de-DE" sz="2400" i="1" dirty="0" smtClean="0">
                <a:solidFill>
                  <a:srgbClr val="7030A0"/>
                </a:solidFill>
              </a:rPr>
              <a:t>    (1833-1852)</a:t>
            </a:r>
          </a:p>
          <a:p>
            <a:pPr>
              <a:buNone/>
            </a:pPr>
            <a:r>
              <a:rPr lang="de-DE" sz="2400" dirty="0" err="1" smtClean="0"/>
              <a:t>Aims</a:t>
            </a:r>
            <a:r>
              <a:rPr lang="de-DE" sz="2400" dirty="0" smtClean="0"/>
              <a:t>:</a:t>
            </a:r>
          </a:p>
          <a:p>
            <a:r>
              <a:rPr lang="en-US" sz="2400" dirty="0" smtClean="0"/>
              <a:t>comparative description of the languages concerned</a:t>
            </a:r>
          </a:p>
          <a:p>
            <a:r>
              <a:rPr lang="en-US" sz="2400" dirty="0" smtClean="0"/>
              <a:t>investigation of the laws governing them</a:t>
            </a:r>
          </a:p>
          <a:p>
            <a:r>
              <a:rPr lang="en-US" sz="2400" dirty="0" smtClean="0"/>
              <a:t>discovery of the origin of their inflectional forms</a:t>
            </a:r>
          </a:p>
          <a:p>
            <a:pPr>
              <a:buNone/>
            </a:pPr>
            <a:endParaRPr lang="en-US" sz="2400" dirty="0" smtClean="0"/>
          </a:p>
          <a:p>
            <a:pPr>
              <a:buNone/>
            </a:pPr>
            <a:endParaRPr lang="en-US" sz="2400" dirty="0" smtClean="0"/>
          </a:p>
        </p:txBody>
      </p:sp>
      <p:pic>
        <p:nvPicPr>
          <p:cNvPr id="28674" name="Picture 2" descr="Franz Bopp - Imagines philologorum.jpg"/>
          <p:cNvPicPr>
            <a:picLocks noChangeAspect="1" noChangeArrowheads="1"/>
          </p:cNvPicPr>
          <p:nvPr/>
        </p:nvPicPr>
        <p:blipFill>
          <a:blip r:embed="rId2" cstate="print"/>
          <a:srcRect/>
          <a:stretch>
            <a:fillRect/>
          </a:stretch>
        </p:blipFill>
        <p:spPr bwMode="auto">
          <a:xfrm>
            <a:off x="6804248" y="2204864"/>
            <a:ext cx="2095500" cy="254317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000" dirty="0" smtClean="0">
                <a:solidFill>
                  <a:srgbClr val="7030A0"/>
                </a:solidFill>
              </a:rPr>
              <a:t>Franz Bopp, </a:t>
            </a:r>
            <a:r>
              <a:rPr lang="en-US" sz="2000" dirty="0" err="1" smtClean="0">
                <a:solidFill>
                  <a:srgbClr val="7030A0"/>
                </a:solidFill>
              </a:rPr>
              <a:t>Rasmus</a:t>
            </a:r>
            <a:r>
              <a:rPr lang="en-US" sz="2000" dirty="0" smtClean="0">
                <a:solidFill>
                  <a:srgbClr val="7030A0"/>
                </a:solidFill>
              </a:rPr>
              <a:t> Rask, Jacob Grimm and Alexander </a:t>
            </a:r>
            <a:r>
              <a:rPr lang="en-US" sz="2000" dirty="0" err="1" smtClean="0">
                <a:solidFill>
                  <a:srgbClr val="7030A0"/>
                </a:solidFill>
              </a:rPr>
              <a:t>Vostokov</a:t>
            </a:r>
            <a:r>
              <a:rPr lang="en-US" sz="2000" dirty="0" smtClean="0">
                <a:solidFill>
                  <a:srgbClr val="7030A0"/>
                </a:solidFill>
              </a:rPr>
              <a:t> </a:t>
            </a:r>
            <a:br>
              <a:rPr lang="en-US" sz="2000" dirty="0" smtClean="0">
                <a:solidFill>
                  <a:srgbClr val="7030A0"/>
                </a:solidFill>
              </a:rPr>
            </a:br>
            <a:r>
              <a:rPr lang="en-US" sz="2000" dirty="0" smtClean="0">
                <a:solidFill>
                  <a:srgbClr val="7030A0"/>
                </a:solidFill>
              </a:rPr>
              <a:t>as founders of comparative-historical linguistics</a:t>
            </a:r>
            <a:endParaRPr lang="ru-RU" sz="2000" dirty="0">
              <a:solidFill>
                <a:srgbClr val="7030A0"/>
              </a:solidFill>
            </a:endParaRPr>
          </a:p>
        </p:txBody>
      </p:sp>
      <p:sp>
        <p:nvSpPr>
          <p:cNvPr id="3" name="Содержимое 2"/>
          <p:cNvSpPr>
            <a:spLocks noGrp="1"/>
          </p:cNvSpPr>
          <p:nvPr>
            <p:ph idx="1"/>
          </p:nvPr>
        </p:nvSpPr>
        <p:spPr>
          <a:xfrm>
            <a:off x="179512" y="1196752"/>
            <a:ext cx="6480720" cy="5400600"/>
          </a:xfrm>
        </p:spPr>
        <p:txBody>
          <a:bodyPr>
            <a:normAutofit fontScale="92500"/>
          </a:bodyPr>
          <a:lstStyle/>
          <a:p>
            <a:pPr>
              <a:buNone/>
            </a:pPr>
            <a:r>
              <a:rPr lang="en-US" sz="2400" dirty="0" err="1" smtClean="0">
                <a:solidFill>
                  <a:srgbClr val="7030A0"/>
                </a:solidFill>
              </a:rPr>
              <a:t>Rasmus</a:t>
            </a:r>
            <a:r>
              <a:rPr lang="en-US" sz="2400" dirty="0" smtClean="0">
                <a:solidFill>
                  <a:srgbClr val="7030A0"/>
                </a:solidFill>
              </a:rPr>
              <a:t> Rask (1787-1832)</a:t>
            </a:r>
          </a:p>
          <a:p>
            <a:pPr>
              <a:buNone/>
            </a:pPr>
            <a:r>
              <a:rPr lang="en-US" sz="2400" dirty="0" smtClean="0">
                <a:solidFill>
                  <a:srgbClr val="7030A0"/>
                </a:solidFill>
              </a:rPr>
              <a:t>Danish  linguist</a:t>
            </a:r>
          </a:p>
          <a:p>
            <a:r>
              <a:rPr lang="en-US" sz="2400" dirty="0" smtClean="0"/>
              <a:t>author of the first systematic grammars of Old Norse and Old English</a:t>
            </a:r>
          </a:p>
          <a:p>
            <a:r>
              <a:rPr lang="en-US" sz="2400" dirty="0" smtClean="0"/>
              <a:t>brought order into etymological relationships by setting out systematic comparisons of word forms, matching a sound in one language with a sound in another exemplified in numbers of different words</a:t>
            </a:r>
          </a:p>
          <a:p>
            <a:r>
              <a:rPr lang="en-US" sz="2400" dirty="0" smtClean="0"/>
              <a:t>discovered correspondences known as Germanic Sound Shift</a:t>
            </a:r>
          </a:p>
          <a:p>
            <a:pPr>
              <a:buNone/>
            </a:pPr>
            <a:r>
              <a:rPr lang="en-US" sz="2400" dirty="0" smtClean="0"/>
              <a:t>“</a:t>
            </a:r>
            <a:r>
              <a:rPr lang="en-US" sz="2200" i="1" dirty="0" smtClean="0"/>
              <a:t>If there is found between two languages  agreement in the forms of indispensible words to such an extent that rules of letter changes can be discovered for passing from one to the other, then there is a basic relationship between these languages”</a:t>
            </a:r>
            <a:endParaRPr lang="ru-RU" sz="2200" i="1" dirty="0"/>
          </a:p>
        </p:txBody>
      </p:sp>
      <p:pic>
        <p:nvPicPr>
          <p:cNvPr id="26626" name="Picture 2" descr="Rasmus Rask2.jpg"/>
          <p:cNvPicPr>
            <a:picLocks noChangeAspect="1" noChangeArrowheads="1"/>
          </p:cNvPicPr>
          <p:nvPr/>
        </p:nvPicPr>
        <p:blipFill>
          <a:blip r:embed="rId2" cstate="print"/>
          <a:srcRect/>
          <a:stretch>
            <a:fillRect/>
          </a:stretch>
        </p:blipFill>
        <p:spPr bwMode="auto">
          <a:xfrm>
            <a:off x="6732240" y="2420888"/>
            <a:ext cx="2095500" cy="2762251"/>
          </a:xfrm>
          <a:prstGeom prst="rect">
            <a:avLst/>
          </a:prstGeom>
          <a:noFill/>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452</TotalTime>
  <Words>664</Words>
  <Application>Microsoft Office PowerPoint</Application>
  <PresentationFormat>Экран (4:3)</PresentationFormat>
  <Paragraphs>83</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Birth of comparative and historical linguistics</vt:lpstr>
      <vt:lpstr>Birth of comparative-historical linguistics</vt:lpstr>
      <vt:lpstr>William Jones and other  forerunners of historical linguistics</vt:lpstr>
      <vt:lpstr>   William Jones and other forerunners of historical linguistics  . </vt:lpstr>
      <vt:lpstr>   William Jones and other forerunners of historical linguistics  . </vt:lpstr>
      <vt:lpstr> William Jones and other forerunners of historical linguistics </vt:lpstr>
      <vt:lpstr>Franz Bopp, Rasmus Rask, Jacob Grimm and Alexander Vostokov  as founders of comparative-historical linguistics</vt:lpstr>
      <vt:lpstr>Franz Bopp, Rasmus Rask, Jacob Grimm and Alexander Vostokov  as founders of comparative-historical linguistics</vt:lpstr>
      <vt:lpstr>Franz Bopp, Rasmus Rask, Jacob Grimm and Alexander Vostokov  as founders of comparative-historical linguistics</vt:lpstr>
      <vt:lpstr>Franz Bopp, Rasmus Rask, Jacob Grimm and Alexander Vostokov  as founders of comparative-historical linguistics</vt:lpstr>
      <vt:lpstr>Franz Bopp, Rasmus Rask, Jacob Grimm and Alexander Vostokov  as founders of comparative-historical linguistics</vt:lpstr>
      <vt:lpstr> Wilhelm von Humboldt’s linguistic heritage </vt:lpstr>
      <vt:lpstr> Wilhelm von Humboldt’s linguistic heritage </vt:lpstr>
      <vt:lpstr> Wilhelm von Humboldt’s linguistic heritage </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Komp</dc:creator>
  <cp:lastModifiedBy>Microsoft Office</cp:lastModifiedBy>
  <cp:revision>58</cp:revision>
  <dcterms:created xsi:type="dcterms:W3CDTF">2016-07-17T11:50:05Z</dcterms:created>
  <dcterms:modified xsi:type="dcterms:W3CDTF">2016-10-06T09:43:05Z</dcterms:modified>
</cp:coreProperties>
</file>