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75" r:id="rId7"/>
    <p:sldId id="276" r:id="rId8"/>
    <p:sldId id="277" r:id="rId9"/>
    <p:sldId id="279" r:id="rId10"/>
    <p:sldId id="280" r:id="rId11"/>
    <p:sldId id="282" r:id="rId12"/>
    <p:sldId id="283" r:id="rId13"/>
    <p:sldId id="285" r:id="rId14"/>
    <p:sldId id="287" r:id="rId15"/>
    <p:sldId id="288" r:id="rId16"/>
    <p:sldId id="263" r:id="rId17"/>
    <p:sldId id="264" r:id="rId18"/>
    <p:sldId id="265" r:id="rId19"/>
    <p:sldId id="269" r:id="rId20"/>
    <p:sldId id="272" r:id="rId21"/>
    <p:sldId id="273" r:id="rId22"/>
    <p:sldId id="274"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24"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17C0D6-70A5-4752-80F1-86EEBE1A95B1}" type="doc">
      <dgm:prSet loTypeId="urn:microsoft.com/office/officeart/2005/8/layout/hProcess11" loCatId="process" qsTypeId="urn:microsoft.com/office/officeart/2005/8/quickstyle/simple1" qsCatId="simple" csTypeId="urn:microsoft.com/office/officeart/2005/8/colors/accent1_2" csCatId="accent1" phldr="1"/>
      <dgm:spPr/>
    </dgm:pt>
    <dgm:pt modelId="{EA589D31-5479-485D-A131-3ED9D9C9D844}">
      <dgm:prSet phldrT="[Текст]"/>
      <dgm:spPr/>
      <dgm:t>
        <a:bodyPr/>
        <a:lstStyle/>
        <a:p>
          <a:r>
            <a:rPr lang="en-US" dirty="0" smtClean="0"/>
            <a:t>psychological subject, idea in the speaker’s mind</a:t>
          </a:r>
        </a:p>
        <a:p>
          <a:r>
            <a:rPr lang="en-US" dirty="0" smtClean="0"/>
            <a:t>(apperceiving element)</a:t>
          </a:r>
          <a:endParaRPr lang="ru-RU" dirty="0"/>
        </a:p>
      </dgm:t>
    </dgm:pt>
    <dgm:pt modelId="{E066C8C6-0B7F-4F68-AC23-DBCF5C652694}" type="parTrans" cxnId="{FDAEA94B-B0C8-43E1-ACD2-C66FD310BB2E}">
      <dgm:prSet/>
      <dgm:spPr/>
      <dgm:t>
        <a:bodyPr/>
        <a:lstStyle/>
        <a:p>
          <a:endParaRPr lang="ru-RU"/>
        </a:p>
      </dgm:t>
    </dgm:pt>
    <dgm:pt modelId="{BA3490AC-CD1B-4FA3-93BA-DACA7281C5FF}" type="sibTrans" cxnId="{FDAEA94B-B0C8-43E1-ACD2-C66FD310BB2E}">
      <dgm:prSet/>
      <dgm:spPr/>
      <dgm:t>
        <a:bodyPr/>
        <a:lstStyle/>
        <a:p>
          <a:endParaRPr lang="ru-RU"/>
        </a:p>
      </dgm:t>
    </dgm:pt>
    <dgm:pt modelId="{52B0F052-8D6B-41F2-BC6F-62A8E2F61555}">
      <dgm:prSet phldrT="[Текст]"/>
      <dgm:spPr/>
      <dgm:t>
        <a:bodyPr/>
        <a:lstStyle/>
        <a:p>
          <a:r>
            <a:rPr lang="en-US" dirty="0" smtClean="0"/>
            <a:t>second idea, psychological predicate</a:t>
          </a:r>
        </a:p>
        <a:p>
          <a:r>
            <a:rPr lang="en-US" dirty="0" smtClean="0"/>
            <a:t> (that which is apperceived)</a:t>
          </a:r>
          <a:endParaRPr lang="ru-RU" dirty="0"/>
        </a:p>
      </dgm:t>
    </dgm:pt>
    <dgm:pt modelId="{33195982-1CA4-4C1F-9931-921D43C0D1D6}" type="parTrans" cxnId="{9ADA8A95-291C-4059-B0ED-F15BAD09C6E1}">
      <dgm:prSet/>
      <dgm:spPr/>
      <dgm:t>
        <a:bodyPr/>
        <a:lstStyle/>
        <a:p>
          <a:endParaRPr lang="ru-RU"/>
        </a:p>
      </dgm:t>
    </dgm:pt>
    <dgm:pt modelId="{6060D891-FB59-437C-8B48-EEB8CD535E11}" type="sibTrans" cxnId="{9ADA8A95-291C-4059-B0ED-F15BAD09C6E1}">
      <dgm:prSet/>
      <dgm:spPr/>
      <dgm:t>
        <a:bodyPr/>
        <a:lstStyle/>
        <a:p>
          <a:endParaRPr lang="ru-RU"/>
        </a:p>
      </dgm:t>
    </dgm:pt>
    <dgm:pt modelId="{FB01D407-2530-4B1F-B28A-C99689DCDFA8}" type="pres">
      <dgm:prSet presAssocID="{3E17C0D6-70A5-4752-80F1-86EEBE1A95B1}" presName="Name0" presStyleCnt="0">
        <dgm:presLayoutVars>
          <dgm:dir/>
          <dgm:resizeHandles val="exact"/>
        </dgm:presLayoutVars>
      </dgm:prSet>
      <dgm:spPr/>
    </dgm:pt>
    <dgm:pt modelId="{3C94223D-4C09-47FA-A37A-7A4A8D69C8FA}" type="pres">
      <dgm:prSet presAssocID="{3E17C0D6-70A5-4752-80F1-86EEBE1A95B1}" presName="arrow" presStyleLbl="bgShp" presStyleIdx="0" presStyleCnt="1"/>
      <dgm:spPr/>
    </dgm:pt>
    <dgm:pt modelId="{C53B7393-89DA-41D0-9468-50057431D6F9}" type="pres">
      <dgm:prSet presAssocID="{3E17C0D6-70A5-4752-80F1-86EEBE1A95B1}" presName="points" presStyleCnt="0"/>
      <dgm:spPr/>
    </dgm:pt>
    <dgm:pt modelId="{B0D2803D-9216-4A6E-9D8B-D43EC18AF3F9}" type="pres">
      <dgm:prSet presAssocID="{EA589D31-5479-485D-A131-3ED9D9C9D844}" presName="compositeA" presStyleCnt="0"/>
      <dgm:spPr/>
    </dgm:pt>
    <dgm:pt modelId="{4439CA58-FEF1-453A-8D9E-5BC854DCD8F4}" type="pres">
      <dgm:prSet presAssocID="{EA589D31-5479-485D-A131-3ED9D9C9D844}" presName="textA" presStyleLbl="revTx" presStyleIdx="0" presStyleCnt="2">
        <dgm:presLayoutVars>
          <dgm:bulletEnabled val="1"/>
        </dgm:presLayoutVars>
      </dgm:prSet>
      <dgm:spPr/>
      <dgm:t>
        <a:bodyPr/>
        <a:lstStyle/>
        <a:p>
          <a:endParaRPr lang="ru-RU"/>
        </a:p>
      </dgm:t>
    </dgm:pt>
    <dgm:pt modelId="{91B0DCB9-2695-4CC1-BF0A-BFC0A0EA482E}" type="pres">
      <dgm:prSet presAssocID="{EA589D31-5479-485D-A131-3ED9D9C9D844}" presName="circleA" presStyleLbl="node1" presStyleIdx="0" presStyleCnt="2"/>
      <dgm:spPr/>
    </dgm:pt>
    <dgm:pt modelId="{BB00EB58-8A9F-4D6A-8F3C-A6CAC58215F6}" type="pres">
      <dgm:prSet presAssocID="{EA589D31-5479-485D-A131-3ED9D9C9D844}" presName="spaceA" presStyleCnt="0"/>
      <dgm:spPr/>
    </dgm:pt>
    <dgm:pt modelId="{776F6565-3F36-4159-BC52-90734B747549}" type="pres">
      <dgm:prSet presAssocID="{BA3490AC-CD1B-4FA3-93BA-DACA7281C5FF}" presName="space" presStyleCnt="0"/>
      <dgm:spPr/>
    </dgm:pt>
    <dgm:pt modelId="{0A3CB8DB-3D25-46B2-BF39-CBD899ED9A32}" type="pres">
      <dgm:prSet presAssocID="{52B0F052-8D6B-41F2-BC6F-62A8E2F61555}" presName="compositeB" presStyleCnt="0"/>
      <dgm:spPr/>
    </dgm:pt>
    <dgm:pt modelId="{EF30928C-E712-4D8D-9F9B-8A7F2A118383}" type="pres">
      <dgm:prSet presAssocID="{52B0F052-8D6B-41F2-BC6F-62A8E2F61555}" presName="textB" presStyleLbl="revTx" presStyleIdx="1" presStyleCnt="2">
        <dgm:presLayoutVars>
          <dgm:bulletEnabled val="1"/>
        </dgm:presLayoutVars>
      </dgm:prSet>
      <dgm:spPr/>
      <dgm:t>
        <a:bodyPr/>
        <a:lstStyle/>
        <a:p>
          <a:endParaRPr lang="ru-RU"/>
        </a:p>
      </dgm:t>
    </dgm:pt>
    <dgm:pt modelId="{708B6605-C745-4377-9C8A-FE87DB63E82C}" type="pres">
      <dgm:prSet presAssocID="{52B0F052-8D6B-41F2-BC6F-62A8E2F61555}" presName="circleB" presStyleLbl="node1" presStyleIdx="1" presStyleCnt="2"/>
      <dgm:spPr/>
    </dgm:pt>
    <dgm:pt modelId="{68F462DB-5DB1-43A6-A7CA-54E47C1A217F}" type="pres">
      <dgm:prSet presAssocID="{52B0F052-8D6B-41F2-BC6F-62A8E2F61555}" presName="spaceB" presStyleCnt="0"/>
      <dgm:spPr/>
    </dgm:pt>
  </dgm:ptLst>
  <dgm:cxnLst>
    <dgm:cxn modelId="{4B142D92-2E11-4B92-B59E-83E089F8DF45}" type="presOf" srcId="{52B0F052-8D6B-41F2-BC6F-62A8E2F61555}" destId="{EF30928C-E712-4D8D-9F9B-8A7F2A118383}" srcOrd="0" destOrd="0" presId="urn:microsoft.com/office/officeart/2005/8/layout/hProcess11"/>
    <dgm:cxn modelId="{F9B913E5-28BD-401E-A77A-926B818F3976}" type="presOf" srcId="{3E17C0D6-70A5-4752-80F1-86EEBE1A95B1}" destId="{FB01D407-2530-4B1F-B28A-C99689DCDFA8}" srcOrd="0" destOrd="0" presId="urn:microsoft.com/office/officeart/2005/8/layout/hProcess11"/>
    <dgm:cxn modelId="{FDAEA94B-B0C8-43E1-ACD2-C66FD310BB2E}" srcId="{3E17C0D6-70A5-4752-80F1-86EEBE1A95B1}" destId="{EA589D31-5479-485D-A131-3ED9D9C9D844}" srcOrd="0" destOrd="0" parTransId="{E066C8C6-0B7F-4F68-AC23-DBCF5C652694}" sibTransId="{BA3490AC-CD1B-4FA3-93BA-DACA7281C5FF}"/>
    <dgm:cxn modelId="{9ADA8A95-291C-4059-B0ED-F15BAD09C6E1}" srcId="{3E17C0D6-70A5-4752-80F1-86EEBE1A95B1}" destId="{52B0F052-8D6B-41F2-BC6F-62A8E2F61555}" srcOrd="1" destOrd="0" parTransId="{33195982-1CA4-4C1F-9931-921D43C0D1D6}" sibTransId="{6060D891-FB59-437C-8B48-EEB8CD535E11}"/>
    <dgm:cxn modelId="{AD316982-F42A-4DC3-BCEB-D2A1E52492AB}" type="presOf" srcId="{EA589D31-5479-485D-A131-3ED9D9C9D844}" destId="{4439CA58-FEF1-453A-8D9E-5BC854DCD8F4}" srcOrd="0" destOrd="0" presId="urn:microsoft.com/office/officeart/2005/8/layout/hProcess11"/>
    <dgm:cxn modelId="{5E1333A9-F097-45E0-B580-3507140911DC}" type="presParOf" srcId="{FB01D407-2530-4B1F-B28A-C99689DCDFA8}" destId="{3C94223D-4C09-47FA-A37A-7A4A8D69C8FA}" srcOrd="0" destOrd="0" presId="urn:microsoft.com/office/officeart/2005/8/layout/hProcess11"/>
    <dgm:cxn modelId="{6DB72945-6233-4981-877F-45885DC221E8}" type="presParOf" srcId="{FB01D407-2530-4B1F-B28A-C99689DCDFA8}" destId="{C53B7393-89DA-41D0-9468-50057431D6F9}" srcOrd="1" destOrd="0" presId="urn:microsoft.com/office/officeart/2005/8/layout/hProcess11"/>
    <dgm:cxn modelId="{6648BA79-4B79-4A44-ABB4-C70BCF9968C9}" type="presParOf" srcId="{C53B7393-89DA-41D0-9468-50057431D6F9}" destId="{B0D2803D-9216-4A6E-9D8B-D43EC18AF3F9}" srcOrd="0" destOrd="0" presId="urn:microsoft.com/office/officeart/2005/8/layout/hProcess11"/>
    <dgm:cxn modelId="{C5BC338E-8115-491C-9792-DAAB5E71520F}" type="presParOf" srcId="{B0D2803D-9216-4A6E-9D8B-D43EC18AF3F9}" destId="{4439CA58-FEF1-453A-8D9E-5BC854DCD8F4}" srcOrd="0" destOrd="0" presId="urn:microsoft.com/office/officeart/2005/8/layout/hProcess11"/>
    <dgm:cxn modelId="{CC7285B0-75F7-4518-9419-CC105426CCC2}" type="presParOf" srcId="{B0D2803D-9216-4A6E-9D8B-D43EC18AF3F9}" destId="{91B0DCB9-2695-4CC1-BF0A-BFC0A0EA482E}" srcOrd="1" destOrd="0" presId="urn:microsoft.com/office/officeart/2005/8/layout/hProcess11"/>
    <dgm:cxn modelId="{A906A363-3B7C-45A3-B194-399978F37D02}" type="presParOf" srcId="{B0D2803D-9216-4A6E-9D8B-D43EC18AF3F9}" destId="{BB00EB58-8A9F-4D6A-8F3C-A6CAC58215F6}" srcOrd="2" destOrd="0" presId="urn:microsoft.com/office/officeart/2005/8/layout/hProcess11"/>
    <dgm:cxn modelId="{63A73BE7-2561-4123-9896-5956137E7044}" type="presParOf" srcId="{C53B7393-89DA-41D0-9468-50057431D6F9}" destId="{776F6565-3F36-4159-BC52-90734B747549}" srcOrd="1" destOrd="0" presId="urn:microsoft.com/office/officeart/2005/8/layout/hProcess11"/>
    <dgm:cxn modelId="{76F45B43-EB58-4FC4-A94E-6A79603128A1}" type="presParOf" srcId="{C53B7393-89DA-41D0-9468-50057431D6F9}" destId="{0A3CB8DB-3D25-46B2-BF39-CBD899ED9A32}" srcOrd="2" destOrd="0" presId="urn:microsoft.com/office/officeart/2005/8/layout/hProcess11"/>
    <dgm:cxn modelId="{83D6CAE0-C1F3-4ACE-92C7-ECCE985C6495}" type="presParOf" srcId="{0A3CB8DB-3D25-46B2-BF39-CBD899ED9A32}" destId="{EF30928C-E712-4D8D-9F9B-8A7F2A118383}" srcOrd="0" destOrd="0" presId="urn:microsoft.com/office/officeart/2005/8/layout/hProcess11"/>
    <dgm:cxn modelId="{693CE0A9-A2B3-4B16-8A30-F1A09AC19A39}" type="presParOf" srcId="{0A3CB8DB-3D25-46B2-BF39-CBD899ED9A32}" destId="{708B6605-C745-4377-9C8A-FE87DB63E82C}" srcOrd="1" destOrd="0" presId="urn:microsoft.com/office/officeart/2005/8/layout/hProcess11"/>
    <dgm:cxn modelId="{A66FF36A-5D1E-4F5C-9EBD-9F4988703B21}" type="presParOf" srcId="{0A3CB8DB-3D25-46B2-BF39-CBD899ED9A32}" destId="{68F462DB-5DB1-43A6-A7CA-54E47C1A217F}" srcOrd="2" destOrd="0" presId="urn:microsoft.com/office/officeart/2005/8/layout/hProcess1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94223D-4C09-47FA-A37A-7A4A8D69C8FA}">
      <dsp:nvSpPr>
        <dsp:cNvPr id="0" name=""/>
        <dsp:cNvSpPr/>
      </dsp:nvSpPr>
      <dsp:spPr>
        <a:xfrm>
          <a:off x="0" y="1219199"/>
          <a:ext cx="6096000" cy="162560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39CA58-FEF1-453A-8D9E-5BC854DCD8F4}">
      <dsp:nvSpPr>
        <dsp:cNvPr id="0" name=""/>
        <dsp:cNvSpPr/>
      </dsp:nvSpPr>
      <dsp:spPr>
        <a:xfrm>
          <a:off x="66" y="0"/>
          <a:ext cx="2676227"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a:lnSpc>
              <a:spcPct val="90000"/>
            </a:lnSpc>
            <a:spcBef>
              <a:spcPct val="0"/>
            </a:spcBef>
            <a:spcAft>
              <a:spcPct val="35000"/>
            </a:spcAft>
          </a:pPr>
          <a:r>
            <a:rPr lang="en-US" sz="1900" kern="1200" dirty="0" smtClean="0"/>
            <a:t>psychological subject, idea in the speaker’s mind</a:t>
          </a:r>
        </a:p>
        <a:p>
          <a:pPr lvl="0" algn="ctr" defTabSz="844550">
            <a:lnSpc>
              <a:spcPct val="90000"/>
            </a:lnSpc>
            <a:spcBef>
              <a:spcPct val="0"/>
            </a:spcBef>
            <a:spcAft>
              <a:spcPct val="35000"/>
            </a:spcAft>
          </a:pPr>
          <a:r>
            <a:rPr lang="en-US" sz="1900" kern="1200" dirty="0" smtClean="0"/>
            <a:t>(apperceiving element)</a:t>
          </a:r>
          <a:endParaRPr lang="ru-RU" sz="1900" kern="1200" dirty="0"/>
        </a:p>
      </dsp:txBody>
      <dsp:txXfrm>
        <a:off x="66" y="0"/>
        <a:ext cx="2676227" cy="1625600"/>
      </dsp:txXfrm>
    </dsp:sp>
    <dsp:sp modelId="{91B0DCB9-2695-4CC1-BF0A-BFC0A0EA482E}">
      <dsp:nvSpPr>
        <dsp:cNvPr id="0" name=""/>
        <dsp:cNvSpPr/>
      </dsp:nvSpPr>
      <dsp:spPr>
        <a:xfrm>
          <a:off x="1134980"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30928C-E712-4D8D-9F9B-8A7F2A118383}">
      <dsp:nvSpPr>
        <dsp:cNvPr id="0" name=""/>
        <dsp:cNvSpPr/>
      </dsp:nvSpPr>
      <dsp:spPr>
        <a:xfrm>
          <a:off x="2810105" y="2438399"/>
          <a:ext cx="2676227"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lvl="0" algn="ctr" defTabSz="844550">
            <a:lnSpc>
              <a:spcPct val="90000"/>
            </a:lnSpc>
            <a:spcBef>
              <a:spcPct val="0"/>
            </a:spcBef>
            <a:spcAft>
              <a:spcPct val="35000"/>
            </a:spcAft>
          </a:pPr>
          <a:r>
            <a:rPr lang="en-US" sz="1900" kern="1200" dirty="0" smtClean="0"/>
            <a:t>second idea, psychological predicate</a:t>
          </a:r>
        </a:p>
        <a:p>
          <a:pPr lvl="0" algn="ctr" defTabSz="844550">
            <a:lnSpc>
              <a:spcPct val="90000"/>
            </a:lnSpc>
            <a:spcBef>
              <a:spcPct val="0"/>
            </a:spcBef>
            <a:spcAft>
              <a:spcPct val="35000"/>
            </a:spcAft>
          </a:pPr>
          <a:r>
            <a:rPr lang="en-US" sz="1900" kern="1200" dirty="0" smtClean="0"/>
            <a:t> (that which is apperceived)</a:t>
          </a:r>
          <a:endParaRPr lang="ru-RU" sz="1900" kern="1200" dirty="0"/>
        </a:p>
      </dsp:txBody>
      <dsp:txXfrm>
        <a:off x="2810105" y="2438399"/>
        <a:ext cx="2676227" cy="1625600"/>
      </dsp:txXfrm>
    </dsp:sp>
    <dsp:sp modelId="{708B6605-C745-4377-9C8A-FE87DB63E82C}">
      <dsp:nvSpPr>
        <dsp:cNvPr id="0" name=""/>
        <dsp:cNvSpPr/>
      </dsp:nvSpPr>
      <dsp:spPr>
        <a:xfrm>
          <a:off x="3945019"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D10E80C-E65C-4C98-95D7-9621E9CBEF14}" type="datetimeFigureOut">
              <a:rPr lang="ru-RU" smtClean="0"/>
              <a:pPr/>
              <a:t>06.10.2016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646A2B4-43E0-46F2-B1F5-655A4AFDA46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D10E80C-E65C-4C98-95D7-9621E9CBEF14}" type="datetimeFigureOut">
              <a:rPr lang="ru-RU" smtClean="0"/>
              <a:pPr/>
              <a:t>06.10.2016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646A2B4-43E0-46F2-B1F5-655A4AFDA46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D10E80C-E65C-4C98-95D7-9621E9CBEF14}" type="datetimeFigureOut">
              <a:rPr lang="ru-RU" smtClean="0"/>
              <a:pPr/>
              <a:t>06.10.2016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646A2B4-43E0-46F2-B1F5-655A4AFDA46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D10E80C-E65C-4C98-95D7-9621E9CBEF14}" type="datetimeFigureOut">
              <a:rPr lang="ru-RU" smtClean="0"/>
              <a:pPr/>
              <a:t>06.10.2016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646A2B4-43E0-46F2-B1F5-655A4AFDA46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D10E80C-E65C-4C98-95D7-9621E9CBEF14}" type="datetimeFigureOut">
              <a:rPr lang="ru-RU" smtClean="0"/>
              <a:pPr/>
              <a:t>06.10.2016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646A2B4-43E0-46F2-B1F5-655A4AFDA46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D10E80C-E65C-4C98-95D7-9621E9CBEF14}" type="datetimeFigureOut">
              <a:rPr lang="ru-RU" smtClean="0"/>
              <a:pPr/>
              <a:t>06.10.2016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646A2B4-43E0-46F2-B1F5-655A4AFDA46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D10E80C-E65C-4C98-95D7-9621E9CBEF14}" type="datetimeFigureOut">
              <a:rPr lang="ru-RU" smtClean="0"/>
              <a:pPr/>
              <a:t>06.10.2016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646A2B4-43E0-46F2-B1F5-655A4AFDA46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D10E80C-E65C-4C98-95D7-9621E9CBEF14}" type="datetimeFigureOut">
              <a:rPr lang="ru-RU" smtClean="0"/>
              <a:pPr/>
              <a:t>06.10.2016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646A2B4-43E0-46F2-B1F5-655A4AFDA46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D10E80C-E65C-4C98-95D7-9621E9CBEF14}" type="datetimeFigureOut">
              <a:rPr lang="ru-RU" smtClean="0"/>
              <a:pPr/>
              <a:t>06.10.2016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646A2B4-43E0-46F2-B1F5-655A4AFDA46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D10E80C-E65C-4C98-95D7-9621E9CBEF14}" type="datetimeFigureOut">
              <a:rPr lang="ru-RU" smtClean="0"/>
              <a:pPr/>
              <a:t>06.10.2016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646A2B4-43E0-46F2-B1F5-655A4AFDA46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D10E80C-E65C-4C98-95D7-9621E9CBEF14}" type="datetimeFigureOut">
              <a:rPr lang="ru-RU" smtClean="0"/>
              <a:pPr/>
              <a:t>06.10.2016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646A2B4-43E0-46F2-B1F5-655A4AFDA46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10E80C-E65C-4C98-95D7-9621E9CBEF14}" type="datetimeFigureOut">
              <a:rPr lang="ru-RU" smtClean="0"/>
              <a:pPr/>
              <a:t>06.10.2016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46A2B4-43E0-46F2-B1F5-655A4AFDA46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Linguistics in the second half of the 19</a:t>
            </a:r>
            <a:r>
              <a:rPr lang="en-US" baseline="30000" dirty="0" smtClean="0"/>
              <a:t>th</a:t>
            </a:r>
            <a:r>
              <a:rPr lang="en-US" dirty="0" smtClean="0"/>
              <a:t> century</a:t>
            </a:r>
            <a:endParaRPr lang="ru-RU" dirty="0"/>
          </a:p>
        </p:txBody>
      </p:sp>
      <p:sp>
        <p:nvSpPr>
          <p:cNvPr id="3" name="Подзаголовок 2"/>
          <p:cNvSpPr>
            <a:spLocks noGrp="1"/>
          </p:cNvSpPr>
          <p:nvPr>
            <p:ph type="subTitle" idx="1"/>
          </p:nvPr>
        </p:nvSpPr>
        <p:spPr/>
        <p:txBody>
          <a:bodyPr/>
          <a:lstStyle/>
          <a:p>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en-US" sz="2400" dirty="0" smtClean="0">
                <a:solidFill>
                  <a:srgbClr val="7030A0"/>
                </a:solidFill>
              </a:rPr>
              <a:t>Origins of psycholinguistics</a:t>
            </a:r>
            <a:endParaRPr lang="ru-RU" sz="2400" dirty="0">
              <a:solidFill>
                <a:srgbClr val="7030A0"/>
              </a:solidFill>
            </a:endParaRPr>
          </a:p>
        </p:txBody>
      </p:sp>
      <p:sp>
        <p:nvSpPr>
          <p:cNvPr id="3" name="Содержимое 2"/>
          <p:cNvSpPr>
            <a:spLocks noGrp="1"/>
          </p:cNvSpPr>
          <p:nvPr>
            <p:ph idx="1"/>
          </p:nvPr>
        </p:nvSpPr>
        <p:spPr>
          <a:xfrm>
            <a:off x="457200" y="836712"/>
            <a:ext cx="8435280" cy="5289451"/>
          </a:xfrm>
          <a:noFill/>
        </p:spPr>
        <p:txBody>
          <a:bodyPr>
            <a:normAutofit/>
          </a:bodyPr>
          <a:lstStyle/>
          <a:p>
            <a:pPr>
              <a:buNone/>
            </a:pPr>
            <a:r>
              <a:rPr lang="en-GB" sz="2400" dirty="0" err="1" smtClean="0">
                <a:solidFill>
                  <a:srgbClr val="7030A0"/>
                </a:solidFill>
              </a:rPr>
              <a:t>Heymann</a:t>
            </a:r>
            <a:r>
              <a:rPr lang="en-GB" sz="2400" dirty="0" smtClean="0">
                <a:solidFill>
                  <a:srgbClr val="7030A0"/>
                </a:solidFill>
              </a:rPr>
              <a:t> </a:t>
            </a:r>
            <a:r>
              <a:rPr lang="en-GB" sz="2400" dirty="0" err="1" smtClean="0">
                <a:solidFill>
                  <a:srgbClr val="7030A0"/>
                </a:solidFill>
              </a:rPr>
              <a:t>Steinthal</a:t>
            </a:r>
            <a:endParaRPr lang="en-GB" sz="2400" dirty="0" smtClean="0">
              <a:solidFill>
                <a:srgbClr val="7030A0"/>
              </a:solidFill>
            </a:endParaRPr>
          </a:p>
          <a:p>
            <a:pPr>
              <a:buNone/>
            </a:pPr>
            <a:r>
              <a:rPr lang="en-US" sz="2400" dirty="0" smtClean="0"/>
              <a:t>In the civilized language user practically any idea is a word-idea. Any idea in consciousness is just the abstract reference of a word to its unconscious meaning complex. This internal speech form has little or no content. </a:t>
            </a:r>
          </a:p>
          <a:p>
            <a:pPr>
              <a:buNone/>
            </a:pPr>
            <a:r>
              <a:rPr lang="en-US" sz="2400" dirty="0" smtClean="0"/>
              <a:t>For the speaker it is no more than a sign in consciousness, which got there through activation by the always active underlying, unconscious meaning complex. </a:t>
            </a:r>
          </a:p>
          <a:p>
            <a:pPr>
              <a:buNone/>
            </a:pPr>
            <a:r>
              <a:rPr lang="en-US" sz="2400" dirty="0" smtClean="0"/>
              <a:t>For the hearer it is also the conscious word sign, which can activate the same underlying </a:t>
            </a:r>
            <a:r>
              <a:rPr lang="en-US" sz="2400" dirty="0" err="1" smtClean="0"/>
              <a:t>apperceptive</a:t>
            </a:r>
            <a:r>
              <a:rPr lang="en-US" sz="2400" dirty="0" smtClean="0"/>
              <a:t> mass, which is, psychologically, </a:t>
            </a:r>
            <a:r>
              <a:rPr lang="en-GB" sz="2400" dirty="0" smtClean="0"/>
              <a:t>the word’s meaning.</a:t>
            </a:r>
            <a:endParaRPr lang="en-GB" sz="2400" dirty="0" smtClean="0">
              <a:solidFill>
                <a:srgbClr val="7030A0"/>
              </a:solidFill>
            </a:endParaRPr>
          </a:p>
          <a:p>
            <a:pPr>
              <a:buNone/>
            </a:pPr>
            <a:endParaRPr lang="en-GB" sz="2400" dirty="0" smtClean="0"/>
          </a:p>
          <a:p>
            <a:pPr>
              <a:buNone/>
            </a:pPr>
            <a:endParaRPr lang="en-GB" sz="2400" dirty="0" smtClean="0"/>
          </a:p>
          <a:p>
            <a:pPr>
              <a:buNone/>
            </a:pPr>
            <a:endParaRPr lang="en-GB" sz="2400" dirty="0" smtClean="0">
              <a:solidFill>
                <a:srgbClr val="7030A0"/>
              </a:solidFill>
            </a:endParaRPr>
          </a:p>
          <a:p>
            <a:pPr>
              <a:buNone/>
            </a:pPr>
            <a:endParaRPr lang="en-GB" sz="2400" dirty="0" smtClean="0">
              <a:solidFill>
                <a:srgbClr val="7030A0"/>
              </a:solidFill>
            </a:endParaRPr>
          </a:p>
          <a:p>
            <a:pPr>
              <a:buNone/>
            </a:pPr>
            <a:endParaRPr lang="en-GB" sz="2400" dirty="0" smtClean="0">
              <a:solidFill>
                <a:srgbClr val="7030A0"/>
              </a:solidFill>
            </a:endParaRPr>
          </a:p>
          <a:p>
            <a:pPr>
              <a:buNone/>
            </a:pPr>
            <a:endParaRPr lang="en-GB" sz="2400" dirty="0" smtClean="0">
              <a:solidFill>
                <a:srgbClr val="7030A0"/>
              </a:solidFill>
            </a:endParaRPr>
          </a:p>
          <a:p>
            <a:pPr>
              <a:buNone/>
            </a:pPr>
            <a:endParaRPr lang="en-GB" sz="2400" dirty="0" smtClean="0">
              <a:solidFill>
                <a:srgbClr val="7030A0"/>
              </a:solidFill>
            </a:endParaRPr>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lgn="r">
              <a:buNone/>
            </a:pPr>
            <a:endParaRPr lang="en-US" sz="1800" dirty="0" smtClean="0">
              <a:solidFill>
                <a:srgbClr val="002060"/>
              </a:solidFill>
            </a:endParaRPr>
          </a:p>
          <a:p>
            <a:pPr algn="r">
              <a:buNone/>
            </a:pPr>
            <a:endParaRPr lang="en-US" sz="1800" dirty="0" smtClean="0">
              <a:solidFill>
                <a:srgbClr val="002060"/>
              </a:solidFill>
            </a:endParaRPr>
          </a:p>
          <a:p>
            <a:pPr algn="r">
              <a:buNone/>
            </a:pPr>
            <a:endParaRPr lang="en-US" sz="1800" dirty="0" smtClean="0">
              <a:solidFill>
                <a:srgbClr val="002060"/>
              </a:solidFill>
            </a:endParaRPr>
          </a:p>
          <a:p>
            <a:pPr algn="r">
              <a:buNone/>
            </a:pPr>
            <a:endParaRPr lang="en-US" sz="1800" dirty="0" smtClean="0">
              <a:solidFill>
                <a:srgbClr val="002060"/>
              </a:solidFill>
            </a:endParaRPr>
          </a:p>
          <a:p>
            <a:pPr algn="r">
              <a:buNone/>
            </a:pPr>
            <a:endParaRPr lang="en-US" sz="1800" dirty="0" smtClean="0">
              <a:solidFill>
                <a:srgbClr val="002060"/>
              </a:solidFill>
            </a:endParaRPr>
          </a:p>
          <a:p>
            <a:pPr algn="r">
              <a:buNone/>
            </a:pPr>
            <a:endParaRPr lang="en-GB" sz="1800" dirty="0" smtClean="0">
              <a:solidFill>
                <a:srgbClr val="7030A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en-US" sz="2400" dirty="0" smtClean="0">
                <a:solidFill>
                  <a:srgbClr val="7030A0"/>
                </a:solidFill>
              </a:rPr>
              <a:t>Origins of psycholinguistics</a:t>
            </a:r>
            <a:endParaRPr lang="ru-RU" sz="2400" dirty="0">
              <a:solidFill>
                <a:srgbClr val="7030A0"/>
              </a:solidFill>
            </a:endParaRPr>
          </a:p>
        </p:txBody>
      </p:sp>
      <p:sp>
        <p:nvSpPr>
          <p:cNvPr id="3" name="Содержимое 2"/>
          <p:cNvSpPr>
            <a:spLocks noGrp="1"/>
          </p:cNvSpPr>
          <p:nvPr>
            <p:ph idx="1"/>
          </p:nvPr>
        </p:nvSpPr>
        <p:spPr>
          <a:xfrm>
            <a:off x="457200" y="836712"/>
            <a:ext cx="5626968" cy="5289451"/>
          </a:xfrm>
          <a:noFill/>
        </p:spPr>
        <p:txBody>
          <a:bodyPr>
            <a:normAutofit/>
          </a:bodyPr>
          <a:lstStyle/>
          <a:p>
            <a:pPr>
              <a:buNone/>
            </a:pPr>
            <a:r>
              <a:rPr lang="en-GB" sz="2400" dirty="0" smtClean="0">
                <a:solidFill>
                  <a:srgbClr val="7030A0"/>
                </a:solidFill>
              </a:rPr>
              <a:t>Wilhelm Wundt’s (1832– 1920) ethnic psychology</a:t>
            </a:r>
          </a:p>
          <a:p>
            <a:pPr>
              <a:buNone/>
            </a:pPr>
            <a:r>
              <a:rPr lang="en-GB" sz="2400" dirty="0" smtClean="0">
                <a:solidFill>
                  <a:srgbClr val="7030A0"/>
                </a:solidFill>
              </a:rPr>
              <a:t>“</a:t>
            </a:r>
            <a:r>
              <a:rPr lang="en-GB" sz="2400" i="1" dirty="0" err="1" smtClean="0">
                <a:solidFill>
                  <a:srgbClr val="7030A0"/>
                </a:solidFill>
              </a:rPr>
              <a:t>Volkerpsychologie</a:t>
            </a:r>
            <a:r>
              <a:rPr lang="en-GB" sz="2400" dirty="0" smtClean="0">
                <a:solidFill>
                  <a:srgbClr val="7030A0"/>
                </a:solidFill>
              </a:rPr>
              <a:t>”</a:t>
            </a:r>
          </a:p>
          <a:p>
            <a:pPr>
              <a:buNone/>
            </a:pPr>
            <a:r>
              <a:rPr lang="en-GB" sz="2400" dirty="0" smtClean="0"/>
              <a:t>addresses </a:t>
            </a:r>
            <a:r>
              <a:rPr lang="en-US" sz="2400" dirty="0" smtClean="0"/>
              <a:t>the “higher” mental processes from the point of view of their cultural products, such as </a:t>
            </a:r>
            <a:r>
              <a:rPr lang="en-US" sz="2400" dirty="0" smtClean="0">
                <a:solidFill>
                  <a:srgbClr val="002060"/>
                </a:solidFill>
              </a:rPr>
              <a:t>language, myth, and custom. </a:t>
            </a:r>
          </a:p>
          <a:p>
            <a:pPr>
              <a:buNone/>
            </a:pPr>
            <a:r>
              <a:rPr lang="en-US" sz="2400" dirty="0" smtClean="0"/>
              <a:t>The evolution of these complex cultural phenomena, according to Wundt, reflects the evolution of human consciousness.</a:t>
            </a:r>
            <a:endParaRPr lang="en-GB" sz="2400" dirty="0" smtClean="0">
              <a:solidFill>
                <a:srgbClr val="7030A0"/>
              </a:solidFill>
            </a:endParaRPr>
          </a:p>
          <a:p>
            <a:pPr>
              <a:buNone/>
            </a:pPr>
            <a:endParaRPr lang="en-GB" sz="2400" dirty="0" smtClean="0">
              <a:solidFill>
                <a:srgbClr val="7030A0"/>
              </a:solidFill>
            </a:endParaRPr>
          </a:p>
          <a:p>
            <a:pPr>
              <a:buNone/>
            </a:pPr>
            <a:endParaRPr lang="en-GB" sz="2400" dirty="0" smtClean="0">
              <a:solidFill>
                <a:srgbClr val="7030A0"/>
              </a:solidFill>
            </a:endParaRPr>
          </a:p>
          <a:p>
            <a:pPr>
              <a:buNone/>
            </a:pPr>
            <a:endParaRPr lang="en-GB" sz="2400" dirty="0" smtClean="0">
              <a:solidFill>
                <a:srgbClr val="7030A0"/>
              </a:solidFill>
            </a:endParaRPr>
          </a:p>
          <a:p>
            <a:pPr>
              <a:buNone/>
            </a:pPr>
            <a:endParaRPr lang="en-GB" sz="2400" dirty="0" smtClean="0">
              <a:solidFill>
                <a:srgbClr val="7030A0"/>
              </a:solidFill>
            </a:endParaRPr>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lgn="r">
              <a:buNone/>
            </a:pPr>
            <a:endParaRPr lang="en-US" sz="1800" dirty="0" smtClean="0">
              <a:solidFill>
                <a:srgbClr val="002060"/>
              </a:solidFill>
            </a:endParaRPr>
          </a:p>
          <a:p>
            <a:pPr algn="r">
              <a:buNone/>
            </a:pPr>
            <a:endParaRPr lang="en-US" sz="1800" dirty="0" smtClean="0">
              <a:solidFill>
                <a:srgbClr val="002060"/>
              </a:solidFill>
            </a:endParaRPr>
          </a:p>
          <a:p>
            <a:pPr algn="r">
              <a:buNone/>
            </a:pPr>
            <a:endParaRPr lang="en-US" sz="1800" dirty="0" smtClean="0">
              <a:solidFill>
                <a:srgbClr val="002060"/>
              </a:solidFill>
            </a:endParaRPr>
          </a:p>
          <a:p>
            <a:pPr algn="r">
              <a:buNone/>
            </a:pPr>
            <a:endParaRPr lang="en-US" sz="1800" dirty="0" smtClean="0">
              <a:solidFill>
                <a:srgbClr val="002060"/>
              </a:solidFill>
            </a:endParaRPr>
          </a:p>
          <a:p>
            <a:pPr algn="r">
              <a:buNone/>
            </a:pPr>
            <a:endParaRPr lang="en-US" sz="1800" dirty="0" smtClean="0">
              <a:solidFill>
                <a:srgbClr val="002060"/>
              </a:solidFill>
            </a:endParaRPr>
          </a:p>
          <a:p>
            <a:pPr algn="r">
              <a:buNone/>
            </a:pPr>
            <a:endParaRPr lang="en-GB" sz="1800" dirty="0" smtClean="0">
              <a:solidFill>
                <a:srgbClr val="7030A0"/>
              </a:solidFill>
            </a:endParaRPr>
          </a:p>
        </p:txBody>
      </p:sp>
      <p:pic>
        <p:nvPicPr>
          <p:cNvPr id="39938" name="Picture 2"/>
          <p:cNvPicPr>
            <a:picLocks noChangeAspect="1" noChangeArrowheads="1"/>
          </p:cNvPicPr>
          <p:nvPr/>
        </p:nvPicPr>
        <p:blipFill>
          <a:blip r:embed="rId2" cstate="print"/>
          <a:srcRect/>
          <a:stretch>
            <a:fillRect/>
          </a:stretch>
        </p:blipFill>
        <p:spPr bwMode="auto">
          <a:xfrm>
            <a:off x="6136848" y="2060848"/>
            <a:ext cx="3007152" cy="3024336"/>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en-US" sz="2400" dirty="0" smtClean="0">
                <a:solidFill>
                  <a:srgbClr val="7030A0"/>
                </a:solidFill>
              </a:rPr>
              <a:t>Origins of psycholinguistics</a:t>
            </a:r>
            <a:endParaRPr lang="ru-RU" sz="2400" dirty="0">
              <a:solidFill>
                <a:srgbClr val="7030A0"/>
              </a:solidFill>
            </a:endParaRPr>
          </a:p>
        </p:txBody>
      </p:sp>
      <p:sp>
        <p:nvSpPr>
          <p:cNvPr id="3" name="Содержимое 2"/>
          <p:cNvSpPr>
            <a:spLocks noGrp="1"/>
          </p:cNvSpPr>
          <p:nvPr>
            <p:ph idx="1"/>
          </p:nvPr>
        </p:nvSpPr>
        <p:spPr>
          <a:xfrm>
            <a:off x="457200" y="836712"/>
            <a:ext cx="8147248" cy="5289451"/>
          </a:xfrm>
          <a:noFill/>
        </p:spPr>
        <p:txBody>
          <a:bodyPr>
            <a:normAutofit/>
          </a:bodyPr>
          <a:lstStyle/>
          <a:p>
            <a:pPr>
              <a:buNone/>
            </a:pPr>
            <a:r>
              <a:rPr lang="en-GB" sz="2400" dirty="0" smtClean="0">
                <a:solidFill>
                  <a:srgbClr val="7030A0"/>
                </a:solidFill>
              </a:rPr>
              <a:t>Wilhelm Wundt</a:t>
            </a:r>
          </a:p>
          <a:p>
            <a:r>
              <a:rPr lang="en-US" sz="2400" dirty="0" smtClean="0"/>
              <a:t>Language, whether spoken, gestural, or written, is an expressive movement, which can serve the intention of communicating thoughts, feelings and inner states.</a:t>
            </a:r>
          </a:p>
          <a:p>
            <a:r>
              <a:rPr lang="en-US" sz="2400" dirty="0" smtClean="0">
                <a:solidFill>
                  <a:srgbClr val="002060"/>
                </a:solidFill>
              </a:rPr>
              <a:t>Children’s acquisition of the language:</a:t>
            </a:r>
          </a:p>
          <a:p>
            <a:pPr>
              <a:buNone/>
            </a:pPr>
            <a:r>
              <a:rPr lang="en-US" sz="2400" dirty="0" smtClean="0"/>
              <a:t>Not a single word could be identified as independently invented by the child. A child “ignorantly” imitates words from his environment before he attaches any meaning to them (“echo speech” ). </a:t>
            </a:r>
            <a:endParaRPr lang="en-GB" sz="2400" dirty="0" smtClean="0">
              <a:solidFill>
                <a:srgbClr val="7030A0"/>
              </a:solidFill>
            </a:endParaRPr>
          </a:p>
          <a:p>
            <a:pPr>
              <a:buNone/>
            </a:pPr>
            <a:r>
              <a:rPr lang="en-US" sz="2400" i="1" dirty="0" smtClean="0"/>
              <a:t>“After all, children’s speech is a product of the child’s</a:t>
            </a:r>
          </a:p>
          <a:p>
            <a:pPr>
              <a:buNone/>
            </a:pPr>
            <a:r>
              <a:rPr lang="en-US" sz="2400" i="1" dirty="0" smtClean="0"/>
              <a:t>environment, in which the child itself is, essentially, only passively involved.”</a:t>
            </a:r>
            <a:endParaRPr lang="en-GB" sz="2400" i="1" dirty="0" smtClean="0">
              <a:solidFill>
                <a:srgbClr val="7030A0"/>
              </a:solidFill>
            </a:endParaRPr>
          </a:p>
          <a:p>
            <a:pPr>
              <a:buNone/>
            </a:pPr>
            <a:endParaRPr lang="en-GB" sz="2400" dirty="0" smtClean="0">
              <a:solidFill>
                <a:srgbClr val="7030A0"/>
              </a:solidFill>
            </a:endParaRPr>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lgn="r">
              <a:buNone/>
            </a:pPr>
            <a:endParaRPr lang="en-US" sz="1800" dirty="0" smtClean="0">
              <a:solidFill>
                <a:srgbClr val="002060"/>
              </a:solidFill>
            </a:endParaRPr>
          </a:p>
          <a:p>
            <a:pPr algn="r">
              <a:buNone/>
            </a:pPr>
            <a:endParaRPr lang="en-US" sz="1800" dirty="0" smtClean="0">
              <a:solidFill>
                <a:srgbClr val="002060"/>
              </a:solidFill>
            </a:endParaRPr>
          </a:p>
          <a:p>
            <a:pPr algn="r">
              <a:buNone/>
            </a:pPr>
            <a:endParaRPr lang="en-US" sz="1800" dirty="0" smtClean="0">
              <a:solidFill>
                <a:srgbClr val="002060"/>
              </a:solidFill>
            </a:endParaRPr>
          </a:p>
          <a:p>
            <a:pPr algn="r">
              <a:buNone/>
            </a:pPr>
            <a:endParaRPr lang="en-US" sz="1800" dirty="0" smtClean="0">
              <a:solidFill>
                <a:srgbClr val="002060"/>
              </a:solidFill>
            </a:endParaRPr>
          </a:p>
          <a:p>
            <a:pPr algn="r">
              <a:buNone/>
            </a:pPr>
            <a:endParaRPr lang="en-US" sz="1800" dirty="0" smtClean="0">
              <a:solidFill>
                <a:srgbClr val="002060"/>
              </a:solidFill>
            </a:endParaRPr>
          </a:p>
          <a:p>
            <a:pPr algn="r">
              <a:buNone/>
            </a:pPr>
            <a:endParaRPr lang="en-GB" sz="1800" dirty="0" smtClean="0">
              <a:solidFill>
                <a:srgbClr val="7030A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en-US" sz="2400" dirty="0" smtClean="0">
                <a:solidFill>
                  <a:srgbClr val="7030A0"/>
                </a:solidFill>
              </a:rPr>
              <a:t>Origins of psycholinguistics</a:t>
            </a:r>
            <a:endParaRPr lang="ru-RU" sz="2400" dirty="0">
              <a:solidFill>
                <a:srgbClr val="7030A0"/>
              </a:solidFill>
            </a:endParaRPr>
          </a:p>
        </p:txBody>
      </p:sp>
      <p:sp>
        <p:nvSpPr>
          <p:cNvPr id="3" name="Содержимое 2"/>
          <p:cNvSpPr>
            <a:spLocks noGrp="1"/>
          </p:cNvSpPr>
          <p:nvPr>
            <p:ph idx="1"/>
          </p:nvPr>
        </p:nvSpPr>
        <p:spPr>
          <a:xfrm>
            <a:off x="457200" y="836712"/>
            <a:ext cx="8147248" cy="5289451"/>
          </a:xfrm>
          <a:noFill/>
        </p:spPr>
        <p:txBody>
          <a:bodyPr>
            <a:normAutofit/>
          </a:bodyPr>
          <a:lstStyle/>
          <a:p>
            <a:pPr>
              <a:buNone/>
            </a:pPr>
            <a:r>
              <a:rPr lang="en-GB" sz="2400" dirty="0" smtClean="0">
                <a:solidFill>
                  <a:srgbClr val="7030A0"/>
                </a:solidFill>
              </a:rPr>
              <a:t>Wilhelm Wundt</a:t>
            </a:r>
          </a:p>
          <a:p>
            <a:pPr>
              <a:buNone/>
            </a:pPr>
            <a:r>
              <a:rPr lang="en-GB" sz="2400" dirty="0" smtClean="0">
                <a:solidFill>
                  <a:srgbClr val="002060"/>
                </a:solidFill>
              </a:rPr>
              <a:t>Origins of ongoing new word formations:</a:t>
            </a:r>
          </a:p>
          <a:p>
            <a:r>
              <a:rPr lang="en-US" sz="2400" dirty="0" smtClean="0"/>
              <a:t>the slang of students, </a:t>
            </a:r>
          </a:p>
          <a:p>
            <a:r>
              <a:rPr lang="en-US" sz="2400" dirty="0" smtClean="0"/>
              <a:t>the technical terms of scholars, </a:t>
            </a:r>
          </a:p>
          <a:p>
            <a:r>
              <a:rPr lang="en-US" sz="2400" dirty="0" smtClean="0"/>
              <a:t>sound and word reduplication ( </a:t>
            </a:r>
            <a:r>
              <a:rPr lang="en-US" sz="2400" i="1" dirty="0" smtClean="0"/>
              <a:t>mama , bonbon ) </a:t>
            </a:r>
          </a:p>
          <a:p>
            <a:r>
              <a:rPr lang="en-US" sz="2400" dirty="0" smtClean="0"/>
              <a:t>word compounding ( </a:t>
            </a:r>
            <a:r>
              <a:rPr lang="en-US" sz="2400" i="1" dirty="0" smtClean="0"/>
              <a:t>household</a:t>
            </a:r>
            <a:r>
              <a:rPr lang="en-US" sz="2400" dirty="0" smtClean="0"/>
              <a:t> ).</a:t>
            </a:r>
          </a:p>
          <a:p>
            <a:pPr>
              <a:buNone/>
            </a:pPr>
            <a:r>
              <a:rPr lang="en-US" sz="2400" dirty="0" smtClean="0"/>
              <a:t>NO AFFIXATION</a:t>
            </a:r>
          </a:p>
          <a:p>
            <a:pPr>
              <a:buNone/>
            </a:pPr>
            <a:r>
              <a:rPr lang="en-US" sz="2400" dirty="0" smtClean="0">
                <a:solidFill>
                  <a:srgbClr val="002060"/>
                </a:solidFill>
              </a:rPr>
              <a:t>Innovative syntactic perspective:</a:t>
            </a:r>
          </a:p>
          <a:p>
            <a:pPr>
              <a:buNone/>
            </a:pPr>
            <a:r>
              <a:rPr lang="en-GB" sz="2400" dirty="0" smtClean="0"/>
              <a:t>When </a:t>
            </a:r>
            <a:r>
              <a:rPr lang="en-US" sz="2400" dirty="0" smtClean="0"/>
              <a:t>you speak, you start building a sentence from a “total image” ( </a:t>
            </a:r>
            <a:r>
              <a:rPr lang="en-US" sz="2400" i="1" dirty="0" err="1" smtClean="0"/>
              <a:t>Gesamtvorstellung</a:t>
            </a:r>
            <a:r>
              <a:rPr lang="en-US" sz="2400" i="1" dirty="0" smtClean="0"/>
              <a:t> ), </a:t>
            </a:r>
            <a:r>
              <a:rPr lang="en-US" sz="2400" dirty="0" smtClean="0"/>
              <a:t>which</a:t>
            </a:r>
            <a:r>
              <a:rPr lang="en-US" sz="2400" i="1" dirty="0" smtClean="0"/>
              <a:t> </a:t>
            </a:r>
            <a:r>
              <a:rPr lang="en-US" sz="2400" dirty="0" smtClean="0"/>
              <a:t>you then successively analyze into smaller images or concepts that go with words.</a:t>
            </a:r>
            <a:endParaRPr lang="en-US" sz="2400" dirty="0" smtClean="0">
              <a:solidFill>
                <a:srgbClr val="002060"/>
              </a:solidFill>
            </a:endParaRPr>
          </a:p>
          <a:p>
            <a:pPr>
              <a:buNone/>
            </a:pPr>
            <a:endParaRPr lang="en-GB" sz="2400" dirty="0" smtClean="0"/>
          </a:p>
          <a:p>
            <a:pPr>
              <a:buNone/>
            </a:pPr>
            <a:endParaRPr lang="en-US" sz="2400" dirty="0" smtClean="0">
              <a:solidFill>
                <a:srgbClr val="002060"/>
              </a:solidFill>
            </a:endParaRPr>
          </a:p>
          <a:p>
            <a:pPr>
              <a:buNone/>
            </a:pPr>
            <a:endParaRPr lang="en-GB" sz="2400" dirty="0" smtClean="0">
              <a:solidFill>
                <a:srgbClr val="7030A0"/>
              </a:solidFill>
            </a:endParaRPr>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lgn="r">
              <a:buNone/>
            </a:pPr>
            <a:endParaRPr lang="en-US" sz="1800" dirty="0" smtClean="0">
              <a:solidFill>
                <a:srgbClr val="002060"/>
              </a:solidFill>
            </a:endParaRPr>
          </a:p>
          <a:p>
            <a:pPr algn="r">
              <a:buNone/>
            </a:pPr>
            <a:endParaRPr lang="en-US" sz="1800" dirty="0" smtClean="0">
              <a:solidFill>
                <a:srgbClr val="002060"/>
              </a:solidFill>
            </a:endParaRPr>
          </a:p>
          <a:p>
            <a:pPr algn="r">
              <a:buNone/>
            </a:pPr>
            <a:endParaRPr lang="en-US" sz="1800" dirty="0" smtClean="0">
              <a:solidFill>
                <a:srgbClr val="002060"/>
              </a:solidFill>
            </a:endParaRPr>
          </a:p>
          <a:p>
            <a:pPr algn="r">
              <a:buNone/>
            </a:pPr>
            <a:endParaRPr lang="en-US" sz="1800" dirty="0" smtClean="0">
              <a:solidFill>
                <a:srgbClr val="002060"/>
              </a:solidFill>
            </a:endParaRPr>
          </a:p>
          <a:p>
            <a:pPr algn="r">
              <a:buNone/>
            </a:pPr>
            <a:endParaRPr lang="en-US" sz="1800" dirty="0" smtClean="0">
              <a:solidFill>
                <a:srgbClr val="002060"/>
              </a:solidFill>
            </a:endParaRPr>
          </a:p>
          <a:p>
            <a:pPr algn="r">
              <a:buNone/>
            </a:pPr>
            <a:endParaRPr lang="en-GB" sz="1800" dirty="0" smtClean="0">
              <a:solidFill>
                <a:srgbClr val="7030A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en-US" sz="2700" dirty="0" smtClean="0">
                <a:solidFill>
                  <a:srgbClr val="7030A0"/>
                </a:solidFill>
              </a:rPr>
              <a:t>Alexander </a:t>
            </a:r>
            <a:r>
              <a:rPr lang="en-US" sz="2700" dirty="0" err="1" smtClean="0">
                <a:solidFill>
                  <a:srgbClr val="7030A0"/>
                </a:solidFill>
              </a:rPr>
              <a:t>Potebnja’s</a:t>
            </a:r>
            <a:r>
              <a:rPr lang="en-US" sz="2700" dirty="0" smtClean="0">
                <a:solidFill>
                  <a:srgbClr val="7030A0"/>
                </a:solidFill>
              </a:rPr>
              <a:t> philosophy of language.</a:t>
            </a:r>
            <a:r>
              <a:rPr lang="en-US" dirty="0" smtClean="0"/>
              <a:t/>
            </a:r>
            <a:br>
              <a:rPr lang="en-US" dirty="0" smtClean="0"/>
            </a:br>
            <a:endParaRPr lang="ru-RU" dirty="0"/>
          </a:p>
        </p:txBody>
      </p:sp>
      <p:sp>
        <p:nvSpPr>
          <p:cNvPr id="3" name="Содержимое 2"/>
          <p:cNvSpPr>
            <a:spLocks noGrp="1"/>
          </p:cNvSpPr>
          <p:nvPr>
            <p:ph idx="1"/>
          </p:nvPr>
        </p:nvSpPr>
        <p:spPr>
          <a:xfrm>
            <a:off x="457200" y="692696"/>
            <a:ext cx="6563072" cy="5433467"/>
          </a:xfrm>
        </p:spPr>
        <p:txBody>
          <a:bodyPr>
            <a:normAutofit fontScale="92500"/>
          </a:bodyPr>
          <a:lstStyle/>
          <a:p>
            <a:pPr>
              <a:buNone/>
            </a:pPr>
            <a:r>
              <a:rPr lang="en-GB" sz="2400" dirty="0" smtClean="0">
                <a:solidFill>
                  <a:srgbClr val="7030A0"/>
                </a:solidFill>
              </a:rPr>
              <a:t>Alexander </a:t>
            </a:r>
            <a:r>
              <a:rPr lang="en-GB" sz="2400" dirty="0" err="1" smtClean="0">
                <a:solidFill>
                  <a:srgbClr val="7030A0"/>
                </a:solidFill>
              </a:rPr>
              <a:t>Potebnja</a:t>
            </a:r>
            <a:r>
              <a:rPr lang="uk-UA" sz="2400" dirty="0" smtClean="0">
                <a:solidFill>
                  <a:srgbClr val="7030A0"/>
                </a:solidFill>
              </a:rPr>
              <a:t> </a:t>
            </a:r>
            <a:r>
              <a:rPr lang="vi-VN" sz="2400" dirty="0" smtClean="0">
                <a:latin typeface="Calibri" pitchFamily="34" charset="0"/>
                <a:cs typeface="Calibri" pitchFamily="34" charset="0"/>
              </a:rPr>
              <a:t> </a:t>
            </a:r>
            <a:r>
              <a:rPr lang="uk-UA" sz="2400" dirty="0" smtClean="0">
                <a:solidFill>
                  <a:srgbClr val="7030A0"/>
                </a:solidFill>
                <a:latin typeface="Calibri" pitchFamily="34" charset="0"/>
                <a:cs typeface="Calibri" pitchFamily="34" charset="0"/>
              </a:rPr>
              <a:t>(1835-1891</a:t>
            </a:r>
            <a:r>
              <a:rPr lang="vi-VN" sz="2400" dirty="0" smtClean="0">
                <a:solidFill>
                  <a:srgbClr val="7030A0"/>
                </a:solidFill>
                <a:latin typeface="Calibri" pitchFamily="34" charset="0"/>
                <a:cs typeface="Calibri" pitchFamily="34" charset="0"/>
              </a:rPr>
              <a:t>) </a:t>
            </a:r>
            <a:r>
              <a:rPr lang="en-US" sz="2400" dirty="0" smtClean="0">
                <a:solidFill>
                  <a:srgbClr val="7030A0"/>
                </a:solidFill>
                <a:latin typeface="Calibri" pitchFamily="34" charset="0"/>
                <a:cs typeface="Calibri" pitchFamily="34" charset="0"/>
              </a:rPr>
              <a:t>-</a:t>
            </a:r>
            <a:r>
              <a:rPr lang="vi-VN" sz="2400" dirty="0" smtClean="0">
                <a:solidFill>
                  <a:srgbClr val="7030A0"/>
                </a:solidFill>
                <a:latin typeface="Calibri" pitchFamily="34" charset="0"/>
                <a:cs typeface="Calibri" pitchFamily="34" charset="0"/>
              </a:rPr>
              <a:t> </a:t>
            </a:r>
            <a:r>
              <a:rPr lang="en-US" sz="2400" dirty="0" smtClean="0">
                <a:solidFill>
                  <a:srgbClr val="7030A0"/>
                </a:solidFill>
                <a:latin typeface="Calibri" pitchFamily="34" charset="0"/>
                <a:cs typeface="Calibri" pitchFamily="34" charset="0"/>
              </a:rPr>
              <a:t>Ukrainian philosopher and linguist, </a:t>
            </a:r>
            <a:r>
              <a:rPr lang="en-US" sz="2400" dirty="0" smtClean="0">
                <a:solidFill>
                  <a:srgbClr val="7030A0"/>
                </a:solidFill>
              </a:rPr>
              <a:t>professor of linguistics at the University of Kharkov</a:t>
            </a:r>
          </a:p>
          <a:p>
            <a:pPr>
              <a:buNone/>
            </a:pPr>
            <a:r>
              <a:rPr lang="ru-RU" sz="2400" i="1" dirty="0" smtClean="0">
                <a:solidFill>
                  <a:srgbClr val="002060"/>
                </a:solidFill>
                <a:latin typeface="Calibri" pitchFamily="34" charset="0"/>
                <a:cs typeface="Calibri" pitchFamily="34" charset="0"/>
              </a:rPr>
              <a:t>«Мысль и язык» (1862)</a:t>
            </a:r>
            <a:endParaRPr lang="en-US" sz="2400" i="1" dirty="0" smtClean="0">
              <a:solidFill>
                <a:srgbClr val="002060"/>
              </a:solidFill>
              <a:latin typeface="Calibri" pitchFamily="34" charset="0"/>
              <a:cs typeface="Calibri" pitchFamily="34" charset="0"/>
            </a:endParaRPr>
          </a:p>
          <a:p>
            <a:pPr>
              <a:buNone/>
            </a:pPr>
            <a:r>
              <a:rPr lang="ru-RU" sz="2400" i="1" dirty="0" smtClean="0">
                <a:solidFill>
                  <a:srgbClr val="002060"/>
                </a:solidFill>
                <a:latin typeface="Calibri" pitchFamily="34" charset="0"/>
                <a:cs typeface="Calibri" pitchFamily="34" charset="0"/>
              </a:rPr>
              <a:t>«О связи некоторых представлений в языке» (1864)</a:t>
            </a:r>
          </a:p>
          <a:p>
            <a:pPr>
              <a:buNone/>
            </a:pPr>
            <a:r>
              <a:rPr lang="ru-RU" sz="2400" i="1" dirty="0" smtClean="0">
                <a:solidFill>
                  <a:srgbClr val="002060"/>
                </a:solidFill>
                <a:latin typeface="Calibri" pitchFamily="34" charset="0"/>
                <a:cs typeface="Calibri" pitchFamily="34" charset="0"/>
              </a:rPr>
              <a:t>«Из записок по русской грамматике» (1874)</a:t>
            </a:r>
          </a:p>
          <a:p>
            <a:pPr>
              <a:buNone/>
            </a:pPr>
            <a:r>
              <a:rPr lang="ru-RU" sz="2400" i="1" dirty="0" smtClean="0">
                <a:solidFill>
                  <a:srgbClr val="002060"/>
                </a:solidFill>
                <a:latin typeface="Calibri" pitchFamily="34" charset="0"/>
                <a:cs typeface="Calibri" pitchFamily="34" charset="0"/>
              </a:rPr>
              <a:t>«Язык и народность» (1895)</a:t>
            </a:r>
          </a:p>
          <a:p>
            <a:pPr>
              <a:buNone/>
            </a:pPr>
            <a:endParaRPr lang="ru-RU" sz="2400" i="1" dirty="0" smtClean="0">
              <a:solidFill>
                <a:srgbClr val="002060"/>
              </a:solidFill>
              <a:latin typeface="Calibri" pitchFamily="34" charset="0"/>
              <a:cs typeface="Calibri" pitchFamily="34" charset="0"/>
            </a:endParaRPr>
          </a:p>
          <a:p>
            <a:pPr>
              <a:buNone/>
            </a:pPr>
            <a:r>
              <a:rPr lang="en-US" sz="2400" i="1" dirty="0" smtClean="0">
                <a:solidFill>
                  <a:srgbClr val="002060"/>
                </a:solidFill>
                <a:latin typeface="Calibri" pitchFamily="34" charset="0"/>
                <a:cs typeface="Calibri" pitchFamily="34" charset="0"/>
              </a:rPr>
              <a:t>Major fields of linguistic work:</a:t>
            </a:r>
          </a:p>
          <a:p>
            <a:r>
              <a:rPr lang="en-US" sz="2400" dirty="0" smtClean="0"/>
              <a:t>the philosophy of language </a:t>
            </a:r>
          </a:p>
          <a:p>
            <a:r>
              <a:rPr lang="en-US" sz="2400" dirty="0" smtClean="0"/>
              <a:t>the historical phonetics of the East Slavic languages,</a:t>
            </a:r>
          </a:p>
          <a:p>
            <a:r>
              <a:rPr lang="en-US" sz="2400" dirty="0" smtClean="0"/>
              <a:t>etymology </a:t>
            </a:r>
          </a:p>
          <a:p>
            <a:r>
              <a:rPr lang="en-US" sz="2400" dirty="0" smtClean="0"/>
              <a:t>Slavic historical syntax.</a:t>
            </a:r>
            <a:endParaRPr lang="en-US" sz="2400" i="1" dirty="0" smtClean="0">
              <a:solidFill>
                <a:srgbClr val="002060"/>
              </a:solidFill>
              <a:latin typeface="Calibri" pitchFamily="34" charset="0"/>
              <a:cs typeface="Calibri" pitchFamily="34" charset="0"/>
            </a:endParaRPr>
          </a:p>
          <a:p>
            <a:pPr>
              <a:buNone/>
            </a:pPr>
            <a:endParaRPr lang="ru-RU" sz="2400" dirty="0">
              <a:latin typeface="Calibri" pitchFamily="34" charset="0"/>
              <a:cs typeface="Calibri" pitchFamily="34" charset="0"/>
            </a:endParaRPr>
          </a:p>
        </p:txBody>
      </p:sp>
      <p:pic>
        <p:nvPicPr>
          <p:cNvPr id="45058" name="Picture 2" descr="Alexander Potebnja 1892.jpg"/>
          <p:cNvPicPr>
            <a:picLocks noChangeAspect="1" noChangeArrowheads="1"/>
          </p:cNvPicPr>
          <p:nvPr/>
        </p:nvPicPr>
        <p:blipFill>
          <a:blip r:embed="rId2" cstate="print"/>
          <a:srcRect/>
          <a:stretch>
            <a:fillRect/>
          </a:stretch>
        </p:blipFill>
        <p:spPr bwMode="auto">
          <a:xfrm>
            <a:off x="6906766" y="1412776"/>
            <a:ext cx="2237234" cy="325755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en-US" sz="2700" dirty="0" smtClean="0">
                <a:solidFill>
                  <a:srgbClr val="7030A0"/>
                </a:solidFill>
              </a:rPr>
              <a:t>Alexander </a:t>
            </a:r>
            <a:r>
              <a:rPr lang="en-US" sz="2700" dirty="0" err="1" smtClean="0">
                <a:solidFill>
                  <a:srgbClr val="7030A0"/>
                </a:solidFill>
              </a:rPr>
              <a:t>Potebnja’s</a:t>
            </a:r>
            <a:r>
              <a:rPr lang="en-US" sz="2700" dirty="0" smtClean="0">
                <a:solidFill>
                  <a:srgbClr val="7030A0"/>
                </a:solidFill>
              </a:rPr>
              <a:t> philosophy of language.</a:t>
            </a:r>
            <a:r>
              <a:rPr lang="en-US" dirty="0" smtClean="0"/>
              <a:t/>
            </a:r>
            <a:br>
              <a:rPr lang="en-US" dirty="0" smtClean="0"/>
            </a:br>
            <a:endParaRPr lang="ru-RU" dirty="0"/>
          </a:p>
        </p:txBody>
      </p:sp>
      <p:sp>
        <p:nvSpPr>
          <p:cNvPr id="3" name="Содержимое 2"/>
          <p:cNvSpPr>
            <a:spLocks noGrp="1"/>
          </p:cNvSpPr>
          <p:nvPr>
            <p:ph idx="1"/>
          </p:nvPr>
        </p:nvSpPr>
        <p:spPr>
          <a:xfrm>
            <a:off x="457200" y="692696"/>
            <a:ext cx="8219256" cy="5433467"/>
          </a:xfrm>
        </p:spPr>
        <p:txBody>
          <a:bodyPr>
            <a:normAutofit/>
          </a:bodyPr>
          <a:lstStyle/>
          <a:p>
            <a:pPr>
              <a:buNone/>
            </a:pPr>
            <a:r>
              <a:rPr lang="en-GB" sz="2400" dirty="0" smtClean="0">
                <a:solidFill>
                  <a:srgbClr val="7030A0"/>
                </a:solidFill>
              </a:rPr>
              <a:t>Alexander </a:t>
            </a:r>
            <a:r>
              <a:rPr lang="en-GB" sz="2400" dirty="0" err="1" smtClean="0">
                <a:solidFill>
                  <a:srgbClr val="7030A0"/>
                </a:solidFill>
              </a:rPr>
              <a:t>Potebnja</a:t>
            </a:r>
            <a:endParaRPr lang="ru-RU" sz="2400" dirty="0" smtClean="0">
              <a:solidFill>
                <a:srgbClr val="7030A0"/>
              </a:solidFill>
            </a:endParaRPr>
          </a:p>
          <a:p>
            <a:r>
              <a:rPr lang="uk-UA" sz="2400" dirty="0" smtClean="0">
                <a:solidFill>
                  <a:srgbClr val="7030A0"/>
                </a:solidFill>
              </a:rPr>
              <a:t> </a:t>
            </a:r>
            <a:r>
              <a:rPr lang="en-US" sz="2400" dirty="0" smtClean="0"/>
              <a:t>Language is the means by which the mind orders the influx of impressions and stimuli. </a:t>
            </a:r>
          </a:p>
          <a:p>
            <a:r>
              <a:rPr lang="en-US" sz="2400" dirty="0" smtClean="0"/>
              <a:t>Words carry not only a meaning, but also the past experience of the individual and the nation, through which all new experience is filtered. </a:t>
            </a:r>
          </a:p>
          <a:p>
            <a:r>
              <a:rPr lang="en-US" sz="2400" dirty="0" smtClean="0"/>
              <a:t>Thus a word usually has three aspects: an external form, a meaning, and an internal form. It is through the internal form that the objective world is </a:t>
            </a:r>
            <a:r>
              <a:rPr lang="en-US" sz="2400" dirty="0" err="1" smtClean="0"/>
              <a:t>subjectivized</a:t>
            </a:r>
            <a:r>
              <a:rPr lang="en-US" sz="2400" dirty="0" smtClean="0"/>
              <a:t>. In many cases the internal form is rooted in myth and, hence, acts as a bridge between language and folklore (with its symbols).</a:t>
            </a:r>
            <a:endParaRPr lang="en-US" sz="2400" dirty="0" smtClean="0">
              <a:latin typeface="Calibri" pitchFamily="34" charset="0"/>
              <a:cs typeface="Calibri" pitchFamily="34" charset="0"/>
            </a:endParaRPr>
          </a:p>
          <a:p>
            <a:pPr>
              <a:buNone/>
            </a:pPr>
            <a:endParaRPr lang="ru-RU" sz="2400" dirty="0">
              <a:latin typeface="Calibri" pitchFamily="34" charset="0"/>
              <a:cs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en-US" sz="2400" dirty="0" err="1" smtClean="0">
                <a:solidFill>
                  <a:srgbClr val="7030A0"/>
                </a:solidFill>
              </a:rPr>
              <a:t>Neogrammarian</a:t>
            </a:r>
            <a:r>
              <a:rPr lang="en-US" sz="2400" dirty="0" smtClean="0">
                <a:solidFill>
                  <a:srgbClr val="7030A0"/>
                </a:solidFill>
              </a:rPr>
              <a:t> theories</a:t>
            </a:r>
            <a:endParaRPr lang="ru-RU" sz="2400" dirty="0">
              <a:solidFill>
                <a:srgbClr val="7030A0"/>
              </a:solidFill>
            </a:endParaRPr>
          </a:p>
        </p:txBody>
      </p:sp>
      <p:sp>
        <p:nvSpPr>
          <p:cNvPr id="3" name="Содержимое 2"/>
          <p:cNvSpPr>
            <a:spLocks noGrp="1"/>
          </p:cNvSpPr>
          <p:nvPr>
            <p:ph idx="1"/>
          </p:nvPr>
        </p:nvSpPr>
        <p:spPr>
          <a:xfrm>
            <a:off x="457200" y="980728"/>
            <a:ext cx="8229600" cy="5145435"/>
          </a:xfrm>
        </p:spPr>
        <p:txBody>
          <a:bodyPr>
            <a:normAutofit/>
          </a:bodyPr>
          <a:lstStyle/>
          <a:p>
            <a:pPr>
              <a:buNone/>
            </a:pPr>
            <a:endParaRPr lang="en-US" sz="2400" dirty="0" smtClean="0"/>
          </a:p>
          <a:p>
            <a:pPr>
              <a:buNone/>
            </a:pPr>
            <a:endParaRPr lang="en-US" sz="2400" dirty="0"/>
          </a:p>
          <a:p>
            <a:pPr>
              <a:buNone/>
            </a:pPr>
            <a:endParaRPr lang="en-US" sz="2400" dirty="0" smtClean="0"/>
          </a:p>
          <a:p>
            <a:pPr>
              <a:buNone/>
            </a:pPr>
            <a:r>
              <a:rPr lang="en-US" sz="2400" dirty="0" smtClean="0"/>
              <a:t>The</a:t>
            </a:r>
            <a:r>
              <a:rPr lang="en-US" sz="2400" dirty="0"/>
              <a:t> </a:t>
            </a:r>
            <a:r>
              <a:rPr lang="en-US" sz="2400" b="1" dirty="0" err="1"/>
              <a:t>Neogrammarians</a:t>
            </a:r>
            <a:r>
              <a:rPr lang="en-US" sz="2400" dirty="0"/>
              <a:t> (also </a:t>
            </a:r>
            <a:r>
              <a:rPr lang="en-US" sz="2400" b="1" dirty="0"/>
              <a:t>Young Grammarians</a:t>
            </a:r>
            <a:r>
              <a:rPr lang="en-US" sz="2400" dirty="0"/>
              <a:t>; German: </a:t>
            </a:r>
            <a:r>
              <a:rPr lang="en-US" sz="2400" i="1" dirty="0" err="1"/>
              <a:t>Junggrammatiker</a:t>
            </a:r>
            <a:r>
              <a:rPr lang="en-US" sz="2400" dirty="0"/>
              <a:t>) were a German school of linguists, originally at the University of Leipzig, in the late 19th </a:t>
            </a:r>
            <a:r>
              <a:rPr lang="en-US" sz="2400" dirty="0" smtClean="0"/>
              <a:t>century.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en-US" sz="2400" dirty="0" err="1" smtClean="0">
                <a:solidFill>
                  <a:srgbClr val="7030A0"/>
                </a:solidFill>
              </a:rPr>
              <a:t>Neogrammarian</a:t>
            </a:r>
            <a:r>
              <a:rPr lang="en-US" sz="2400" dirty="0" smtClean="0">
                <a:solidFill>
                  <a:srgbClr val="7030A0"/>
                </a:solidFill>
              </a:rPr>
              <a:t> theories</a:t>
            </a:r>
            <a:endParaRPr lang="ru-RU" sz="2400" dirty="0">
              <a:solidFill>
                <a:srgbClr val="7030A0"/>
              </a:solidFill>
            </a:endParaRPr>
          </a:p>
        </p:txBody>
      </p:sp>
      <p:sp>
        <p:nvSpPr>
          <p:cNvPr id="3" name="Содержимое 2"/>
          <p:cNvSpPr>
            <a:spLocks noGrp="1"/>
          </p:cNvSpPr>
          <p:nvPr>
            <p:ph idx="1"/>
          </p:nvPr>
        </p:nvSpPr>
        <p:spPr>
          <a:xfrm>
            <a:off x="457200" y="980728"/>
            <a:ext cx="8229600" cy="5145435"/>
          </a:xfrm>
        </p:spPr>
        <p:txBody>
          <a:bodyPr>
            <a:normAutofit/>
          </a:bodyPr>
          <a:lstStyle/>
          <a:p>
            <a:pPr>
              <a:buNone/>
            </a:pPr>
            <a:r>
              <a:rPr lang="en-US" sz="2400" dirty="0" smtClean="0"/>
              <a:t>The essence of </a:t>
            </a:r>
            <a:r>
              <a:rPr lang="en-US" sz="2400" dirty="0" err="1" smtClean="0"/>
              <a:t>Neogrammarian</a:t>
            </a:r>
            <a:r>
              <a:rPr lang="en-US" sz="2400" dirty="0" smtClean="0"/>
              <a:t> theory was set forth in an article in a journal founded by its two major proponents, Herman </a:t>
            </a:r>
            <a:r>
              <a:rPr lang="en-US" sz="2400" dirty="0" err="1" smtClean="0"/>
              <a:t>Osthoff</a:t>
            </a:r>
            <a:r>
              <a:rPr lang="en-US" sz="2400" dirty="0" smtClean="0"/>
              <a:t> and Karl </a:t>
            </a:r>
            <a:r>
              <a:rPr lang="en-US" sz="2400" dirty="0" err="1" smtClean="0"/>
              <a:t>Brugmann</a:t>
            </a:r>
            <a:r>
              <a:rPr lang="en-US" sz="2400" dirty="0" smtClean="0"/>
              <a:t>:</a:t>
            </a:r>
          </a:p>
          <a:p>
            <a:r>
              <a:rPr lang="en-US" sz="2400" dirty="0" smtClean="0"/>
              <a:t>all sound changes as mechanical processes take place according to laws that admit no exceptions within the same dialect </a:t>
            </a:r>
            <a:r>
              <a:rPr lang="en-US" sz="2400" dirty="0" smtClean="0">
                <a:solidFill>
                  <a:srgbClr val="002060"/>
                </a:solidFill>
              </a:rPr>
              <a:t>(</a:t>
            </a:r>
            <a:r>
              <a:rPr lang="en-US" sz="2400" i="1" dirty="0" err="1" smtClean="0">
                <a:solidFill>
                  <a:srgbClr val="002060"/>
                </a:solidFill>
              </a:rPr>
              <a:t>Verner’s</a:t>
            </a:r>
            <a:r>
              <a:rPr lang="en-US" sz="2400" i="1" dirty="0" smtClean="0">
                <a:solidFill>
                  <a:srgbClr val="002060"/>
                </a:solidFill>
              </a:rPr>
              <a:t> law that resolved the exception to </a:t>
            </a:r>
            <a:r>
              <a:rPr lang="en-US" sz="2400" i="1" dirty="0">
                <a:solidFill>
                  <a:srgbClr val="002060"/>
                </a:solidFill>
              </a:rPr>
              <a:t>G</a:t>
            </a:r>
            <a:r>
              <a:rPr lang="en-US" sz="2400" i="1" dirty="0" smtClean="0">
                <a:solidFill>
                  <a:srgbClr val="002060"/>
                </a:solidFill>
              </a:rPr>
              <a:t>rimm’s law)</a:t>
            </a:r>
          </a:p>
          <a:p>
            <a:r>
              <a:rPr lang="en-US" sz="2400" dirty="0" smtClean="0"/>
              <a:t>the same sound will in the same environment  always develop in the same way</a:t>
            </a:r>
          </a:p>
          <a:p>
            <a:r>
              <a:rPr lang="en-US" sz="2400" dirty="0" smtClean="0">
                <a:solidFill>
                  <a:srgbClr val="FF0000"/>
                </a:solidFill>
              </a:rPr>
              <a:t>BUT</a:t>
            </a:r>
            <a:r>
              <a:rPr lang="en-US" sz="2400" dirty="0" smtClean="0"/>
              <a:t>: analogical creations and reformations of specific words are equally a universal component of linguistic change</a:t>
            </a:r>
            <a:endParaRPr lang="ru-RU"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en-US" sz="2400" dirty="0" err="1" smtClean="0">
                <a:solidFill>
                  <a:srgbClr val="7030A0"/>
                </a:solidFill>
              </a:rPr>
              <a:t>Neogrammarian</a:t>
            </a:r>
            <a:r>
              <a:rPr lang="en-US" sz="2400" dirty="0" smtClean="0">
                <a:solidFill>
                  <a:srgbClr val="7030A0"/>
                </a:solidFill>
              </a:rPr>
              <a:t> theories</a:t>
            </a:r>
            <a:endParaRPr lang="ru-RU" sz="2400" dirty="0">
              <a:solidFill>
                <a:srgbClr val="7030A0"/>
              </a:solidFill>
            </a:endParaRPr>
          </a:p>
        </p:txBody>
      </p:sp>
      <p:sp>
        <p:nvSpPr>
          <p:cNvPr id="3" name="Содержимое 2"/>
          <p:cNvSpPr>
            <a:spLocks noGrp="1"/>
          </p:cNvSpPr>
          <p:nvPr>
            <p:ph idx="1"/>
          </p:nvPr>
        </p:nvSpPr>
        <p:spPr>
          <a:xfrm>
            <a:off x="457200" y="980728"/>
            <a:ext cx="8229600" cy="5544616"/>
          </a:xfrm>
        </p:spPr>
        <p:txBody>
          <a:bodyPr>
            <a:normAutofit lnSpcReduction="10000"/>
          </a:bodyPr>
          <a:lstStyle/>
          <a:p>
            <a:pPr>
              <a:buNone/>
            </a:pPr>
            <a:endParaRPr lang="en-US" sz="2400" dirty="0" smtClean="0"/>
          </a:p>
          <a:p>
            <a:pPr>
              <a:buNone/>
            </a:pPr>
            <a:r>
              <a:rPr lang="en-US" sz="2400" dirty="0" smtClean="0"/>
              <a:t>Existence of comparative and historical linguistics as a science rested on the assumption of </a:t>
            </a:r>
            <a:r>
              <a:rPr lang="en-US" sz="2400" b="1" dirty="0" smtClean="0">
                <a:solidFill>
                  <a:srgbClr val="002060"/>
                </a:solidFill>
              </a:rPr>
              <a:t>regularity of sound change</a:t>
            </a:r>
            <a:r>
              <a:rPr lang="en-US" sz="2400" dirty="0" smtClean="0"/>
              <a:t>.</a:t>
            </a:r>
          </a:p>
          <a:p>
            <a:pPr>
              <a:buNone/>
            </a:pPr>
            <a:endParaRPr lang="en-US" sz="2400" dirty="0" smtClean="0"/>
          </a:p>
          <a:p>
            <a:pPr>
              <a:buNone/>
            </a:pPr>
            <a:r>
              <a:rPr lang="en-US" sz="2400" dirty="0" smtClean="0"/>
              <a:t>The history of a language is traced through recorded variations in the forms and meanings of its words .</a:t>
            </a:r>
          </a:p>
          <a:p>
            <a:pPr>
              <a:buNone/>
            </a:pPr>
            <a:endParaRPr lang="en-US" sz="2400" dirty="0" smtClean="0"/>
          </a:p>
          <a:p>
            <a:pPr>
              <a:buNone/>
            </a:pPr>
            <a:r>
              <a:rPr lang="en-US" sz="2400" dirty="0" smtClean="0"/>
              <a:t>Languages are proved to be related if they have words bearing formal and semantic correspondences  which can not be explained by mere chance or recent borrowing.</a:t>
            </a:r>
          </a:p>
          <a:p>
            <a:pPr>
              <a:buNone/>
            </a:pPr>
            <a:endParaRPr lang="en-US" sz="2400" dirty="0"/>
          </a:p>
          <a:p>
            <a:pPr>
              <a:buNone/>
            </a:pPr>
            <a:r>
              <a:rPr lang="en-US" sz="2400" dirty="0" smtClean="0"/>
              <a:t>If sound change were not regular and correspondences not reliable linguistic relations could only be established historically, by </a:t>
            </a:r>
            <a:r>
              <a:rPr lang="en-US" sz="2400" dirty="0" err="1" smtClean="0"/>
              <a:t>extralinguistic</a:t>
            </a:r>
            <a:r>
              <a:rPr lang="en-US" sz="2400" dirty="0" smtClean="0"/>
              <a:t> evidence (Romance languages)</a:t>
            </a:r>
            <a:endParaRPr lang="ru-RU"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en-US" sz="2400" dirty="0" err="1" smtClean="0">
                <a:solidFill>
                  <a:srgbClr val="7030A0"/>
                </a:solidFill>
              </a:rPr>
              <a:t>Neogrammarian</a:t>
            </a:r>
            <a:r>
              <a:rPr lang="en-US" sz="2400" dirty="0" smtClean="0">
                <a:solidFill>
                  <a:srgbClr val="7030A0"/>
                </a:solidFill>
              </a:rPr>
              <a:t> theories</a:t>
            </a:r>
            <a:endParaRPr lang="ru-RU" sz="2400" dirty="0">
              <a:solidFill>
                <a:srgbClr val="7030A0"/>
              </a:solidFill>
            </a:endParaRPr>
          </a:p>
        </p:txBody>
      </p:sp>
      <p:sp>
        <p:nvSpPr>
          <p:cNvPr id="3" name="Содержимое 2"/>
          <p:cNvSpPr>
            <a:spLocks noGrp="1"/>
          </p:cNvSpPr>
          <p:nvPr>
            <p:ph idx="1"/>
          </p:nvPr>
        </p:nvSpPr>
        <p:spPr>
          <a:xfrm>
            <a:off x="457200" y="980728"/>
            <a:ext cx="8229600" cy="5145435"/>
          </a:xfrm>
        </p:spPr>
        <p:txBody>
          <a:bodyPr>
            <a:normAutofit/>
          </a:bodyPr>
          <a:lstStyle/>
          <a:p>
            <a:pPr>
              <a:buNone/>
            </a:pPr>
            <a:endParaRPr lang="en-US" sz="2400" dirty="0" smtClean="0"/>
          </a:p>
          <a:p>
            <a:endParaRPr lang="en-US" sz="2400" dirty="0" smtClean="0"/>
          </a:p>
          <a:p>
            <a:r>
              <a:rPr lang="en-US" sz="2400" dirty="0" smtClean="0"/>
              <a:t>Opposed the theory of language growth, maturity and decline.</a:t>
            </a:r>
          </a:p>
          <a:p>
            <a:r>
              <a:rPr lang="en-US" sz="2400" dirty="0" smtClean="0"/>
              <a:t>Scientific treatment of a language can only be historical treatment.</a:t>
            </a:r>
          </a:p>
          <a:p>
            <a:r>
              <a:rPr lang="en-US" sz="2400" dirty="0" smtClean="0"/>
              <a:t>Drew attention away from the </a:t>
            </a:r>
            <a:r>
              <a:rPr lang="en-US" sz="2400" i="1" dirty="0" err="1" smtClean="0"/>
              <a:t>Ursprache</a:t>
            </a:r>
            <a:r>
              <a:rPr lang="en-US" sz="2400" dirty="0" smtClean="0"/>
              <a:t> as a prehistoric reality to the data of written records and contemporary spoken languages.</a:t>
            </a:r>
          </a:p>
          <a:p>
            <a:r>
              <a:rPr lang="en-US" sz="2400" dirty="0" smtClean="0"/>
              <a:t>IE forms </a:t>
            </a:r>
            <a:r>
              <a:rPr lang="en-US" sz="2400" dirty="0" smtClean="0">
                <a:solidFill>
                  <a:srgbClr val="002060"/>
                </a:solidFill>
              </a:rPr>
              <a:t>(*) </a:t>
            </a:r>
            <a:r>
              <a:rPr lang="en-US" sz="2400" dirty="0" smtClean="0"/>
              <a:t>are formulae rather than actual words</a:t>
            </a:r>
          </a:p>
          <a:p>
            <a:pPr>
              <a:buNone/>
            </a:pPr>
            <a:endParaRPr lang="en-US" sz="24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400" dirty="0" smtClean="0">
                <a:solidFill>
                  <a:srgbClr val="7030A0"/>
                </a:solidFill>
              </a:rPr>
              <a:t>Linguistics in the second half of the 19</a:t>
            </a:r>
            <a:r>
              <a:rPr lang="en-US" sz="2400" baseline="30000" dirty="0" smtClean="0">
                <a:solidFill>
                  <a:srgbClr val="7030A0"/>
                </a:solidFill>
              </a:rPr>
              <a:t>th</a:t>
            </a:r>
            <a:r>
              <a:rPr lang="en-US" sz="2400" dirty="0" smtClean="0">
                <a:solidFill>
                  <a:srgbClr val="7030A0"/>
                </a:solidFill>
              </a:rPr>
              <a:t> century</a:t>
            </a:r>
            <a:endParaRPr lang="ru-RU" sz="2400" dirty="0">
              <a:solidFill>
                <a:srgbClr val="7030A0"/>
              </a:solidFill>
            </a:endParaRPr>
          </a:p>
        </p:txBody>
      </p:sp>
      <p:sp>
        <p:nvSpPr>
          <p:cNvPr id="3" name="Содержимое 2"/>
          <p:cNvSpPr>
            <a:spLocks noGrp="1"/>
          </p:cNvSpPr>
          <p:nvPr>
            <p:ph idx="1"/>
          </p:nvPr>
        </p:nvSpPr>
        <p:spPr/>
        <p:txBody>
          <a:bodyPr/>
          <a:lstStyle/>
          <a:p>
            <a:pPr marL="514350" indent="-514350">
              <a:buAutoNum type="arabicPeriod"/>
            </a:pPr>
            <a:r>
              <a:rPr lang="en-US" dirty="0" smtClean="0"/>
              <a:t>August </a:t>
            </a:r>
            <a:r>
              <a:rPr lang="en-US" dirty="0" err="1" smtClean="0"/>
              <a:t>Schleicher’s</a:t>
            </a:r>
            <a:r>
              <a:rPr lang="en-US" dirty="0" smtClean="0"/>
              <a:t> biological approach to language.</a:t>
            </a:r>
          </a:p>
          <a:p>
            <a:pPr marL="514350" indent="-514350">
              <a:buAutoNum type="arabicPeriod"/>
            </a:pPr>
            <a:r>
              <a:rPr lang="en-US" dirty="0" smtClean="0"/>
              <a:t>Origins of psycholinguistics.</a:t>
            </a:r>
          </a:p>
          <a:p>
            <a:pPr marL="514350" indent="-514350">
              <a:buAutoNum type="arabicPeriod"/>
            </a:pPr>
            <a:r>
              <a:rPr lang="en-US" dirty="0" smtClean="0"/>
              <a:t>Alexander </a:t>
            </a:r>
            <a:r>
              <a:rPr lang="en-US" dirty="0" err="1" smtClean="0"/>
              <a:t>Potebnja’s</a:t>
            </a:r>
            <a:r>
              <a:rPr lang="en-US" dirty="0" smtClean="0"/>
              <a:t> philosophy of language.</a:t>
            </a:r>
          </a:p>
          <a:p>
            <a:pPr marL="514350" indent="-514350">
              <a:buAutoNum type="arabicPeriod"/>
            </a:pPr>
            <a:r>
              <a:rPr lang="en-US" dirty="0" err="1" smtClean="0"/>
              <a:t>Neogrammarian</a:t>
            </a:r>
            <a:r>
              <a:rPr lang="en-US" dirty="0" smtClean="0"/>
              <a:t> theories.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en-US" sz="2400" dirty="0" err="1" smtClean="0">
                <a:solidFill>
                  <a:srgbClr val="7030A0"/>
                </a:solidFill>
              </a:rPr>
              <a:t>Neogrammarian</a:t>
            </a:r>
            <a:r>
              <a:rPr lang="en-US" sz="2400" dirty="0" smtClean="0">
                <a:solidFill>
                  <a:srgbClr val="7030A0"/>
                </a:solidFill>
              </a:rPr>
              <a:t> theories</a:t>
            </a:r>
            <a:endParaRPr lang="ru-RU" sz="2400" dirty="0">
              <a:solidFill>
                <a:srgbClr val="7030A0"/>
              </a:solidFill>
            </a:endParaRPr>
          </a:p>
        </p:txBody>
      </p:sp>
      <p:sp>
        <p:nvSpPr>
          <p:cNvPr id="3" name="Содержимое 2"/>
          <p:cNvSpPr>
            <a:spLocks noGrp="1"/>
          </p:cNvSpPr>
          <p:nvPr>
            <p:ph idx="1"/>
          </p:nvPr>
        </p:nvSpPr>
        <p:spPr>
          <a:xfrm>
            <a:off x="457200" y="980728"/>
            <a:ext cx="8229600" cy="5145435"/>
          </a:xfrm>
        </p:spPr>
        <p:txBody>
          <a:bodyPr>
            <a:normAutofit/>
          </a:bodyPr>
          <a:lstStyle/>
          <a:p>
            <a:pPr>
              <a:buNone/>
            </a:pPr>
            <a:endParaRPr lang="en-US" sz="2400" dirty="0" smtClean="0"/>
          </a:p>
          <a:p>
            <a:pPr>
              <a:buNone/>
            </a:pPr>
            <a:r>
              <a:rPr lang="en-US" sz="2400" dirty="0" smtClean="0">
                <a:solidFill>
                  <a:srgbClr val="002060"/>
                </a:solidFill>
              </a:rPr>
              <a:t>Deficiencies of </a:t>
            </a:r>
            <a:r>
              <a:rPr lang="en-US" sz="2400" dirty="0" err="1" smtClean="0">
                <a:solidFill>
                  <a:srgbClr val="002060"/>
                </a:solidFill>
              </a:rPr>
              <a:t>neogrammarian</a:t>
            </a:r>
            <a:r>
              <a:rPr lang="en-US" sz="2400" dirty="0" smtClean="0">
                <a:solidFill>
                  <a:srgbClr val="002060"/>
                </a:solidFill>
              </a:rPr>
              <a:t> theory:</a:t>
            </a:r>
          </a:p>
          <a:p>
            <a:r>
              <a:rPr lang="en-US" sz="2400" dirty="0"/>
              <a:t>H</a:t>
            </a:r>
            <a:r>
              <a:rPr lang="en-US" sz="2400" dirty="0" smtClean="0"/>
              <a:t>umboldt’s structural conception of language (</a:t>
            </a:r>
            <a:r>
              <a:rPr lang="en-US" sz="2400" i="1" dirty="0" err="1" smtClean="0"/>
              <a:t>innere</a:t>
            </a:r>
            <a:r>
              <a:rPr lang="en-US" sz="2400" i="1" dirty="0" smtClean="0"/>
              <a:t> </a:t>
            </a:r>
            <a:r>
              <a:rPr lang="en-US" sz="2400" i="1" dirty="0" err="1" smtClean="0"/>
              <a:t>Sprachform</a:t>
            </a:r>
            <a:r>
              <a:rPr lang="en-US" sz="2400" dirty="0" smtClean="0"/>
              <a:t>) found no place in their theory, thus the object of investigation was reduced from the language system to idiolect (language localized in an individual)</a:t>
            </a:r>
          </a:p>
          <a:p>
            <a:r>
              <a:rPr lang="en-US" sz="2400" dirty="0" smtClean="0"/>
              <a:t>restricted themselves to description of surface phenomena (sound level)</a:t>
            </a:r>
          </a:p>
          <a:p>
            <a:pPr>
              <a:buNone/>
            </a:pPr>
            <a:endParaRPr lang="en-US" sz="2400" dirty="0" smtClean="0"/>
          </a:p>
          <a:p>
            <a:pPr>
              <a:buNone/>
            </a:pPr>
            <a:endParaRPr lang="en-US" sz="24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en-US" sz="2400" dirty="0" err="1" smtClean="0">
                <a:solidFill>
                  <a:srgbClr val="7030A0"/>
                </a:solidFill>
              </a:rPr>
              <a:t>Neogrammarian</a:t>
            </a:r>
            <a:r>
              <a:rPr lang="en-US" sz="2400" dirty="0" smtClean="0">
                <a:solidFill>
                  <a:srgbClr val="7030A0"/>
                </a:solidFill>
              </a:rPr>
              <a:t> theories</a:t>
            </a:r>
            <a:endParaRPr lang="ru-RU" sz="2400" dirty="0">
              <a:solidFill>
                <a:srgbClr val="7030A0"/>
              </a:solidFill>
            </a:endParaRPr>
          </a:p>
        </p:txBody>
      </p:sp>
      <p:sp>
        <p:nvSpPr>
          <p:cNvPr id="3" name="Содержимое 2"/>
          <p:cNvSpPr>
            <a:spLocks noGrp="1"/>
          </p:cNvSpPr>
          <p:nvPr>
            <p:ph idx="1"/>
          </p:nvPr>
        </p:nvSpPr>
        <p:spPr>
          <a:xfrm>
            <a:off x="457200" y="980728"/>
            <a:ext cx="8229600" cy="5145435"/>
          </a:xfrm>
        </p:spPr>
        <p:txBody>
          <a:bodyPr>
            <a:normAutofit/>
          </a:bodyPr>
          <a:lstStyle/>
          <a:p>
            <a:pPr>
              <a:buNone/>
            </a:pPr>
            <a:endParaRPr lang="en-US" sz="2400" dirty="0" smtClean="0"/>
          </a:p>
          <a:p>
            <a:pPr>
              <a:buNone/>
            </a:pPr>
            <a:r>
              <a:rPr lang="en-US" sz="2400" b="1" dirty="0" smtClean="0">
                <a:solidFill>
                  <a:srgbClr val="002060"/>
                </a:solidFill>
              </a:rPr>
              <a:t>Influence</a:t>
            </a:r>
          </a:p>
          <a:p>
            <a:r>
              <a:rPr lang="en-US" sz="2400" dirty="0" smtClean="0"/>
              <a:t>gave a powerful impetus to the development of phonetics</a:t>
            </a:r>
          </a:p>
          <a:p>
            <a:pPr>
              <a:buNone/>
            </a:pPr>
            <a:r>
              <a:rPr lang="en-US" sz="2400" dirty="0" smtClean="0">
                <a:solidFill>
                  <a:srgbClr val="FF0000"/>
                </a:solidFill>
              </a:rPr>
              <a:t>(never again confusing  written letter with spoken sound)</a:t>
            </a:r>
          </a:p>
          <a:p>
            <a:r>
              <a:rPr lang="en-US" sz="2400" dirty="0" smtClean="0"/>
              <a:t>encouraged earnest studies of living dialects, publication of dialect atlases</a:t>
            </a:r>
          </a:p>
          <a:p>
            <a:r>
              <a:rPr lang="en-US" sz="2400" dirty="0" smtClean="0"/>
              <a:t>drew attention to linguistic borrowing  as a universal feature in the history of language and the study of loan-words</a:t>
            </a:r>
          </a:p>
          <a:p>
            <a:r>
              <a:rPr lang="en-US" sz="2400" dirty="0" smtClean="0"/>
              <a:t>drew attention to analogy as an ever present tendency in language development</a:t>
            </a:r>
          </a:p>
          <a:p>
            <a:pPr>
              <a:buNone/>
            </a:pPr>
            <a:endParaRPr lang="en-US" sz="2400" dirty="0" smtClean="0"/>
          </a:p>
          <a:p>
            <a:pPr>
              <a:buNone/>
            </a:pPr>
            <a:endParaRPr lang="en-US" sz="24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en-US" sz="2400" dirty="0" err="1" smtClean="0">
                <a:solidFill>
                  <a:srgbClr val="7030A0"/>
                </a:solidFill>
              </a:rPr>
              <a:t>Neogrammarian</a:t>
            </a:r>
            <a:r>
              <a:rPr lang="en-US" sz="2400" dirty="0" smtClean="0">
                <a:solidFill>
                  <a:srgbClr val="7030A0"/>
                </a:solidFill>
              </a:rPr>
              <a:t> theories</a:t>
            </a:r>
            <a:endParaRPr lang="ru-RU" sz="2400" dirty="0">
              <a:solidFill>
                <a:srgbClr val="7030A0"/>
              </a:solidFill>
            </a:endParaRPr>
          </a:p>
        </p:txBody>
      </p:sp>
      <p:sp>
        <p:nvSpPr>
          <p:cNvPr id="3" name="Содержимое 2"/>
          <p:cNvSpPr>
            <a:spLocks noGrp="1"/>
          </p:cNvSpPr>
          <p:nvPr>
            <p:ph idx="1"/>
          </p:nvPr>
        </p:nvSpPr>
        <p:spPr>
          <a:xfrm>
            <a:off x="457200" y="980728"/>
            <a:ext cx="8229600" cy="5145435"/>
          </a:xfrm>
        </p:spPr>
        <p:txBody>
          <a:bodyPr>
            <a:normAutofit lnSpcReduction="10000"/>
          </a:bodyPr>
          <a:lstStyle/>
          <a:p>
            <a:pPr>
              <a:buNone/>
            </a:pPr>
            <a:endParaRPr lang="en-US" sz="2400" dirty="0" smtClean="0"/>
          </a:p>
          <a:p>
            <a:pPr>
              <a:buNone/>
            </a:pPr>
            <a:r>
              <a:rPr lang="en-US" sz="2400" b="1" dirty="0" smtClean="0">
                <a:solidFill>
                  <a:srgbClr val="002060"/>
                </a:solidFill>
              </a:rPr>
              <a:t>Criticism (mainly from specialists in dialectology and linguistic geography)</a:t>
            </a:r>
          </a:p>
          <a:p>
            <a:r>
              <a:rPr lang="en-US" sz="2400" dirty="0" smtClean="0"/>
              <a:t>geographical dialect divisions are in constant fluctuation and are not clear-cut</a:t>
            </a:r>
          </a:p>
          <a:p>
            <a:r>
              <a:rPr lang="en-US" sz="2400" dirty="0" smtClean="0"/>
              <a:t>where is the line beyond which a dialect becomes an idiolect?</a:t>
            </a:r>
          </a:p>
          <a:p>
            <a:r>
              <a:rPr lang="en-US" sz="2400" dirty="0" smtClean="0"/>
              <a:t>why do some words change before others where the same sounds are involved?</a:t>
            </a:r>
          </a:p>
          <a:p>
            <a:r>
              <a:rPr lang="en-US" sz="2400" dirty="0" smtClean="0"/>
              <a:t>many individuals carry more than one social and regional dialect</a:t>
            </a:r>
          </a:p>
          <a:p>
            <a:r>
              <a:rPr lang="en-US" sz="2400" dirty="0" smtClean="0"/>
              <a:t>many unpredictable factors interfere with the expected sound change (homonymy,  false etymology,  similarity with taboo-words, </a:t>
            </a:r>
            <a:r>
              <a:rPr lang="en-US" sz="2400" smtClean="0"/>
              <a:t>social prestige, etc.)</a:t>
            </a:r>
            <a:endParaRPr lang="en-US" sz="2400" dirty="0" smtClean="0"/>
          </a:p>
          <a:p>
            <a:endParaRPr lang="en-US" sz="2400" dirty="0" smtClean="0"/>
          </a:p>
          <a:p>
            <a:pPr>
              <a:buNone/>
            </a:pPr>
            <a:endParaRPr lang="en-US" sz="2400" dirty="0" smtClean="0"/>
          </a:p>
          <a:p>
            <a:pPr>
              <a:buNone/>
            </a:pPr>
            <a:endParaRPr lang="en-US" sz="24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r>
              <a:rPr lang="en-US" sz="2700" dirty="0" smtClean="0">
                <a:solidFill>
                  <a:srgbClr val="7030A0"/>
                </a:solidFill>
              </a:rPr>
              <a:t/>
            </a:r>
            <a:br>
              <a:rPr lang="en-US" sz="2700" dirty="0" smtClean="0">
                <a:solidFill>
                  <a:srgbClr val="7030A0"/>
                </a:solidFill>
              </a:rPr>
            </a:br>
            <a:r>
              <a:rPr lang="en-US" sz="2700" dirty="0" smtClean="0">
                <a:solidFill>
                  <a:srgbClr val="7030A0"/>
                </a:solidFill>
              </a:rPr>
              <a:t>August </a:t>
            </a:r>
            <a:r>
              <a:rPr lang="en-US" sz="2700" dirty="0" err="1" smtClean="0">
                <a:solidFill>
                  <a:srgbClr val="7030A0"/>
                </a:solidFill>
              </a:rPr>
              <a:t>Schleicher’s</a:t>
            </a:r>
            <a:r>
              <a:rPr lang="en-US" sz="2700" dirty="0" smtClean="0">
                <a:solidFill>
                  <a:srgbClr val="7030A0"/>
                </a:solidFill>
              </a:rPr>
              <a:t> biological approach to language</a:t>
            </a:r>
            <a:r>
              <a:rPr lang="en-US" dirty="0" smtClean="0"/>
              <a:t/>
            </a:r>
            <a:br>
              <a:rPr lang="en-US" dirty="0" smtClean="0"/>
            </a:br>
            <a:endParaRPr lang="ru-RU" dirty="0"/>
          </a:p>
        </p:txBody>
      </p:sp>
      <p:sp>
        <p:nvSpPr>
          <p:cNvPr id="3" name="Содержимое 2"/>
          <p:cNvSpPr>
            <a:spLocks noGrp="1"/>
          </p:cNvSpPr>
          <p:nvPr>
            <p:ph idx="1"/>
          </p:nvPr>
        </p:nvSpPr>
        <p:spPr>
          <a:xfrm>
            <a:off x="457200" y="836712"/>
            <a:ext cx="6203032" cy="5289451"/>
          </a:xfrm>
        </p:spPr>
        <p:txBody>
          <a:bodyPr>
            <a:normAutofit/>
          </a:bodyPr>
          <a:lstStyle/>
          <a:p>
            <a:pPr>
              <a:buNone/>
            </a:pPr>
            <a:r>
              <a:rPr lang="en-US" sz="2400" dirty="0" smtClean="0">
                <a:solidFill>
                  <a:srgbClr val="7030A0"/>
                </a:solidFill>
              </a:rPr>
              <a:t>August Schleicher (1821-1868),</a:t>
            </a:r>
          </a:p>
          <a:p>
            <a:pPr>
              <a:buNone/>
            </a:pPr>
            <a:r>
              <a:rPr lang="en-US" sz="2400" dirty="0" smtClean="0">
                <a:solidFill>
                  <a:srgbClr val="7030A0"/>
                </a:solidFill>
              </a:rPr>
              <a:t>German linguist</a:t>
            </a:r>
          </a:p>
          <a:p>
            <a:pPr>
              <a:buNone/>
            </a:pPr>
            <a:r>
              <a:rPr lang="en-US" sz="2400" i="1" dirty="0" smtClean="0">
                <a:solidFill>
                  <a:srgbClr val="7030A0"/>
                </a:solidFill>
              </a:rPr>
              <a:t>“A </a:t>
            </a:r>
            <a:r>
              <a:rPr lang="en-US" sz="2400" i="1" dirty="0">
                <a:solidFill>
                  <a:srgbClr val="7030A0"/>
                </a:solidFill>
              </a:rPr>
              <a:t>Compendium of the </a:t>
            </a:r>
            <a:r>
              <a:rPr lang="en-US" sz="2400" i="1" dirty="0" smtClean="0">
                <a:solidFill>
                  <a:srgbClr val="7030A0"/>
                </a:solidFill>
              </a:rPr>
              <a:t>Comparative</a:t>
            </a:r>
            <a:r>
              <a:rPr lang="en-US" sz="2400" i="1" dirty="0">
                <a:solidFill>
                  <a:srgbClr val="7030A0"/>
                </a:solidFill>
              </a:rPr>
              <a:t> Grammar of the Indo-European </a:t>
            </a:r>
            <a:r>
              <a:rPr lang="en-US" sz="2400" i="1" dirty="0" smtClean="0">
                <a:solidFill>
                  <a:srgbClr val="7030A0"/>
                </a:solidFill>
              </a:rPr>
              <a:t>Languages”</a:t>
            </a:r>
          </a:p>
          <a:p>
            <a:pPr>
              <a:buNone/>
            </a:pPr>
            <a:r>
              <a:rPr lang="en-US" sz="2400" dirty="0" smtClean="0">
                <a:solidFill>
                  <a:srgbClr val="7030A0"/>
                </a:solidFill>
              </a:rPr>
              <a:t>Subtitle</a:t>
            </a:r>
            <a:r>
              <a:rPr lang="en-US" sz="2400" i="1" dirty="0" smtClean="0">
                <a:solidFill>
                  <a:srgbClr val="7030A0"/>
                </a:solidFill>
              </a:rPr>
              <a:t>: Outline of a phonology and morphology of the </a:t>
            </a:r>
            <a:r>
              <a:rPr lang="en-US" sz="2400" i="1" dirty="0" err="1" smtClean="0">
                <a:solidFill>
                  <a:srgbClr val="7030A0"/>
                </a:solidFill>
              </a:rPr>
              <a:t>Indogermanic</a:t>
            </a:r>
            <a:r>
              <a:rPr lang="en-US" sz="2400" i="1" dirty="0" smtClean="0">
                <a:solidFill>
                  <a:srgbClr val="7030A0"/>
                </a:solidFill>
              </a:rPr>
              <a:t> parent language</a:t>
            </a:r>
          </a:p>
          <a:p>
            <a:pPr>
              <a:buNone/>
            </a:pPr>
            <a:endParaRPr lang="ru-RU" sz="2400" dirty="0">
              <a:solidFill>
                <a:srgbClr val="7030A0"/>
              </a:solidFill>
            </a:endParaRPr>
          </a:p>
        </p:txBody>
      </p:sp>
      <p:pic>
        <p:nvPicPr>
          <p:cNvPr id="1026" name="Picture 2" descr="August Schleicher 1869 Kriehuber.jpg"/>
          <p:cNvPicPr>
            <a:picLocks noChangeAspect="1" noChangeArrowheads="1"/>
          </p:cNvPicPr>
          <p:nvPr/>
        </p:nvPicPr>
        <p:blipFill>
          <a:blip r:embed="rId2" cstate="print"/>
          <a:srcRect/>
          <a:stretch>
            <a:fillRect/>
          </a:stretch>
        </p:blipFill>
        <p:spPr bwMode="auto">
          <a:xfrm>
            <a:off x="6732240" y="2132856"/>
            <a:ext cx="2143125" cy="257175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r>
              <a:rPr lang="en-US" sz="2700" dirty="0" smtClean="0">
                <a:solidFill>
                  <a:srgbClr val="7030A0"/>
                </a:solidFill>
              </a:rPr>
              <a:t/>
            </a:r>
            <a:br>
              <a:rPr lang="en-US" sz="2700" dirty="0" smtClean="0">
                <a:solidFill>
                  <a:srgbClr val="7030A0"/>
                </a:solidFill>
              </a:rPr>
            </a:br>
            <a:r>
              <a:rPr lang="en-US" sz="2700" dirty="0" smtClean="0">
                <a:solidFill>
                  <a:srgbClr val="7030A0"/>
                </a:solidFill>
              </a:rPr>
              <a:t>August </a:t>
            </a:r>
            <a:r>
              <a:rPr lang="en-US" sz="2700" dirty="0" err="1" smtClean="0">
                <a:solidFill>
                  <a:srgbClr val="7030A0"/>
                </a:solidFill>
              </a:rPr>
              <a:t>Schleicher’s</a:t>
            </a:r>
            <a:r>
              <a:rPr lang="en-US" sz="2700" dirty="0" smtClean="0">
                <a:solidFill>
                  <a:srgbClr val="7030A0"/>
                </a:solidFill>
              </a:rPr>
              <a:t> biological approach to language</a:t>
            </a:r>
            <a:r>
              <a:rPr lang="en-US" dirty="0" smtClean="0"/>
              <a:t/>
            </a:r>
            <a:br>
              <a:rPr lang="en-US" dirty="0" smtClean="0"/>
            </a:br>
            <a:endParaRPr lang="ru-RU" dirty="0"/>
          </a:p>
        </p:txBody>
      </p:sp>
      <p:sp>
        <p:nvSpPr>
          <p:cNvPr id="3" name="Содержимое 2"/>
          <p:cNvSpPr>
            <a:spLocks noGrp="1"/>
          </p:cNvSpPr>
          <p:nvPr>
            <p:ph idx="1"/>
          </p:nvPr>
        </p:nvSpPr>
        <p:spPr>
          <a:xfrm>
            <a:off x="457200" y="836712"/>
            <a:ext cx="8363272" cy="5289451"/>
          </a:xfrm>
        </p:spPr>
        <p:txBody>
          <a:bodyPr>
            <a:normAutofit/>
          </a:bodyPr>
          <a:lstStyle/>
          <a:p>
            <a:pPr>
              <a:buNone/>
            </a:pPr>
            <a:r>
              <a:rPr lang="en-US" sz="2400" dirty="0" smtClean="0">
                <a:solidFill>
                  <a:srgbClr val="7030A0"/>
                </a:solidFill>
              </a:rPr>
              <a:t>August Schleicher ’s  </a:t>
            </a:r>
            <a:r>
              <a:rPr lang="en-US" sz="2400" i="1" dirty="0" err="1" smtClean="0">
                <a:solidFill>
                  <a:srgbClr val="7030A0"/>
                </a:solidFill>
              </a:rPr>
              <a:t>Stammbaumtheorie</a:t>
            </a:r>
            <a:r>
              <a:rPr lang="en-US" sz="2400" i="1" dirty="0" smtClean="0">
                <a:solidFill>
                  <a:srgbClr val="7030A0"/>
                </a:solidFill>
              </a:rPr>
              <a:t> </a:t>
            </a:r>
          </a:p>
          <a:p>
            <a:pPr>
              <a:buNone/>
            </a:pPr>
            <a:r>
              <a:rPr lang="en-US" sz="2400" i="1" dirty="0" smtClean="0">
                <a:solidFill>
                  <a:srgbClr val="7030A0"/>
                </a:solidFill>
              </a:rPr>
              <a:t>(genealogical tree model)</a:t>
            </a:r>
          </a:p>
          <a:p>
            <a:pPr>
              <a:buNone/>
            </a:pPr>
            <a:r>
              <a:rPr lang="en-US" sz="2400" dirty="0" smtClean="0">
                <a:solidFill>
                  <a:srgbClr val="002060"/>
                </a:solidFill>
              </a:rPr>
              <a:t>Criticism:</a:t>
            </a:r>
          </a:p>
          <a:p>
            <a:pPr>
              <a:buNone/>
            </a:pPr>
            <a:r>
              <a:rPr lang="en-US" sz="2400" dirty="0" smtClean="0"/>
              <a:t>a very literal presentation of language history</a:t>
            </a:r>
          </a:p>
          <a:p>
            <a:pPr>
              <a:buNone/>
            </a:pPr>
            <a:r>
              <a:rPr lang="en-US" sz="2400" dirty="0" smtClean="0"/>
              <a:t>languages do not sharply split at a given point at a time</a:t>
            </a:r>
          </a:p>
          <a:p>
            <a:pPr>
              <a:buNone/>
            </a:pPr>
            <a:r>
              <a:rPr lang="en-US" sz="2400" dirty="0" smtClean="0"/>
              <a:t>the split is not complete, as certain sets of features are shared by different groups of languages within one family</a:t>
            </a:r>
          </a:p>
          <a:p>
            <a:pPr>
              <a:buNone/>
            </a:pPr>
            <a:r>
              <a:rPr lang="en-US" sz="2400" dirty="0" smtClean="0"/>
              <a:t>it suggests that dialectal divisions are the most recent feature of linguistic history, since dialects occur at the end points of the tree</a:t>
            </a:r>
          </a:p>
          <a:p>
            <a:pPr>
              <a:buNone/>
            </a:pPr>
            <a:endParaRPr lang="ru-RU"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r>
              <a:rPr lang="en-US" sz="2700" dirty="0" smtClean="0">
                <a:solidFill>
                  <a:srgbClr val="7030A0"/>
                </a:solidFill>
              </a:rPr>
              <a:t/>
            </a:r>
            <a:br>
              <a:rPr lang="en-US" sz="2700" dirty="0" smtClean="0">
                <a:solidFill>
                  <a:srgbClr val="7030A0"/>
                </a:solidFill>
              </a:rPr>
            </a:br>
            <a:r>
              <a:rPr lang="en-US" sz="2700" dirty="0" smtClean="0">
                <a:solidFill>
                  <a:srgbClr val="7030A0"/>
                </a:solidFill>
              </a:rPr>
              <a:t>August </a:t>
            </a:r>
            <a:r>
              <a:rPr lang="en-US" sz="2700" dirty="0" err="1" smtClean="0">
                <a:solidFill>
                  <a:srgbClr val="7030A0"/>
                </a:solidFill>
              </a:rPr>
              <a:t>Schleicher’s</a:t>
            </a:r>
            <a:r>
              <a:rPr lang="en-US" sz="2700" dirty="0" smtClean="0">
                <a:solidFill>
                  <a:srgbClr val="7030A0"/>
                </a:solidFill>
              </a:rPr>
              <a:t> biological approach to language</a:t>
            </a:r>
            <a:r>
              <a:rPr lang="en-US" dirty="0" smtClean="0"/>
              <a:t/>
            </a:r>
            <a:br>
              <a:rPr lang="en-US" dirty="0" smtClean="0"/>
            </a:br>
            <a:endParaRPr lang="ru-RU" dirty="0"/>
          </a:p>
        </p:txBody>
      </p:sp>
      <p:sp>
        <p:nvSpPr>
          <p:cNvPr id="3" name="Содержимое 2"/>
          <p:cNvSpPr>
            <a:spLocks noGrp="1"/>
          </p:cNvSpPr>
          <p:nvPr>
            <p:ph idx="1"/>
          </p:nvPr>
        </p:nvSpPr>
        <p:spPr>
          <a:xfrm>
            <a:off x="457200" y="836712"/>
            <a:ext cx="8363272" cy="5289451"/>
          </a:xfrm>
        </p:spPr>
        <p:txBody>
          <a:bodyPr>
            <a:normAutofit lnSpcReduction="10000"/>
          </a:bodyPr>
          <a:lstStyle/>
          <a:p>
            <a:pPr>
              <a:buNone/>
            </a:pPr>
            <a:r>
              <a:rPr lang="en-US" sz="2400" dirty="0" smtClean="0">
                <a:solidFill>
                  <a:srgbClr val="7030A0"/>
                </a:solidFill>
              </a:rPr>
              <a:t>Biological nature of August Schleicher ’s  </a:t>
            </a:r>
            <a:r>
              <a:rPr lang="en-US" sz="2400" i="1" dirty="0" err="1" smtClean="0">
                <a:solidFill>
                  <a:srgbClr val="7030A0"/>
                </a:solidFill>
              </a:rPr>
              <a:t>Stammbaumtheorie</a:t>
            </a:r>
            <a:r>
              <a:rPr lang="en-US" sz="2400" i="1" dirty="0" smtClean="0">
                <a:solidFill>
                  <a:srgbClr val="7030A0"/>
                </a:solidFill>
              </a:rPr>
              <a:t> </a:t>
            </a:r>
          </a:p>
          <a:p>
            <a:pPr>
              <a:buNone/>
            </a:pPr>
            <a:r>
              <a:rPr lang="en-US" sz="2400" dirty="0" smtClean="0"/>
              <a:t>It was in line with Darwinian ideas prevalent in the second half of the 19</a:t>
            </a:r>
            <a:r>
              <a:rPr lang="en-US" sz="2400" baseline="30000" dirty="0" smtClean="0"/>
              <a:t>th</a:t>
            </a:r>
            <a:r>
              <a:rPr lang="en-US" sz="2400" dirty="0" smtClean="0"/>
              <a:t> c.</a:t>
            </a:r>
          </a:p>
          <a:p>
            <a:pPr>
              <a:buNone/>
            </a:pPr>
            <a:r>
              <a:rPr lang="en-US" sz="2400" dirty="0" smtClean="0"/>
              <a:t>In 1863 Schleicher published a short treatise on </a:t>
            </a:r>
            <a:r>
              <a:rPr lang="en-US" sz="2400" i="1" dirty="0" smtClean="0">
                <a:solidFill>
                  <a:srgbClr val="002060"/>
                </a:solidFill>
              </a:rPr>
              <a:t>Darwinian theory and linguistics:</a:t>
            </a:r>
          </a:p>
          <a:p>
            <a:pPr>
              <a:buNone/>
            </a:pPr>
            <a:r>
              <a:rPr lang="en-US" sz="2400" dirty="0" smtClean="0"/>
              <a:t>He regarded himself as a natural scientist and language as one of the natural organisms of the world.</a:t>
            </a:r>
          </a:p>
          <a:p>
            <a:pPr>
              <a:buNone/>
            </a:pPr>
            <a:r>
              <a:rPr lang="en-US" sz="2400" dirty="0" smtClean="0"/>
              <a:t>Independently of its speakers’ will or consciousness, a language has its periods of growth, maturity and decline.</a:t>
            </a:r>
          </a:p>
          <a:p>
            <a:pPr>
              <a:buNone/>
            </a:pPr>
            <a:r>
              <a:rPr lang="en-US" sz="2400" dirty="0" smtClean="0"/>
              <a:t>Darwin’s theory worked out for animal and vegetable kingdoms was broadly appropriate for linguistic history.</a:t>
            </a:r>
          </a:p>
          <a:p>
            <a:pPr>
              <a:buNone/>
            </a:pPr>
            <a:r>
              <a:rPr lang="en-US" sz="2400" dirty="0" smtClean="0"/>
              <a:t>Diffusion of languages over the earth’s surface, their contacts and conflicts are similar to animals’ struggle for existence.</a:t>
            </a:r>
          </a:p>
          <a:p>
            <a:pPr>
              <a:buNone/>
            </a:pPr>
            <a:r>
              <a:rPr lang="en-US" sz="2400" dirty="0" smtClean="0"/>
              <a:t>In this struggle the Indo-European languages were victorious.</a:t>
            </a:r>
          </a:p>
          <a:p>
            <a:pPr>
              <a:buNone/>
            </a:pPr>
            <a:endParaRPr lang="ru-RU"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en-US" sz="2400" dirty="0" smtClean="0">
                <a:solidFill>
                  <a:srgbClr val="7030A0"/>
                </a:solidFill>
              </a:rPr>
              <a:t>Origins of psycholinguistics</a:t>
            </a:r>
            <a:endParaRPr lang="ru-RU" sz="2400" dirty="0">
              <a:solidFill>
                <a:srgbClr val="7030A0"/>
              </a:solidFill>
            </a:endParaRPr>
          </a:p>
        </p:txBody>
      </p:sp>
      <p:sp>
        <p:nvSpPr>
          <p:cNvPr id="3" name="Содержимое 2"/>
          <p:cNvSpPr>
            <a:spLocks noGrp="1"/>
          </p:cNvSpPr>
          <p:nvPr>
            <p:ph idx="1"/>
          </p:nvPr>
        </p:nvSpPr>
        <p:spPr>
          <a:xfrm>
            <a:off x="457200" y="1052736"/>
            <a:ext cx="5482952" cy="5073427"/>
          </a:xfrm>
        </p:spPr>
        <p:txBody>
          <a:bodyPr>
            <a:normAutofit/>
          </a:bodyPr>
          <a:lstStyle/>
          <a:p>
            <a:pPr>
              <a:buNone/>
            </a:pPr>
            <a:r>
              <a:rPr lang="en-GB" sz="2400" dirty="0" err="1" smtClean="0">
                <a:solidFill>
                  <a:srgbClr val="7030A0"/>
                </a:solidFill>
              </a:rPr>
              <a:t>Heymann</a:t>
            </a:r>
            <a:r>
              <a:rPr lang="en-GB" sz="2400" dirty="0" smtClean="0">
                <a:solidFill>
                  <a:srgbClr val="7030A0"/>
                </a:solidFill>
              </a:rPr>
              <a:t> </a:t>
            </a:r>
            <a:r>
              <a:rPr lang="en-GB" sz="2400" dirty="0" err="1" smtClean="0">
                <a:solidFill>
                  <a:srgbClr val="7030A0"/>
                </a:solidFill>
              </a:rPr>
              <a:t>Steinthal</a:t>
            </a:r>
            <a:r>
              <a:rPr lang="en-GB" sz="2400" dirty="0" smtClean="0">
                <a:solidFill>
                  <a:srgbClr val="7030A0"/>
                </a:solidFill>
              </a:rPr>
              <a:t> (1823–1889)</a:t>
            </a:r>
          </a:p>
          <a:p>
            <a:pPr>
              <a:buNone/>
            </a:pPr>
            <a:r>
              <a:rPr lang="en-GB" sz="2400" dirty="0" smtClean="0">
                <a:solidFill>
                  <a:srgbClr val="7030A0"/>
                </a:solidFill>
              </a:rPr>
              <a:t>inventor of the psychology of language</a:t>
            </a:r>
          </a:p>
          <a:p>
            <a:pPr>
              <a:buNone/>
            </a:pPr>
            <a:r>
              <a:rPr lang="en-US" sz="2400" dirty="0" smtClean="0">
                <a:solidFill>
                  <a:srgbClr val="7030A0"/>
                </a:solidFill>
              </a:rPr>
              <a:t>professor in general linguistics and in biblical exegesis, Berlin</a:t>
            </a:r>
          </a:p>
          <a:p>
            <a:pPr>
              <a:buNone/>
            </a:pPr>
            <a:endParaRPr lang="en-US" sz="2400" dirty="0" smtClean="0">
              <a:solidFill>
                <a:srgbClr val="7030A0"/>
              </a:solidFill>
            </a:endParaRPr>
          </a:p>
          <a:p>
            <a:pPr>
              <a:buNone/>
            </a:pPr>
            <a:r>
              <a:rPr lang="en-US" sz="2400" i="1" dirty="0" smtClean="0"/>
              <a:t>“Felicitous advances in linguistics presuppose an advanced </a:t>
            </a:r>
            <a:r>
              <a:rPr lang="en-GB" sz="2400" i="1" dirty="0" smtClean="0"/>
              <a:t>psychology.”</a:t>
            </a:r>
          </a:p>
          <a:p>
            <a:pPr>
              <a:buNone/>
            </a:pPr>
            <a:endParaRPr lang="en-GB" sz="2400" i="1" dirty="0" smtClean="0"/>
          </a:p>
          <a:p>
            <a:pPr>
              <a:buNone/>
            </a:pPr>
            <a:endParaRPr lang="en-GB" sz="2400" i="1" dirty="0" smtClean="0"/>
          </a:p>
          <a:p>
            <a:pPr>
              <a:buNone/>
            </a:pPr>
            <a:r>
              <a:rPr lang="en-US" sz="2400" dirty="0" smtClean="0">
                <a:solidFill>
                  <a:srgbClr val="002060"/>
                </a:solidFill>
              </a:rPr>
              <a:t>1871 “</a:t>
            </a:r>
            <a:r>
              <a:rPr lang="en-US" sz="2400" i="1" dirty="0" smtClean="0">
                <a:solidFill>
                  <a:srgbClr val="002060"/>
                </a:solidFill>
              </a:rPr>
              <a:t>Introduction to psychology and</a:t>
            </a:r>
          </a:p>
          <a:p>
            <a:pPr>
              <a:buNone/>
            </a:pPr>
            <a:r>
              <a:rPr lang="en-GB" sz="2400" i="1" dirty="0" smtClean="0">
                <a:solidFill>
                  <a:srgbClr val="002060"/>
                </a:solidFill>
              </a:rPr>
              <a:t>linguistics” </a:t>
            </a:r>
            <a:endParaRPr lang="ru-RU" sz="2400" i="1" dirty="0">
              <a:solidFill>
                <a:srgbClr val="002060"/>
              </a:solidFill>
            </a:endParaRPr>
          </a:p>
        </p:txBody>
      </p:sp>
      <p:pic>
        <p:nvPicPr>
          <p:cNvPr id="1026" name="Picture 2"/>
          <p:cNvPicPr>
            <a:picLocks noChangeAspect="1" noChangeArrowheads="1"/>
          </p:cNvPicPr>
          <p:nvPr/>
        </p:nvPicPr>
        <p:blipFill>
          <a:blip r:embed="rId2" cstate="print"/>
          <a:srcRect/>
          <a:stretch>
            <a:fillRect/>
          </a:stretch>
        </p:blipFill>
        <p:spPr bwMode="auto">
          <a:xfrm>
            <a:off x="5999714" y="1484785"/>
            <a:ext cx="3144285" cy="388843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en-US" sz="2400" dirty="0" smtClean="0">
                <a:solidFill>
                  <a:srgbClr val="7030A0"/>
                </a:solidFill>
              </a:rPr>
              <a:t>Origins of psycholinguistics</a:t>
            </a:r>
            <a:endParaRPr lang="ru-RU" sz="2400" dirty="0">
              <a:solidFill>
                <a:srgbClr val="7030A0"/>
              </a:solidFill>
            </a:endParaRPr>
          </a:p>
        </p:txBody>
      </p:sp>
      <p:sp>
        <p:nvSpPr>
          <p:cNvPr id="3" name="Содержимое 2"/>
          <p:cNvSpPr>
            <a:spLocks noGrp="1"/>
          </p:cNvSpPr>
          <p:nvPr>
            <p:ph idx="1"/>
          </p:nvPr>
        </p:nvSpPr>
        <p:spPr>
          <a:xfrm>
            <a:off x="457200" y="1052736"/>
            <a:ext cx="8435280" cy="5073427"/>
          </a:xfrm>
        </p:spPr>
        <p:txBody>
          <a:bodyPr>
            <a:normAutofit/>
          </a:bodyPr>
          <a:lstStyle/>
          <a:p>
            <a:pPr>
              <a:buNone/>
            </a:pPr>
            <a:r>
              <a:rPr lang="en-GB" sz="2400" dirty="0" err="1" smtClean="0">
                <a:solidFill>
                  <a:srgbClr val="7030A0"/>
                </a:solidFill>
              </a:rPr>
              <a:t>Heymann</a:t>
            </a:r>
            <a:r>
              <a:rPr lang="en-GB" sz="2400" dirty="0" smtClean="0">
                <a:solidFill>
                  <a:srgbClr val="7030A0"/>
                </a:solidFill>
              </a:rPr>
              <a:t> </a:t>
            </a:r>
            <a:r>
              <a:rPr lang="en-GB" sz="2400" dirty="0" err="1" smtClean="0">
                <a:solidFill>
                  <a:srgbClr val="7030A0"/>
                </a:solidFill>
              </a:rPr>
              <a:t>Steinthal</a:t>
            </a:r>
            <a:endParaRPr lang="en-GB" sz="2400" dirty="0" smtClean="0">
              <a:solidFill>
                <a:srgbClr val="7030A0"/>
              </a:solidFill>
            </a:endParaRPr>
          </a:p>
          <a:p>
            <a:pPr>
              <a:buNone/>
            </a:pPr>
            <a:endParaRPr lang="en-US" sz="2400" dirty="0" smtClean="0"/>
          </a:p>
          <a:p>
            <a:pPr>
              <a:buNone/>
            </a:pPr>
            <a:r>
              <a:rPr lang="en-US" sz="2400" dirty="0" smtClean="0"/>
              <a:t>“In just the same way as any embryo builds this or that organ during a particular phase of its development, at some definite point </a:t>
            </a:r>
            <a:r>
              <a:rPr lang="en-US" sz="2400" b="1" dirty="0" smtClean="0">
                <a:solidFill>
                  <a:srgbClr val="002060"/>
                </a:solidFill>
              </a:rPr>
              <a:t>the mind necessarily builds language</a:t>
            </a:r>
            <a:r>
              <a:rPr lang="en-US" sz="2400" dirty="0" smtClean="0"/>
              <a:t>, today, as in the primeval era.”</a:t>
            </a:r>
          </a:p>
          <a:p>
            <a:pPr>
              <a:buNone/>
            </a:pPr>
            <a:endParaRPr lang="en-US" sz="2400" dirty="0" smtClean="0">
              <a:solidFill>
                <a:srgbClr val="7030A0"/>
              </a:solidFill>
            </a:endParaRPr>
          </a:p>
          <a:p>
            <a:pPr>
              <a:buNone/>
            </a:pPr>
            <a:endParaRPr lang="en-US" sz="2400" dirty="0" smtClean="0">
              <a:solidFill>
                <a:srgbClr val="7030A0"/>
              </a:solidFill>
            </a:endParaRPr>
          </a:p>
          <a:p>
            <a:pPr>
              <a:buNone/>
            </a:pPr>
            <a:r>
              <a:rPr lang="en-US" sz="2400" dirty="0" smtClean="0">
                <a:solidFill>
                  <a:srgbClr val="7030A0"/>
                </a:solidFill>
              </a:rPr>
              <a:t>                   Linguistics can only be psychological</a:t>
            </a:r>
            <a:endParaRPr lang="en-GB" sz="2400" dirty="0" smtClean="0">
              <a:solidFill>
                <a:srgbClr val="7030A0"/>
              </a:solidFill>
            </a:endParaRPr>
          </a:p>
        </p:txBody>
      </p:sp>
      <p:sp>
        <p:nvSpPr>
          <p:cNvPr id="5" name="Стрелка вниз 4"/>
          <p:cNvSpPr/>
          <p:nvPr/>
        </p:nvSpPr>
        <p:spPr>
          <a:xfrm>
            <a:off x="4211960" y="3284984"/>
            <a:ext cx="72008"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en-US" sz="2400" dirty="0" smtClean="0">
                <a:solidFill>
                  <a:srgbClr val="7030A0"/>
                </a:solidFill>
              </a:rPr>
              <a:t>Origins of psycholinguistics</a:t>
            </a:r>
            <a:endParaRPr lang="ru-RU" sz="2400" dirty="0">
              <a:solidFill>
                <a:srgbClr val="7030A0"/>
              </a:solidFill>
            </a:endParaRPr>
          </a:p>
        </p:txBody>
      </p:sp>
      <p:sp>
        <p:nvSpPr>
          <p:cNvPr id="3" name="Содержимое 2"/>
          <p:cNvSpPr>
            <a:spLocks noGrp="1"/>
          </p:cNvSpPr>
          <p:nvPr>
            <p:ph idx="1"/>
          </p:nvPr>
        </p:nvSpPr>
        <p:spPr>
          <a:xfrm>
            <a:off x="457200" y="836712"/>
            <a:ext cx="8435280" cy="5289451"/>
          </a:xfrm>
        </p:spPr>
        <p:txBody>
          <a:bodyPr>
            <a:normAutofit lnSpcReduction="10000"/>
          </a:bodyPr>
          <a:lstStyle/>
          <a:p>
            <a:pPr>
              <a:buNone/>
            </a:pPr>
            <a:r>
              <a:rPr lang="en-GB" sz="2400" dirty="0" err="1" smtClean="0">
                <a:solidFill>
                  <a:srgbClr val="7030A0"/>
                </a:solidFill>
              </a:rPr>
              <a:t>Heymann</a:t>
            </a:r>
            <a:r>
              <a:rPr lang="en-GB" sz="2400" dirty="0" smtClean="0">
                <a:solidFill>
                  <a:srgbClr val="7030A0"/>
                </a:solidFill>
              </a:rPr>
              <a:t> </a:t>
            </a:r>
            <a:r>
              <a:rPr lang="en-GB" sz="2400" dirty="0" err="1" smtClean="0">
                <a:solidFill>
                  <a:srgbClr val="7030A0"/>
                </a:solidFill>
              </a:rPr>
              <a:t>Steinthal</a:t>
            </a:r>
            <a:r>
              <a:rPr lang="en-GB" sz="2400" dirty="0" smtClean="0">
                <a:solidFill>
                  <a:srgbClr val="7030A0"/>
                </a:solidFill>
              </a:rPr>
              <a:t>: The study of apperception is the main task of psychology.</a:t>
            </a:r>
          </a:p>
          <a:p>
            <a:pPr algn="r">
              <a:buNone/>
            </a:pPr>
            <a:endParaRPr lang="en-US" sz="2400" dirty="0" smtClean="0"/>
          </a:p>
          <a:p>
            <a:pPr algn="r">
              <a:buNone/>
            </a:pPr>
            <a:r>
              <a:rPr lang="en-US" sz="2400" b="1" dirty="0" smtClean="0">
                <a:solidFill>
                  <a:srgbClr val="002060"/>
                </a:solidFill>
              </a:rPr>
              <a:t>Apperception</a:t>
            </a:r>
            <a:r>
              <a:rPr lang="en-US" sz="2400" dirty="0" smtClean="0"/>
              <a:t> is a two-sided process: </a:t>
            </a:r>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lgn="r">
              <a:buNone/>
            </a:pPr>
            <a:endParaRPr lang="en-US" sz="1800" dirty="0" smtClean="0">
              <a:solidFill>
                <a:srgbClr val="002060"/>
              </a:solidFill>
            </a:endParaRPr>
          </a:p>
          <a:p>
            <a:pPr algn="r">
              <a:buNone/>
            </a:pPr>
            <a:endParaRPr lang="en-US" sz="1800" dirty="0" smtClean="0">
              <a:solidFill>
                <a:srgbClr val="002060"/>
              </a:solidFill>
            </a:endParaRPr>
          </a:p>
          <a:p>
            <a:pPr algn="r">
              <a:buNone/>
            </a:pPr>
            <a:endParaRPr lang="en-US" sz="1800" dirty="0" smtClean="0">
              <a:solidFill>
                <a:srgbClr val="002060"/>
              </a:solidFill>
            </a:endParaRPr>
          </a:p>
          <a:p>
            <a:pPr algn="r">
              <a:buNone/>
            </a:pPr>
            <a:endParaRPr lang="en-US" sz="1800" dirty="0" smtClean="0">
              <a:solidFill>
                <a:srgbClr val="002060"/>
              </a:solidFill>
            </a:endParaRPr>
          </a:p>
          <a:p>
            <a:pPr algn="r">
              <a:buNone/>
            </a:pPr>
            <a:endParaRPr lang="en-US" sz="1800" dirty="0" smtClean="0">
              <a:solidFill>
                <a:srgbClr val="002060"/>
              </a:solidFill>
            </a:endParaRPr>
          </a:p>
          <a:p>
            <a:pPr algn="r">
              <a:buNone/>
            </a:pPr>
            <a:r>
              <a:rPr lang="en-US" sz="1800" dirty="0" smtClean="0">
                <a:solidFill>
                  <a:srgbClr val="002060"/>
                </a:solidFill>
              </a:rPr>
              <a:t>Apperception</a:t>
            </a:r>
            <a:r>
              <a:rPr lang="en-US" sz="1800" dirty="0" smtClean="0"/>
              <a:t> - comprehending (a new idea) by assimilation </a:t>
            </a:r>
          </a:p>
          <a:p>
            <a:pPr algn="r">
              <a:buNone/>
            </a:pPr>
            <a:r>
              <a:rPr lang="en-US" sz="1800" dirty="0" smtClean="0"/>
              <a:t>with the sum of one's previous knowledge and experience.</a:t>
            </a:r>
          </a:p>
          <a:p>
            <a:pPr algn="r">
              <a:buNone/>
            </a:pPr>
            <a:endParaRPr lang="en-GB" sz="1800" dirty="0" smtClean="0">
              <a:solidFill>
                <a:srgbClr val="7030A0"/>
              </a:solidFill>
            </a:endParaRPr>
          </a:p>
        </p:txBody>
      </p:sp>
      <p:graphicFrame>
        <p:nvGraphicFramePr>
          <p:cNvPr id="6" name="Схема 5"/>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en-US" sz="2400" dirty="0" smtClean="0">
                <a:solidFill>
                  <a:srgbClr val="7030A0"/>
                </a:solidFill>
              </a:rPr>
              <a:t>Origins of psycholinguistics</a:t>
            </a:r>
            <a:endParaRPr lang="ru-RU" sz="2400" dirty="0">
              <a:solidFill>
                <a:srgbClr val="7030A0"/>
              </a:solidFill>
            </a:endParaRPr>
          </a:p>
        </p:txBody>
      </p:sp>
      <p:sp>
        <p:nvSpPr>
          <p:cNvPr id="3" name="Содержимое 2"/>
          <p:cNvSpPr>
            <a:spLocks noGrp="1"/>
          </p:cNvSpPr>
          <p:nvPr>
            <p:ph idx="1"/>
          </p:nvPr>
        </p:nvSpPr>
        <p:spPr>
          <a:xfrm>
            <a:off x="457200" y="836712"/>
            <a:ext cx="8435280" cy="5289451"/>
          </a:xfrm>
          <a:noFill/>
        </p:spPr>
        <p:txBody>
          <a:bodyPr>
            <a:normAutofit/>
          </a:bodyPr>
          <a:lstStyle/>
          <a:p>
            <a:pPr>
              <a:buNone/>
            </a:pPr>
            <a:r>
              <a:rPr lang="en-GB" sz="2400" dirty="0" err="1" smtClean="0">
                <a:solidFill>
                  <a:srgbClr val="7030A0"/>
                </a:solidFill>
              </a:rPr>
              <a:t>Heymann</a:t>
            </a:r>
            <a:r>
              <a:rPr lang="en-GB" sz="2400" dirty="0" smtClean="0">
                <a:solidFill>
                  <a:srgbClr val="7030A0"/>
                </a:solidFill>
              </a:rPr>
              <a:t> </a:t>
            </a:r>
            <a:r>
              <a:rPr lang="en-GB" sz="2400" dirty="0" err="1" smtClean="0">
                <a:solidFill>
                  <a:srgbClr val="7030A0"/>
                </a:solidFill>
              </a:rPr>
              <a:t>Steinthal</a:t>
            </a:r>
            <a:endParaRPr lang="en-GB" sz="2400" dirty="0" smtClean="0">
              <a:solidFill>
                <a:srgbClr val="7030A0"/>
              </a:solidFill>
            </a:endParaRPr>
          </a:p>
          <a:p>
            <a:pPr>
              <a:buNone/>
            </a:pPr>
            <a:r>
              <a:rPr lang="en-GB" sz="2400" dirty="0" smtClean="0"/>
              <a:t>specified the notion of Humboldt’s inner language form:</a:t>
            </a:r>
          </a:p>
          <a:p>
            <a:pPr>
              <a:buNone/>
            </a:pPr>
            <a:r>
              <a:rPr lang="en-GB" sz="2400" dirty="0" smtClean="0"/>
              <a:t>it is the bond between speech sound and signified.</a:t>
            </a:r>
          </a:p>
          <a:p>
            <a:pPr algn="r">
              <a:buNone/>
            </a:pPr>
            <a:r>
              <a:rPr lang="en-GB" sz="2400" dirty="0" smtClean="0">
                <a:solidFill>
                  <a:srgbClr val="002060"/>
                </a:solidFill>
              </a:rPr>
              <a:t>How does sound become bound to the signified?</a:t>
            </a:r>
          </a:p>
          <a:p>
            <a:pPr>
              <a:buNone/>
            </a:pPr>
            <a:r>
              <a:rPr lang="en-GB" sz="2400" dirty="0" smtClean="0"/>
              <a:t>It is possible because some members of the mass of old perceptions hold something  in common with the new perception. This common element  unites the new with the old and as inner language form becomes  the actual content of the sound complex.</a:t>
            </a:r>
          </a:p>
          <a:p>
            <a:pPr algn="ctr">
              <a:buNone/>
            </a:pPr>
            <a:r>
              <a:rPr lang="en-GB" sz="2400" dirty="0" smtClean="0">
                <a:solidFill>
                  <a:srgbClr val="002060"/>
                </a:solidFill>
              </a:rPr>
              <a:t>Thus:</a:t>
            </a:r>
          </a:p>
          <a:p>
            <a:pPr algn="ctr">
              <a:buNone/>
            </a:pPr>
            <a:r>
              <a:rPr lang="en-GB" sz="2400" dirty="0" smtClean="0">
                <a:solidFill>
                  <a:srgbClr val="002060"/>
                </a:solidFill>
              </a:rPr>
              <a:t>sound</a:t>
            </a:r>
            <a:r>
              <a:rPr lang="en-GB" sz="2400" dirty="0" smtClean="0"/>
              <a:t>  - embodiment of thought</a:t>
            </a:r>
          </a:p>
          <a:p>
            <a:pPr algn="ctr">
              <a:buNone/>
            </a:pPr>
            <a:r>
              <a:rPr lang="en-GB" sz="2400" dirty="0" smtClean="0">
                <a:solidFill>
                  <a:srgbClr val="002060"/>
                </a:solidFill>
              </a:rPr>
              <a:t>inner language form </a:t>
            </a:r>
            <a:r>
              <a:rPr lang="en-GB" sz="2400" dirty="0" smtClean="0"/>
              <a:t>– manner of embodiment</a:t>
            </a:r>
          </a:p>
          <a:p>
            <a:pPr>
              <a:buNone/>
            </a:pPr>
            <a:endParaRPr lang="en-GB" sz="2400" dirty="0" smtClean="0"/>
          </a:p>
          <a:p>
            <a:pPr>
              <a:buNone/>
            </a:pPr>
            <a:endParaRPr lang="en-GB" sz="2400" dirty="0" smtClean="0">
              <a:solidFill>
                <a:srgbClr val="7030A0"/>
              </a:solidFill>
            </a:endParaRPr>
          </a:p>
          <a:p>
            <a:pPr>
              <a:buNone/>
            </a:pPr>
            <a:endParaRPr lang="en-GB" sz="2400" dirty="0" smtClean="0">
              <a:solidFill>
                <a:srgbClr val="7030A0"/>
              </a:solidFill>
            </a:endParaRPr>
          </a:p>
          <a:p>
            <a:pPr>
              <a:buNone/>
            </a:pPr>
            <a:endParaRPr lang="en-GB" sz="2400" dirty="0" smtClean="0">
              <a:solidFill>
                <a:srgbClr val="7030A0"/>
              </a:solidFill>
            </a:endParaRPr>
          </a:p>
          <a:p>
            <a:pPr>
              <a:buNone/>
            </a:pPr>
            <a:endParaRPr lang="en-GB" sz="2400" dirty="0" smtClean="0">
              <a:solidFill>
                <a:srgbClr val="7030A0"/>
              </a:solidFill>
            </a:endParaRPr>
          </a:p>
          <a:p>
            <a:pPr>
              <a:buNone/>
            </a:pPr>
            <a:endParaRPr lang="en-GB" sz="2400" dirty="0" smtClean="0">
              <a:solidFill>
                <a:srgbClr val="7030A0"/>
              </a:solidFill>
            </a:endParaRPr>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lgn="r">
              <a:buNone/>
            </a:pPr>
            <a:endParaRPr lang="en-US" sz="1800" dirty="0" smtClean="0">
              <a:solidFill>
                <a:srgbClr val="002060"/>
              </a:solidFill>
            </a:endParaRPr>
          </a:p>
          <a:p>
            <a:pPr algn="r">
              <a:buNone/>
            </a:pPr>
            <a:endParaRPr lang="en-US" sz="1800" dirty="0" smtClean="0">
              <a:solidFill>
                <a:srgbClr val="002060"/>
              </a:solidFill>
            </a:endParaRPr>
          </a:p>
          <a:p>
            <a:pPr algn="r">
              <a:buNone/>
            </a:pPr>
            <a:endParaRPr lang="en-US" sz="1800" dirty="0" smtClean="0">
              <a:solidFill>
                <a:srgbClr val="002060"/>
              </a:solidFill>
            </a:endParaRPr>
          </a:p>
          <a:p>
            <a:pPr algn="r">
              <a:buNone/>
            </a:pPr>
            <a:endParaRPr lang="en-US" sz="1800" dirty="0" smtClean="0">
              <a:solidFill>
                <a:srgbClr val="002060"/>
              </a:solidFill>
            </a:endParaRPr>
          </a:p>
          <a:p>
            <a:pPr algn="r">
              <a:buNone/>
            </a:pPr>
            <a:endParaRPr lang="en-US" sz="1800" dirty="0" smtClean="0">
              <a:solidFill>
                <a:srgbClr val="002060"/>
              </a:solidFill>
            </a:endParaRPr>
          </a:p>
          <a:p>
            <a:pPr algn="r">
              <a:buNone/>
            </a:pPr>
            <a:endParaRPr lang="en-GB" sz="1800" dirty="0" smtClean="0">
              <a:solidFill>
                <a:srgbClr val="7030A0"/>
              </a:solidFill>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486</TotalTime>
  <Words>1385</Words>
  <Application>Microsoft Office PowerPoint</Application>
  <PresentationFormat>Экран (4:3)</PresentationFormat>
  <Paragraphs>226</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Linguistics in the second half of the 19th century</vt:lpstr>
      <vt:lpstr>Linguistics in the second half of the 19th century</vt:lpstr>
      <vt:lpstr> August Schleicher’s biological approach to language </vt:lpstr>
      <vt:lpstr> August Schleicher’s biological approach to language </vt:lpstr>
      <vt:lpstr> August Schleicher’s biological approach to language </vt:lpstr>
      <vt:lpstr>Origins of psycholinguistics</vt:lpstr>
      <vt:lpstr>Origins of psycholinguistics</vt:lpstr>
      <vt:lpstr>Origins of psycholinguistics</vt:lpstr>
      <vt:lpstr>Origins of psycholinguistics</vt:lpstr>
      <vt:lpstr>Origins of psycholinguistics</vt:lpstr>
      <vt:lpstr>Origins of psycholinguistics</vt:lpstr>
      <vt:lpstr>Origins of psycholinguistics</vt:lpstr>
      <vt:lpstr>Origins of psycholinguistics</vt:lpstr>
      <vt:lpstr>Alexander Potebnja’s philosophy of language. </vt:lpstr>
      <vt:lpstr>Alexander Potebnja’s philosophy of language. </vt:lpstr>
      <vt:lpstr>Neogrammarian theories</vt:lpstr>
      <vt:lpstr>Neogrammarian theories</vt:lpstr>
      <vt:lpstr>Neogrammarian theories</vt:lpstr>
      <vt:lpstr>Neogrammarian theories</vt:lpstr>
      <vt:lpstr>Neogrammarian theories</vt:lpstr>
      <vt:lpstr>Neogrammarian theories</vt:lpstr>
      <vt:lpstr>Neogrammarian theories</vt:lpstr>
    </vt:vector>
  </TitlesOfParts>
  <Company>Krokoz™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Komp</dc:creator>
  <cp:lastModifiedBy>Microsoft Office</cp:lastModifiedBy>
  <cp:revision>67</cp:revision>
  <dcterms:created xsi:type="dcterms:W3CDTF">2016-07-19T12:01:21Z</dcterms:created>
  <dcterms:modified xsi:type="dcterms:W3CDTF">2016-10-06T09:44:24Z</dcterms:modified>
</cp:coreProperties>
</file>