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80" r:id="rId4"/>
    <p:sldId id="281" r:id="rId5"/>
    <p:sldId id="282" r:id="rId6"/>
    <p:sldId id="284" r:id="rId7"/>
    <p:sldId id="283" r:id="rId8"/>
    <p:sldId id="257" r:id="rId9"/>
    <p:sldId id="285" r:id="rId10"/>
    <p:sldId id="287" r:id="rId11"/>
    <p:sldId id="289" r:id="rId12"/>
    <p:sldId id="290" r:id="rId13"/>
    <p:sldId id="291" r:id="rId14"/>
    <p:sldId id="293" r:id="rId15"/>
    <p:sldId id="286" r:id="rId16"/>
    <p:sldId id="295" r:id="rId17"/>
    <p:sldId id="294" r:id="rId18"/>
    <p:sldId id="297" r:id="rId19"/>
    <p:sldId id="292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5" r:id="rId28"/>
    <p:sldId id="29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F12"/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9" autoAdjust="0"/>
    <p:restoredTop sz="95455" autoAdjust="0"/>
  </p:normalViewPr>
  <p:slideViewPr>
    <p:cSldViewPr>
      <p:cViewPr varScale="1">
        <p:scale>
          <a:sx n="100" d="100"/>
          <a:sy n="100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95ABE-EE42-4DF7-8566-7F483198C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87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5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83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7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2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20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2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6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3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8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90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6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8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32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43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3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26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0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2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7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114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8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05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7620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265238"/>
            <a:ext cx="1828800" cy="4906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265238"/>
            <a:ext cx="5334000" cy="4906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652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sz="3200"/>
              <a:t>Національний авіаційний університет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2000"/>
            <a:ext cx="8299648" cy="68580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/>
              <a:t>Електричні апарати систем електропостачання</a:t>
            </a:r>
          </a:p>
          <a:p>
            <a:r>
              <a:rPr lang="uk-UA"/>
              <a:t>Лекція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ОСНОВНІ ВИМОГИ ДО ЕЛЕКТРИЧНИХ АПАРАТІВ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5" y="853952"/>
            <a:ext cx="7200801" cy="523934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1. надійна та точна робота у відповідності з призначенням апарату;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2. достатня термічна стійкість електричних апаратів у нормальному режимі та режимі КЗ; це означає, що у всіх режимах, на які апарат розрахований, температура його окремих частин не повинна перевищувати допустимих значень;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3. достатня динамічна стійкість електричних апаратів в режимі КЗ, тобто механічні напруги, які виникають при протіканні струмів КЗ не повинні перевищувати нормованих значень механічної напруги, яка вказується в паспорті;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4. достатній рівень ізоляції в усіх режимах роботи: достатня міцність в нормальному та аварійному режимах;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5. достатня довго тривалість електричних апаратів в режимах, на які він розрахований(визначається механічною зносостійкістю рухомих частин та електричною зносостійкістю силових контактів);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6. мінімальні габарити, вага та вартість. </a:t>
            </a:r>
          </a:p>
        </p:txBody>
      </p:sp>
    </p:spTree>
    <p:extLst>
      <p:ext uri="{BB962C8B-B14F-4D97-AF65-F5344CB8AC3E}">
        <p14:creationId xmlns:p14="http://schemas.microsoft.com/office/powerpoint/2010/main" val="65651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ІЗОЛЯЦІЯ ЕЛЕКТРИЧНИХ АПАРАТІВ, ЇЇ ВИДИ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Надійність роботи апарату, його маса, габарити та вартість в значній мірі обумовлені ізоляцією. Особливо це відноситься до апаратів з номінальною напругою вище 3 кВ.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Ізоляція апарату залежить від його номінальної напруги.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 </a:t>
            </a:r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номінальною напругою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 розуміють лінійну напругу трифазної системи, у якій повинен працювати апарат. У апаратах постійного струму номінальна напруга апарату рівна напрузі між затискачами джерела енергії.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Номінальна напруга визначає властивості ізоляції або клас ізоляції апарату.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Через особливості умов роботи апаратів та вимог експлуатації вони поділяються на апарати з номінальною напругою до 1000 В та вище 1000 В.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апаратах з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&lt; 1000 В найвища робоча напруга складає 1,05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апаратів з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&gt; 1000 В найвища робоча напруга складає 1,15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якщо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&lt; 220 кВ.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апаратів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= 330 кВ найвища робоча напруга на 10% вища номінальної.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= 500 кВ найвища робоча напруга на 5% вища номінальної. </a:t>
            </a: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821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16632"/>
            <a:ext cx="7128792" cy="523934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апаратах з напругою вище 1000 В розрізняють зовнішню та внутрішню ізоляцію.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 algn="just"/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Внутрішня ізоляція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це частина конструкції апарату, де ізолюючим середовищем служить рідкий, напіврідкий, твердий діелектрик або газ під тиском. Електрична міцність цієї ізоляції визначається пробоєм проміжків у цьому середовищі або перекриттям у рідкому чи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напів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рідкому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дієлектрику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по ізолюючим поверхням.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Основною властивістю внутрішньої ізоляції є практична незалежність її електричної міцності від зовнішніх атмосферних умов. </a:t>
            </a:r>
          </a:p>
          <a:p>
            <a:pPr algn="just"/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Зовнішня ізоляція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частина ізолюючого пристрою, де ізолюючим середовищем служить атмосферне повітря та електрична міцність якої визначається пробоєм повітряних проміжків або перекриттям у повітрі по ізолюючим поверхням. </a:t>
            </a:r>
          </a:p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Основною ознакою зовнішньої ізоляції є залежність її міцності від атмосферних умов. </a:t>
            </a: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31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КЛАСИФІКАЦІЯ ІЗОЛЯТОРІВ ЗА ПРИЗНАЧЕННЯМ. ТИПИ ІЗОЛЯТОРІВ, ЇХ ПРИЗНАЧЕННЯ.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7533" y="832594"/>
            <a:ext cx="7128792" cy="5171453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призначенням ізолятори поділяють на: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лінійні: підвісні (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тарільчаті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стержньові) та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штирьові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апаратні: опорні (опорно-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штирьові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опорно-стержньові).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Окрему групу ізоляторів складають високовольтні конденсаторні вводи.</a:t>
            </a:r>
          </a:p>
          <a:p>
            <a:pPr marL="0" indent="0" algn="just">
              <a:buNone/>
            </a:pPr>
            <a:endParaRPr lang="uk-UA" altLang="ko-KR" sz="1600" b="1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Підвісні ізолятори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 для ізоляції та кріплення проводів та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блискавкозахисних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тросів на повітряних лініях електропередачі (ЛЕП) та у розподільчих пристроях (РП) станцій та підстанцій змінного струму напругою вище 1000 В частотою 50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Гц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а також постійного струму 3,3 кВ та змінного струму 27,5 кВ електрифікованих залізничних доріг, які експлуатуються у діапазоні температур від мінус 60 до плюс 50°С. </a:t>
            </a:r>
          </a:p>
          <a:p>
            <a:pPr marL="0" indent="0" algn="just">
              <a:buNone/>
            </a:pPr>
            <a:endParaRPr lang="uk-UA" altLang="ko-KR" sz="1600" b="1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endParaRPr lang="uk-UA" altLang="ko-KR" sz="1600" b="1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64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16632"/>
            <a:ext cx="7128792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Збірні фіксаторні ізолятори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 для роботи у фіксаторних ізолюючих вузлах контактної мережі та РП електрифікованих залізничних доріг напругою 27,5 кВ змінного струму частотою до 100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Гц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постійного струму напругою 3,3 кВ, які працюють у діапазоні температур від мінус 60 до плюс 50°С. </a:t>
            </a:r>
          </a:p>
          <a:p>
            <a:pPr marL="0" indent="0" algn="just">
              <a:buNone/>
            </a:pPr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ізоляторів складаються з літер та цифр, які означають: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перша – вид ізолятора: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 – підвісний зі сферичним зчепленням;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Ф – фіксаторний;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 – підвісний зі зчепленням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серьга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друга – Ф – матеріал ізоляційної деталі – фарфор;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третя – Д – конфігурація тарілки ізоляційної деталі –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двохкрила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40; 70; 120 – клас ізолятора, який відповідає значенню нормованої механічної руйнівної сили при розтягненні,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кН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третя літера, наступна після цифр, – індекс модернізації ізолятора;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27,5 – номінальна напруга контактної мережі змінного струму, кВ;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3,3 – номінальна напруга контактної мережі постійного струму, кВ;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0,9; 0,6 – довжина струму витоку, м.</a:t>
            </a:r>
          </a:p>
        </p:txBody>
      </p:sp>
    </p:spTree>
    <p:extLst>
      <p:ext uri="{BB962C8B-B14F-4D97-AF65-F5344CB8AC3E}">
        <p14:creationId xmlns:p14="http://schemas.microsoft.com/office/powerpoint/2010/main" val="319957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560" y="762744"/>
            <a:ext cx="8858919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1800"/>
              <a:t>      </a:t>
            </a:r>
            <a:r>
              <a:rPr lang="ru-RU" sz="1800" err="1"/>
              <a:t>Підвісний</a:t>
            </a:r>
            <a:r>
              <a:rPr lang="ru-RU" sz="1800"/>
              <a:t>  ПФ70А 	        </a:t>
            </a:r>
            <a:r>
              <a:rPr lang="ru-RU" sz="1800" err="1"/>
              <a:t>Збірний</a:t>
            </a:r>
            <a:r>
              <a:rPr lang="ru-RU" sz="1800"/>
              <a:t> </a:t>
            </a:r>
            <a:r>
              <a:rPr lang="ru-RU" sz="1800" err="1"/>
              <a:t>фіксаторний</a:t>
            </a:r>
            <a:r>
              <a:rPr lang="ru-RU" sz="1800"/>
              <a:t> 							ФФ70 – 27,5/0,9		 </a:t>
            </a:r>
            <a:r>
              <a:rPr lang="ru-RU" sz="1800" err="1"/>
              <a:t>Тарільчатий</a:t>
            </a:r>
            <a:r>
              <a:rPr lang="ru-RU" sz="1800"/>
              <a:t> СФ70А 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r>
              <a:rPr lang="uk-UA" sz="1800"/>
              <a:t>      Підвісний ПФД70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2831848" cy="190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14" y="1340768"/>
            <a:ext cx="2664296" cy="22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790778"/>
            <a:ext cx="2866153" cy="2518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328" y="1340768"/>
            <a:ext cx="2565467" cy="4615601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000" err="1"/>
              <a:t>Високовольтні</a:t>
            </a:r>
            <a:r>
              <a:rPr lang="ru-RU" sz="2000"/>
              <a:t> </a:t>
            </a:r>
            <a:r>
              <a:rPr lang="ru-RU" sz="2000" err="1"/>
              <a:t>ізолятори</a:t>
            </a: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128968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Стержньові  ізолятори  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  для  роботи  в  ізолюючих  вузлах контактної мережі змінного струму 27,5 кВ частотою до 100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Гц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постійного струму напругою від 3,3 кВ до 6,6 кВ електрифікованих залізничних доріг, які експлуатуються у діапазоні температур від мінус 60 до плюс 50°С.</a:t>
            </a:r>
          </a:p>
          <a:p>
            <a:pPr marL="0" indent="0" algn="just">
              <a:buNone/>
            </a:pPr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ізолятора складаються з літер та цифр, які означають: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для ізоляторів КСФ 70-27,5/0,95; ФСФ 70-27,5/0,95; ССФ 70-27,5/0,95: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перша – К; Ф; С – вид ізолятора: консольний, фіксаторний, секційний;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друга – С – конструктивне виконання – стержньовий;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третя – Ф – матеріал ізоляційної деталі ізолятора – фарфор;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35; 70 – клас ізолятора,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кН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27,5 – номінальна напруга контактної мережі змінного струму, кВ;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0,6; 0,95 – довжина струму витоку, м.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для ізоляторів ПСФ 70-3,3/0,5; ФСФ 70-3,3/0,5: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перша – П; Ф – вид ізолятора: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підвесний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фіксаторний;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друга – С – стержньовий;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третя – Ф – фарфоровий;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70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руйнівна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сила при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розтягуванні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кН; 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3,3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0,5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довжина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струму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витоку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м.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91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err="1"/>
              <a:t>Стержньові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КСФ35-27,5/0,6; 		ССФ35-27,5/0,6; 		ФСФ35-27,5/0,6.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64704"/>
            <a:ext cx="2171429" cy="5371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182" y="764704"/>
            <a:ext cx="2247619" cy="5676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765" y="764704"/>
            <a:ext cx="2266667" cy="5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 err="1"/>
              <a:t>Стержньові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 err="1"/>
              <a:t>Підвісний</a:t>
            </a:r>
            <a:r>
              <a:rPr lang="ru-RU" sz="1800"/>
              <a:t> ПСФ 70-3,3/0,5 	</a:t>
            </a:r>
            <a:r>
              <a:rPr lang="ru-RU" sz="1800" err="1"/>
              <a:t>Фіксаторний</a:t>
            </a:r>
            <a:r>
              <a:rPr lang="ru-RU" sz="1800"/>
              <a:t> ФСФ 70-3,3/0,5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2" y="738144"/>
            <a:ext cx="3009524" cy="4419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713050"/>
            <a:ext cx="3142857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4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239344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Опорно-</a:t>
            </a:r>
            <a:r>
              <a:rPr lang="ru-RU" altLang="ko-KR" sz="1600" b="1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стержньові</a:t>
            </a:r>
            <a:r>
              <a:rPr lang="ru-RU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 </a:t>
            </a:r>
            <a:r>
              <a:rPr lang="ru-RU" altLang="ko-KR" sz="1600" b="1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ізолятори</a:t>
            </a:r>
            <a:r>
              <a:rPr lang="ru-RU" altLang="ko-KR" sz="16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 для 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ізоляції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 та 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кріплення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струмоведучих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частин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електричних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апаратах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змінного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постійного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струму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напругою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110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кВ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частотою до 100 Гц,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експлуатуються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при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температурі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оточуючого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повітря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мінус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60 до плюс 50° С. </a:t>
            </a:r>
          </a:p>
          <a:p>
            <a:pPr marL="0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позначення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складаються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літер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цифр,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означають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для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С4-80, С6-200 І, С6-200 ІІ, С6-450 ІІ: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перша – С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опорний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стержньовий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4; 6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нормована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руйнівна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сила на злом, кН;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80; 200; 450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витримувальна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грозового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імпульса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en-US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I; II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клас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довжиною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струму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витоку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для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ИОС: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перша – И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друга – О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опорний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третя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С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стержньовий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10; 27,5; 110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400; 500; 600; 800 – механическая разрушающая сила при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згині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кН;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УХЛ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кліматичне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згідно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ГОСТ 15150;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категорія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розміщення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згідно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ГОСТ 15150;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для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типу ОСФ: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опорний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стержньовий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506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uk-UA" sz="2000">
                <a:solidFill>
                  <a:schemeClr val="hlink"/>
                </a:solidFill>
              </a:rPr>
              <a:t>Класифікація електричних апаратів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3952"/>
            <a:ext cx="6934200" cy="4267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uk-UA" altLang="ko-KR" sz="1600" b="1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Електричний апарат 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це електротехнічний пристрій, призначений для управління, регулювання та захисту електричних ланцюгів та машин, а також для контролю та регулювання різних неелектричних процесів. Поняття електричний апарат дуже широке, оскільки в нього входять різноманітні побутові та промислові пристрої та установки.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Класифікація: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призначенням та виконуваною функцією, 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областю використання, 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принципом дії, 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родом струму, 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конструктивними особливостями, </a:t>
            </a:r>
          </a:p>
          <a:p>
            <a:pPr algn="just">
              <a:lnSpc>
                <a:spcPct val="80000"/>
              </a:lnSpc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 виконанням захисту від навколишнього середовища.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</a:t>
            </a:r>
            <a:r>
              <a:rPr lang="ru-RU" sz="1800" err="1"/>
              <a:t>Опорні</a:t>
            </a:r>
            <a:r>
              <a:rPr lang="ru-RU" sz="1800"/>
              <a:t> </a:t>
            </a:r>
            <a:r>
              <a:rPr lang="ru-RU" sz="1800" err="1"/>
              <a:t>стержньові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С4-80				 С6-200 І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13050"/>
            <a:ext cx="3266573" cy="5020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713050"/>
            <a:ext cx="2057143" cy="5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</a:t>
            </a:r>
            <a:r>
              <a:rPr lang="ru-RU" sz="1800" err="1"/>
              <a:t>Опорні</a:t>
            </a:r>
            <a:r>
              <a:rPr lang="ru-RU" sz="1800"/>
              <a:t> </a:t>
            </a:r>
            <a:r>
              <a:rPr lang="ru-RU" sz="1800" err="1"/>
              <a:t>стержньові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ИОС-10-500			ИОС-27,5-400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72441"/>
            <a:ext cx="3419002" cy="5226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770192"/>
            <a:ext cx="2495238" cy="5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65527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</a:t>
            </a:r>
            <a:r>
              <a:rPr lang="ru-RU" sz="1800" err="1"/>
              <a:t>Опорні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ОСФ-10				ОНВП-35-10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92696"/>
            <a:ext cx="3004800" cy="4682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692695"/>
            <a:ext cx="2952328" cy="47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8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23934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Опорно-стержньові  ізолятори  типу  ОСФ-10 мають  такі  переваги  перед традиційними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штирьовими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ізоляторами: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не пробиваються грозовим імпульсом;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мають більш високу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дугостійкість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не пробиваються електричною дугою при перекритті;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мають стабільну руйнівну напругу та досить просту технологію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монтажа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яка не вимагає  використання поліетиленових ковпачків,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каболки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ін. допоміжних  матеріалів;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– надійність у 50 разів вища традиційних ізоляторів. </a:t>
            </a:r>
          </a:p>
          <a:p>
            <a:pPr marL="0" indent="0" algn="just">
              <a:buNone/>
            </a:pPr>
            <a:endParaRPr lang="uk-UA" altLang="ko-KR" sz="1400" b="1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Гібридні  ізолятори 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  для  ізоляції  та  кріплення  струмоведучих частин у електричних апаратах, установлених у відкритих РП змінного струму напругою  вище 1000 В  частотою  до 100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Гц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які  експлуатуються  при температурі оточуючого повітря від мінус 60 до плюс 50° С. </a:t>
            </a:r>
          </a:p>
          <a:p>
            <a:pPr marL="0" indent="0" algn="just">
              <a:buNone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ізолятора складаються з літер та цифр, які означають: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 – гібридний;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 – опорний стержньовий;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6 – нормована механічна руйнівна сила на злом,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кН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200; 450 –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витримувальна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напруга грозового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імпульса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кВ; </a:t>
            </a:r>
          </a:p>
          <a:p>
            <a:pPr algn="just"/>
            <a:r>
              <a:rPr lang="en-US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I, II –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клас по довжині струму витоку.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Гібридні ізолятори складаються з фарфорового стержня та розвинутої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оболочки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 силіконового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еластомера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4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784976" cy="655272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</a:t>
            </a:r>
            <a:r>
              <a:rPr lang="ru-RU" sz="1800" err="1"/>
              <a:t>Гібридні</a:t>
            </a:r>
            <a:r>
              <a:rPr lang="ru-RU" sz="1800"/>
              <a:t> </a:t>
            </a:r>
            <a:r>
              <a:rPr lang="ru-RU" sz="1800" err="1"/>
              <a:t>опорні</a:t>
            </a:r>
            <a:r>
              <a:rPr lang="ru-RU" sz="1800"/>
              <a:t> </a:t>
            </a:r>
            <a:r>
              <a:rPr lang="ru-RU" sz="1800" err="1"/>
              <a:t>стержньові</a:t>
            </a:r>
            <a:r>
              <a:rPr lang="ru-RU" sz="1800"/>
              <a:t> </a:t>
            </a:r>
            <a:r>
              <a:rPr lang="ru-RU" sz="1800" err="1"/>
              <a:t>ізолятори</a:t>
            </a:r>
            <a:r>
              <a:rPr lang="ru-RU" sz="1800"/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800"/>
              <a:t>  ГС6-200 І			ГИОС-110-400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 algn="ctr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ru-RU" sz="1800"/>
          </a:p>
          <a:p>
            <a:pPr marL="0" indent="0">
              <a:lnSpc>
                <a:spcPct val="80000"/>
              </a:lnSpc>
              <a:buNone/>
            </a:pPr>
            <a:endParaRPr lang="uk-UA" sz="16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64704"/>
            <a:ext cx="2422227" cy="5722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040" y="764704"/>
            <a:ext cx="2838129" cy="5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2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5239344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Лінійні </a:t>
            </a:r>
            <a:r>
              <a:rPr lang="uk-UA" altLang="ko-KR" sz="1400" b="1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штирьові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ізолятори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призначені для ізоляції  та кріплення проводів на повітряних ЛЕП та в РП станцій та підстанцій змінного струму напругою від 1 до 35 кВ включно частотою до 100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Гц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при температурі оточуючого повітря від мінус 60 до плюс 50° С. </a:t>
            </a:r>
          </a:p>
          <a:p>
            <a:pPr marL="0" indent="0" algn="just">
              <a:buNone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ізолятора складаються з літер та цифр, які означають: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перша – Ш –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штирьовий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друга – Ф – фарфоровий;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35 – клас ізолятора; </a:t>
            </a:r>
          </a:p>
          <a:p>
            <a:pPr algn="just"/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третя літера, наступна після цифр, – індекс модернізації ізолятора. </a:t>
            </a:r>
          </a:p>
          <a:p>
            <a:pPr marL="0" indent="0" algn="ctr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ctr">
              <a:buNone/>
            </a:pP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Штирьовий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фарфоровий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ізолятор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ШФ 35 Б.</a:t>
            </a: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330" y="3212976"/>
            <a:ext cx="34075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8784976" cy="70485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uk-UA" sz="320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5316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Заголовок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2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000" err="1"/>
              <a:t>Високовольтні</a:t>
            </a:r>
            <a:r>
              <a:rPr lang="ru-RU" sz="2000"/>
              <a:t> </a:t>
            </a:r>
            <a:r>
              <a:rPr lang="ru-RU" sz="2000" err="1"/>
              <a:t>ізолятори</a:t>
            </a:r>
            <a:endParaRPr lang="uk-UA" sz="2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7315200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5634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7128792" cy="66247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пр</a:t>
            </a:r>
            <a:r>
              <a:rPr lang="uk-UA" sz="2000">
                <a:solidFill>
                  <a:srgbClr val="C70F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изнач</a:t>
            </a:r>
            <a:r>
              <a:rPr lang="uk-UA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енням </a:t>
            </a:r>
            <a:r>
              <a:rPr lang="ru-RU" sz="2000" noProof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апарати</a:t>
            </a:r>
            <a:r>
              <a:rPr lang="ru-RU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можна</a:t>
            </a:r>
            <a:r>
              <a:rPr lang="ru-RU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розділити</a:t>
            </a:r>
            <a:r>
              <a:rPr lang="ru-RU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00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такі</a:t>
            </a:r>
            <a:r>
              <a:rPr lang="ru-RU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групи</a:t>
            </a:r>
            <a:r>
              <a:rPr lang="ru-RU" sz="200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180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1.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комутаційні апарати розподільчих пристроїв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призначені для включення та відключення електричних мереж (рубильники, пакетні вимикачі, </a:t>
            </a:r>
            <a:r>
              <a:rPr lang="uk-UA" altLang="ko-KR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вимикачі навантаження, вимикачі ВН, роз’єднувачі, </a:t>
            </a:r>
            <a:r>
              <a:rPr lang="uk-UA" altLang="ko-KR" sz="140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відділювачі</a:t>
            </a:r>
            <a:r>
              <a:rPr lang="uk-UA" altLang="ko-KR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короткозамикачі, автоматичні вимикачі, запобіжники). Для цих апаратів характерне відносно рідке їх включення та відключення, хоча є і винятки (вимикачі ВН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колі живлення електричних печей).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2.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обмежуючі апарати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призначені для обмеження величини струму КЗ (реактори) та перенапруження (розрядники).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3. </a:t>
            </a:r>
            <a:r>
              <a:rPr lang="uk-UA" altLang="ko-KR" sz="1400" b="1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пускорегулюючі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апарати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призначені для пуску, регулювання швидкості обертання, напруги та струму в електричних машинах (контактори, пускачі, опори, реостати). Для цих апаратів характерні часті включення та відключення, число яких може бути понад 3600.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4.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 для контролю заданих електричних чи неелектричних параметрів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(реле та датчики). Реле часто використовуються для захисту при КЗ (у цьому режимі спрацьовує реле, яке реагує на величину струму), датчики служать для перетворення зміни неелектричних величин в електричні.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5.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 для вимірювань 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ізолюють ланцюги первинної комутації (головного струму) від ланцюгів вимірювальних та захисних приладів (ТС, ТН, ємнісні </a:t>
            </a:r>
            <a:r>
              <a:rPr lang="uk-UA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ділильники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напруги). </a:t>
            </a:r>
          </a:p>
          <a:p>
            <a:pPr marL="0" indent="0" algn="just">
              <a:buNone/>
            </a:pP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6. </a:t>
            </a:r>
            <a:r>
              <a:rPr lang="uk-UA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регулюючі апарати</a:t>
            </a:r>
            <a:r>
              <a:rPr lang="uk-UA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призначені для регулювання заданого параметру за визначеним наперед заданим законом, регулятори слугують для підтримання на незмінному рівні напруги, струму, температури, швидкості обертання та інших 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352527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60648"/>
            <a:ext cx="6984776" cy="4860504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ko-KR" sz="2000" dirty="0">
                <a:solidFill>
                  <a:srgbClr val="C70F12"/>
                </a:solidFill>
                <a:latin typeface="Verdana" pitchFamily="34" charset="0"/>
                <a:ea typeface="굴림" charset="-127"/>
              </a:rPr>
              <a:t>За областю призначення. </a:t>
            </a:r>
          </a:p>
          <a:p>
            <a:pPr marL="0" indent="0" algn="just">
              <a:buNone/>
            </a:pPr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Апарати, які обслуговують енергосистеми та енергопостачання, об’єднують у групу </a:t>
            </a:r>
            <a:r>
              <a:rPr lang="uk-UA" altLang="ko-KR" sz="1600" b="1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 розподільчих пристроїв низької (до 1000 В) та високої напруги ( більше 1000 В)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Апарати, які застосовуються у схемах автоматичного керування електричним та для автоматизації виробничих процесів, зручно об’єднати в групу </a:t>
            </a:r>
            <a:r>
              <a:rPr lang="uk-UA" altLang="ko-KR" sz="1600" b="1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 керування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Є електричні апарати, які можуть бути віднесені як до групи апаратів керування так і до групи розподільчих пристроїв (рубильники, пакетні вимикачі, контактори, автомати, ТС, реле тощо).</a:t>
            </a:r>
          </a:p>
        </p:txBody>
      </p:sp>
    </p:spTree>
    <p:extLst>
      <p:ext uri="{BB962C8B-B14F-4D97-AF65-F5344CB8AC3E}">
        <p14:creationId xmlns:p14="http://schemas.microsoft.com/office/powerpoint/2010/main" val="139290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uk-UA" sz="2000">
                <a:solidFill>
                  <a:schemeClr val="hlink"/>
                </a:solidFill>
              </a:rPr>
              <a:t>ЗАХИСНІ ОБОЛОНКИ ЕЛЕКТРИЧНИХ АПАРАТІВ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692696"/>
            <a:ext cx="7200800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Згідно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ГОСТ 14254-80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захисні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позначаються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буквами ІР та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двома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цифрами. Перша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означає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ступінь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захисту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торкання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персоналу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небезпечних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деталей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друга –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захист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проникнення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сторонніх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тіл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marL="0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ІР00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Відкрите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Захист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персоналу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торкання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струмоведучих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частин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відсутній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Сторонні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тіла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можуть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проникати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всередину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ІР20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Захищене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таких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випадкового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торкання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струмоведучих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частин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або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проникнення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всередину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сторонніх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предметів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діаметром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12 мм,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довжиною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80 мм.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ІР22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ІР20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шкідливого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крапель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падають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стінку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кутом 15</a:t>
            </a:r>
            <a:r>
              <a:rPr lang="ru-RU" altLang="ko-KR" sz="14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ІР23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ІР20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дощу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падаючого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кутом 60</a:t>
            </a:r>
            <a:r>
              <a:rPr lang="ru-RU" altLang="ko-KR" sz="14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0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вертикалі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ІР40.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проникнення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всередину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дрібних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предметів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діаметр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більше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 мм).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ІР42.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ІР40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крапель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 у ІР22.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ІР44.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ІР40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шкідливої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бризок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падаючої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будь-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кутом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стінок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endParaRPr lang="uk-UA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489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uk-UA" sz="2000">
                <a:solidFill>
                  <a:schemeClr val="hlink"/>
                </a:solidFill>
              </a:rPr>
              <a:t>ЗАХИСНІ ОБОЛОНКИ ЕЛЕКТРИЧНИХ АПАРАТІВ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692696"/>
            <a:ext cx="7200800" cy="4428456"/>
          </a:xfrm>
        </p:spPr>
        <p:txBody>
          <a:bodyPr/>
          <a:lstStyle/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ІР50.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шкідливої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пилу (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допускається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всередину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невеликої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кількості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талькової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пудри, яка не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порушує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нормальної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роботи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ІР60.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Пилозахисне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повністю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перешкоджає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проникненню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пилу (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талькової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пудри).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ІР65.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Пиловодозахисне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ІР60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захищає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струменів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падаючих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будь-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кутом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її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поверхні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ІР66.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Пиловодонепроникне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ІР60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забезпечує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повний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захист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проникнення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води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всередину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струменів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рідини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падаючих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будь-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яким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кутом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її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поверхні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морське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). </a:t>
            </a:r>
          </a:p>
          <a:p>
            <a:pPr algn="just"/>
            <a:r>
              <a:rPr lang="ru-RU" altLang="ko-KR" sz="1400" b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ІР67.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Герметичне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Додатково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до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властивостей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ІР60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оболонка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забезпечує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повну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герметичність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marL="0" indent="0" algn="just">
              <a:buNone/>
            </a:pPr>
            <a:endParaRPr lang="ru-RU" altLang="ko-KR" sz="14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46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pPr algn="ctr"/>
            <a:r>
              <a:rPr lang="ru-RU" sz="2000">
                <a:solidFill>
                  <a:schemeClr val="hlink"/>
                </a:solidFill>
              </a:rPr>
              <a:t>КЛІМАТИЧНЕ ВИКОНАННЯ ТА 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КАТЕГОРІЇ РОЗТАШУВАННЯ 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ДЛЯ ЕКСПЛУАТАЦІЇ ЕЛЕКТРИЧНИХ АПАРАТІВ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980728"/>
            <a:ext cx="69342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	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Вплив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механічних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кліматичних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факторів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експлуатації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регламентується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діючими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стандартами ГОСТ 15150-69, ГОСТ 5543-70.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кліматичними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факторами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розуміють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вплив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температури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вологості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тиску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висота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над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рівнем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моря),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дощу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вітру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снігу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пилу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тощо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</a:p>
          <a:p>
            <a:pPr marL="0" indent="0" algn="just">
              <a:buNone/>
            </a:pP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Більшість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виготовляються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для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роботи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100 м над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рівнем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моря, але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можуть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працювати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й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більшій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При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цьому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у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відповідних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стандартах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технічних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вказується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зменшення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номінального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навантаження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кожні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100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чи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1000 м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яка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перевищує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нормальну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(1000 м).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Електричні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апарати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літаків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працюють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висотах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значно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більше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1000 м, тому для таких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тиск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4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регламентується</a:t>
            </a:r>
            <a:r>
              <a:rPr lang="ru-RU" altLang="ko-KR" sz="14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 межах 70÷1,3*10-4 кПа.</a:t>
            </a:r>
          </a:p>
        </p:txBody>
      </p:sp>
    </p:spTree>
    <p:extLst>
      <p:ext uri="{BB962C8B-B14F-4D97-AF65-F5344CB8AC3E}">
        <p14:creationId xmlns:p14="http://schemas.microsoft.com/office/powerpoint/2010/main" val="264988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712968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ru-RU" sz="1800"/>
              <a:t>Табл. 1 </a:t>
            </a:r>
            <a:r>
              <a:rPr lang="ru-RU" sz="1800" err="1"/>
              <a:t>Кліматичні</a:t>
            </a:r>
            <a:r>
              <a:rPr lang="ru-RU" sz="1800"/>
              <a:t> </a:t>
            </a:r>
            <a:r>
              <a:rPr lang="ru-RU" sz="1800" err="1"/>
              <a:t>виконання</a:t>
            </a:r>
            <a:r>
              <a:rPr lang="ru-RU" sz="1800"/>
              <a:t> </a:t>
            </a:r>
            <a:r>
              <a:rPr lang="ru-RU" sz="1800" err="1"/>
              <a:t>апаратів</a:t>
            </a:r>
            <a:r>
              <a:rPr lang="ru-RU" sz="1800"/>
              <a:t>,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1800" err="1"/>
              <a:t>які</a:t>
            </a:r>
            <a:r>
              <a:rPr lang="ru-RU" sz="1800"/>
              <a:t> </a:t>
            </a:r>
            <a:r>
              <a:rPr lang="ru-RU" sz="1800" err="1"/>
              <a:t>призначені</a:t>
            </a:r>
            <a:r>
              <a:rPr lang="ru-RU" sz="1800"/>
              <a:t> до </a:t>
            </a:r>
            <a:r>
              <a:rPr lang="ru-RU" sz="1800" err="1"/>
              <a:t>експлуатації</a:t>
            </a:r>
            <a:r>
              <a:rPr lang="ru-RU" sz="1800"/>
              <a:t> на </a:t>
            </a:r>
            <a:r>
              <a:rPr lang="ru-RU" sz="1800" err="1"/>
              <a:t>суші</a:t>
            </a:r>
            <a:r>
              <a:rPr lang="ru-RU" sz="1800"/>
              <a:t>, озерах, </a:t>
            </a:r>
            <a:r>
              <a:rPr lang="ru-RU" sz="1800" err="1"/>
              <a:t>ріках</a:t>
            </a:r>
            <a:r>
              <a:rPr lang="ru-RU" sz="1800"/>
              <a:t>.</a:t>
            </a:r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algn="r">
              <a:lnSpc>
                <a:spcPct val="80000"/>
              </a:lnSpc>
            </a:pPr>
            <a:endParaRPr lang="ru-RU" sz="1800"/>
          </a:p>
          <a:p>
            <a:pPr marL="0" indent="0" algn="r">
              <a:lnSpc>
                <a:spcPct val="80000"/>
              </a:lnSpc>
              <a:buNone/>
            </a:pPr>
            <a:endParaRPr lang="ru-RU" sz="1800"/>
          </a:p>
          <a:p>
            <a:pPr marL="0" indent="0" algn="r">
              <a:lnSpc>
                <a:spcPct val="80000"/>
              </a:lnSpc>
              <a:buNone/>
            </a:pPr>
            <a:r>
              <a:rPr lang="ru-RU" sz="1800"/>
              <a:t>Табл. 2 </a:t>
            </a:r>
            <a:r>
              <a:rPr lang="ru-RU" sz="1800" err="1"/>
              <a:t>Виконання</a:t>
            </a:r>
            <a:r>
              <a:rPr lang="ru-RU" sz="1800"/>
              <a:t> в </a:t>
            </a:r>
            <a:r>
              <a:rPr lang="ru-RU" sz="1800" err="1"/>
              <a:t>залежності</a:t>
            </a:r>
            <a:r>
              <a:rPr lang="ru-RU" sz="1800"/>
              <a:t> </a:t>
            </a:r>
            <a:r>
              <a:rPr lang="ru-RU" sz="1800" err="1"/>
              <a:t>від</a:t>
            </a:r>
            <a:r>
              <a:rPr lang="ru-RU" sz="1800"/>
              <a:t> </a:t>
            </a:r>
            <a:r>
              <a:rPr lang="ru-RU" sz="1800" err="1"/>
              <a:t>місця</a:t>
            </a:r>
            <a:r>
              <a:rPr lang="ru-RU" sz="1800"/>
              <a:t> </a:t>
            </a:r>
            <a:r>
              <a:rPr lang="ru-RU" sz="1800" err="1"/>
              <a:t>розташування</a:t>
            </a:r>
            <a:r>
              <a:rPr lang="ru-RU" sz="1800"/>
              <a:t> </a:t>
            </a:r>
            <a:r>
              <a:rPr lang="ru-RU" sz="1800" err="1"/>
              <a:t>електричних</a:t>
            </a:r>
            <a:r>
              <a:rPr lang="ru-RU" sz="1800"/>
              <a:t> </a:t>
            </a:r>
            <a:r>
              <a:rPr lang="ru-RU" sz="1800" err="1"/>
              <a:t>апаратів</a:t>
            </a:r>
            <a:r>
              <a:rPr lang="ru-RU" sz="180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8" y="714714"/>
            <a:ext cx="8504762" cy="27142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75" y="4035069"/>
            <a:ext cx="8419048" cy="2228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332656"/>
            <a:ext cx="6934200" cy="4267200"/>
          </a:xfrm>
        </p:spPr>
        <p:txBody>
          <a:bodyPr/>
          <a:lstStyle/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залежності від вмісту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корозійно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-активних агентів оточуюча атмосфера поділяється на 4 типи: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 – умовно-чиста (сірчистий газ – не більше 20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 та не більше 0,025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хлориди – менше 1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добу);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ІІ – промислова (сірчистий газ - 20÷110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 та 0,025÷0,13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хлориди – менше 0,3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добу);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ІІІ – морська (сірчистий газ – не більше 20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 та не більше 0,025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хлориди – 30÷300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добу); </a:t>
            </a:r>
          </a:p>
          <a:p>
            <a:pPr marL="0" indent="0" algn="just">
              <a:buNone/>
            </a:pP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І</a:t>
            </a:r>
            <a:r>
              <a:rPr lang="en-US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V – </a:t>
            </a:r>
            <a:r>
              <a:rPr lang="uk-UA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приморсько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-промислова (сірчистий газ - 20÷110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 та 0,025÷0,13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3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хлориди – 0,3÷50 мг/м</a:t>
            </a:r>
            <a:r>
              <a:rPr lang="uk-UA" altLang="ko-KR" sz="1600" baseline="300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2</a:t>
            </a:r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за добу).</a:t>
            </a:r>
          </a:p>
          <a:p>
            <a:pPr marL="0" indent="0" algn="just">
              <a:buNone/>
            </a:pPr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marL="0" indent="0" algn="just">
              <a:buNone/>
            </a:pP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замовленні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електричних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апаратів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потрібно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вказувати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: </a:t>
            </a:r>
          </a:p>
          <a:p>
            <a:pPr marL="0" indent="0" algn="just">
              <a:buNone/>
            </a:pP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·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</a:p>
          <a:p>
            <a:pPr marL="0" indent="0" algn="just">
              <a:buNone/>
            </a:pP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·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категорію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розташування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</a:p>
          <a:p>
            <a:pPr marL="0" indent="0" algn="just">
              <a:buNone/>
            </a:pP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· тип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середовища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в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якому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працює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електричний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</a:p>
          <a:p>
            <a:pPr marL="0" indent="0" algn="just">
              <a:buNone/>
            </a:pP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·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максимальну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висоту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встановлення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над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рівнем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моря. </a:t>
            </a:r>
          </a:p>
          <a:p>
            <a:pPr marL="0" indent="0" algn="just">
              <a:buNone/>
            </a:pP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Кліматичне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виконання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категорія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розміщення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вказуються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кінці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скороченого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позначення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електричного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апарату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наприклад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вимикач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60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електромагнітний</a:t>
            </a:r>
            <a:r>
              <a:rPr lang="ru-RU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ВЭ-10-1250-20-У3)</a:t>
            </a:r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80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cabc328801e740dd8e1d47584cb96d256c97"/>
</p:tagLst>
</file>

<file path=ppt/theme/theme1.xml><?xml version="1.0" encoding="utf-8"?>
<a:theme xmlns:a="http://schemas.openxmlformats.org/drawingml/2006/main" name="zavodi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FF630A"/>
      </a:lt2>
      <a:accent1>
        <a:srgbClr val="FF700A"/>
      </a:accent1>
      <a:accent2>
        <a:srgbClr val="FF7B04"/>
      </a:accent2>
      <a:accent3>
        <a:srgbClr val="FFFFFF"/>
      </a:accent3>
      <a:accent4>
        <a:srgbClr val="404040"/>
      </a:accent4>
      <a:accent5>
        <a:srgbClr val="FFBBAA"/>
      </a:accent5>
      <a:accent6>
        <a:srgbClr val="E76F03"/>
      </a:accent6>
      <a:hlink>
        <a:srgbClr val="C70F1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3401"/>
        </a:lt2>
        <a:accent1>
          <a:srgbClr val="FE6700"/>
        </a:accent1>
        <a:accent2>
          <a:srgbClr val="FFCF47"/>
        </a:accent2>
        <a:accent3>
          <a:srgbClr val="FFFFFF"/>
        </a:accent3>
        <a:accent4>
          <a:srgbClr val="404040"/>
        </a:accent4>
        <a:accent5>
          <a:srgbClr val="FEB8AA"/>
        </a:accent5>
        <a:accent6>
          <a:srgbClr val="E7BB3F"/>
        </a:accent6>
        <a:hlink>
          <a:srgbClr val="7DCD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9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BF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C70F1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zavodi</Template>
  <TotalTime>557</TotalTime>
  <Words>2588</Words>
  <Application>Microsoft Macintosh PowerPoint</Application>
  <PresentationFormat>Экран (4:3)</PresentationFormat>
  <Paragraphs>290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Microsoft Sans Serif</vt:lpstr>
      <vt:lpstr>Verdana</vt:lpstr>
      <vt:lpstr>zavodi</vt:lpstr>
      <vt:lpstr>Національний авіаційний університет</vt:lpstr>
      <vt:lpstr>Класифікація електричних апаратів</vt:lpstr>
      <vt:lpstr>Презентация PowerPoint</vt:lpstr>
      <vt:lpstr>Презентация PowerPoint</vt:lpstr>
      <vt:lpstr>ЗАХИСНІ ОБОЛОНКИ ЕЛЕКТРИЧНИХ АПАРАТІВ</vt:lpstr>
      <vt:lpstr>ЗАХИСНІ ОБОЛОНКИ ЕЛЕКТРИЧНИХ АПАРАТІВ</vt:lpstr>
      <vt:lpstr>КЛІМАТИЧНЕ ВИКОНАННЯ ТА  КАТЕГОРІЇ РОЗТАШУВАННЯ  ДЛЯ ЕКСПЛУАТАЦІЇ ЕЛЕКТРИЧНИХ АПАРАТІВ</vt:lpstr>
      <vt:lpstr>Презентация PowerPoint</vt:lpstr>
      <vt:lpstr>Презентация PowerPoint</vt:lpstr>
      <vt:lpstr>ОСНОВНІ ВИМОГИ ДО ЕЛЕКТРИЧНИХ АПАРАТІВ</vt:lpstr>
      <vt:lpstr>ІЗОЛЯЦІЯ ЕЛЕКТРИЧНИХ АПАРАТІВ, ЇЇ ВИДИ</vt:lpstr>
      <vt:lpstr>Презентация PowerPoint</vt:lpstr>
      <vt:lpstr>КЛАСИФІКАЦІЯ ІЗОЛЯТОРІВ ЗА ПРИЗНАЧЕННЯМ. ТИПИ ІЗОЛЯТОРІВ, ЇХ ПРИЗНАЧЕННЯ.</vt:lpstr>
      <vt:lpstr>Презентация PowerPoint</vt:lpstr>
      <vt:lpstr>Високовольтні ізолятори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  <vt:lpstr>Заголовок</vt:lpstr>
      <vt:lpstr>Високовольтні ізолятори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Microsoft Office User</cp:lastModifiedBy>
  <cp:revision>26</cp:revision>
  <dcterms:created xsi:type="dcterms:W3CDTF">2016-08-26T18:27:41Z</dcterms:created>
  <dcterms:modified xsi:type="dcterms:W3CDTF">2022-04-28T16:04:25Z</dcterms:modified>
</cp:coreProperties>
</file>