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1" r:id="rId9"/>
    <p:sldId id="364" r:id="rId10"/>
    <p:sldId id="365" r:id="rId11"/>
    <p:sldId id="366" r:id="rId12"/>
    <p:sldId id="367" r:id="rId13"/>
    <p:sldId id="368" r:id="rId14"/>
    <p:sldId id="369" r:id="rId15"/>
    <p:sldId id="362" r:id="rId16"/>
    <p:sldId id="370" r:id="rId17"/>
    <p:sldId id="306" r:id="rId18"/>
    <p:sldId id="363" r:id="rId19"/>
    <p:sldId id="360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PC" initials="U" lastIdx="1" clrIdx="0">
    <p:extLst>
      <p:ext uri="{19B8F6BF-5375-455C-9EA6-DF929625EA0E}">
        <p15:presenceInfo xmlns:p15="http://schemas.microsoft.com/office/powerpoint/2012/main" userId="Us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C70F12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5439" autoAdjust="0"/>
  </p:normalViewPr>
  <p:slideViewPr>
    <p:cSldViewPr>
      <p:cViewPr varScale="1">
        <p:scale>
          <a:sx n="97" d="100"/>
          <a:sy n="97" d="100"/>
        </p:scale>
        <p:origin x="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95ABE-EE42-4DF7-8566-7F483198C6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69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1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8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54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66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55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DA733-A3B6-4EDA-9997-D592882FF250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0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2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97B0F-FAB2-4674-B94C-FDDCCA8F2CEC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6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0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1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9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7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7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528BD-2C5F-4665-B139-0320AF970F3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762000"/>
            <a:ext cx="77724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265238"/>
            <a:ext cx="1828800" cy="49069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265238"/>
            <a:ext cx="5334000" cy="49069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581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652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sz="3200" dirty="0">
                <a:solidFill>
                  <a:schemeClr val="accent3"/>
                </a:solidFill>
              </a:rPr>
              <a:t>Національний авіаційний університет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2000"/>
            <a:ext cx="8299648" cy="1442864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r>
              <a:rPr lang="uk-UA" dirty="0">
                <a:solidFill>
                  <a:schemeClr val="accent3"/>
                </a:solidFill>
              </a:rPr>
              <a:t>Електричні апарати систем електропостачання</a:t>
            </a:r>
          </a:p>
          <a:p>
            <a:r>
              <a:rPr lang="uk-UA" dirty="0">
                <a:solidFill>
                  <a:schemeClr val="accent3"/>
                </a:solidFill>
              </a:rPr>
              <a:t>Лекція </a:t>
            </a:r>
            <a:r>
              <a:rPr lang="en-US" dirty="0">
                <a:solidFill>
                  <a:schemeClr val="accent3"/>
                </a:solidFill>
              </a:rPr>
              <a:t>6</a:t>
            </a:r>
            <a:endParaRPr lang="uk-UA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ВИБІР РОЗ’ЄДНУВАЧІВ 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692696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Напруга: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</a:t>
            </a:r>
            <a:r>
              <a:rPr lang="en-US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U</a:t>
            </a:r>
            <a:r>
              <a:rPr lang="uk-UA" altLang="ko-KR" sz="1600" baseline="-250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ном.мер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номінальна напруга мережі, в якій застосовується роз’єднувач.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Номінальний струм роз’єднувача: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І</a:t>
            </a:r>
            <a:r>
              <a:rPr lang="uk-UA" altLang="ko-KR" sz="1600" baseline="-250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струм максимального режиму приєднання, в якому вибирають роз’єднувач 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Роз’єднувач перевіряється за динамічною стійкістю струмам короткого замикання: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</a:t>
            </a:r>
            <a:r>
              <a:rPr lang="en-US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i</a:t>
            </a:r>
            <a:r>
              <a:rPr lang="uk-UA" altLang="ko-KR" sz="1600" baseline="-250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ударний струм короткого замикання; </a:t>
            </a:r>
            <a:r>
              <a:rPr lang="en-US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i</a:t>
            </a:r>
            <a:r>
              <a:rPr lang="uk-UA" altLang="ko-KR" sz="1600" baseline="-250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дин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струм електродинамічної стійкості.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Роз’єднувач перевіряється за термічною стійкістю струмам короткого замикання: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де І</a:t>
            </a:r>
            <a:r>
              <a:rPr lang="en-US" altLang="ko-KR" sz="1600" baseline="-250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t</a:t>
            </a:r>
            <a:r>
              <a:rPr lang="en-US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/t - 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струм термічної стійкості/час дії струму термічної стійкості;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</a:t>
            </a:r>
            <a:r>
              <a:rPr lang="uk-UA" altLang="ko-KR" sz="1600" baseline="-250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тепловий імпульс.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B5EF5B-59B2-8ADA-8CD4-2A7C86BF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980728"/>
            <a:ext cx="1651000" cy="406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FA2AEA-682C-DF94-4BF6-6B2E76045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204864"/>
            <a:ext cx="927100" cy="4191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04907E-AA3A-0737-FCAA-FD67C75F0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792" y="3808102"/>
            <a:ext cx="1130300" cy="469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06BFE-388E-5115-C169-04690F521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92" y="5536131"/>
            <a:ext cx="1130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ПРИЗНАЧЕННЯ</a:t>
            </a:r>
            <a:r>
              <a:rPr lang="ru-RU" sz="2000">
                <a:solidFill>
                  <a:schemeClr val="hlink"/>
                </a:solidFill>
              </a:rPr>
              <a:t>, КОНСТРУКЦІЯ </a:t>
            </a:r>
            <a:r>
              <a:rPr lang="ru-RU" sz="2000" dirty="0">
                <a:solidFill>
                  <a:schemeClr val="hlink"/>
                </a:solidFill>
              </a:rPr>
              <a:t>ТА </a:t>
            </a:r>
            <a:r>
              <a:rPr lang="ru-RU" sz="2000">
                <a:solidFill>
                  <a:schemeClr val="hlink"/>
                </a:solidFill>
              </a:rPr>
              <a:t>ПРИНЦИП ДІЇ КОРОТКОЗАМИКАЧІВ ТА ВІДДІЛЮВАЧІВ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Короткозамикач</a:t>
            </a:r>
            <a:r>
              <a:rPr lang="uk-UA" altLang="ko-K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апарат, який швидко створює в мережі КЗ після подачі сигналу релейного захисту.</a:t>
            </a:r>
          </a:p>
          <a:p>
            <a:pPr algn="just"/>
            <a:r>
              <a:rPr lang="uk-UA" altLang="ko-KR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Відділювач</a:t>
            </a:r>
            <a:r>
              <a:rPr lang="uk-UA" altLang="ko-K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роз’єднувач, який швидко відключає знеструмлену лінію після подачі команди на його привід.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комутації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вимикачем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кінці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лінії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з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відділювачами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короткозамикачами</a:t>
            </a:r>
            <a:r>
              <a:rPr lang="ru-RU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098F9B-8FB2-72C7-6922-E5F3E624F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83" y="2194768"/>
            <a:ext cx="3251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 dirty="0" err="1">
                <a:solidFill>
                  <a:schemeClr val="hlink"/>
                </a:solidFill>
              </a:rPr>
              <a:t>Конструкція</a:t>
            </a:r>
            <a:r>
              <a:rPr lang="ru-RU" sz="2000" dirty="0">
                <a:solidFill>
                  <a:schemeClr val="hlink"/>
                </a:solidFill>
              </a:rPr>
              <a:t> </a:t>
            </a:r>
            <a:r>
              <a:rPr lang="ru-RU" sz="2000" dirty="0" err="1">
                <a:solidFill>
                  <a:schemeClr val="hlink"/>
                </a:solidFill>
              </a:rPr>
              <a:t>короткозамикача</a:t>
            </a:r>
            <a:endParaRPr lang="uk-UA" sz="2000" dirty="0">
              <a:solidFill>
                <a:schemeClr val="hlin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620215-CBA1-1FE2-8EB9-272867CEB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6" y="850799"/>
            <a:ext cx="2769840" cy="6007201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основі 1 змонтована колонка ізоляторів 2, зверху якої розміщений нерухомий контакт короткозамикача. Рухомий контакт 3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напівпантографного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типу через ізоляційну тягу 5 з’єднаний з пружинним приводом 7.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відключеному стані пружини привода заведені та короткозамикач готовий до включення. Включення відбувається при подачі напруги на електромагніт привода 7, який звільняє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включаючу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пружину.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Рухомий контакт 3 з’єднується з землею через трансформатори струму 6, які використовуються для схеми автоматики (основа 1 та зв’язаний з нею контакт 3 	ізольовані від землі ізоляторами 4).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 основу конструкції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відділювача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покладений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двоколонковий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роз’єднувач. На тязі 9 розміщується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відключаюча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пружина, яка заведена у включеному стані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відділювача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утримується у включеному стані защіпкою, яка розміщена в пружинному приводі. Цей привод включає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подачі напруги на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розчеплюючий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електромагніт цього привода механізм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відділювача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звільняється та він відключається під дією своїх пружин.</a:t>
            </a:r>
          </a:p>
        </p:txBody>
      </p:sp>
    </p:spTree>
    <p:extLst>
      <p:ext uri="{BB962C8B-B14F-4D97-AF65-F5344CB8AC3E}">
        <p14:creationId xmlns:p14="http://schemas.microsoft.com/office/powerpoint/2010/main" val="64400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ТИПИ КОРОТКОЗАМИКАЧІВ ТА ВІДДІЛЮВАЧІВ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наш час використовуються короткозамикачі та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відділювачі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 номінальну напругу до 220 кВ: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ОД - 35/630У1;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ОДз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- 1-35/630 У1; 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КЗ–35Т1; КЗ–220У1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апаратів складаються з літер та цифр, які означають: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ОД –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відділювач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КЗ – короткозамикач, з – наявність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заземляючих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ножів (цифра після літери – кількість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заземляючих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ножів). Перше число – номінальна напруга, кВ; друге число – номінальний струм, А; літери та числа після цих чисел – кліматичне виконання та категорія розташування.</a:t>
            </a:r>
          </a:p>
        </p:txBody>
      </p:sp>
    </p:spTree>
    <p:extLst>
      <p:ext uri="{BB962C8B-B14F-4D97-AF65-F5344CB8AC3E}">
        <p14:creationId xmlns:p14="http://schemas.microsoft.com/office/powerpoint/2010/main" val="171132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БЛОКУВАННЯ РОЗ’ЄДНУВАЧІВ ТА ВИМИКАЧІВ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Відключення роз’єднувача при проходженні номінального струму приводить до тяжких аварій (іноді з ураженням людей). Дуга, яка при цьому виникає, дуже рухлива, швидко подовжується, що призводить до перемикання полюсів та виникнення КЗ.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Якщо при відключені помічено утворення між контактами дуги, потрібно швидко включити роз’єднувач. Дуга швидко гасне, бо контакти замикаються.</a:t>
            </a:r>
          </a:p>
        </p:txBody>
      </p:sp>
    </p:spTree>
    <p:extLst>
      <p:ext uri="{BB962C8B-B14F-4D97-AF65-F5344CB8AC3E}">
        <p14:creationId xmlns:p14="http://schemas.microsoft.com/office/powerpoint/2010/main" val="345773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Для уникнення таких ситуацій, роз’єднувач обов’язково блокується з вимикачем за допомогою механічних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блокувань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механічних замкових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блокувань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та електромагнітних замкових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блокувань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першому випадку, важіль привода роз’єднувача звільняється тільки після відключення вимикача. При такому блокуванні дуже важко зв’язати механізм вимикача з приводом роз’єднувача. Тому таке блокування застосовується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рідко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.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При механічній замковій блокіровці на вимикачі та роз’єднувачі встановлено спеціальні замки, які можуть відкритися тільки спеціальним ключем. Ключ знаходиться у замку, встановленому на вимикачі. Його можна витягнути з замка вимикача тільки тоді, коли вимикач відключений та через роз’єднувач не протікає струм. Після цього ключ вставляють в замок на приводі роз’єднувача та звільняють механізм. Роз’єднувач може включатись та відключатись тільки тоді, коли ключ знаходиться у його замку. Операція з іншими роз’єднувачами в цей момент неможлива. Таким чином, тут відсутній механічний зв’язок приводів вимикача та роз’єднувачів.</a:t>
            </a:r>
          </a:p>
        </p:txBody>
      </p:sp>
    </p:spTree>
    <p:extLst>
      <p:ext uri="{BB962C8B-B14F-4D97-AF65-F5344CB8AC3E}">
        <p14:creationId xmlns:p14="http://schemas.microsoft.com/office/powerpoint/2010/main" val="178745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4AB0E5-1AD4-1323-F2E6-AA1157058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953" y="737320"/>
            <a:ext cx="2500876" cy="6004048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ЕЛЕКТРОМАГНІТНЕ </a:t>
            </a:r>
            <a:r>
              <a:rPr lang="ru-RU" sz="2000" dirty="0">
                <a:solidFill>
                  <a:schemeClr val="hlink"/>
                </a:solidFill>
              </a:rPr>
              <a:t>ЗАМКОВЕ БЛОКУВАННЯ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4567257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Електромагнітний замок блокування з ключем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Ключ – це електромагніт 4. Кінці котушки 6 виведені на штепселі 7. Якщо вимикач, зв’язаний з даним роз’єднувачем, відключений, то його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розмикаючі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блок-контакти подають напругу на гнізда 3, а тому, на котушку 6. Осердя 5 намагнічується. При натисканні на нього він торкається з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запираючим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плунжером 1. Якщо тепер осердя 5 потягнути вгору, то воно потягне за собою плунжер 1 та деталь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механізма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привода роз’єднувача 8 буде звільнена. Штифти 2 при цьому входять у паз А ключа та не дають можливості зняти ключ із замка. Для блокування всіх роз’єднувачів достатньо мати один ключ на весь розподільчий пристрій. 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476672"/>
            <a:ext cx="8784976" cy="704850"/>
          </a:xfrm>
          <a:effectLst>
            <a:outerShdw blurRad="76200" dist="63500" dir="2400000" algn="tl" rotWithShape="0">
              <a:prstClr val="black">
                <a:alpha val="60000"/>
              </a:prstClr>
            </a:outerShdw>
          </a:effectLst>
        </p:spPr>
        <p:txBody>
          <a:bodyPr/>
          <a:lstStyle/>
          <a:p>
            <a:pPr algn="ctr"/>
            <a:r>
              <a:rPr lang="uk-UA" sz="3200" dirty="0">
                <a:solidFill>
                  <a:schemeClr val="accent3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25316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60648"/>
            <a:ext cx="7128792" cy="633670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669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Заголовок</a:t>
            </a:r>
            <a:endParaRPr lang="uk-UA" sz="200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Текст</a:t>
            </a:r>
          </a:p>
          <a:p>
            <a:pPr algn="just"/>
            <a:endParaRPr lang="uk-UA" altLang="ko-KR" sz="160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2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1800" b="1">
                <a:solidFill>
                  <a:srgbClr val="C00000"/>
                </a:solidFill>
                <a:effectLst/>
                <a:latin typeface="TimesNewRomanPS"/>
              </a:rPr>
              <a:t>РОЗ’ЄДНУВАЧІ, КОРОТКОЗАМИКАЧІ, ВІДДІЛЮВАЧІ 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ru-RU" sz="1600" i="1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Роз’єднувачі</a:t>
            </a:r>
            <a:r>
              <a:rPr lang="ru-RU" sz="1600" i="1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служать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включення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відключення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ланцюгів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високої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напруги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струмах,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значно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менших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номінальні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комутації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номінальних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струмів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напрузі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контактах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апарату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недостатній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16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утворення</a:t>
            </a:r>
            <a:r>
              <a:rPr lang="ru-RU" sz="16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дуги.</a:t>
            </a:r>
          </a:p>
          <a:p>
            <a:pPr marL="0" indent="0" algn="just">
              <a:buNone/>
            </a:pPr>
            <a:br>
              <a:rPr lang="ru-RU" sz="1800" dirty="0">
                <a:solidFill>
                  <a:srgbClr val="040E08"/>
                </a:solidFill>
                <a:effectLst/>
                <a:latin typeface="TimesNewRomanPSMT"/>
              </a:rPr>
            </a:br>
            <a:endParaRPr lang="ru-RU" sz="1050" dirty="0">
              <a:solidFill>
                <a:srgbClr val="040E08"/>
              </a:solidFill>
            </a:endParaRP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  <a:p>
            <a:pPr algn="just"/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Схеми включення роз’єднувачів </a:t>
            </a: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2E72DE-B801-C0CF-414D-90DAC2386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021" y="2212986"/>
            <a:ext cx="6977008" cy="18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uk-UA" sz="2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7315200" cy="3962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173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До роз’єднувачів ставлять такі вимоги:</a:t>
            </a:r>
            <a:b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</a:br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1. Контактна система повинна надійно пропускати номінальний струм на протязі необмеженого часу. У особливо тяжких умовах працюють роз’єднувачі зовнішніх установок, які підлягають дії води, пилу, ожеледі. Контактна система повинна мати необхідну динамічну та термічну стійкість. </a:t>
            </a:r>
          </a:p>
          <a:p>
            <a:pPr algn="just"/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2. Роз’єднувач та механізм його привода повинні надійно утримуватись у включеному стані при протіканні струму КЗ. У відключеному стані рухомий контакт повинен бути надійно фіксований, бо </a:t>
            </a:r>
            <a:r>
              <a:rPr lang="uk-UA" altLang="ko-KR" sz="1600" dirty="0" err="1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самовключення</a:t>
            </a:r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 може призвести до дуже тяжких аварій та людських жертв. </a:t>
            </a:r>
          </a:p>
          <a:p>
            <a:pPr algn="just"/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3. У зв’язку з особливою роллю роз’єднувача як апарата безпеки проміжок між розімкнутими контактами повинен мати підвищені розрядні напруги. </a:t>
            </a:r>
          </a:p>
          <a:p>
            <a:pPr algn="just"/>
            <a:r>
              <a:rPr lang="uk-UA" altLang="ko-KR" sz="1600" dirty="0">
                <a:solidFill>
                  <a:srgbClr val="040E08"/>
                </a:solidFill>
                <a:latin typeface="Verdana" pitchFamily="34" charset="0"/>
                <a:ea typeface="굴림" charset="-127"/>
              </a:rPr>
              <a:t>4. Механізм роз’єднувача бажано блокувати з вимикачем. Операції з роз’єднувачем повинні бути можливі тільки у випадку, коли вимикач відключено. </a:t>
            </a:r>
          </a:p>
          <a:p>
            <a:pPr algn="just"/>
            <a:endParaRPr lang="uk-UA" altLang="ko-KR" sz="1600" dirty="0">
              <a:solidFill>
                <a:srgbClr val="040E08"/>
              </a:solidFill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43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Роз’єднувач для внутрішніх установок на напругу 10 кВ. </a:t>
            </a:r>
          </a:p>
          <a:p>
            <a:pPr algn="just"/>
            <a:endParaRPr lang="uk-UA" altLang="ko-KR" sz="1600" dirty="0">
              <a:solidFill>
                <a:schemeClr val="tx1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9B5401-B7EB-53F7-7DC9-E4674FDA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4" y="1340768"/>
            <a:ext cx="89053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9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r>
              <a:rPr lang="ru-RU" sz="18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 система </a:t>
            </a:r>
            <a:r>
              <a:rPr lang="ru-RU" sz="1800" dirty="0" err="1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роз’єднувача</a:t>
            </a:r>
            <a:r>
              <a:rPr lang="ru-RU" sz="1800" dirty="0">
                <a:solidFill>
                  <a:srgbClr val="040E0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050" dirty="0">
              <a:solidFill>
                <a:srgbClr val="040E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65DEE9-1D72-8F51-A8D5-E7148E3A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24" y="1268760"/>
            <a:ext cx="862370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Рухомий контакт 2 виконано у вигляді паралельних шин. При КЗ електродинамічна сила притискає полоси 2 до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стійок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нерухомого контакту 1. При номінальному струмі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контактние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натискання </a:t>
            </a:r>
            <a:r>
              <a:rPr lang="en-US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F 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створюється пружинами 3, які діють на нерухомий контакт через сталеві пластини 4.</a:t>
            </a:r>
            <a:b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</a:b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Магнітний потік, замикаючись навколо ножів 2, проходить і через сталеві 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пластини 4. У системі виникають сили такого напряму, щоб виросла енергія магнітного поля. При наближенні пластин 4 вони потраплять у зону більш сильного магнітного поля. Електромагнітна енергія при цьому зростає. Таким чином створюється сила </a:t>
            </a:r>
            <a:r>
              <a:rPr lang="en-US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F, 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яка притягує сталеві пластини один до одного, при цьому зростає сила натискання контактів. </a:t>
            </a:r>
          </a:p>
        </p:txBody>
      </p:sp>
    </p:spTree>
    <p:extLst>
      <p:ext uri="{BB962C8B-B14F-4D97-AF65-F5344CB8AC3E}">
        <p14:creationId xmlns:p14="http://schemas.microsoft.com/office/powerpoint/2010/main" val="27271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16632"/>
            <a:ext cx="7128792" cy="597666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Колонковий роз’єднувач на напругу 35 кВ.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D82953-6796-5021-F4AB-FA83A8CE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48680"/>
            <a:ext cx="530706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239344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На сталевій рамі 1 встановлені опорні ізолятори 2, які можуть обертатися навколо своєї осі у підшипниках. Подовжений вал правого ізолятора 8 служить для керування роз’єднувачем. Обидва ізолятори з’єднані між собою тягою 9. При обертанні правого ізолятора обертається і лівий ізолятор. До верхніх головок ізоляторів прикріплені ножі 3 та 5. Ніж 3 на своєму кінці несе пальцевий контакт, ніж 5 при включенні входить в пальцевий контакт. Для захисту контактів від прямого потрапляння вологи та снігу встановлено кожух 4. Синхронне обертання ізоляторів полегшує злом льоду при відключенні.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Зажими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6, які приєднанні у схему, можуть вільно обертатися відносно валу ізоляторів. Передача струму до ножів здійснюється гнучкими зв’язками 7. </a:t>
            </a:r>
          </a:p>
        </p:txBody>
      </p:sp>
    </p:spTree>
    <p:extLst>
      <p:ext uri="{BB962C8B-B14F-4D97-AF65-F5344CB8AC3E}">
        <p14:creationId xmlns:p14="http://schemas.microsoft.com/office/powerpoint/2010/main" val="172966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829" y="116632"/>
            <a:ext cx="6934200" cy="715963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ТИПИ РОЗ’ЄДНУВАЧІВ</a:t>
            </a:r>
            <a:endParaRPr lang="uk-UA" sz="2000" dirty="0">
              <a:solidFill>
                <a:schemeClr val="hlink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853952"/>
            <a:ext cx="7128792" cy="5887416"/>
          </a:xfrm>
        </p:spPr>
        <p:txBody>
          <a:bodyPr/>
          <a:lstStyle/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 наш час випускаються роз’єднувачі внутрішньої та зовнішньої установки на номінальну напругу до 750 кВ: </a:t>
            </a:r>
          </a:p>
          <a:p>
            <a:pPr marL="0" indent="0" algn="just">
              <a:buNone/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РВ-6/400У3; РВО-10/1000УХЛ2; РЛНДС-І-10.І</a:t>
            </a:r>
            <a:r>
              <a:rPr lang="en-US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V/400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УХЛ1; РВПЗ-20/12500 НУЗ; РДЗ-СК.2-110/1000 У1; </a:t>
            </a:r>
          </a:p>
          <a:p>
            <a:pPr marL="0" indent="0" algn="just">
              <a:buNone/>
            </a:pP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РГ-330/3150 УХЛ1; РГР-500.ІІ/3150УХЛ1; РГН -220/2000УХЛ1; РПД-750-1/3150 У1 </a:t>
            </a:r>
          </a:p>
          <a:p>
            <a:pPr algn="just"/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Умовні позначення роз’єднувачів складаються з літер та цифр, які означають: </a:t>
            </a:r>
          </a:p>
          <a:p>
            <a:pPr algn="just"/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роз’єднувач, В – внутрішньої установки,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зовнішньої установки, О – однополюсний, Л – лінійний,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двоколонковий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, С – спеціального виконання,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П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з поступальним рухом, З – наявність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заземляючих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ножів (цифра після літери – кількість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заземляючих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ножів), СК –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ступінчато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-кільова установка, Г – горизонтально-поворотного типу,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(повторно) –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рублячого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типу. Перше число – номінальна напруга, кВ; літери (цифри) після цього числа – категорія (ступінь забруднення) ізоляції; друге число – номінальний струм, А; </a:t>
            </a:r>
            <a:r>
              <a:rPr lang="uk-UA" altLang="ko-KR" sz="1600" dirty="0" err="1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Н</a:t>
            </a:r>
            <a:r>
              <a:rPr lang="uk-UA" altLang="ko-KR" sz="1600" dirty="0">
                <a:solidFill>
                  <a:schemeClr val="tx1"/>
                </a:solidFill>
                <a:latin typeface="Verdana" pitchFamily="34" charset="0"/>
                <a:ea typeface="굴림" charset="-127"/>
              </a:rPr>
              <a:t> – підвищеної надійності; літери та числа після цих чисел – кліматичне виконання та категорія розташування. </a:t>
            </a:r>
          </a:p>
        </p:txBody>
      </p:sp>
    </p:spTree>
    <p:extLst>
      <p:ext uri="{BB962C8B-B14F-4D97-AF65-F5344CB8AC3E}">
        <p14:creationId xmlns:p14="http://schemas.microsoft.com/office/powerpoint/2010/main" val="2317406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dcabc328801e740dd8e1d47584cb96d256c97"/>
</p:tagLst>
</file>

<file path=ppt/theme/theme1.xml><?xml version="1.0" encoding="utf-8"?>
<a:theme xmlns:a="http://schemas.openxmlformats.org/drawingml/2006/main" name="zavodi">
  <a:themeElements>
    <a:clrScheme name="Пользовательские 5">
      <a:dk1>
        <a:srgbClr val="000000"/>
      </a:dk1>
      <a:lt1>
        <a:srgbClr val="000000"/>
      </a:lt1>
      <a:dk2>
        <a:srgbClr val="000000"/>
      </a:dk2>
      <a:lt2>
        <a:srgbClr val="FF630A"/>
      </a:lt2>
      <a:accent1>
        <a:srgbClr val="FF700A"/>
      </a:accent1>
      <a:accent2>
        <a:srgbClr val="FF7B04"/>
      </a:accent2>
      <a:accent3>
        <a:srgbClr val="FFFFFF"/>
      </a:accent3>
      <a:accent4>
        <a:srgbClr val="404040"/>
      </a:accent4>
      <a:accent5>
        <a:srgbClr val="FFBBAA"/>
      </a:accent5>
      <a:accent6>
        <a:srgbClr val="E76F03"/>
      </a:accent6>
      <a:hlink>
        <a:srgbClr val="C70F1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3401"/>
        </a:lt2>
        <a:accent1>
          <a:srgbClr val="FE6700"/>
        </a:accent1>
        <a:accent2>
          <a:srgbClr val="FFCF47"/>
        </a:accent2>
        <a:accent3>
          <a:srgbClr val="FFFFFF"/>
        </a:accent3>
        <a:accent4>
          <a:srgbClr val="404040"/>
        </a:accent4>
        <a:accent5>
          <a:srgbClr val="FEB8AA"/>
        </a:accent5>
        <a:accent6>
          <a:srgbClr val="E7BB3F"/>
        </a:accent6>
        <a:hlink>
          <a:srgbClr val="7DCD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9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FFBF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FF630A"/>
        </a:lt2>
        <a:accent1>
          <a:srgbClr val="FF700A"/>
        </a:accent1>
        <a:accent2>
          <a:srgbClr val="FF7B04"/>
        </a:accent2>
        <a:accent3>
          <a:srgbClr val="FFFFFF"/>
        </a:accent3>
        <a:accent4>
          <a:srgbClr val="404040"/>
        </a:accent4>
        <a:accent5>
          <a:srgbClr val="FFBBAA"/>
        </a:accent5>
        <a:accent6>
          <a:srgbClr val="E76F03"/>
        </a:accent6>
        <a:hlink>
          <a:srgbClr val="C70F1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1368</Words>
  <Application>Microsoft Macintosh PowerPoint</Application>
  <PresentationFormat>Экран (4:3)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Microsoft Sans Serif</vt:lpstr>
      <vt:lpstr>TimesNewRomanPS</vt:lpstr>
      <vt:lpstr>TimesNewRomanPSMT</vt:lpstr>
      <vt:lpstr>Verdana</vt:lpstr>
      <vt:lpstr>zavodi</vt:lpstr>
      <vt:lpstr>Національний авіаційний університет</vt:lpstr>
      <vt:lpstr>РОЗ’ЄДНУВАЧІ, КОРОТКОЗАМИКАЧІ, ВІДДІЛЮВАЧІ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РОЗ’ЄДНУВАЧІВ</vt:lpstr>
      <vt:lpstr>ВИБІР РОЗ’ЄДНУВАЧІВ </vt:lpstr>
      <vt:lpstr>ПРИЗНАЧЕННЯ, КОНСТРУКЦІЯ ТА ПРИНЦИП ДІЇ КОРОТКОЗАМИКАЧІВ ТА ВІДДІЛЮВАЧІВ</vt:lpstr>
      <vt:lpstr>Конструкція короткозамикача</vt:lpstr>
      <vt:lpstr>ТИПИ КОРОТКОЗАМИКАЧІВ ТА ВІДДІЛЮВАЧІВ</vt:lpstr>
      <vt:lpstr>БЛОКУВАННЯ РОЗ’ЄДНУВАЧІВ ТА ВИМИКАЧІВ</vt:lpstr>
      <vt:lpstr>Презентация PowerPoint</vt:lpstr>
      <vt:lpstr>ЕЛЕКТРОМАГНІТНЕ ЗАМКОВЕ БЛОКУВАННЯ</vt:lpstr>
      <vt:lpstr>Дякую за увагу!</vt:lpstr>
      <vt:lpstr>Презентация PowerPoint</vt:lpstr>
      <vt:lpstr>Заголовок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Microsoft Office User</cp:lastModifiedBy>
  <cp:revision>56</cp:revision>
  <dcterms:created xsi:type="dcterms:W3CDTF">2016-08-26T18:27:41Z</dcterms:created>
  <dcterms:modified xsi:type="dcterms:W3CDTF">2023-04-27T19:48:39Z</dcterms:modified>
</cp:coreProperties>
</file>